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73" r:id="rId8"/>
    <p:sldId id="263" r:id="rId9"/>
    <p:sldId id="264" r:id="rId10"/>
    <p:sldId id="265" r:id="rId11"/>
    <p:sldId id="266" r:id="rId12"/>
    <p:sldId id="267" r:id="rId13"/>
    <p:sldId id="268" r:id="rId14"/>
    <p:sldId id="269" r:id="rId15"/>
    <p:sldId id="270" r:id="rId16"/>
    <p:sldId id="272" r:id="rId17"/>
    <p:sldId id="271"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55" d="100"/>
          <a:sy n="55" d="100"/>
        </p:scale>
        <p:origin x="6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FF11D7-99FF-43B8-90C4-7EE815187B4D}"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52DCD-5593-459C-82E0-DA4796252483}" type="slidenum">
              <a:rPr lang="en-US" smtClean="0"/>
              <a:t>‹#›</a:t>
            </a:fld>
            <a:endParaRPr lang="en-US"/>
          </a:p>
        </p:txBody>
      </p:sp>
    </p:spTree>
    <p:extLst>
      <p:ext uri="{BB962C8B-B14F-4D97-AF65-F5344CB8AC3E}">
        <p14:creationId xmlns:p14="http://schemas.microsoft.com/office/powerpoint/2010/main" val="1328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FF11D7-99FF-43B8-90C4-7EE815187B4D}"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52DCD-5593-459C-82E0-DA4796252483}" type="slidenum">
              <a:rPr lang="en-US" smtClean="0"/>
              <a:t>‹#›</a:t>
            </a:fld>
            <a:endParaRPr lang="en-US"/>
          </a:p>
        </p:txBody>
      </p:sp>
    </p:spTree>
    <p:extLst>
      <p:ext uri="{BB962C8B-B14F-4D97-AF65-F5344CB8AC3E}">
        <p14:creationId xmlns:p14="http://schemas.microsoft.com/office/powerpoint/2010/main" val="245980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FF11D7-99FF-43B8-90C4-7EE815187B4D}"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52DCD-5593-459C-82E0-DA4796252483}" type="slidenum">
              <a:rPr lang="en-US" smtClean="0"/>
              <a:t>‹#›</a:t>
            </a:fld>
            <a:endParaRPr lang="en-US"/>
          </a:p>
        </p:txBody>
      </p:sp>
    </p:spTree>
    <p:extLst>
      <p:ext uri="{BB962C8B-B14F-4D97-AF65-F5344CB8AC3E}">
        <p14:creationId xmlns:p14="http://schemas.microsoft.com/office/powerpoint/2010/main" val="428961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FF11D7-99FF-43B8-90C4-7EE815187B4D}"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52DCD-5593-459C-82E0-DA4796252483}" type="slidenum">
              <a:rPr lang="en-US" smtClean="0"/>
              <a:t>‹#›</a:t>
            </a:fld>
            <a:endParaRPr lang="en-US"/>
          </a:p>
        </p:txBody>
      </p:sp>
    </p:spTree>
    <p:extLst>
      <p:ext uri="{BB962C8B-B14F-4D97-AF65-F5344CB8AC3E}">
        <p14:creationId xmlns:p14="http://schemas.microsoft.com/office/powerpoint/2010/main" val="212260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FF11D7-99FF-43B8-90C4-7EE815187B4D}"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52DCD-5593-459C-82E0-DA4796252483}" type="slidenum">
              <a:rPr lang="en-US" smtClean="0"/>
              <a:t>‹#›</a:t>
            </a:fld>
            <a:endParaRPr lang="en-US"/>
          </a:p>
        </p:txBody>
      </p:sp>
    </p:spTree>
    <p:extLst>
      <p:ext uri="{BB962C8B-B14F-4D97-AF65-F5344CB8AC3E}">
        <p14:creationId xmlns:p14="http://schemas.microsoft.com/office/powerpoint/2010/main" val="425457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FF11D7-99FF-43B8-90C4-7EE815187B4D}"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52DCD-5593-459C-82E0-DA4796252483}" type="slidenum">
              <a:rPr lang="en-US" smtClean="0"/>
              <a:t>‹#›</a:t>
            </a:fld>
            <a:endParaRPr lang="en-US"/>
          </a:p>
        </p:txBody>
      </p:sp>
    </p:spTree>
    <p:extLst>
      <p:ext uri="{BB962C8B-B14F-4D97-AF65-F5344CB8AC3E}">
        <p14:creationId xmlns:p14="http://schemas.microsoft.com/office/powerpoint/2010/main" val="427085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FF11D7-99FF-43B8-90C4-7EE815187B4D}" type="datetimeFigureOut">
              <a:rPr lang="en-US"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52DCD-5593-459C-82E0-DA4796252483}" type="slidenum">
              <a:rPr lang="en-US" smtClean="0"/>
              <a:t>‹#›</a:t>
            </a:fld>
            <a:endParaRPr lang="en-US"/>
          </a:p>
        </p:txBody>
      </p:sp>
    </p:spTree>
    <p:extLst>
      <p:ext uri="{BB962C8B-B14F-4D97-AF65-F5344CB8AC3E}">
        <p14:creationId xmlns:p14="http://schemas.microsoft.com/office/powerpoint/2010/main" val="326419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FF11D7-99FF-43B8-90C4-7EE815187B4D}" type="datetimeFigureOut">
              <a:rPr lang="en-US" smtClean="0"/>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52DCD-5593-459C-82E0-DA4796252483}" type="slidenum">
              <a:rPr lang="en-US" smtClean="0"/>
              <a:t>‹#›</a:t>
            </a:fld>
            <a:endParaRPr lang="en-US"/>
          </a:p>
        </p:txBody>
      </p:sp>
    </p:spTree>
    <p:extLst>
      <p:ext uri="{BB962C8B-B14F-4D97-AF65-F5344CB8AC3E}">
        <p14:creationId xmlns:p14="http://schemas.microsoft.com/office/powerpoint/2010/main" val="149125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F11D7-99FF-43B8-90C4-7EE815187B4D}" type="datetimeFigureOut">
              <a:rPr lang="en-US" smtClean="0"/>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52DCD-5593-459C-82E0-DA4796252483}" type="slidenum">
              <a:rPr lang="en-US" smtClean="0"/>
              <a:t>‹#›</a:t>
            </a:fld>
            <a:endParaRPr lang="en-US"/>
          </a:p>
        </p:txBody>
      </p:sp>
    </p:spTree>
    <p:extLst>
      <p:ext uri="{BB962C8B-B14F-4D97-AF65-F5344CB8AC3E}">
        <p14:creationId xmlns:p14="http://schemas.microsoft.com/office/powerpoint/2010/main" val="1483412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FF11D7-99FF-43B8-90C4-7EE815187B4D}"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52DCD-5593-459C-82E0-DA4796252483}" type="slidenum">
              <a:rPr lang="en-US" smtClean="0"/>
              <a:t>‹#›</a:t>
            </a:fld>
            <a:endParaRPr lang="en-US"/>
          </a:p>
        </p:txBody>
      </p:sp>
    </p:spTree>
    <p:extLst>
      <p:ext uri="{BB962C8B-B14F-4D97-AF65-F5344CB8AC3E}">
        <p14:creationId xmlns:p14="http://schemas.microsoft.com/office/powerpoint/2010/main" val="225195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FF11D7-99FF-43B8-90C4-7EE815187B4D}"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52DCD-5593-459C-82E0-DA4796252483}" type="slidenum">
              <a:rPr lang="en-US" smtClean="0"/>
              <a:t>‹#›</a:t>
            </a:fld>
            <a:endParaRPr lang="en-US"/>
          </a:p>
        </p:txBody>
      </p:sp>
    </p:spTree>
    <p:extLst>
      <p:ext uri="{BB962C8B-B14F-4D97-AF65-F5344CB8AC3E}">
        <p14:creationId xmlns:p14="http://schemas.microsoft.com/office/powerpoint/2010/main" val="337115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F11D7-99FF-43B8-90C4-7EE815187B4D}" type="datetimeFigureOut">
              <a:rPr lang="en-US" smtClean="0"/>
              <a:t>8/28/2017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52DCD-5593-459C-82E0-DA4796252483}" type="slidenum">
              <a:rPr lang="en-US" smtClean="0"/>
              <a:t>‹#›</a:t>
            </a:fld>
            <a:endParaRPr lang="en-US"/>
          </a:p>
        </p:txBody>
      </p:sp>
    </p:spTree>
    <p:extLst>
      <p:ext uri="{BB962C8B-B14F-4D97-AF65-F5344CB8AC3E}">
        <p14:creationId xmlns:p14="http://schemas.microsoft.com/office/powerpoint/2010/main" val="3650173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r>
            <a:br>
              <a:rPr lang="en-US" dirty="0"/>
            </a:br>
            <a:r>
              <a:rPr lang="en-US" dirty="0"/>
              <a:t>What Artists Say</a:t>
            </a:r>
          </a:p>
        </p:txBody>
      </p:sp>
      <p:sp>
        <p:nvSpPr>
          <p:cNvPr id="3" name="Subtitle 2"/>
          <p:cNvSpPr>
            <a:spLocks noGrp="1"/>
          </p:cNvSpPr>
          <p:nvPr>
            <p:ph type="subTitle" idx="1"/>
          </p:nvPr>
        </p:nvSpPr>
        <p:spPr/>
        <p:txBody>
          <a:bodyPr/>
          <a:lstStyle/>
          <a:p>
            <a:r>
              <a:rPr lang="en-US" smtClean="0"/>
              <a:t>October 2, 2017</a:t>
            </a:r>
            <a:endParaRPr lang="en-US" dirty="0"/>
          </a:p>
        </p:txBody>
      </p:sp>
    </p:spTree>
    <p:extLst>
      <p:ext uri="{BB962C8B-B14F-4D97-AF65-F5344CB8AC3E}">
        <p14:creationId xmlns:p14="http://schemas.microsoft.com/office/powerpoint/2010/main" val="2469889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80365" y="365125"/>
            <a:ext cx="6031269" cy="6054922"/>
          </a:xfrm>
        </p:spPr>
      </p:pic>
    </p:spTree>
    <p:extLst>
      <p:ext uri="{BB962C8B-B14F-4D97-AF65-F5344CB8AC3E}">
        <p14:creationId xmlns:p14="http://schemas.microsoft.com/office/powerpoint/2010/main" val="131730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fontScale="85000" lnSpcReduction="20000"/>
          </a:bodyPr>
          <a:lstStyle/>
          <a:p>
            <a:pPr marL="0" indent="0">
              <a:buNone/>
            </a:pPr>
            <a:r>
              <a:rPr lang="en-US" sz="3900" dirty="0"/>
              <a:t>	“Smith has described himself as being “a hundred artists deep,” again alluding to the many forms and styles that have shaped his art-making. “Picasso said that good artists borrow and great artists steal, he says. “Well I am not a great artist, but I do steal.” Yet where Smith construes theft, critics and curators see an ability to synthesize a multitude of influences into a visual lexicon that is distinctly his. With equal self-deprecation</a:t>
            </a:r>
            <a:r>
              <a:rPr lang="en-US" sz="3900"/>
              <a:t>, he </a:t>
            </a:r>
            <a:r>
              <a:rPr lang="en-US" sz="3900" dirty="0"/>
              <a:t>deplores the way his art has swung back and forth between abstraction and representation, through painterly chance and formal control, unfettered brushwork and powerful connection to the West Coast landscape.</a:t>
            </a:r>
          </a:p>
          <a:p>
            <a:pPr marL="0" indent="0">
              <a:buNone/>
            </a:pPr>
            <a:r>
              <a:rPr lang="en-US" sz="3900" dirty="0"/>
              <a:t>Robin Laurence: “The Grand Synthesizer: Gordon Smith and the Tradition of Painting.” </a:t>
            </a:r>
            <a:r>
              <a:rPr lang="en-US" sz="3900" dirty="0" err="1"/>
              <a:t>Bordercrossings</a:t>
            </a:r>
            <a:r>
              <a:rPr lang="en-US" sz="3900" dirty="0"/>
              <a:t>, 33/3, 2014, pp. 54.</a:t>
            </a:r>
          </a:p>
          <a:p>
            <a:endParaRPr lang="en-US" dirty="0"/>
          </a:p>
        </p:txBody>
      </p:sp>
    </p:spTree>
    <p:extLst>
      <p:ext uri="{BB962C8B-B14F-4D97-AF65-F5344CB8AC3E}">
        <p14:creationId xmlns:p14="http://schemas.microsoft.com/office/powerpoint/2010/main" val="58851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412" y="365125"/>
            <a:ext cx="9793176" cy="6120735"/>
          </a:xfrm>
        </p:spPr>
      </p:pic>
    </p:spTree>
    <p:extLst>
      <p:ext uri="{BB962C8B-B14F-4D97-AF65-F5344CB8AC3E}">
        <p14:creationId xmlns:p14="http://schemas.microsoft.com/office/powerpoint/2010/main" val="1227534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5"/>
            <a:ext cx="10515600" cy="4790660"/>
          </a:xfrm>
        </p:spPr>
        <p:txBody>
          <a:bodyPr>
            <a:normAutofit fontScale="25000" lnSpcReduction="20000"/>
          </a:bodyPr>
          <a:lstStyle/>
          <a:p>
            <a:pPr marL="0" indent="0">
              <a:buNone/>
            </a:pPr>
            <a:r>
              <a:rPr lang="en-CA" sz="6800" dirty="0"/>
              <a:t>	When I draw – a person, an object – I have to make myself aware of proportion, accuracy, abstraction or distortion and so forth. When I paint from a photograph, conscious thinking is eliminated. I don’t know what I am doing. My work is far closer to the </a:t>
            </a:r>
            <a:r>
              <a:rPr lang="en-CA" sz="6800" dirty="0" err="1"/>
              <a:t>Informel</a:t>
            </a:r>
            <a:r>
              <a:rPr lang="en-CA" sz="6800" dirty="0"/>
              <a:t> than to any kind of ‘realism’. The photograph has an abstraction of it’s own, which is not easy to see through. </a:t>
            </a:r>
            <a:endParaRPr lang="en-US" sz="6800" dirty="0"/>
          </a:p>
          <a:p>
            <a:pPr marL="0" indent="0">
              <a:buNone/>
            </a:pPr>
            <a:r>
              <a:rPr lang="en-CA" sz="6800" dirty="0"/>
              <a:t>	It’s what everyone believes in nowadays: it’s ‘normal’. And if that then becomes ‘other’, the effect is far stronger than any distortion, of the sort you find in Dali’s figures or Bacon’s. Such a picture can really scare you. </a:t>
            </a:r>
            <a:endParaRPr lang="en-US" sz="6800" dirty="0"/>
          </a:p>
          <a:p>
            <a:pPr marL="0" indent="0">
              <a:buNone/>
            </a:pPr>
            <a:r>
              <a:rPr lang="en-CA" sz="6800" dirty="0"/>
              <a:t>	The photograph took the place of all those paintings, drawings and illustrations that served to provide information about the reality that they represented. A photograph does this more reliably and more credibly than any painting. It is the only picture that tells the absolute truth, because it sees ‘objectively’. It usually gets believed, even where it is technically faulty and the content is barely identifiable. At the same time, photography took on a religious function. Everyone has produced his own ‘devotional pictures’: these are the likeness of family and friends, preserved in remembrance of them. </a:t>
            </a:r>
            <a:endParaRPr lang="en-US" sz="6800" dirty="0"/>
          </a:p>
          <a:p>
            <a:pPr marL="0" indent="0">
              <a:buNone/>
            </a:pPr>
            <a:r>
              <a:rPr lang="en-CA" sz="6800" dirty="0"/>
              <a:t>	Photography altered ways of seeing and thinking. Photographs were regarded as true, paintings as artificial. The painted picture was no longer credible; its representation froze into immobility, because it was not authentic but invented. </a:t>
            </a:r>
            <a:endParaRPr lang="en-US" sz="6800" dirty="0"/>
          </a:p>
          <a:p>
            <a:pPr marL="0" indent="0">
              <a:buNone/>
            </a:pPr>
            <a:r>
              <a:rPr lang="en-CA" sz="6800" dirty="0"/>
              <a:t>	Life communicates itself through convention and through the parlour games and laws of social life. Photographs are ephemeral images of this communication – as are the pictures that I paint from photographs. Being painted, they no longer tell a specific situation, and the representation becomes absurd. As a painting, it changes both its meaning and its information content. </a:t>
            </a:r>
            <a:endParaRPr lang="en-US" sz="6800" dirty="0"/>
          </a:p>
          <a:p>
            <a:pPr marL="0" indent="0">
              <a:buNone/>
            </a:pPr>
            <a:r>
              <a:rPr lang="en-CA" sz="6800" dirty="0"/>
              <a:t>	The photograph is the most perfect picture. It does not change; it is absolute and therefore autonomous, unconditional, devoid of style. Both in its ways of informing, and in what it informs of, it is my source. </a:t>
            </a:r>
          </a:p>
          <a:p>
            <a:pPr marL="0" indent="0">
              <a:buNone/>
            </a:pPr>
            <a:r>
              <a:rPr lang="en-CA" sz="6800" dirty="0"/>
              <a:t>	A photograph is taken to inform. What matters to the photographer and to the viewer is the result, the legible information, the fact captured in an image. Alternatively, the photograph can be regarded as a picture, in which case the information conveyed changes radically. However, because it is very hard to turn a photograph into a picture simply by declaring it to be one, I have to make a painted copy. </a:t>
            </a:r>
            <a:endParaRPr lang="en-US" sz="6800" dirty="0"/>
          </a:p>
          <a:p>
            <a:pPr marL="0" indent="0">
              <a:buNone/>
            </a:pPr>
            <a:r>
              <a:rPr lang="en-CA" sz="6800" dirty="0"/>
              <a:t>	Gerhard Richter, from “The Daily Practice of Painting” </a:t>
            </a:r>
            <a:endParaRPr lang="en-US" sz="6800" dirty="0"/>
          </a:p>
          <a:p>
            <a:endParaRPr lang="en-US" dirty="0"/>
          </a:p>
        </p:txBody>
      </p:sp>
    </p:spTree>
    <p:extLst>
      <p:ext uri="{BB962C8B-B14F-4D97-AF65-F5344CB8AC3E}">
        <p14:creationId xmlns:p14="http://schemas.microsoft.com/office/powerpoint/2010/main" val="271626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9241" y="365125"/>
            <a:ext cx="6093518" cy="6099470"/>
          </a:xfrm>
        </p:spPr>
      </p:pic>
    </p:spTree>
    <p:extLst>
      <p:ext uri="{BB962C8B-B14F-4D97-AF65-F5344CB8AC3E}">
        <p14:creationId xmlns:p14="http://schemas.microsoft.com/office/powerpoint/2010/main" val="127172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474" y="365125"/>
            <a:ext cx="8641052" cy="6106344"/>
          </a:xfrm>
        </p:spPr>
      </p:pic>
    </p:spTree>
    <p:extLst>
      <p:ext uri="{BB962C8B-B14F-4D97-AF65-F5344CB8AC3E}">
        <p14:creationId xmlns:p14="http://schemas.microsoft.com/office/powerpoint/2010/main" val="722664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763" y="365125"/>
            <a:ext cx="5568474" cy="6044489"/>
          </a:xfrm>
        </p:spPr>
      </p:pic>
    </p:spTree>
    <p:extLst>
      <p:ext uri="{BB962C8B-B14F-4D97-AF65-F5344CB8AC3E}">
        <p14:creationId xmlns:p14="http://schemas.microsoft.com/office/powerpoint/2010/main" val="38644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5"/>
            <a:ext cx="10515600" cy="5811838"/>
          </a:xfrm>
        </p:spPr>
        <p:txBody>
          <a:bodyPr>
            <a:noAutofit/>
          </a:bodyPr>
          <a:lstStyle/>
          <a:p>
            <a:pPr marL="0" indent="0">
              <a:buNone/>
            </a:pPr>
            <a:r>
              <a:rPr lang="en-US" sz="3300" dirty="0"/>
              <a:t>	“…..I never started a painting with a vision of what it would ultimately look like or a definite idea of what it was about. Every painting I make is a journey for me and how I begin is never the same. I start with fragments – the gesture of a person that intrigues me or something mundane as a bowl of fruit or a sleeping dog – and then I free-associate, respond to the image I put on the canvas, listen as the painting begins to talk to me. Every painting of mine is a search for meaning. Every painting I finish is the discovery of meaning.”</a:t>
            </a:r>
          </a:p>
          <a:p>
            <a:pPr marL="0" indent="0">
              <a:buNone/>
            </a:pPr>
            <a:r>
              <a:rPr lang="en-US" sz="3300" dirty="0"/>
              <a:t>	- Eric </a:t>
            </a:r>
            <a:r>
              <a:rPr lang="en-US" sz="3300" dirty="0" err="1"/>
              <a:t>Fischl</a:t>
            </a:r>
            <a:endParaRPr lang="en-US" sz="3300" dirty="0"/>
          </a:p>
        </p:txBody>
      </p:sp>
    </p:spTree>
    <p:extLst>
      <p:ext uri="{BB962C8B-B14F-4D97-AF65-F5344CB8AC3E}">
        <p14:creationId xmlns:p14="http://schemas.microsoft.com/office/powerpoint/2010/main" val="3362575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1008" y="365125"/>
            <a:ext cx="8729984" cy="6070067"/>
          </a:xfrm>
        </p:spPr>
      </p:pic>
    </p:spTree>
    <p:extLst>
      <p:ext uri="{BB962C8B-B14F-4D97-AF65-F5344CB8AC3E}">
        <p14:creationId xmlns:p14="http://schemas.microsoft.com/office/powerpoint/2010/main" val="336378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a:bodyPr>
          <a:lstStyle/>
          <a:p>
            <a:pPr marL="0" indent="0">
              <a:buNone/>
            </a:pPr>
            <a:r>
              <a:rPr lang="en-US" sz="3300" dirty="0"/>
              <a:t>	Early on in my life I wanted to embrace the margins, but as I grew up I came to realize that much of my life has been a search for normal. I have consciously tried to make work that took fragments and pieced them back together – impressions and bits of memory collaged into foreign lands or suburban settings, all with the purpose of making them appear seamless. I was reliving my experiences as I was painting them, always at the point just before things fall apart.</a:t>
            </a:r>
          </a:p>
          <a:p>
            <a:pPr marL="0" indent="0">
              <a:buNone/>
            </a:pPr>
            <a:r>
              <a:rPr lang="en-US" sz="3300" dirty="0"/>
              <a:t>	-Eric </a:t>
            </a:r>
            <a:r>
              <a:rPr lang="en-US" sz="3300" dirty="0" err="1"/>
              <a:t>Fischl</a:t>
            </a:r>
            <a:r>
              <a:rPr lang="en-US" sz="3300" dirty="0"/>
              <a:t> </a:t>
            </a:r>
          </a:p>
        </p:txBody>
      </p:sp>
    </p:spTree>
    <p:extLst>
      <p:ext uri="{BB962C8B-B14F-4D97-AF65-F5344CB8AC3E}">
        <p14:creationId xmlns:p14="http://schemas.microsoft.com/office/powerpoint/2010/main" val="301776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0141687" y="6858000"/>
            <a:ext cx="363279" cy="45719"/>
          </a:xfrm>
        </p:spPr>
        <p:txBody>
          <a:bodyPr>
            <a:normAutofit fontScale="90000"/>
          </a:bodyPr>
          <a:lstStyle/>
          <a:p>
            <a:r>
              <a:rPr lang="en-US" dirty="0"/>
              <a:t> </a:t>
            </a:r>
            <a:br>
              <a:rPr lang="en-US" dirty="0"/>
            </a:br>
            <a:endParaRPr lang="en-US" dirty="0"/>
          </a:p>
        </p:txBody>
      </p:sp>
      <p:sp>
        <p:nvSpPr>
          <p:cNvPr id="3" name="Content Placeholder 2"/>
          <p:cNvSpPr>
            <a:spLocks noGrp="1"/>
          </p:cNvSpPr>
          <p:nvPr>
            <p:ph idx="1"/>
          </p:nvPr>
        </p:nvSpPr>
        <p:spPr>
          <a:xfrm>
            <a:off x="923261" y="712493"/>
            <a:ext cx="10515600" cy="5794191"/>
          </a:xfrm>
        </p:spPr>
        <p:txBody>
          <a:bodyPr>
            <a:normAutofit/>
          </a:bodyPr>
          <a:lstStyle/>
          <a:p>
            <a:pPr marL="0" indent="0">
              <a:buNone/>
            </a:pPr>
            <a:r>
              <a:rPr lang="en-US" sz="3600" dirty="0"/>
              <a:t>	</a:t>
            </a:r>
            <a:r>
              <a:rPr lang="en-US" sz="3300" dirty="0"/>
              <a:t>The artist’s inner intuition does and will always control the combination of the abstract and the objective, the choices among the infinite number of abstract forms or of objective matter, i.e. the choice of the particular means in both fields. Any form that today is in bad taste or despised, that seems to lie far off the beaten path, only awaits its master… </a:t>
            </a:r>
          </a:p>
          <a:p>
            <a:pPr marL="0" indent="0">
              <a:buNone/>
            </a:pPr>
            <a:r>
              <a:rPr lang="en-US" sz="3300" dirty="0"/>
              <a:t>	Kandinsky </a:t>
            </a:r>
          </a:p>
        </p:txBody>
      </p:sp>
    </p:spTree>
    <p:extLst>
      <p:ext uri="{BB962C8B-B14F-4D97-AF65-F5344CB8AC3E}">
        <p14:creationId xmlns:p14="http://schemas.microsoft.com/office/powerpoint/2010/main" val="4214631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5314" y="365125"/>
            <a:ext cx="5981372" cy="6230595"/>
          </a:xfrm>
        </p:spPr>
      </p:pic>
    </p:spTree>
    <p:extLst>
      <p:ext uri="{BB962C8B-B14F-4D97-AF65-F5344CB8AC3E}">
        <p14:creationId xmlns:p14="http://schemas.microsoft.com/office/powerpoint/2010/main" val="2212378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lstStyle/>
          <a:p>
            <a:pPr marL="0" indent="0">
              <a:buNone/>
            </a:pPr>
            <a:r>
              <a:rPr lang="en-US" dirty="0"/>
              <a:t>	</a:t>
            </a:r>
            <a:r>
              <a:rPr lang="en-US" sz="3300" dirty="0"/>
              <a:t>I was uncomfortable with fragmentation and meaninglessness even though I appreciated it in other people’s work. I needed the world around me to make sense, though not in a stultifying or overdetermined way. Rather, I felt an obligation to give my audience the impression of a coherent moment that was emotionally charged and fragile but still holding together long enough so viewers could reflect on what it meant. Except in the case of multi-panel paintings, I did not want to make my audience put something back together in order to understand what it means. </a:t>
            </a:r>
          </a:p>
          <a:p>
            <a:pPr marL="0" indent="0">
              <a:buNone/>
            </a:pPr>
            <a:r>
              <a:rPr lang="en-US" sz="3300" dirty="0"/>
              <a:t>	Eric </a:t>
            </a:r>
            <a:r>
              <a:rPr lang="en-US" sz="3300" dirty="0" err="1"/>
              <a:t>Fischl</a:t>
            </a:r>
            <a:r>
              <a:rPr lang="en-US" sz="3300" dirty="0"/>
              <a:t>, Bad Boy, pp. 119, 214-215.</a:t>
            </a:r>
          </a:p>
        </p:txBody>
      </p:sp>
    </p:spTree>
    <p:extLst>
      <p:ext uri="{BB962C8B-B14F-4D97-AF65-F5344CB8AC3E}">
        <p14:creationId xmlns:p14="http://schemas.microsoft.com/office/powerpoint/2010/main" val="3697411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4014" y="365125"/>
            <a:ext cx="4823971" cy="6078205"/>
          </a:xfrm>
        </p:spPr>
      </p:pic>
    </p:spTree>
    <p:extLst>
      <p:ext uri="{BB962C8B-B14F-4D97-AF65-F5344CB8AC3E}">
        <p14:creationId xmlns:p14="http://schemas.microsoft.com/office/powerpoint/2010/main" val="1799790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fontScale="92500" lnSpcReduction="10000"/>
          </a:bodyPr>
          <a:lstStyle/>
          <a:p>
            <a:pPr marL="0" indent="0">
              <a:buNone/>
            </a:pPr>
            <a:r>
              <a:rPr lang="en-US" sz="3300" dirty="0"/>
              <a:t>When I actually can sit there and not get bored, or not get the desire to do something else to it, or not have the impulse to turn it to the wall. When it is something I look at and say. “Wow, I could never have done that.” The in the fun of looking at it, the desire comes back.</a:t>
            </a:r>
          </a:p>
          <a:p>
            <a:pPr marL="0" indent="0">
              <a:buNone/>
            </a:pPr>
            <a:r>
              <a:rPr lang="en-US" sz="3300" dirty="0"/>
              <a:t>………..</a:t>
            </a:r>
          </a:p>
          <a:p>
            <a:pPr marL="0" indent="0">
              <a:buNone/>
            </a:pPr>
            <a:r>
              <a:rPr lang="en-US" sz="3300" dirty="0"/>
              <a:t>Even though I work towards a solution, that solution is not what makes the painting. What makes the painting is what you were saying: that it demands attention but it is never to the whole painting. The attention will always be to a detail, a part, an atmosphere or a relation you create as a viewer.</a:t>
            </a:r>
          </a:p>
          <a:p>
            <a:pPr marL="0" indent="0">
              <a:buNone/>
            </a:pPr>
            <a:r>
              <a:rPr lang="en-US" sz="3300" dirty="0"/>
              <a:t>“Two Little and Too Much –All The Time: </a:t>
            </a:r>
            <a:r>
              <a:rPr lang="en-US" sz="3300" dirty="0" err="1"/>
              <a:t>Charline</a:t>
            </a:r>
            <a:r>
              <a:rPr lang="en-US" sz="3300" dirty="0"/>
              <a:t> Von </a:t>
            </a:r>
            <a:r>
              <a:rPr lang="en-US" sz="3300" dirty="0" err="1"/>
              <a:t>Heyl</a:t>
            </a:r>
            <a:r>
              <a:rPr lang="en-US" sz="3300" dirty="0"/>
              <a:t> and the Life of Painting. Interview by Robert Enright and </a:t>
            </a:r>
            <a:r>
              <a:rPr lang="en-US" sz="3300" dirty="0" err="1"/>
              <a:t>Meeka</a:t>
            </a:r>
            <a:r>
              <a:rPr lang="en-US" sz="3300" dirty="0"/>
              <a:t> Walsh </a:t>
            </a:r>
            <a:r>
              <a:rPr lang="en-US" sz="3300" dirty="0" err="1"/>
              <a:t>Bordercrossings</a:t>
            </a:r>
            <a:r>
              <a:rPr lang="en-US" sz="3300" dirty="0"/>
              <a:t>, 33/3, 2014, pp. 49-50.</a:t>
            </a:r>
          </a:p>
          <a:p>
            <a:endParaRPr lang="en-US" dirty="0"/>
          </a:p>
        </p:txBody>
      </p:sp>
    </p:spTree>
    <p:extLst>
      <p:ext uri="{BB962C8B-B14F-4D97-AF65-F5344CB8AC3E}">
        <p14:creationId xmlns:p14="http://schemas.microsoft.com/office/powerpoint/2010/main" val="53442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692" y="365125"/>
            <a:ext cx="5010615" cy="6036886"/>
          </a:xfrm>
        </p:spPr>
      </p:pic>
    </p:spTree>
    <p:extLst>
      <p:ext uri="{BB962C8B-B14F-4D97-AF65-F5344CB8AC3E}">
        <p14:creationId xmlns:p14="http://schemas.microsoft.com/office/powerpoint/2010/main" val="1457906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8261" y="365125"/>
            <a:ext cx="5720064" cy="5952201"/>
          </a:xfrm>
        </p:spPr>
      </p:pic>
    </p:spTree>
    <p:extLst>
      <p:ext uri="{BB962C8B-B14F-4D97-AF65-F5344CB8AC3E}">
        <p14:creationId xmlns:p14="http://schemas.microsoft.com/office/powerpoint/2010/main" val="428465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737" y="365125"/>
            <a:ext cx="8472526" cy="6084814"/>
          </a:xfrm>
        </p:spPr>
      </p:pic>
    </p:spTree>
    <p:extLst>
      <p:ext uri="{BB962C8B-B14F-4D97-AF65-F5344CB8AC3E}">
        <p14:creationId xmlns:p14="http://schemas.microsoft.com/office/powerpoint/2010/main" val="43381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577" y="365125"/>
            <a:ext cx="5762846" cy="6014713"/>
          </a:xfrm>
        </p:spPr>
      </p:pic>
    </p:spTree>
    <p:extLst>
      <p:ext uri="{BB962C8B-B14F-4D97-AF65-F5344CB8AC3E}">
        <p14:creationId xmlns:p14="http://schemas.microsoft.com/office/powerpoint/2010/main" val="182480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05623" y="365125"/>
            <a:ext cx="5980753" cy="6090401"/>
          </a:xfrm>
        </p:spPr>
      </p:pic>
    </p:spTree>
    <p:extLst>
      <p:ext uri="{BB962C8B-B14F-4D97-AF65-F5344CB8AC3E}">
        <p14:creationId xmlns:p14="http://schemas.microsoft.com/office/powerpoint/2010/main" val="326808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0141687" y="6858000"/>
            <a:ext cx="363279" cy="45719"/>
          </a:xfrm>
        </p:spPr>
        <p:txBody>
          <a:bodyPr>
            <a:normAutofit fontScale="90000"/>
          </a:bodyPr>
          <a:lstStyle/>
          <a:p>
            <a:r>
              <a:rPr lang="en-US" dirty="0"/>
              <a:t> </a:t>
            </a:r>
            <a:br>
              <a:rPr lang="en-US" dirty="0"/>
            </a:br>
            <a:endParaRPr lang="en-US" dirty="0"/>
          </a:p>
        </p:txBody>
      </p:sp>
      <p:sp>
        <p:nvSpPr>
          <p:cNvPr id="3" name="Content Placeholder 2"/>
          <p:cNvSpPr>
            <a:spLocks noGrp="1"/>
          </p:cNvSpPr>
          <p:nvPr>
            <p:ph idx="1"/>
          </p:nvPr>
        </p:nvSpPr>
        <p:spPr>
          <a:xfrm>
            <a:off x="923261" y="712493"/>
            <a:ext cx="10515600" cy="5794191"/>
          </a:xfrm>
        </p:spPr>
        <p:txBody>
          <a:bodyPr>
            <a:normAutofit/>
          </a:bodyPr>
          <a:lstStyle/>
          <a:p>
            <a:pPr marL="0" indent="0">
              <a:buNone/>
            </a:pPr>
            <a:r>
              <a:rPr lang="en-US" sz="3600" dirty="0"/>
              <a:t>	</a:t>
            </a:r>
            <a:r>
              <a:rPr lang="en-US" sz="3300" dirty="0"/>
              <a:t>The layman especially should not approach a work with the question “what did the artist not do?” or else ask “How does the artist dare neglect my wishes?” Rather he should ask: “What did the artist do?” or “Which of his inner wishes does the artist express here?” </a:t>
            </a:r>
          </a:p>
          <a:p>
            <a:pPr marL="0" indent="0">
              <a:buNone/>
            </a:pPr>
            <a:r>
              <a:rPr lang="en-US" sz="3300" dirty="0"/>
              <a:t>“On the Question of Form,” The Blue Reiter Almanac, p. 180</a:t>
            </a:r>
          </a:p>
        </p:txBody>
      </p:sp>
    </p:spTree>
    <p:extLst>
      <p:ext uri="{BB962C8B-B14F-4D97-AF65-F5344CB8AC3E}">
        <p14:creationId xmlns:p14="http://schemas.microsoft.com/office/powerpoint/2010/main" val="310614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6035674"/>
          </a:xfrm>
        </p:spPr>
        <p:txBody>
          <a:bodyPr>
            <a:normAutofit/>
          </a:bodyPr>
          <a:lstStyle/>
          <a:p>
            <a:pPr marL="0" indent="0">
              <a:buNone/>
            </a:pPr>
            <a:r>
              <a:rPr lang="en-US" sz="3300" dirty="0"/>
              <a:t>	“The guardian of the true tradition in art” is the academy of fine art: “to give certain rules to our art and render it pure.” The first rule and absolute standard of fine art, and painting, which is the highest and freest art, is the purity of it. The more uses, relations and “additions” a painting has, the less pure it is. The more stuff in it, the busier the work of art, the worse it is. “more is less.”</a:t>
            </a:r>
          </a:p>
          <a:p>
            <a:pPr marL="0" indent="0">
              <a:buNone/>
            </a:pPr>
            <a:r>
              <a:rPr lang="en-US" sz="3300" dirty="0"/>
              <a:t>	Ad Reinhardt </a:t>
            </a:r>
          </a:p>
        </p:txBody>
      </p:sp>
    </p:spTree>
    <p:extLst>
      <p:ext uri="{BB962C8B-B14F-4D97-AF65-F5344CB8AC3E}">
        <p14:creationId xmlns:p14="http://schemas.microsoft.com/office/powerpoint/2010/main" val="309603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42888" y="333339"/>
            <a:ext cx="2306223" cy="6244741"/>
          </a:xfrm>
        </p:spPr>
      </p:pic>
    </p:spTree>
    <p:extLst>
      <p:ext uri="{BB962C8B-B14F-4D97-AF65-F5344CB8AC3E}">
        <p14:creationId xmlns:p14="http://schemas.microsoft.com/office/powerpoint/2010/main" val="128066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fontScale="70000" lnSpcReduction="20000"/>
          </a:bodyPr>
          <a:lstStyle/>
          <a:p>
            <a:pPr marL="0" indent="0">
              <a:buNone/>
            </a:pPr>
            <a:r>
              <a:rPr lang="en-US" sz="3100" dirty="0"/>
              <a:t>The Twelve Technical Rules (or How To Achieve the Twelve Things to Avoid) to be followed are:</a:t>
            </a:r>
          </a:p>
          <a:p>
            <a:pPr marL="0" indent="0">
              <a:buNone/>
            </a:pPr>
            <a:r>
              <a:rPr lang="en-US" sz="3100" dirty="0"/>
              <a:t>1. No texture ……………No accidents or automatism.</a:t>
            </a:r>
          </a:p>
          <a:p>
            <a:pPr marL="0" indent="0">
              <a:buNone/>
            </a:pPr>
            <a:r>
              <a:rPr lang="en-US" sz="3100" dirty="0"/>
              <a:t>2. No brushwork or calligraphy.</a:t>
            </a:r>
          </a:p>
          <a:p>
            <a:pPr marL="0" indent="0">
              <a:buNone/>
            </a:pPr>
            <a:r>
              <a:rPr lang="en-US" sz="3100" dirty="0"/>
              <a:t>3. No sketching or drawing ……. No shading or streaking.</a:t>
            </a:r>
          </a:p>
          <a:p>
            <a:pPr marL="0" indent="0">
              <a:buNone/>
            </a:pPr>
            <a:r>
              <a:rPr lang="en-US" sz="3100" dirty="0"/>
              <a:t>4. No forms.</a:t>
            </a:r>
          </a:p>
          <a:p>
            <a:pPr marL="0" indent="0">
              <a:buNone/>
            </a:pPr>
            <a:r>
              <a:rPr lang="en-US" sz="3100" dirty="0"/>
              <a:t>5. No design. “Design is everywhere.”</a:t>
            </a:r>
          </a:p>
          <a:p>
            <a:pPr marL="0" indent="0">
              <a:buNone/>
            </a:pPr>
            <a:r>
              <a:rPr lang="en-US" sz="3100" dirty="0"/>
              <a:t>6. No colors….. No white. …….White is antiseptic and not artistic, appropriate and pleasing for kitchen fixtures, and hardly the medium for expressing truth and beauty.”</a:t>
            </a:r>
          </a:p>
          <a:p>
            <a:pPr marL="0" indent="0">
              <a:buNone/>
            </a:pPr>
            <a:r>
              <a:rPr lang="en-US" sz="3100" dirty="0"/>
              <a:t>7. No light.</a:t>
            </a:r>
          </a:p>
          <a:p>
            <a:pPr marL="0" indent="0">
              <a:buNone/>
            </a:pPr>
            <a:r>
              <a:rPr lang="en-US" sz="3100" dirty="0"/>
              <a:t>8. No space. Space should be empty, should not project, and should not be flat.</a:t>
            </a:r>
          </a:p>
          <a:p>
            <a:pPr marL="0" indent="0">
              <a:buNone/>
            </a:pPr>
            <a:r>
              <a:rPr lang="en-US" sz="3100" dirty="0"/>
              <a:t>9. No. time</a:t>
            </a:r>
          </a:p>
          <a:p>
            <a:pPr marL="0" indent="0">
              <a:buNone/>
            </a:pPr>
            <a:r>
              <a:rPr lang="en-US" sz="3100" dirty="0"/>
              <a:t>10. No size or scale.</a:t>
            </a:r>
          </a:p>
          <a:p>
            <a:pPr marL="0" indent="0">
              <a:buNone/>
            </a:pPr>
            <a:r>
              <a:rPr lang="en-US" sz="3100" dirty="0"/>
              <a:t>11. No movement …. “Everything else is on the move. Art should be still.”</a:t>
            </a:r>
          </a:p>
          <a:p>
            <a:pPr marL="0" indent="0">
              <a:buNone/>
            </a:pPr>
            <a:r>
              <a:rPr lang="en-US" sz="3100" dirty="0"/>
              <a:t>12. No object, no subject, no matter ……..No chess-playing.</a:t>
            </a:r>
          </a:p>
          <a:p>
            <a:pPr marL="0" indent="0">
              <a:buNone/>
            </a:pPr>
            <a:r>
              <a:rPr lang="en-US" sz="3100" dirty="0"/>
              <a:t>From: “Twelve Rules for a New Academy (1953) pp. 86- 90. In: A Sourcebook of Artists’ Writings ed. Stiles and </a:t>
            </a:r>
            <a:r>
              <a:rPr lang="en-US" sz="3100" dirty="0" err="1"/>
              <a:t>Selz</a:t>
            </a:r>
            <a:r>
              <a:rPr lang="en-US" sz="3100" dirty="0"/>
              <a:t>.</a:t>
            </a:r>
          </a:p>
          <a:p>
            <a:endParaRPr lang="en-US" dirty="0"/>
          </a:p>
        </p:txBody>
      </p:sp>
    </p:spTree>
    <p:extLst>
      <p:ext uri="{BB962C8B-B14F-4D97-AF65-F5344CB8AC3E}">
        <p14:creationId xmlns:p14="http://schemas.microsoft.com/office/powerpoint/2010/main" val="258319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373</Words>
  <Application>Microsoft Office PowerPoint</Application>
  <PresentationFormat>Widescreen</PresentationFormat>
  <Paragraphs>44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 What Artists Say</vt:lpstr>
      <vt:lpstr>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Issues for Painters</dc:title>
  <dc:creator>David Lerue</dc:creator>
  <cp:lastModifiedBy>user</cp:lastModifiedBy>
  <cp:revision>9</cp:revision>
  <dcterms:created xsi:type="dcterms:W3CDTF">2016-09-25T00:29:14Z</dcterms:created>
  <dcterms:modified xsi:type="dcterms:W3CDTF">2017-08-28T13:03:46Z</dcterms:modified>
</cp:coreProperties>
</file>