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3" d="100"/>
          <a:sy n="83" d="100"/>
        </p:scale>
        <p:origin x="6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0CD2-FF33-559B-C9BB-A976CE88C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C2A3393-CD1D-A9EB-93D0-1F4AE2B0E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9AFEF1B-6F26-B47B-B607-0E26AD864F08}"/>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5" name="Footer Placeholder 4">
            <a:extLst>
              <a:ext uri="{FF2B5EF4-FFF2-40B4-BE49-F238E27FC236}">
                <a16:creationId xmlns:a16="http://schemas.microsoft.com/office/drawing/2014/main" id="{54CCDE8C-060F-5B90-E35A-400E3941F94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28C6E71-D69C-4C8C-6D6F-CB053AABCF2A}"/>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62594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522F-93CA-B6B7-4D66-D1F83A839F1D}"/>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196CD9F-6BAF-4B2E-45F5-E75204FDB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FA2F820-6B0B-2B14-6D1C-72F3F71A5269}"/>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5" name="Footer Placeholder 4">
            <a:extLst>
              <a:ext uri="{FF2B5EF4-FFF2-40B4-BE49-F238E27FC236}">
                <a16:creationId xmlns:a16="http://schemas.microsoft.com/office/drawing/2014/main" id="{566F0E97-F7F4-9461-DC08-B0992D1BD61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A45DA77-5359-83C0-B6FB-152D01C75BA5}"/>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270936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584ABF-E14C-E4D6-587C-55ACF37A84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4C7D52E-9237-3B50-E667-7708E816B2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B3BAE8E-3C86-2076-251C-F880B73D9493}"/>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5" name="Footer Placeholder 4">
            <a:extLst>
              <a:ext uri="{FF2B5EF4-FFF2-40B4-BE49-F238E27FC236}">
                <a16:creationId xmlns:a16="http://schemas.microsoft.com/office/drawing/2014/main" id="{21C2261F-2F10-F989-6415-C87FE84FBC4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3225976-12F2-ADC2-D692-2C008543BABE}"/>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18421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5DE5-F337-EC04-BAB4-DC8FFBD20FD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4E65EFC-3497-D7E5-5460-3AE5398C0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A12DE48-8500-4048-9E03-B6EF28DB9582}"/>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5" name="Footer Placeholder 4">
            <a:extLst>
              <a:ext uri="{FF2B5EF4-FFF2-40B4-BE49-F238E27FC236}">
                <a16:creationId xmlns:a16="http://schemas.microsoft.com/office/drawing/2014/main" id="{A590F4C1-F769-80AB-6A56-AC6E1186741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19E5BB6-B773-FCF7-715B-0B36D1E9565E}"/>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138956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0A48-C0EA-CC99-88FE-9CBB70E20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5DD5E80-0C3A-89F2-5BBF-F29D63403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ECC4F-FEA0-A5E2-49D0-7E0F18F6CC57}"/>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5" name="Footer Placeholder 4">
            <a:extLst>
              <a:ext uri="{FF2B5EF4-FFF2-40B4-BE49-F238E27FC236}">
                <a16:creationId xmlns:a16="http://schemas.microsoft.com/office/drawing/2014/main" id="{78A337D6-7FBF-8527-E3DF-4EF26507BD6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7405D7B-57B1-4AD3-63ED-518E5891484A}"/>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384220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A8F0-FA84-EB86-85C8-9DF8C6333E6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D996438-BFA3-4840-ABD2-E7BE3B0EE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E693FDB-A809-E223-E578-C2A945A33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4EA6855-F0CA-8887-B573-DFAB065D59D9}"/>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6" name="Footer Placeholder 5">
            <a:extLst>
              <a:ext uri="{FF2B5EF4-FFF2-40B4-BE49-F238E27FC236}">
                <a16:creationId xmlns:a16="http://schemas.microsoft.com/office/drawing/2014/main" id="{F12F090C-D097-C01E-D2A9-4C329775758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2D2075A-6F55-2299-63F9-9A2E12ED324D}"/>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39368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4CDA-D872-FD8F-D856-7BBABAE40C90}"/>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92A339C-CEB4-9153-2E49-1ABA68886C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641BD-05A3-9608-0DF9-8BB0019FB6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E6BC93D7-E725-E545-FA04-4783A9163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943B0-3798-CEC1-31C9-9135DD064F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B30F5D5-EE76-897E-08D9-44AB4DC47B0E}"/>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8" name="Footer Placeholder 7">
            <a:extLst>
              <a:ext uri="{FF2B5EF4-FFF2-40B4-BE49-F238E27FC236}">
                <a16:creationId xmlns:a16="http://schemas.microsoft.com/office/drawing/2014/main" id="{3E6043C8-EC1C-6936-DD1F-86B7E6F3762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7E74644C-9682-E013-E1E2-4E31D29576BD}"/>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123932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C889-4638-B5A1-1A0B-151339CF58BE}"/>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C389D51-5479-0824-8D99-4E2BD323E735}"/>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4" name="Footer Placeholder 3">
            <a:extLst>
              <a:ext uri="{FF2B5EF4-FFF2-40B4-BE49-F238E27FC236}">
                <a16:creationId xmlns:a16="http://schemas.microsoft.com/office/drawing/2014/main" id="{737C2C39-9DF9-6492-BE96-145297BD5789}"/>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961F6AF-D7C5-5B44-DCA0-BF42D58D8E5B}"/>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310761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4220E-C2D4-4875-CE93-47738600796D}"/>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3" name="Footer Placeholder 2">
            <a:extLst>
              <a:ext uri="{FF2B5EF4-FFF2-40B4-BE49-F238E27FC236}">
                <a16:creationId xmlns:a16="http://schemas.microsoft.com/office/drawing/2014/main" id="{58E6A3AE-3CC2-5EC6-F9F4-B45626DFC7D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ECABEC04-D8F1-888A-0894-706A56F9E674}"/>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56536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9768-3D48-F509-4E08-73061BE18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4FB85582-1A9E-CDC0-CA70-4CF3A3B49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6CE4E9B-515C-1AC1-9720-6D02EBECE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7645E-1BE0-D1A7-62C6-621EE4ADBBE1}"/>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6" name="Footer Placeholder 5">
            <a:extLst>
              <a:ext uri="{FF2B5EF4-FFF2-40B4-BE49-F238E27FC236}">
                <a16:creationId xmlns:a16="http://schemas.microsoft.com/office/drawing/2014/main" id="{75072677-0C77-A665-0A63-B6F2C667601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EB19B5D-C3CA-77A0-163A-1C5DA3DE1F44}"/>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145323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7265-1006-F468-9B77-345179541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25068CB-70C8-87BD-6E91-2B8B4DE6F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A126EC7-5277-F91B-FC87-D41164DD7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0BCD3-4A9A-F064-0DC7-CD747F648914}"/>
              </a:ext>
            </a:extLst>
          </p:cNvPr>
          <p:cNvSpPr>
            <a:spLocks noGrp="1"/>
          </p:cNvSpPr>
          <p:nvPr>
            <p:ph type="dt" sz="half" idx="10"/>
          </p:nvPr>
        </p:nvSpPr>
        <p:spPr/>
        <p:txBody>
          <a:bodyPr/>
          <a:lstStyle/>
          <a:p>
            <a:fld id="{D7499C41-085D-452A-AB1F-9FD4CD604338}" type="datetimeFigureOut">
              <a:rPr lang="en-NG" smtClean="0"/>
              <a:t>26/10/2022</a:t>
            </a:fld>
            <a:endParaRPr lang="en-NG"/>
          </a:p>
        </p:txBody>
      </p:sp>
      <p:sp>
        <p:nvSpPr>
          <p:cNvPr id="6" name="Footer Placeholder 5">
            <a:extLst>
              <a:ext uri="{FF2B5EF4-FFF2-40B4-BE49-F238E27FC236}">
                <a16:creationId xmlns:a16="http://schemas.microsoft.com/office/drawing/2014/main" id="{11A69B5F-0BF3-96C0-12BA-DBD3ECC244A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39A4E8B-F018-06DE-A70A-CE29C623CD80}"/>
              </a:ext>
            </a:extLst>
          </p:cNvPr>
          <p:cNvSpPr>
            <a:spLocks noGrp="1"/>
          </p:cNvSpPr>
          <p:nvPr>
            <p:ph type="sldNum" sz="quarter" idx="12"/>
          </p:nvPr>
        </p:nvSpPr>
        <p:spPr/>
        <p:txBody>
          <a:bodyPr/>
          <a:lstStyle/>
          <a:p>
            <a:fld id="{68D62B50-20B6-494B-A94C-781F2EB5012C}" type="slidenum">
              <a:rPr lang="en-NG" smtClean="0"/>
              <a:t>‹#›</a:t>
            </a:fld>
            <a:endParaRPr lang="en-NG"/>
          </a:p>
        </p:txBody>
      </p:sp>
    </p:spTree>
    <p:extLst>
      <p:ext uri="{BB962C8B-B14F-4D97-AF65-F5344CB8AC3E}">
        <p14:creationId xmlns:p14="http://schemas.microsoft.com/office/powerpoint/2010/main" val="95412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E5ABB-7EA6-7347-5A38-3A1A40036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A385B64-7511-AD5A-212E-EDB519669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B8D8DC5-5322-24DB-03AB-526794093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99C41-085D-452A-AB1F-9FD4CD604338}" type="datetimeFigureOut">
              <a:rPr lang="en-NG" smtClean="0"/>
              <a:t>26/10/2022</a:t>
            </a:fld>
            <a:endParaRPr lang="en-NG"/>
          </a:p>
        </p:txBody>
      </p:sp>
      <p:sp>
        <p:nvSpPr>
          <p:cNvPr id="5" name="Footer Placeholder 4">
            <a:extLst>
              <a:ext uri="{FF2B5EF4-FFF2-40B4-BE49-F238E27FC236}">
                <a16:creationId xmlns:a16="http://schemas.microsoft.com/office/drawing/2014/main" id="{4D1C9B9B-538D-430A-E717-E8CE47BFF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6AA80A5-8865-BB2D-BAC0-FE691DF49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62B50-20B6-494B-A94C-781F2EB5012C}" type="slidenum">
              <a:rPr lang="en-NG" smtClean="0"/>
              <a:t>‹#›</a:t>
            </a:fld>
            <a:endParaRPr lang="en-NG"/>
          </a:p>
        </p:txBody>
      </p:sp>
    </p:spTree>
    <p:extLst>
      <p:ext uri="{BB962C8B-B14F-4D97-AF65-F5344CB8AC3E}">
        <p14:creationId xmlns:p14="http://schemas.microsoft.com/office/powerpoint/2010/main" val="177346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andviewresearch.com/industry-analysis/artificial-intelligence-ai-market" TargetMode="External"/><Relationship Id="rId2" Type="http://schemas.openxmlformats.org/officeDocument/2006/relationships/hyperlink" Target="https://www.grandviewresearch.com/industry-analysis/machine-learning-market" TargetMode="External"/><Relationship Id="rId1" Type="http://schemas.openxmlformats.org/officeDocument/2006/relationships/slideLayout" Target="../slideLayouts/slideLayout7.xml"/><Relationship Id="rId4" Type="http://schemas.openxmlformats.org/officeDocument/2006/relationships/hyperlink" Target="https://www.grandviewresearch.com/industry-analysis/wearable-technology-marke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grandviewresearch.com/industry-analysis/smartwatches-mark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randviewresearch.com/industry-analysis/fitness-app-market" TargetMode="External"/><Relationship Id="rId2" Type="http://schemas.openxmlformats.org/officeDocument/2006/relationships/hyperlink" Target="https://www.kaggle.com/code/devsubhash/fitness-trackers-market-analysis-eda-altair/notebo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BCAD-EB68-AE03-BFDA-E9800ED6A3CC}"/>
              </a:ext>
            </a:extLst>
          </p:cNvPr>
          <p:cNvSpPr>
            <a:spLocks noGrp="1"/>
          </p:cNvSpPr>
          <p:nvPr>
            <p:ph type="ctrTitle"/>
          </p:nvPr>
        </p:nvSpPr>
        <p:spPr/>
        <p:txBody>
          <a:bodyPr>
            <a:normAutofit fontScale="90000"/>
          </a:bodyPr>
          <a:lstStyle/>
          <a:p>
            <a:r>
              <a:rPr lang="en-US" dirty="0">
                <a:solidFill>
                  <a:srgbClr val="7030A0"/>
                </a:solidFill>
              </a:rPr>
              <a:t>SALES PERFORMANCE ANALYSIS ON THE COMPETITIE PRODUCTS IN FITNESS INDUSTRY</a:t>
            </a:r>
            <a:endParaRPr lang="en-NG" dirty="0">
              <a:solidFill>
                <a:srgbClr val="7030A0"/>
              </a:solidFill>
            </a:endParaRPr>
          </a:p>
        </p:txBody>
      </p:sp>
      <p:sp>
        <p:nvSpPr>
          <p:cNvPr id="3" name="Subtitle 2">
            <a:extLst>
              <a:ext uri="{FF2B5EF4-FFF2-40B4-BE49-F238E27FC236}">
                <a16:creationId xmlns:a16="http://schemas.microsoft.com/office/drawing/2014/main" id="{AF54931B-FCBA-F581-B2A8-B5B43106E262}"/>
              </a:ext>
            </a:extLst>
          </p:cNvPr>
          <p:cNvSpPr>
            <a:spLocks noGrp="1"/>
          </p:cNvSpPr>
          <p:nvPr>
            <p:ph type="subTitle" idx="1"/>
          </p:nvPr>
        </p:nvSpPr>
        <p:spPr/>
        <p:txBody>
          <a:bodyPr/>
          <a:lstStyle/>
          <a:p>
            <a:endParaRPr lang="en-NG" dirty="0">
              <a:solidFill>
                <a:srgbClr val="7030A0"/>
              </a:solidFill>
            </a:endParaRPr>
          </a:p>
        </p:txBody>
      </p:sp>
    </p:spTree>
    <p:extLst>
      <p:ext uri="{BB962C8B-B14F-4D97-AF65-F5344CB8AC3E}">
        <p14:creationId xmlns:p14="http://schemas.microsoft.com/office/powerpoint/2010/main" val="325409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2DC8-D221-D407-B129-1A0DB66689F2}"/>
              </a:ext>
            </a:extLst>
          </p:cNvPr>
          <p:cNvSpPr>
            <a:spLocks noGrp="1"/>
          </p:cNvSpPr>
          <p:nvPr>
            <p:ph type="title"/>
          </p:nvPr>
        </p:nvSpPr>
        <p:spPr>
          <a:xfrm>
            <a:off x="839788" y="484910"/>
            <a:ext cx="3932237" cy="1600200"/>
          </a:xfrm>
        </p:spPr>
        <p:txBody>
          <a:bodyPr/>
          <a:lstStyle/>
          <a:p>
            <a:r>
              <a:rPr lang="en-US" dirty="0"/>
              <a:t>Leading Fitness App by Revenue in March 2022</a:t>
            </a:r>
            <a:endParaRPr lang="en-NG" dirty="0"/>
          </a:p>
        </p:txBody>
      </p:sp>
      <p:sp>
        <p:nvSpPr>
          <p:cNvPr id="4" name="Text Placeholder 3">
            <a:extLst>
              <a:ext uri="{FF2B5EF4-FFF2-40B4-BE49-F238E27FC236}">
                <a16:creationId xmlns:a16="http://schemas.microsoft.com/office/drawing/2014/main" id="{2B884B8A-108A-84FA-EE90-B381CD80E7D6}"/>
              </a:ext>
            </a:extLst>
          </p:cNvPr>
          <p:cNvSpPr>
            <a:spLocks noGrp="1"/>
          </p:cNvSpPr>
          <p:nvPr>
            <p:ph type="body" sz="half" idx="2"/>
          </p:nvPr>
        </p:nvSpPr>
        <p:spPr/>
        <p:txBody>
          <a:bodyPr/>
          <a:lstStyle/>
          <a:p>
            <a:r>
              <a:rPr lang="en-US" b="0" i="0" dirty="0">
                <a:solidFill>
                  <a:schemeClr val="tx1">
                    <a:lumMod val="95000"/>
                    <a:lumOff val="5000"/>
                  </a:schemeClr>
                </a:solidFill>
                <a:effectLst/>
                <a:latin typeface="Calibri" panose="020F0502020204030204" pitchFamily="34" charset="0"/>
                <a:cs typeface="Calibri" panose="020F0502020204030204" pitchFamily="34" charset="0"/>
              </a:rPr>
              <a:t>In March 2022, MyFitnessPal was the leading fitness and sport mobile app, generating in-app revenues of more almost nine million U.S. dollars. Fitbit ranked second, with roughly 8.1 million U.S. dollars in combined revenues via Google Play and Apple App Store. Strava accumulated around 5.6 million U.S. dollars in revenues, while Peloton, the mobile app eponymous of popular stationary bikes and treadmills, generated IAP revenues of roughly 3.5 million U.S. dollars during the month</a:t>
            </a:r>
            <a:endParaRPr lang="en-NG"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29841655-17C2-4E2B-39D6-AD6D28A339F9}"/>
              </a:ext>
            </a:extLst>
          </p:cNvPr>
          <p:cNvPicPr>
            <a:picLocks noChangeAspect="1"/>
          </p:cNvPicPr>
          <p:nvPr/>
        </p:nvPicPr>
        <p:blipFill>
          <a:blip r:embed="rId2"/>
          <a:stretch>
            <a:fillRect/>
          </a:stretch>
        </p:blipFill>
        <p:spPr>
          <a:xfrm>
            <a:off x="4772025" y="116032"/>
            <a:ext cx="7331423" cy="6016914"/>
          </a:xfrm>
          <a:prstGeom prst="rect">
            <a:avLst/>
          </a:prstGeom>
        </p:spPr>
      </p:pic>
    </p:spTree>
    <p:extLst>
      <p:ext uri="{BB962C8B-B14F-4D97-AF65-F5344CB8AC3E}">
        <p14:creationId xmlns:p14="http://schemas.microsoft.com/office/powerpoint/2010/main" val="213166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378144-4DC7-D619-D671-F1B65E640683}"/>
              </a:ext>
            </a:extLst>
          </p:cNvPr>
          <p:cNvSpPr txBox="1"/>
          <p:nvPr/>
        </p:nvSpPr>
        <p:spPr>
          <a:xfrm>
            <a:off x="758757" y="474345"/>
            <a:ext cx="8382810" cy="5355312"/>
          </a:xfrm>
          <a:prstGeom prst="rect">
            <a:avLst/>
          </a:prstGeom>
          <a:noFill/>
        </p:spPr>
        <p:txBody>
          <a:bodyPr wrap="square">
            <a:spAutoFit/>
          </a:bodyPr>
          <a:lstStyle/>
          <a:p>
            <a:pPr algn="l"/>
            <a:r>
              <a:rPr lang="en-US" b="0" i="0" dirty="0">
                <a:solidFill>
                  <a:srgbClr val="363636"/>
                </a:solidFill>
                <a:effectLst/>
                <a:latin typeface="itcfranklingothicstd-book"/>
              </a:rPr>
              <a:t>These apps are utilizing </a:t>
            </a:r>
            <a:r>
              <a:rPr lang="en-US" b="0" i="0" u="none" strike="noStrike" dirty="0">
                <a:solidFill>
                  <a:srgbClr val="0000FF"/>
                </a:solidFill>
                <a:effectLst/>
                <a:latin typeface="itcfranklingothicstd-book"/>
                <a:hlinkClick r:id="rId2"/>
              </a:rPr>
              <a:t>machine learning</a:t>
            </a:r>
            <a:r>
              <a:rPr lang="en-US" b="0" i="0" dirty="0">
                <a:solidFill>
                  <a:srgbClr val="363636"/>
                </a:solidFill>
                <a:effectLst/>
                <a:latin typeface="itcfranklingothicstd-book"/>
              </a:rPr>
              <a:t>, </a:t>
            </a:r>
            <a:r>
              <a:rPr lang="en-US" b="0" i="0" u="none" strike="noStrike" dirty="0">
                <a:solidFill>
                  <a:srgbClr val="0000FF"/>
                </a:solidFill>
                <a:effectLst/>
                <a:latin typeface="itcfranklingothicstd-book"/>
                <a:hlinkClick r:id="rId3"/>
              </a:rPr>
              <a:t>artificial intelligence</a:t>
            </a:r>
            <a:r>
              <a:rPr lang="en-US" b="0" i="0" dirty="0">
                <a:solidFill>
                  <a:srgbClr val="363636"/>
                </a:solidFill>
                <a:effectLst/>
                <a:latin typeface="itcfranklingothicstd-book"/>
              </a:rPr>
              <a:t>, and other technologies to offer personalized fitness plans to their customers. They also offer personalized diet charts, no equipment workout routines, track footsteps, monitor diet, and also provide personalized health and fitness coaches. </a:t>
            </a:r>
          </a:p>
          <a:p>
            <a:pPr algn="l"/>
            <a:endParaRPr lang="en-US" dirty="0">
              <a:solidFill>
                <a:srgbClr val="363636"/>
              </a:solidFill>
              <a:latin typeface="itcfranklingothicstd-book"/>
            </a:endParaRPr>
          </a:p>
          <a:p>
            <a:pPr algn="l"/>
            <a:r>
              <a:rPr lang="en-US" b="0" i="0" dirty="0">
                <a:solidFill>
                  <a:srgbClr val="363636"/>
                </a:solidFill>
                <a:effectLst/>
                <a:latin typeface="itcfranklingothicstd-book"/>
              </a:rPr>
              <a:t>Such offerings and advantages over brick and mortars are expected to increase the growth potential of the market. For instance, MyFitnessPal offers personalized diet and activity tracking to its users, generating a revenue of USD 6.7 million in June 2020. In addition, </a:t>
            </a:r>
            <a:r>
              <a:rPr lang="en-US" b="0" i="0" u="none" strike="noStrike" dirty="0">
                <a:solidFill>
                  <a:srgbClr val="0000FF"/>
                </a:solidFill>
                <a:effectLst/>
                <a:latin typeface="itcfranklingothicstd-book"/>
                <a:hlinkClick r:id="rId4"/>
              </a:rPr>
              <a:t>wearable technology</a:t>
            </a:r>
            <a:r>
              <a:rPr lang="en-US" b="0" i="0" dirty="0">
                <a:solidFill>
                  <a:srgbClr val="363636"/>
                </a:solidFill>
                <a:effectLst/>
                <a:latin typeface="itcfranklingothicstd-book"/>
              </a:rPr>
              <a:t> has remained the leading fitness trend for 2019. </a:t>
            </a:r>
          </a:p>
          <a:p>
            <a:pPr algn="l"/>
            <a:endParaRPr lang="en-US" dirty="0">
              <a:solidFill>
                <a:srgbClr val="363636"/>
              </a:solidFill>
              <a:latin typeface="itcfranklingothicstd-book"/>
            </a:endParaRPr>
          </a:p>
          <a:p>
            <a:pPr algn="l"/>
            <a:r>
              <a:rPr lang="en-US" b="0" i="0" dirty="0">
                <a:solidFill>
                  <a:srgbClr val="363636"/>
                </a:solidFill>
                <a:effectLst/>
                <a:latin typeface="itcfranklingothicstd-book"/>
              </a:rPr>
              <a:t>Health and fitness apps show the highest retention rates across all categories with 96.0% of users using only one of these apps.</a:t>
            </a:r>
          </a:p>
          <a:p>
            <a:pPr algn="l"/>
            <a:endParaRPr lang="en-US" b="0" i="0" dirty="0">
              <a:solidFill>
                <a:srgbClr val="363636"/>
              </a:solidFill>
              <a:effectLst/>
              <a:latin typeface="itcfranklingothicstd-book"/>
            </a:endParaRPr>
          </a:p>
          <a:p>
            <a:pPr algn="l"/>
            <a:r>
              <a:rPr lang="en-US" b="0" i="0" dirty="0">
                <a:solidFill>
                  <a:srgbClr val="363636"/>
                </a:solidFill>
                <a:effectLst/>
                <a:latin typeface="itcfranklingothicstd-book"/>
              </a:rPr>
              <a:t>Another major factor aiding the market growth is the increasing penetration of </a:t>
            </a:r>
            <a:r>
              <a:rPr lang="en-US" b="1" i="0" dirty="0">
                <a:solidFill>
                  <a:srgbClr val="363636"/>
                </a:solidFill>
                <a:effectLst/>
                <a:latin typeface="itcfranklingothicstd-book"/>
              </a:rPr>
              <a:t>smartphones worldwide</a:t>
            </a:r>
            <a:r>
              <a:rPr lang="en-US" b="0" i="0" dirty="0">
                <a:solidFill>
                  <a:srgbClr val="363636"/>
                </a:solidFill>
                <a:effectLst/>
                <a:latin typeface="itcfranklingothicstd-book"/>
              </a:rPr>
              <a:t>. As per the Mobile Economy Survey 2018, smartphone penetration is projected to increase from 57.0% in 2017 to 77.0% by 2025. In addition, as per the Mobile Economy 2018 survey, unique mobile subscribers are anticipated to reach 5.9 billion by 2025. Moreover, the growing adoption of wearable devices including Fitbit and Apple Watch will further aid the market growth.</a:t>
            </a:r>
          </a:p>
        </p:txBody>
      </p:sp>
    </p:spTree>
    <p:extLst>
      <p:ext uri="{BB962C8B-B14F-4D97-AF65-F5344CB8AC3E}">
        <p14:creationId xmlns:p14="http://schemas.microsoft.com/office/powerpoint/2010/main" val="310179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BDE14F6-798C-207B-235B-7E88A815788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RECOMMENDATIONS</a:t>
            </a:r>
          </a:p>
        </p:txBody>
      </p:sp>
      <p:sp>
        <p:nvSpPr>
          <p:cNvPr id="5" name="Content Placeholder 4">
            <a:extLst>
              <a:ext uri="{FF2B5EF4-FFF2-40B4-BE49-F238E27FC236}">
                <a16:creationId xmlns:a16="http://schemas.microsoft.com/office/drawing/2014/main" id="{C359A84E-457D-8054-FE8C-EA2FE5744853}"/>
              </a:ext>
            </a:extLst>
          </p:cNvPr>
          <p:cNvSpPr>
            <a:spLocks noGrp="1"/>
          </p:cNvSpPr>
          <p:nvPr>
            <p:ph idx="1"/>
          </p:nvPr>
        </p:nvSpPr>
        <p:spPr>
          <a:xfrm>
            <a:off x="643467" y="1782981"/>
            <a:ext cx="10905066" cy="4393982"/>
          </a:xfrm>
        </p:spPr>
        <p:txBody>
          <a:bodyPr vert="horz" lIns="91440" tIns="45720" rIns="91440" bIns="45720" rtlCol="0">
            <a:normAutofit fontScale="85000" lnSpcReduction="20000"/>
          </a:bodyPr>
          <a:lstStyle/>
          <a:p>
            <a:pPr marL="0" indent="0">
              <a:buNone/>
            </a:pPr>
            <a:r>
              <a:rPr lang="en-US" sz="2000" dirty="0"/>
              <a:t>From the data and insights derived from the grand view research , the major competitive products are segmented into 3 parts</a:t>
            </a:r>
          </a:p>
          <a:p>
            <a:r>
              <a:rPr lang="en-US" sz="2000" dirty="0"/>
              <a:t>Exercise &amp; </a:t>
            </a:r>
            <a:r>
              <a:rPr lang="en-US" sz="2000" dirty="0" err="1"/>
              <a:t>weightloss</a:t>
            </a:r>
            <a:endParaRPr lang="en-US" sz="2000" dirty="0"/>
          </a:p>
          <a:p>
            <a:r>
              <a:rPr lang="en-US" sz="2000" dirty="0"/>
              <a:t>Diet &amp; Nutrition</a:t>
            </a:r>
          </a:p>
          <a:p>
            <a:r>
              <a:rPr lang="en-US" sz="2000" dirty="0"/>
              <a:t>Activity Tracking Device</a:t>
            </a:r>
          </a:p>
          <a:p>
            <a:pPr marL="0" indent="0">
              <a:buNone/>
            </a:pPr>
            <a:r>
              <a:rPr lang="en-US" sz="2000" dirty="0"/>
              <a:t>E</a:t>
            </a:r>
            <a:r>
              <a:rPr lang="en-US" sz="2000" b="0" i="0" dirty="0">
                <a:effectLst/>
              </a:rPr>
              <a:t>xercise and weight loss segment held the largest revenue share of over 50.0% in 2021. In our FIT-STAT app we encourage users to exercise often with the help of scheduled notifications</a:t>
            </a:r>
            <a:r>
              <a:rPr lang="en-US" sz="2000" dirty="0"/>
              <a:t> and </a:t>
            </a:r>
            <a:r>
              <a:rPr lang="en-US" sz="2000" b="0" i="0" dirty="0">
                <a:effectLst/>
              </a:rPr>
              <a:t>ease modify the step/process of tracking/monitoring calorie intake (daily) to a macronutrient level, such as fats and carbohydrates, as well as provide a customized lifestyle plan based on user feed data with the following features</a:t>
            </a:r>
          </a:p>
          <a:p>
            <a:r>
              <a:rPr lang="en-US" sz="2000" b="0" i="0" dirty="0">
                <a:effectLst/>
              </a:rPr>
              <a:t>audio cues</a:t>
            </a:r>
            <a:endParaRPr lang="en-US" sz="2000" dirty="0"/>
          </a:p>
          <a:p>
            <a:r>
              <a:rPr lang="en-US" sz="2000" b="0" i="0" dirty="0">
                <a:effectLst/>
              </a:rPr>
              <a:t>video demos</a:t>
            </a:r>
            <a:endParaRPr lang="en-US" sz="2000" dirty="0"/>
          </a:p>
          <a:p>
            <a:r>
              <a:rPr lang="en-US" sz="2000" b="0" i="0" dirty="0">
                <a:effectLst/>
              </a:rPr>
              <a:t> fitness tracking to maintain exercise routine. </a:t>
            </a:r>
          </a:p>
          <a:p>
            <a:endParaRPr lang="en-US" sz="2000" dirty="0"/>
          </a:p>
          <a:p>
            <a:r>
              <a:rPr lang="en-US" sz="2000" b="0" i="0" dirty="0">
                <a:effectLst/>
              </a:rPr>
              <a:t>The activity tracking segment is anticipated to register a significant CAGR over the forecast period. As per a new IDC report, the demand for </a:t>
            </a:r>
            <a:r>
              <a:rPr lang="en-US" sz="2000" b="0" i="0" u="none" strike="noStrike" dirty="0">
                <a:effectLst/>
                <a:hlinkClick r:id="rId2"/>
              </a:rPr>
              <a:t>smartwatches</a:t>
            </a:r>
            <a:r>
              <a:rPr lang="en-US" sz="2000" b="0" i="0" dirty="0">
                <a:effectLst/>
              </a:rPr>
              <a:t> is anticipated to surpass consumer interest in fitness trackers. However, as per Fitbit, fitness trackers have been still witnessing high demand over the last few years and are expected to register the highest growth rate during the forecast period.</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385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83E942-492C-5686-BF2F-8462897210E8}"/>
              </a:ext>
            </a:extLst>
          </p:cNvPr>
          <p:cNvSpPr>
            <a:spLocks noGrp="1"/>
          </p:cNvSpPr>
          <p:nvPr>
            <p:ph type="title"/>
          </p:nvPr>
        </p:nvSpPr>
        <p:spPr>
          <a:xfrm>
            <a:off x="643467" y="243912"/>
            <a:ext cx="10905066" cy="1135737"/>
          </a:xfrm>
        </p:spPr>
        <p:txBody>
          <a:bodyPr>
            <a:normAutofit/>
          </a:bodyPr>
          <a:lstStyle/>
          <a:p>
            <a:r>
              <a:rPr lang="en-US" sz="3600"/>
              <a:t>                              INTRODUCTION</a:t>
            </a:r>
            <a:endParaRPr lang="en-NG" sz="3600" dirty="0"/>
          </a:p>
        </p:txBody>
      </p:sp>
      <p:sp>
        <p:nvSpPr>
          <p:cNvPr id="3" name="Content Placeholder 2">
            <a:extLst>
              <a:ext uri="{FF2B5EF4-FFF2-40B4-BE49-F238E27FC236}">
                <a16:creationId xmlns:a16="http://schemas.microsoft.com/office/drawing/2014/main" id="{E5DAEF51-3DEA-27DD-6BA0-6A85AA84EA87}"/>
              </a:ext>
            </a:extLst>
          </p:cNvPr>
          <p:cNvSpPr>
            <a:spLocks noGrp="1"/>
          </p:cNvSpPr>
          <p:nvPr>
            <p:ph idx="1"/>
          </p:nvPr>
        </p:nvSpPr>
        <p:spPr>
          <a:xfrm>
            <a:off x="643469" y="1782981"/>
            <a:ext cx="4008384" cy="4393982"/>
          </a:xfrm>
        </p:spPr>
        <p:txBody>
          <a:bodyPr>
            <a:normAutofit/>
          </a:bodyPr>
          <a:lstStyle/>
          <a:p>
            <a:pPr marL="0" indent="0">
              <a:buNone/>
            </a:pPr>
            <a:r>
              <a:rPr lang="en-US" sz="1400" dirty="0"/>
              <a:t>In this Analysis we would be assessing the fitness app market to know where the industry products currently stand and where it would be in the future. </a:t>
            </a:r>
          </a:p>
          <a:p>
            <a:pPr marL="0" indent="0">
              <a:buNone/>
            </a:pPr>
            <a:r>
              <a:rPr lang="en-US" sz="1400" dirty="0"/>
              <a:t>Fitness </a:t>
            </a:r>
            <a:r>
              <a:rPr lang="en-US" sz="1400" i="0" dirty="0">
                <a:effectLst/>
              </a:rPr>
              <a:t> app provides users with instructions and examples of one or more types of exercise, physical activity, nutritional programs, </a:t>
            </a:r>
            <a:r>
              <a:rPr lang="en-US" sz="1400" dirty="0"/>
              <a:t>it </a:t>
            </a:r>
            <a:r>
              <a:rPr lang="en-US" sz="1400" b="0" i="0" dirty="0">
                <a:effectLst/>
              </a:rPr>
              <a:t>can be downloaded on any mobile device and used anywhere to get fit.</a:t>
            </a:r>
          </a:p>
          <a:p>
            <a:pPr marL="0" indent="0">
              <a:buNone/>
            </a:pPr>
            <a:r>
              <a:rPr lang="en-US" sz="1400" b="0" i="0" dirty="0">
                <a:effectLst/>
              </a:rPr>
              <a:t>The global fitness app market size was valued at USD 1.1 billion in 2021 and is expected to expand at a compound annual growth rate (CAGR) of 17.6% from 2022 to 2030. The spreading COVID-19 pandemic led to nationwide lockdowns followed by social distancing norms, thereby aiding the transition from traditional studios and gyms to virtual fitness. It, in turn, has led to increased downloads and subscriptions of fitness apps. As per a report published by the American College of Sports Medicine (ACSM), it has been stated that fitness apps were ranked at number 13 in accordance with the 2019 fitness trends.</a:t>
            </a:r>
            <a:endParaRPr lang="en-US" sz="1400" dirty="0"/>
          </a:p>
          <a:p>
            <a:pPr marL="0" indent="0">
              <a:buNone/>
            </a:pPr>
            <a:endParaRPr lang="en-US" sz="1400" dirty="0"/>
          </a:p>
          <a:p>
            <a:pPr marL="0" indent="0">
              <a:buNone/>
            </a:pPr>
            <a:endParaRPr lang="en-US" sz="1400" dirty="0"/>
          </a:p>
        </p:txBody>
      </p:sp>
      <p:grpSp>
        <p:nvGrpSpPr>
          <p:cNvPr id="33"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203EB14C-E44D-8774-EC61-C208AF284936}"/>
              </a:ext>
            </a:extLst>
          </p:cNvPr>
          <p:cNvPicPr>
            <a:picLocks noChangeAspect="1"/>
          </p:cNvPicPr>
          <p:nvPr/>
        </p:nvPicPr>
        <p:blipFill>
          <a:blip r:embed="rId2"/>
          <a:stretch>
            <a:fillRect/>
          </a:stretch>
        </p:blipFill>
        <p:spPr>
          <a:xfrm>
            <a:off x="5295320" y="2345909"/>
            <a:ext cx="6253212" cy="3236036"/>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B4DCB37F-9EEB-9908-9BE5-C9944540FE79}"/>
              </a:ext>
            </a:extLst>
          </p:cNvPr>
          <p:cNvSpPr txBox="1"/>
          <p:nvPr/>
        </p:nvSpPr>
        <p:spPr>
          <a:xfrm>
            <a:off x="3048000" y="3246643"/>
            <a:ext cx="6096000" cy="369332"/>
          </a:xfrm>
          <a:prstGeom prst="rect">
            <a:avLst/>
          </a:prstGeom>
          <a:noFill/>
        </p:spPr>
        <p:txBody>
          <a:bodyPr wrap="square">
            <a:spAutoFit/>
          </a:bodyPr>
          <a:lstStyle/>
          <a:p>
            <a:endParaRPr lang="en-NG" dirty="0"/>
          </a:p>
        </p:txBody>
      </p:sp>
    </p:spTree>
    <p:extLst>
      <p:ext uri="{BB962C8B-B14F-4D97-AF65-F5344CB8AC3E}">
        <p14:creationId xmlns:p14="http://schemas.microsoft.com/office/powerpoint/2010/main" val="339613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2994-E4B2-49A5-D442-DBE7E8744652}"/>
              </a:ext>
            </a:extLst>
          </p:cNvPr>
          <p:cNvSpPr>
            <a:spLocks noGrp="1"/>
          </p:cNvSpPr>
          <p:nvPr>
            <p:ph type="title"/>
          </p:nvPr>
        </p:nvSpPr>
        <p:spPr/>
        <p:txBody>
          <a:bodyPr/>
          <a:lstStyle/>
          <a:p>
            <a:r>
              <a:rPr lang="en-US" dirty="0"/>
              <a:t>PROBLEM STATEMENT</a:t>
            </a:r>
            <a:endParaRPr lang="en-NG" dirty="0"/>
          </a:p>
        </p:txBody>
      </p:sp>
      <p:sp>
        <p:nvSpPr>
          <p:cNvPr id="3" name="Content Placeholder 2">
            <a:extLst>
              <a:ext uri="{FF2B5EF4-FFF2-40B4-BE49-F238E27FC236}">
                <a16:creationId xmlns:a16="http://schemas.microsoft.com/office/drawing/2014/main" id="{C6ED058C-4CF0-AB2F-5009-5B4A3C3B8A11}"/>
              </a:ext>
            </a:extLst>
          </p:cNvPr>
          <p:cNvSpPr>
            <a:spLocks noGrp="1"/>
          </p:cNvSpPr>
          <p:nvPr>
            <p:ph idx="1"/>
          </p:nvPr>
        </p:nvSpPr>
        <p:spPr/>
        <p:txBody>
          <a:bodyPr/>
          <a:lstStyle/>
          <a:p>
            <a:r>
              <a:rPr lang="en-US" dirty="0"/>
              <a:t>The Fitness industry at large after the covid has become the big news and its products are vast and last, we want to identify the top competitive products and also identify the top players in the industry. </a:t>
            </a:r>
            <a:endParaRPr lang="en-NG" dirty="0"/>
          </a:p>
        </p:txBody>
      </p:sp>
    </p:spTree>
    <p:extLst>
      <p:ext uri="{BB962C8B-B14F-4D97-AF65-F5344CB8AC3E}">
        <p14:creationId xmlns:p14="http://schemas.microsoft.com/office/powerpoint/2010/main" val="53478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0CB6-161D-F06E-8AC6-C004CBF78F98}"/>
              </a:ext>
            </a:extLst>
          </p:cNvPr>
          <p:cNvSpPr>
            <a:spLocks noGrp="1"/>
          </p:cNvSpPr>
          <p:nvPr>
            <p:ph type="title"/>
          </p:nvPr>
        </p:nvSpPr>
        <p:spPr/>
        <p:txBody>
          <a:bodyPr/>
          <a:lstStyle/>
          <a:p>
            <a:r>
              <a:rPr lang="en-US" dirty="0"/>
              <a:t>  METHODOLOGY</a:t>
            </a:r>
            <a:endParaRPr lang="en-NG" dirty="0"/>
          </a:p>
        </p:txBody>
      </p:sp>
      <p:sp>
        <p:nvSpPr>
          <p:cNvPr id="3" name="Content Placeholder 2">
            <a:extLst>
              <a:ext uri="{FF2B5EF4-FFF2-40B4-BE49-F238E27FC236}">
                <a16:creationId xmlns:a16="http://schemas.microsoft.com/office/drawing/2014/main" id="{3B1E1BF8-4019-9BB9-806D-7E5192EA177D}"/>
              </a:ext>
            </a:extLst>
          </p:cNvPr>
          <p:cNvSpPr>
            <a:spLocks noGrp="1"/>
          </p:cNvSpPr>
          <p:nvPr>
            <p:ph idx="1"/>
          </p:nvPr>
        </p:nvSpPr>
        <p:spPr/>
        <p:txBody>
          <a:bodyPr>
            <a:normAutofit lnSpcReduction="10000"/>
          </a:bodyPr>
          <a:lstStyle/>
          <a:p>
            <a:r>
              <a:rPr lang="en-US" dirty="0"/>
              <a:t>We are going to carry out an exploratory analysis , we got data from Kaggle</a:t>
            </a:r>
            <a:r>
              <a:rPr lang="en-US" dirty="0">
                <a:hlinkClick r:id="rId2"/>
              </a:rPr>
              <a:t> here</a:t>
            </a:r>
            <a:r>
              <a:rPr lang="en-US" dirty="0"/>
              <a:t>, the data is the market analysis performance for fitness tracker, we would narrow it down to the sales analysis for fitness trackers, smartwatch and fit bands, we would look at the price by device and the average selling price, we would also look at the top key actors in the fitness industry</a:t>
            </a:r>
          </a:p>
          <a:p>
            <a:r>
              <a:rPr lang="en-US" dirty="0"/>
              <a:t>We also looked at other analysis done by Grand View Research </a:t>
            </a:r>
            <a:r>
              <a:rPr lang="en-US" dirty="0">
                <a:hlinkClick r:id="rId3"/>
              </a:rPr>
              <a:t>here</a:t>
            </a:r>
            <a:r>
              <a:rPr lang="en-US" dirty="0"/>
              <a:t> which covered the other competitive products like Diet &amp; Nutrition, and exercise &amp; weight loss.</a:t>
            </a:r>
            <a:br>
              <a:rPr lang="en-US" dirty="0"/>
            </a:br>
            <a:endParaRPr lang="en-US" dirty="0"/>
          </a:p>
          <a:p>
            <a:pPr marL="0" indent="0">
              <a:buNone/>
            </a:pPr>
            <a:r>
              <a:rPr lang="en-US" dirty="0"/>
              <a:t> </a:t>
            </a:r>
            <a:endParaRPr lang="en-NG" dirty="0"/>
          </a:p>
        </p:txBody>
      </p:sp>
    </p:spTree>
    <p:extLst>
      <p:ext uri="{BB962C8B-B14F-4D97-AF65-F5344CB8AC3E}">
        <p14:creationId xmlns:p14="http://schemas.microsoft.com/office/powerpoint/2010/main" val="6699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E4E3ED-140A-2F1E-B477-332D523D0055}"/>
              </a:ext>
            </a:extLst>
          </p:cNvPr>
          <p:cNvPicPr>
            <a:picLocks noChangeAspect="1"/>
          </p:cNvPicPr>
          <p:nvPr/>
        </p:nvPicPr>
        <p:blipFill>
          <a:blip r:embed="rId2"/>
          <a:stretch>
            <a:fillRect/>
          </a:stretch>
        </p:blipFill>
        <p:spPr>
          <a:xfrm>
            <a:off x="170728" y="578139"/>
            <a:ext cx="3006581" cy="5732392"/>
          </a:xfrm>
          <a:prstGeom prst="rect">
            <a:avLst/>
          </a:prstGeom>
        </p:spPr>
      </p:pic>
      <p:pic>
        <p:nvPicPr>
          <p:cNvPr id="5" name="Picture 4">
            <a:extLst>
              <a:ext uri="{FF2B5EF4-FFF2-40B4-BE49-F238E27FC236}">
                <a16:creationId xmlns:a16="http://schemas.microsoft.com/office/drawing/2014/main" id="{1A69A4CD-82FB-DB33-3E44-4E866D69CC63}"/>
              </a:ext>
            </a:extLst>
          </p:cNvPr>
          <p:cNvPicPr>
            <a:picLocks noChangeAspect="1"/>
          </p:cNvPicPr>
          <p:nvPr/>
        </p:nvPicPr>
        <p:blipFill>
          <a:blip r:embed="rId3"/>
          <a:stretch>
            <a:fillRect/>
          </a:stretch>
        </p:blipFill>
        <p:spPr>
          <a:xfrm>
            <a:off x="3242974" y="482022"/>
            <a:ext cx="2066925" cy="1866900"/>
          </a:xfrm>
          <a:prstGeom prst="rect">
            <a:avLst/>
          </a:prstGeom>
        </p:spPr>
      </p:pic>
      <p:pic>
        <p:nvPicPr>
          <p:cNvPr id="9" name="Picture 8">
            <a:extLst>
              <a:ext uri="{FF2B5EF4-FFF2-40B4-BE49-F238E27FC236}">
                <a16:creationId xmlns:a16="http://schemas.microsoft.com/office/drawing/2014/main" id="{1E1A75B7-1DC0-77FF-E265-A131FA4E9EB6}"/>
              </a:ext>
            </a:extLst>
          </p:cNvPr>
          <p:cNvPicPr>
            <a:picLocks noChangeAspect="1"/>
          </p:cNvPicPr>
          <p:nvPr/>
        </p:nvPicPr>
        <p:blipFill>
          <a:blip r:embed="rId4"/>
          <a:stretch>
            <a:fillRect/>
          </a:stretch>
        </p:blipFill>
        <p:spPr>
          <a:xfrm>
            <a:off x="3242974" y="2348922"/>
            <a:ext cx="2514600" cy="2352675"/>
          </a:xfrm>
          <a:prstGeom prst="rect">
            <a:avLst/>
          </a:prstGeom>
        </p:spPr>
      </p:pic>
    </p:spTree>
    <p:extLst>
      <p:ext uri="{BB962C8B-B14F-4D97-AF65-F5344CB8AC3E}">
        <p14:creationId xmlns:p14="http://schemas.microsoft.com/office/powerpoint/2010/main" val="114439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AD1A-559B-F229-C372-08213FC14D32}"/>
              </a:ext>
            </a:extLst>
          </p:cNvPr>
          <p:cNvSpPr>
            <a:spLocks noGrp="1"/>
          </p:cNvSpPr>
          <p:nvPr>
            <p:ph type="title"/>
          </p:nvPr>
        </p:nvSpPr>
        <p:spPr/>
        <p:txBody>
          <a:bodyPr/>
          <a:lstStyle/>
          <a:p>
            <a:r>
              <a:rPr lang="en-US" dirty="0"/>
              <a:t>Average Selling Price BY DEVICE TYPE</a:t>
            </a:r>
            <a:endParaRPr lang="en-NG" dirty="0"/>
          </a:p>
        </p:txBody>
      </p:sp>
      <p:sp>
        <p:nvSpPr>
          <p:cNvPr id="4" name="Text Placeholder 3">
            <a:extLst>
              <a:ext uri="{FF2B5EF4-FFF2-40B4-BE49-F238E27FC236}">
                <a16:creationId xmlns:a16="http://schemas.microsoft.com/office/drawing/2014/main" id="{C2C69F1C-E2A1-A644-BBD0-E3F12E657F3C}"/>
              </a:ext>
            </a:extLst>
          </p:cNvPr>
          <p:cNvSpPr>
            <a:spLocks noGrp="1"/>
          </p:cNvSpPr>
          <p:nvPr>
            <p:ph type="body" sz="half" idx="2"/>
          </p:nvPr>
        </p:nvSpPr>
        <p:spPr/>
        <p:txBody>
          <a:bodyPr/>
          <a:lstStyle/>
          <a:p>
            <a:endParaRPr lang="en-NG" dirty="0"/>
          </a:p>
        </p:txBody>
      </p:sp>
      <p:pic>
        <p:nvPicPr>
          <p:cNvPr id="8" name="Picture 7">
            <a:extLst>
              <a:ext uri="{FF2B5EF4-FFF2-40B4-BE49-F238E27FC236}">
                <a16:creationId xmlns:a16="http://schemas.microsoft.com/office/drawing/2014/main" id="{AAB0F245-6272-BC55-E0C8-9328FB650CEA}"/>
              </a:ext>
            </a:extLst>
          </p:cNvPr>
          <p:cNvPicPr>
            <a:picLocks noChangeAspect="1"/>
          </p:cNvPicPr>
          <p:nvPr/>
        </p:nvPicPr>
        <p:blipFill>
          <a:blip r:embed="rId2"/>
          <a:stretch>
            <a:fillRect/>
          </a:stretch>
        </p:blipFill>
        <p:spPr>
          <a:xfrm>
            <a:off x="4772025" y="465066"/>
            <a:ext cx="7353300" cy="5403922"/>
          </a:xfrm>
          <a:prstGeom prst="rect">
            <a:avLst/>
          </a:prstGeom>
        </p:spPr>
      </p:pic>
    </p:spTree>
    <p:extLst>
      <p:ext uri="{BB962C8B-B14F-4D97-AF65-F5344CB8AC3E}">
        <p14:creationId xmlns:p14="http://schemas.microsoft.com/office/powerpoint/2010/main" val="270284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8560-85FA-FC2E-28A1-844B3903D703}"/>
              </a:ext>
            </a:extLst>
          </p:cNvPr>
          <p:cNvSpPr>
            <a:spLocks noGrp="1"/>
          </p:cNvSpPr>
          <p:nvPr>
            <p:ph type="title"/>
          </p:nvPr>
        </p:nvSpPr>
        <p:spPr>
          <a:xfrm>
            <a:off x="839788" y="447964"/>
            <a:ext cx="3932237" cy="1600200"/>
          </a:xfrm>
        </p:spPr>
        <p:txBody>
          <a:bodyPr/>
          <a:lstStyle/>
          <a:p>
            <a:r>
              <a:rPr lang="en-US" dirty="0"/>
              <a:t>TOP 5 DISCOUNTED PRODUCTS BY BRANDS</a:t>
            </a:r>
            <a:endParaRPr lang="en-NG" dirty="0"/>
          </a:p>
        </p:txBody>
      </p:sp>
      <p:sp>
        <p:nvSpPr>
          <p:cNvPr id="4" name="Text Placeholder 3">
            <a:extLst>
              <a:ext uri="{FF2B5EF4-FFF2-40B4-BE49-F238E27FC236}">
                <a16:creationId xmlns:a16="http://schemas.microsoft.com/office/drawing/2014/main" id="{E6405C2B-0962-7291-67DD-8CF746C55DFD}"/>
              </a:ext>
            </a:extLst>
          </p:cNvPr>
          <p:cNvSpPr>
            <a:spLocks noGrp="1"/>
          </p:cNvSpPr>
          <p:nvPr>
            <p:ph type="body" sz="half" idx="2"/>
          </p:nvPr>
        </p:nvSpPr>
        <p:spPr/>
        <p:txBody>
          <a:bodyPr/>
          <a:lstStyle/>
          <a:p>
            <a:endParaRPr lang="en-NG" dirty="0"/>
          </a:p>
        </p:txBody>
      </p:sp>
      <p:pic>
        <p:nvPicPr>
          <p:cNvPr id="6" name="Picture 5">
            <a:extLst>
              <a:ext uri="{FF2B5EF4-FFF2-40B4-BE49-F238E27FC236}">
                <a16:creationId xmlns:a16="http://schemas.microsoft.com/office/drawing/2014/main" id="{9B49699F-9804-3E4D-6E4D-F3C94C91B842}"/>
              </a:ext>
            </a:extLst>
          </p:cNvPr>
          <p:cNvPicPr>
            <a:picLocks noChangeAspect="1"/>
          </p:cNvPicPr>
          <p:nvPr/>
        </p:nvPicPr>
        <p:blipFill>
          <a:blip r:embed="rId2"/>
          <a:stretch>
            <a:fillRect/>
          </a:stretch>
        </p:blipFill>
        <p:spPr>
          <a:xfrm>
            <a:off x="4846637" y="-78510"/>
            <a:ext cx="7197581" cy="5943600"/>
          </a:xfrm>
          <a:prstGeom prst="rect">
            <a:avLst/>
          </a:prstGeom>
        </p:spPr>
      </p:pic>
    </p:spTree>
    <p:extLst>
      <p:ext uri="{BB962C8B-B14F-4D97-AF65-F5344CB8AC3E}">
        <p14:creationId xmlns:p14="http://schemas.microsoft.com/office/powerpoint/2010/main" val="274231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2138-CD00-D1B5-C0A0-151BC1ABBBE2}"/>
              </a:ext>
            </a:extLst>
          </p:cNvPr>
          <p:cNvSpPr>
            <a:spLocks noGrp="1"/>
          </p:cNvSpPr>
          <p:nvPr>
            <p:ph type="title"/>
          </p:nvPr>
        </p:nvSpPr>
        <p:spPr>
          <a:xfrm>
            <a:off x="839788" y="447964"/>
            <a:ext cx="3932237" cy="1600200"/>
          </a:xfrm>
        </p:spPr>
        <p:txBody>
          <a:bodyPr/>
          <a:lstStyle/>
          <a:p>
            <a:r>
              <a:rPr lang="en-US" dirty="0"/>
              <a:t>SELLING PRICE </a:t>
            </a:r>
            <a:endParaRPr lang="en-NG" dirty="0"/>
          </a:p>
        </p:txBody>
      </p:sp>
      <p:sp>
        <p:nvSpPr>
          <p:cNvPr id="4" name="Text Placeholder 3">
            <a:extLst>
              <a:ext uri="{FF2B5EF4-FFF2-40B4-BE49-F238E27FC236}">
                <a16:creationId xmlns:a16="http://schemas.microsoft.com/office/drawing/2014/main" id="{5234C295-CC74-D758-89E1-4DC16C6254C1}"/>
              </a:ext>
            </a:extLst>
          </p:cNvPr>
          <p:cNvSpPr>
            <a:spLocks noGrp="1"/>
          </p:cNvSpPr>
          <p:nvPr>
            <p:ph type="body" sz="half" idx="2"/>
          </p:nvPr>
        </p:nvSpPr>
        <p:spPr/>
        <p:txBody>
          <a:bodyPr/>
          <a:lstStyle/>
          <a:p>
            <a:endParaRPr lang="en-NG" dirty="0"/>
          </a:p>
        </p:txBody>
      </p:sp>
      <p:pic>
        <p:nvPicPr>
          <p:cNvPr id="6" name="Picture 5">
            <a:extLst>
              <a:ext uri="{FF2B5EF4-FFF2-40B4-BE49-F238E27FC236}">
                <a16:creationId xmlns:a16="http://schemas.microsoft.com/office/drawing/2014/main" id="{19B376B1-DD02-DDCD-C703-C09BBE8E072D}"/>
              </a:ext>
            </a:extLst>
          </p:cNvPr>
          <p:cNvPicPr>
            <a:picLocks noChangeAspect="1"/>
          </p:cNvPicPr>
          <p:nvPr/>
        </p:nvPicPr>
        <p:blipFill>
          <a:blip r:embed="rId2"/>
          <a:stretch>
            <a:fillRect/>
          </a:stretch>
        </p:blipFill>
        <p:spPr>
          <a:xfrm>
            <a:off x="4845916" y="457200"/>
            <a:ext cx="6743700" cy="5777345"/>
          </a:xfrm>
          <a:prstGeom prst="rect">
            <a:avLst/>
          </a:prstGeom>
        </p:spPr>
      </p:pic>
    </p:spTree>
    <p:extLst>
      <p:ext uri="{BB962C8B-B14F-4D97-AF65-F5344CB8AC3E}">
        <p14:creationId xmlns:p14="http://schemas.microsoft.com/office/powerpoint/2010/main" val="183249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506A-C65D-5E07-1641-34EC8AE299CF}"/>
              </a:ext>
            </a:extLst>
          </p:cNvPr>
          <p:cNvSpPr>
            <a:spLocks noGrp="1"/>
          </p:cNvSpPr>
          <p:nvPr>
            <p:ph type="title"/>
          </p:nvPr>
        </p:nvSpPr>
        <p:spPr/>
        <p:txBody>
          <a:bodyPr/>
          <a:lstStyle/>
          <a:p>
            <a:r>
              <a:rPr lang="en-US" dirty="0"/>
              <a:t>TOP 5 BRANDS AND THEIR RATINGS</a:t>
            </a:r>
            <a:endParaRPr lang="en-NG" dirty="0"/>
          </a:p>
        </p:txBody>
      </p:sp>
      <p:sp>
        <p:nvSpPr>
          <p:cNvPr id="4" name="Text Placeholder 3">
            <a:extLst>
              <a:ext uri="{FF2B5EF4-FFF2-40B4-BE49-F238E27FC236}">
                <a16:creationId xmlns:a16="http://schemas.microsoft.com/office/drawing/2014/main" id="{846F37BC-1AD4-54FE-762E-FD55F785CFE4}"/>
              </a:ext>
            </a:extLst>
          </p:cNvPr>
          <p:cNvSpPr>
            <a:spLocks noGrp="1"/>
          </p:cNvSpPr>
          <p:nvPr>
            <p:ph type="body" sz="half" idx="2"/>
          </p:nvPr>
        </p:nvSpPr>
        <p:spPr/>
        <p:txBody>
          <a:bodyPr/>
          <a:lstStyle/>
          <a:p>
            <a:endParaRPr lang="en-NG" dirty="0"/>
          </a:p>
        </p:txBody>
      </p:sp>
      <p:pic>
        <p:nvPicPr>
          <p:cNvPr id="6" name="Picture 5">
            <a:extLst>
              <a:ext uri="{FF2B5EF4-FFF2-40B4-BE49-F238E27FC236}">
                <a16:creationId xmlns:a16="http://schemas.microsoft.com/office/drawing/2014/main" id="{475DF864-613E-8323-4134-7E06FA1D6963}"/>
              </a:ext>
            </a:extLst>
          </p:cNvPr>
          <p:cNvPicPr>
            <a:picLocks noChangeAspect="1"/>
          </p:cNvPicPr>
          <p:nvPr/>
        </p:nvPicPr>
        <p:blipFill>
          <a:blip r:embed="rId2"/>
          <a:stretch>
            <a:fillRect/>
          </a:stretch>
        </p:blipFill>
        <p:spPr>
          <a:xfrm>
            <a:off x="4861791" y="457200"/>
            <a:ext cx="7296255" cy="5411788"/>
          </a:xfrm>
          <a:prstGeom prst="rect">
            <a:avLst/>
          </a:prstGeom>
        </p:spPr>
      </p:pic>
    </p:spTree>
    <p:extLst>
      <p:ext uri="{BB962C8B-B14F-4D97-AF65-F5344CB8AC3E}">
        <p14:creationId xmlns:p14="http://schemas.microsoft.com/office/powerpoint/2010/main" val="317109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1028</TotalTime>
  <Words>864</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itcfranklingothicstd-book</vt:lpstr>
      <vt:lpstr>Office Theme</vt:lpstr>
      <vt:lpstr>SALES PERFORMANCE ANALYSIS ON THE COMPETITIE PRODUCTS IN FITNESS INDUSTRY</vt:lpstr>
      <vt:lpstr>                              INTRODUCTION</vt:lpstr>
      <vt:lpstr>PROBLEM STATEMENT</vt:lpstr>
      <vt:lpstr>  METHODOLOGY</vt:lpstr>
      <vt:lpstr>PowerPoint Presentation</vt:lpstr>
      <vt:lpstr>Average Selling Price BY DEVICE TYPE</vt:lpstr>
      <vt:lpstr>TOP 5 DISCOUNTED PRODUCTS BY BRANDS</vt:lpstr>
      <vt:lpstr>SELLING PRICE </vt:lpstr>
      <vt:lpstr>TOP 5 BRANDS AND THEIR RATINGS</vt:lpstr>
      <vt:lpstr>Leading Fitness App by Revenue in March 2022</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 STAT PROJECT</dc:title>
  <dc:creator>Covenant Chimdi</dc:creator>
  <cp:lastModifiedBy>Covenant Chimdi</cp:lastModifiedBy>
  <cp:revision>12</cp:revision>
  <dcterms:created xsi:type="dcterms:W3CDTF">2022-10-14T17:44:53Z</dcterms:created>
  <dcterms:modified xsi:type="dcterms:W3CDTF">2022-10-26T20:42:56Z</dcterms:modified>
</cp:coreProperties>
</file>