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8" r:id="rId1"/>
  </p:sldMasterIdLst>
  <p:notesMasterIdLst>
    <p:notesMasterId r:id="rId14"/>
  </p:notesMasterIdLst>
  <p:sldIdLst>
    <p:sldId id="256" r:id="rId2"/>
    <p:sldId id="258" r:id="rId3"/>
    <p:sldId id="293" r:id="rId4"/>
    <p:sldId id="277" r:id="rId5"/>
    <p:sldId id="278" r:id="rId6"/>
    <p:sldId id="294" r:id="rId7"/>
    <p:sldId id="289" r:id="rId8"/>
    <p:sldId id="291" r:id="rId9"/>
    <p:sldId id="290" r:id="rId10"/>
    <p:sldId id="296" r:id="rId11"/>
    <p:sldId id="292" r:id="rId12"/>
    <p:sldId id="29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3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1"/>
    <p:restoredTop sz="96327"/>
  </p:normalViewPr>
  <p:slideViewPr>
    <p:cSldViewPr snapToGrid="0" snapToObjects="1" showGuides="1">
      <p:cViewPr varScale="1">
        <p:scale>
          <a:sx n="157" d="100"/>
          <a:sy n="157" d="100"/>
        </p:scale>
        <p:origin x="368" y="168"/>
      </p:cViewPr>
      <p:guideLst>
        <p:guide orient="horz" pos="2160"/>
        <p:guide pos="23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88BC5-BA60-2B4E-B488-9720624E8065}"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3E4DB-B952-DB44-9276-2E4AA389A01E}" type="slidenum">
              <a:rPr lang="en-US" smtClean="0"/>
              <a:t>‹#›</a:t>
            </a:fld>
            <a:endParaRPr lang="en-US"/>
          </a:p>
        </p:txBody>
      </p:sp>
    </p:spTree>
    <p:extLst>
      <p:ext uri="{BB962C8B-B14F-4D97-AF65-F5344CB8AC3E}">
        <p14:creationId xmlns:p14="http://schemas.microsoft.com/office/powerpoint/2010/main" val="28189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72dd56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72dd56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9747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d72dd56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d72dd56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1425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fa40322a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fa40322a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collaboration.cmc.ec.gc.ca</a:t>
            </a:r>
            <a:r>
              <a:rPr lang="en-US" dirty="0"/>
              <a:t>/science/</a:t>
            </a:r>
            <a:r>
              <a:rPr lang="en-US" dirty="0" err="1"/>
              <a:t>rpn</a:t>
            </a:r>
            <a:r>
              <a:rPr lang="en-US" dirty="0"/>
              <a:t>/SEM/dossiers/2014/</a:t>
            </a:r>
            <a:r>
              <a:rPr lang="en-US" dirty="0" err="1"/>
              <a:t>seminaires</a:t>
            </a:r>
            <a:r>
              <a:rPr lang="en-US" dirty="0"/>
              <a:t>/2014-11-28/Seminar_2014-11-28_Jason-Milbrandt.pdf</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Inappropriate</a:t>
            </a:r>
            <a:r>
              <a:rPr lang="en-US" baseline="0" dirty="0"/>
              <a:t> for polar regions</a:t>
            </a:r>
            <a:endParaRPr dirty="0"/>
          </a:p>
        </p:txBody>
      </p:sp>
    </p:spTree>
    <p:extLst>
      <p:ext uri="{BB962C8B-B14F-4D97-AF65-F5344CB8AC3E}">
        <p14:creationId xmlns:p14="http://schemas.microsoft.com/office/powerpoint/2010/main" val="223729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fa40322a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fa40322a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283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d72dd563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d72dd563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334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72dd5638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72dd5638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9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d72dd563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d72dd563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727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82BFA-4691-684D-8E4B-C71F26DF0DD6}"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91706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2BFA-4691-684D-8E4B-C71F26DF0DD6}"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48462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2BFA-4691-684D-8E4B-C71F26DF0DD6}"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190384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0106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82BFA-4691-684D-8E4B-C71F26DF0DD6}"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175342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82BFA-4691-684D-8E4B-C71F26DF0DD6}"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415977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82BFA-4691-684D-8E4B-C71F26DF0DD6}"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282961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82BFA-4691-684D-8E4B-C71F26DF0DD6}" type="datetimeFigureOut">
              <a:rPr lang="en-US" smtClean="0"/>
              <a:t>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338970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82BFA-4691-684D-8E4B-C71F26DF0DD6}"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76295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82BFA-4691-684D-8E4B-C71F26DF0DD6}" type="datetimeFigureOut">
              <a:rPr lang="en-US" smtClean="0"/>
              <a:t>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369133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82BFA-4691-684D-8E4B-C71F26DF0DD6}"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1981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82BFA-4691-684D-8E4B-C71F26DF0DD6}"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4A8A0-2460-1947-9425-3B608B0AA3EF}" type="slidenum">
              <a:rPr lang="en-US" smtClean="0"/>
              <a:t>‹#›</a:t>
            </a:fld>
            <a:endParaRPr lang="en-US"/>
          </a:p>
        </p:txBody>
      </p:sp>
    </p:spTree>
    <p:extLst>
      <p:ext uri="{BB962C8B-B14F-4D97-AF65-F5344CB8AC3E}">
        <p14:creationId xmlns:p14="http://schemas.microsoft.com/office/powerpoint/2010/main" val="313854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0"/>
              </a:schemeClr>
            </a:gs>
            <a:gs pos="59000">
              <a:schemeClr val="accent4">
                <a:lumMod val="75000"/>
              </a:schemeClr>
            </a:gs>
            <a:gs pos="99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2BFA-4691-684D-8E4B-C71F26DF0DD6}" type="datetimeFigureOut">
              <a:rPr lang="en-US" smtClean="0"/>
              <a:t>1/12/21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4A8A0-2460-1947-9425-3B608B0AA3EF}" type="slidenum">
              <a:rPr lang="en-US" smtClean="0"/>
              <a:t>‹#›</a:t>
            </a:fld>
            <a:endParaRPr lang="en-US"/>
          </a:p>
        </p:txBody>
      </p:sp>
    </p:spTree>
    <p:extLst>
      <p:ext uri="{BB962C8B-B14F-4D97-AF65-F5344CB8AC3E}">
        <p14:creationId xmlns:p14="http://schemas.microsoft.com/office/powerpoint/2010/main" val="266057620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0"/>
              </a:schemeClr>
            </a:gs>
            <a:gs pos="48000">
              <a:schemeClr val="accent4">
                <a:lumMod val="75000"/>
              </a:schemeClr>
            </a:gs>
            <a:gs pos="99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E79C-D2D4-9442-A25A-8AFF008F3FB6}"/>
              </a:ext>
            </a:extLst>
          </p:cNvPr>
          <p:cNvSpPr>
            <a:spLocks noGrp="1"/>
          </p:cNvSpPr>
          <p:nvPr>
            <p:ph type="ctrTitle"/>
          </p:nvPr>
        </p:nvSpPr>
        <p:spPr>
          <a:xfrm>
            <a:off x="1932903" y="949325"/>
            <a:ext cx="8071706" cy="2387600"/>
          </a:xfrm>
        </p:spPr>
        <p:txBody>
          <a:bodyPr>
            <a:normAutofit/>
          </a:bodyPr>
          <a:lstStyle/>
          <a:p>
            <a:pPr algn="l"/>
            <a:r>
              <a:rPr lang="en-US" sz="6600" b="1" dirty="0"/>
              <a:t>Sarah Murphy </a:t>
            </a:r>
            <a:br>
              <a:rPr lang="en-US" sz="6600" b="1" dirty="0"/>
            </a:br>
            <a:r>
              <a:rPr lang="en-US" sz="6600" b="1" dirty="0"/>
              <a:t>Research Summary</a:t>
            </a:r>
          </a:p>
        </p:txBody>
      </p:sp>
      <p:sp>
        <p:nvSpPr>
          <p:cNvPr id="3" name="Subtitle 2">
            <a:extLst>
              <a:ext uri="{FF2B5EF4-FFF2-40B4-BE49-F238E27FC236}">
                <a16:creationId xmlns:a16="http://schemas.microsoft.com/office/drawing/2014/main" id="{55DA6B8E-BF99-6342-A888-8301CC027F57}"/>
              </a:ext>
            </a:extLst>
          </p:cNvPr>
          <p:cNvSpPr>
            <a:spLocks noGrp="1"/>
          </p:cNvSpPr>
          <p:nvPr>
            <p:ph type="subTitle" idx="1"/>
          </p:nvPr>
        </p:nvSpPr>
        <p:spPr>
          <a:xfrm>
            <a:off x="1932902" y="3429000"/>
            <a:ext cx="8071697" cy="1655762"/>
          </a:xfrm>
        </p:spPr>
        <p:txBody>
          <a:bodyPr>
            <a:normAutofit/>
          </a:bodyPr>
          <a:lstStyle/>
          <a:p>
            <a:pPr algn="l"/>
            <a:r>
              <a:rPr lang="en-US" sz="3200" dirty="0">
                <a:solidFill>
                  <a:schemeClr val="bg1"/>
                </a:solidFill>
              </a:rPr>
              <a:t>January 15, 2021</a:t>
            </a:r>
          </a:p>
        </p:txBody>
      </p:sp>
    </p:spTree>
    <p:extLst>
      <p:ext uri="{BB962C8B-B14F-4D97-AF65-F5344CB8AC3E}">
        <p14:creationId xmlns:p14="http://schemas.microsoft.com/office/powerpoint/2010/main" val="1216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low confidence">
            <a:extLst>
              <a:ext uri="{FF2B5EF4-FFF2-40B4-BE49-F238E27FC236}">
                <a16:creationId xmlns:a16="http://schemas.microsoft.com/office/drawing/2014/main" id="{BBCE46FF-255E-7245-8B0D-3DD611F6E39A}"/>
              </a:ext>
            </a:extLst>
          </p:cNvPr>
          <p:cNvPicPr>
            <a:picLocks noChangeAspect="1"/>
          </p:cNvPicPr>
          <p:nvPr/>
        </p:nvPicPr>
        <p:blipFill>
          <a:blip r:embed="rId2"/>
          <a:stretch>
            <a:fillRect/>
          </a:stretch>
        </p:blipFill>
        <p:spPr>
          <a:xfrm>
            <a:off x="5529943" y="223157"/>
            <a:ext cx="6411686" cy="6411686"/>
          </a:xfrm>
          <a:prstGeom prst="rect">
            <a:avLst/>
          </a:prstGeom>
        </p:spPr>
      </p:pic>
      <p:sp>
        <p:nvSpPr>
          <p:cNvPr id="6" name="Google Shape;68;p15">
            <a:extLst>
              <a:ext uri="{FF2B5EF4-FFF2-40B4-BE49-F238E27FC236}">
                <a16:creationId xmlns:a16="http://schemas.microsoft.com/office/drawing/2014/main" id="{C328A17D-B76B-FA41-9246-374C8E237884}"/>
              </a:ext>
            </a:extLst>
          </p:cNvPr>
          <p:cNvSpPr txBox="1">
            <a:spLocks noGrp="1"/>
          </p:cNvSpPr>
          <p:nvPr>
            <p:ph type="title"/>
          </p:nvPr>
        </p:nvSpPr>
        <p:spPr>
          <a:xfrm>
            <a:off x="974179" y="714375"/>
            <a:ext cx="3332955" cy="5076826"/>
          </a:xfrm>
          <a:prstGeom prst="rect">
            <a:avLst/>
          </a:prstGeom>
        </p:spPr>
        <p:txBody>
          <a:bodyPr spcFirstLastPara="1" vert="horz" lIns="91440" tIns="45720" rIns="91440" bIns="45720" rtlCol="0" anchor="ctr" anchorCtr="0">
            <a:normAutofit/>
          </a:bodyPr>
          <a:lstStyle/>
          <a:p>
            <a:pPr>
              <a:spcBef>
                <a:spcPct val="0"/>
              </a:spcBef>
            </a:pPr>
            <a:r>
              <a:rPr lang="en-US" sz="4000" b="1" dirty="0"/>
              <a:t>Vertical Temperature Profiles</a:t>
            </a:r>
          </a:p>
        </p:txBody>
      </p:sp>
    </p:spTree>
    <p:extLst>
      <p:ext uri="{BB962C8B-B14F-4D97-AF65-F5344CB8AC3E}">
        <p14:creationId xmlns:p14="http://schemas.microsoft.com/office/powerpoint/2010/main" val="379377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 scatter chart&#10;&#10;Description automatically generated">
            <a:extLst>
              <a:ext uri="{FF2B5EF4-FFF2-40B4-BE49-F238E27FC236}">
                <a16:creationId xmlns:a16="http://schemas.microsoft.com/office/drawing/2014/main" id="{3DB64526-7508-8242-8D62-15D8C0923888}"/>
              </a:ext>
            </a:extLst>
          </p:cNvPr>
          <p:cNvPicPr>
            <a:picLocks noChangeAspect="1"/>
          </p:cNvPicPr>
          <p:nvPr/>
        </p:nvPicPr>
        <p:blipFill>
          <a:blip r:embed="rId2"/>
          <a:stretch>
            <a:fillRect/>
          </a:stretch>
        </p:blipFill>
        <p:spPr>
          <a:xfrm>
            <a:off x="4790" y="964038"/>
            <a:ext cx="5856515" cy="5856515"/>
          </a:xfrm>
          <a:prstGeom prst="rect">
            <a:avLst/>
          </a:prstGeom>
        </p:spPr>
      </p:pic>
      <p:sp>
        <p:nvSpPr>
          <p:cNvPr id="14" name="TextBox 13">
            <a:extLst>
              <a:ext uri="{FF2B5EF4-FFF2-40B4-BE49-F238E27FC236}">
                <a16:creationId xmlns:a16="http://schemas.microsoft.com/office/drawing/2014/main" id="{B866EFEF-DEC3-EA44-AD15-D3C1D79E52CF}"/>
              </a:ext>
            </a:extLst>
          </p:cNvPr>
          <p:cNvSpPr txBox="1"/>
          <p:nvPr/>
        </p:nvSpPr>
        <p:spPr>
          <a:xfrm>
            <a:off x="0" y="594706"/>
            <a:ext cx="5856515" cy="369332"/>
          </a:xfrm>
          <a:prstGeom prst="rect">
            <a:avLst/>
          </a:prstGeom>
          <a:noFill/>
        </p:spPr>
        <p:txBody>
          <a:bodyPr wrap="square" rtlCol="0">
            <a:spAutoFit/>
          </a:bodyPr>
          <a:lstStyle/>
          <a:p>
            <a:pPr algn="ctr"/>
            <a:r>
              <a:rPr lang="en-US" dirty="0"/>
              <a:t>Winter</a:t>
            </a:r>
          </a:p>
        </p:txBody>
      </p:sp>
      <p:pic>
        <p:nvPicPr>
          <p:cNvPr id="16" name="Picture 15" descr="Chart, scatter chart&#10;&#10;Description automatically generated">
            <a:extLst>
              <a:ext uri="{FF2B5EF4-FFF2-40B4-BE49-F238E27FC236}">
                <a16:creationId xmlns:a16="http://schemas.microsoft.com/office/drawing/2014/main" id="{532B1BA0-122F-714C-AB67-8F0264FA512D}"/>
              </a:ext>
            </a:extLst>
          </p:cNvPr>
          <p:cNvPicPr>
            <a:picLocks noChangeAspect="1"/>
          </p:cNvPicPr>
          <p:nvPr/>
        </p:nvPicPr>
        <p:blipFill>
          <a:blip r:embed="rId3"/>
          <a:stretch>
            <a:fillRect/>
          </a:stretch>
        </p:blipFill>
        <p:spPr>
          <a:xfrm>
            <a:off x="6308924" y="964038"/>
            <a:ext cx="5861304" cy="5861304"/>
          </a:xfrm>
          <a:prstGeom prst="rect">
            <a:avLst/>
          </a:prstGeom>
        </p:spPr>
      </p:pic>
      <p:sp>
        <p:nvSpPr>
          <p:cNvPr id="17" name="TextBox 16">
            <a:extLst>
              <a:ext uri="{FF2B5EF4-FFF2-40B4-BE49-F238E27FC236}">
                <a16:creationId xmlns:a16="http://schemas.microsoft.com/office/drawing/2014/main" id="{3AA3AFCE-6BB8-6F45-9DBA-C17B6DCF5333}"/>
              </a:ext>
            </a:extLst>
          </p:cNvPr>
          <p:cNvSpPr txBox="1"/>
          <p:nvPr/>
        </p:nvSpPr>
        <p:spPr>
          <a:xfrm>
            <a:off x="6335487" y="594706"/>
            <a:ext cx="5856515" cy="369332"/>
          </a:xfrm>
          <a:prstGeom prst="rect">
            <a:avLst/>
          </a:prstGeom>
          <a:noFill/>
        </p:spPr>
        <p:txBody>
          <a:bodyPr wrap="square" rtlCol="0">
            <a:spAutoFit/>
          </a:bodyPr>
          <a:lstStyle/>
          <a:p>
            <a:pPr algn="ctr"/>
            <a:r>
              <a:rPr lang="en-US" dirty="0"/>
              <a:t>Spring/Summer</a:t>
            </a:r>
          </a:p>
        </p:txBody>
      </p:sp>
      <p:sp>
        <p:nvSpPr>
          <p:cNvPr id="18" name="TextBox 17">
            <a:extLst>
              <a:ext uri="{FF2B5EF4-FFF2-40B4-BE49-F238E27FC236}">
                <a16:creationId xmlns:a16="http://schemas.microsoft.com/office/drawing/2014/main" id="{A939A7AA-7BB7-0D43-92F4-78742A4C79E1}"/>
              </a:ext>
            </a:extLst>
          </p:cNvPr>
          <p:cNvSpPr txBox="1"/>
          <p:nvPr/>
        </p:nvSpPr>
        <p:spPr>
          <a:xfrm>
            <a:off x="2788195" y="-37371"/>
            <a:ext cx="6451381" cy="707886"/>
          </a:xfrm>
          <a:prstGeom prst="rect">
            <a:avLst/>
          </a:prstGeom>
          <a:noFill/>
        </p:spPr>
        <p:txBody>
          <a:bodyPr wrap="none" rtlCol="0">
            <a:spAutoFit/>
          </a:bodyPr>
          <a:lstStyle/>
          <a:p>
            <a:r>
              <a:rPr lang="en-US" sz="4000" b="1" dirty="0">
                <a:solidFill>
                  <a:schemeClr val="bg1"/>
                </a:solidFill>
                <a:latin typeface="+mj-lt"/>
              </a:rPr>
              <a:t>Scatterplots of the lowest 1km</a:t>
            </a:r>
          </a:p>
        </p:txBody>
      </p:sp>
    </p:spTree>
    <p:extLst>
      <p:ext uri="{BB962C8B-B14F-4D97-AF65-F5344CB8AC3E}">
        <p14:creationId xmlns:p14="http://schemas.microsoft.com/office/powerpoint/2010/main" val="246196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CA66A7-0136-4F47-9897-DF0280D97655}"/>
              </a:ext>
            </a:extLst>
          </p:cNvPr>
          <p:cNvPicPr>
            <a:picLocks noChangeAspect="1"/>
          </p:cNvPicPr>
          <p:nvPr/>
        </p:nvPicPr>
        <p:blipFill>
          <a:blip r:embed="rId2"/>
          <a:srcRect/>
          <a:stretch/>
        </p:blipFill>
        <p:spPr>
          <a:xfrm>
            <a:off x="108858" y="827313"/>
            <a:ext cx="5852160" cy="5852160"/>
          </a:xfrm>
          <a:prstGeom prst="rect">
            <a:avLst/>
          </a:prstGeom>
        </p:spPr>
      </p:pic>
      <p:pic>
        <p:nvPicPr>
          <p:cNvPr id="7" name="Picture 6">
            <a:extLst>
              <a:ext uri="{FF2B5EF4-FFF2-40B4-BE49-F238E27FC236}">
                <a16:creationId xmlns:a16="http://schemas.microsoft.com/office/drawing/2014/main" id="{5FB40B7B-D6AE-DE4F-BC75-0682AF2F1868}"/>
              </a:ext>
            </a:extLst>
          </p:cNvPr>
          <p:cNvPicPr>
            <a:picLocks noChangeAspect="1"/>
          </p:cNvPicPr>
          <p:nvPr/>
        </p:nvPicPr>
        <p:blipFill>
          <a:blip r:embed="rId3"/>
          <a:srcRect/>
          <a:stretch/>
        </p:blipFill>
        <p:spPr>
          <a:xfrm>
            <a:off x="6096000" y="827313"/>
            <a:ext cx="5852160" cy="5852160"/>
          </a:xfrm>
          <a:prstGeom prst="rect">
            <a:avLst/>
          </a:prstGeom>
        </p:spPr>
      </p:pic>
      <p:sp>
        <p:nvSpPr>
          <p:cNvPr id="9" name="TextBox 8">
            <a:extLst>
              <a:ext uri="{FF2B5EF4-FFF2-40B4-BE49-F238E27FC236}">
                <a16:creationId xmlns:a16="http://schemas.microsoft.com/office/drawing/2014/main" id="{BA153B5F-29A9-E544-ACD6-DDE523D57FA0}"/>
              </a:ext>
            </a:extLst>
          </p:cNvPr>
          <p:cNvSpPr txBox="1"/>
          <p:nvPr/>
        </p:nvSpPr>
        <p:spPr>
          <a:xfrm>
            <a:off x="1721395" y="0"/>
            <a:ext cx="9079280" cy="707886"/>
          </a:xfrm>
          <a:prstGeom prst="rect">
            <a:avLst/>
          </a:prstGeom>
          <a:noFill/>
        </p:spPr>
        <p:txBody>
          <a:bodyPr wrap="none" rtlCol="0">
            <a:spAutoFit/>
          </a:bodyPr>
          <a:lstStyle/>
          <a:p>
            <a:r>
              <a:rPr lang="en-US" sz="4000" b="1" dirty="0">
                <a:solidFill>
                  <a:schemeClr val="bg1"/>
                </a:solidFill>
                <a:latin typeface="+mj-lt"/>
              </a:rPr>
              <a:t>Temperature Differences in the lowest 1km</a:t>
            </a:r>
          </a:p>
        </p:txBody>
      </p:sp>
    </p:spTree>
    <p:extLst>
      <p:ext uri="{BB962C8B-B14F-4D97-AF65-F5344CB8AC3E}">
        <p14:creationId xmlns:p14="http://schemas.microsoft.com/office/powerpoint/2010/main" val="70924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974179" y="714375"/>
            <a:ext cx="3332955" cy="5076826"/>
          </a:xfrm>
          <a:prstGeom prst="rect">
            <a:avLst/>
          </a:prstGeom>
        </p:spPr>
        <p:txBody>
          <a:bodyPr spcFirstLastPara="1" vert="horz" lIns="91440" tIns="45720" rIns="91440" bIns="45720" rtlCol="0" anchor="ctr" anchorCtr="0">
            <a:normAutofit/>
          </a:bodyPr>
          <a:lstStyle/>
          <a:p>
            <a:pPr>
              <a:spcBef>
                <a:spcPct val="0"/>
              </a:spcBef>
            </a:pPr>
            <a:r>
              <a:rPr lang="en-US" sz="4000" b="1" dirty="0"/>
              <a:t>Ph.D. Research Questions</a:t>
            </a:r>
          </a:p>
        </p:txBody>
      </p:sp>
      <p:sp>
        <p:nvSpPr>
          <p:cNvPr id="69" name="Google Shape;69;p15"/>
          <p:cNvSpPr txBox="1">
            <a:spLocks noGrp="1"/>
          </p:cNvSpPr>
          <p:nvPr>
            <p:ph type="body" idx="1"/>
          </p:nvPr>
        </p:nvSpPr>
        <p:spPr>
          <a:xfrm>
            <a:off x="4757992" y="256854"/>
            <a:ext cx="6253751" cy="6411074"/>
          </a:xfrm>
          <a:prstGeom prst="rect">
            <a:avLst/>
          </a:prstGeom>
        </p:spPr>
        <p:txBody>
          <a:bodyPr spcFirstLastPara="1" vert="horz" lIns="91440" tIns="45720" rIns="91440" bIns="45720" rtlCol="0" anchor="ctr" anchorCtr="0">
            <a:normAutofit/>
          </a:bodyPr>
          <a:lstStyle/>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What are the important factors that influence the surface energy budget over young, thin sea ice? In particular, what are the contributions from longwave and shortwave radiation, and sensible and latent heat?</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How do the boundary-layer and cloud-microphysics schemes in polar WRF perform under the conditions observed during the N-ICE field campaign?</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What is the accuracy of polar WRF simulations as compared to the N-ICE measurements? </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What modifications can be made to improve polar WRF’s simulation of the surface energy of the Arctic?</a:t>
            </a:r>
          </a:p>
        </p:txBody>
      </p:sp>
      <p:sp>
        <p:nvSpPr>
          <p:cNvPr id="2" name="Slide Number Placeholder 1"/>
          <p:cNvSpPr>
            <a:spLocks noGrp="1"/>
          </p:cNvSpPr>
          <p:nvPr>
            <p:ph type="sldNum" idx="12"/>
          </p:nvPr>
        </p:nvSpPr>
        <p:spPr>
          <a:xfrm>
            <a:off x="10514012" y="5883275"/>
            <a:ext cx="565789" cy="365125"/>
          </a:xfrm>
        </p:spPr>
        <p:txBody>
          <a:bodyPr vert="horz" lIns="91440" tIns="45720" rIns="91440" bIns="45720" rtlCol="0" anchor="ctr">
            <a:normAutofit/>
          </a:bodyPr>
          <a:lstStyle/>
          <a:p>
            <a:pPr>
              <a:spcAft>
                <a:spcPts val="600"/>
              </a:spcAft>
            </a:pPr>
            <a:fld id="{00000000-1234-1234-1234-123412341234}" type="slidenum">
              <a:rPr lang="en-US" b="1" i="0" kern="1200">
                <a:solidFill>
                  <a:schemeClr val="tx1">
                    <a:lumMod val="85000"/>
                  </a:schemeClr>
                </a:solidFill>
                <a:effectLst>
                  <a:outerShdw blurRad="50800" dist="38100" dir="2700000" algn="tl" rotWithShape="0">
                    <a:srgbClr val="000000">
                      <a:alpha val="43000"/>
                    </a:srgbClr>
                  </a:outerShdw>
                </a:effectLst>
                <a:latin typeface="+mn-lt"/>
                <a:ea typeface="+mn-ea"/>
                <a:cs typeface="+mn-cs"/>
              </a:rPr>
              <a:pPr>
                <a:spcAft>
                  <a:spcPts val="600"/>
                </a:spcAft>
              </a:pPr>
              <a:t>2</a:t>
            </a:fld>
            <a:endParaRPr lang="en-US" b="1" i="0" kern="1200">
              <a:solidFill>
                <a:schemeClr val="tx1">
                  <a:lumMod val="85000"/>
                </a:schemeClr>
              </a:solidFill>
              <a:effectLst>
                <a:outerShdw blurRad="50800" dist="38100" dir="2700000" algn="tl" rotWithShape="0">
                  <a:srgbClr val="000000">
                    <a:alpha val="43000"/>
                  </a:srgbClr>
                </a:outerShdw>
              </a:effectLst>
              <a:latin typeface="+mn-lt"/>
              <a:ea typeface="+mn-ea"/>
              <a:cs typeface="+mn-cs"/>
            </a:endParaRPr>
          </a:p>
        </p:txBody>
      </p:sp>
    </p:spTree>
    <p:extLst>
      <p:ext uri="{BB962C8B-B14F-4D97-AF65-F5344CB8AC3E}">
        <p14:creationId xmlns:p14="http://schemas.microsoft.com/office/powerpoint/2010/main" val="343474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974179" y="714375"/>
            <a:ext cx="3332955" cy="5076826"/>
          </a:xfrm>
          <a:prstGeom prst="rect">
            <a:avLst/>
          </a:prstGeom>
        </p:spPr>
        <p:txBody>
          <a:bodyPr spcFirstLastPara="1" vert="horz" lIns="91440" tIns="45720" rIns="91440" bIns="45720" rtlCol="0" anchor="ctr" anchorCtr="0">
            <a:normAutofit/>
          </a:bodyPr>
          <a:lstStyle/>
          <a:p>
            <a:pPr>
              <a:spcBef>
                <a:spcPct val="0"/>
              </a:spcBef>
            </a:pPr>
            <a:r>
              <a:rPr lang="en-US" sz="4000" b="1" dirty="0"/>
              <a:t>Ph.D. Research Questions</a:t>
            </a:r>
          </a:p>
        </p:txBody>
      </p:sp>
      <p:sp>
        <p:nvSpPr>
          <p:cNvPr id="69" name="Google Shape;69;p15"/>
          <p:cNvSpPr txBox="1">
            <a:spLocks noGrp="1"/>
          </p:cNvSpPr>
          <p:nvPr>
            <p:ph type="body" idx="1"/>
          </p:nvPr>
        </p:nvSpPr>
        <p:spPr>
          <a:xfrm>
            <a:off x="4964070" y="47251"/>
            <a:ext cx="6253751" cy="6411074"/>
          </a:xfrm>
          <a:prstGeom prst="rect">
            <a:avLst/>
          </a:prstGeom>
        </p:spPr>
        <p:txBody>
          <a:bodyPr spcFirstLastPara="1" vert="horz" lIns="91440" tIns="45720" rIns="91440" bIns="45720" rtlCol="0" anchor="ctr" anchorCtr="0">
            <a:normAutofit/>
          </a:bodyPr>
          <a:lstStyle/>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What are the important factors that influence the surface energy budget over young, thin sea ice? In particular, what are the contributions from longwave and shortwave radiation, and sensible and latent heat?</a:t>
            </a:r>
          </a:p>
          <a:p>
            <a:pPr lvl="1" indent="-338328">
              <a:spcBef>
                <a:spcPct val="20000"/>
              </a:spcBef>
              <a:spcAft>
                <a:spcPts val="600"/>
              </a:spcAft>
              <a:buClr>
                <a:schemeClr val="bg1"/>
              </a:buClr>
              <a:buSzPct val="100000"/>
              <a:buFont typeface="Courier New" panose="02070309020205020404" pitchFamily="49" charset="0"/>
              <a:buChar char="o"/>
            </a:pPr>
            <a:r>
              <a:rPr lang="en-US" sz="1600" dirty="0">
                <a:solidFill>
                  <a:schemeClr val="bg1"/>
                </a:solidFill>
              </a:rPr>
              <a:t>Paper currently being edited</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How do the boundary-layer and cloud-microphysics schemes in polar WRF perform under the conditions observed during the N-ICE field campaign?</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dirty="0">
                <a:solidFill>
                  <a:schemeClr val="bg1"/>
                </a:solidFill>
              </a:rPr>
              <a:t>What is the accuracy of polar WRF simulations as compared to the N-ICE measurements? </a:t>
            </a:r>
          </a:p>
          <a:p>
            <a:pPr indent="-338328">
              <a:lnSpc>
                <a:spcPct val="90000"/>
              </a:lnSpc>
              <a:spcBef>
                <a:spcPct val="20000"/>
              </a:spcBef>
              <a:spcAft>
                <a:spcPts val="600"/>
              </a:spcAft>
              <a:buClr>
                <a:schemeClr val="bg1"/>
              </a:buClr>
              <a:buSzPct val="100000"/>
              <a:buFont typeface="Courier New" panose="02070309020205020404" pitchFamily="49" charset="0"/>
              <a:buChar char="o"/>
            </a:pPr>
            <a:endParaRPr lang="en-US" sz="2000" dirty="0">
              <a:solidFill>
                <a:schemeClr val="bg1"/>
              </a:solidFill>
            </a:endParaRPr>
          </a:p>
          <a:p>
            <a:pPr indent="-338328">
              <a:lnSpc>
                <a:spcPct val="90000"/>
              </a:lnSpc>
              <a:spcBef>
                <a:spcPct val="20000"/>
              </a:spcBef>
              <a:spcAft>
                <a:spcPts val="600"/>
              </a:spcAft>
              <a:buClr>
                <a:schemeClr val="bg1"/>
              </a:buClr>
              <a:buSzPct val="100000"/>
              <a:buFont typeface="Courier New" panose="02070309020205020404" pitchFamily="49" charset="0"/>
              <a:buChar char="o"/>
            </a:pPr>
            <a:r>
              <a:rPr lang="en-US" sz="2000" b="1" dirty="0">
                <a:solidFill>
                  <a:schemeClr val="bg1"/>
                </a:solidFill>
              </a:rPr>
              <a:t>What modifications can be made to improve polar WRF’s simulation of the surface energy of the Arctic?</a:t>
            </a:r>
          </a:p>
        </p:txBody>
      </p:sp>
      <p:sp>
        <p:nvSpPr>
          <p:cNvPr id="2" name="Slide Number Placeholder 1"/>
          <p:cNvSpPr>
            <a:spLocks noGrp="1"/>
          </p:cNvSpPr>
          <p:nvPr>
            <p:ph type="sldNum" idx="12"/>
          </p:nvPr>
        </p:nvSpPr>
        <p:spPr>
          <a:xfrm>
            <a:off x="10514012" y="5883275"/>
            <a:ext cx="565789" cy="365125"/>
          </a:xfrm>
        </p:spPr>
        <p:txBody>
          <a:bodyPr vert="horz" lIns="91440" tIns="45720" rIns="91440" bIns="45720" rtlCol="0" anchor="ctr">
            <a:normAutofit/>
          </a:bodyPr>
          <a:lstStyle/>
          <a:p>
            <a:pPr>
              <a:spcAft>
                <a:spcPts val="600"/>
              </a:spcAft>
            </a:pPr>
            <a:fld id="{00000000-1234-1234-1234-123412341234}" type="slidenum">
              <a:rPr lang="en-US" b="1" i="0" kern="1200">
                <a:solidFill>
                  <a:schemeClr val="tx1">
                    <a:lumMod val="85000"/>
                  </a:schemeClr>
                </a:solidFill>
                <a:effectLst>
                  <a:outerShdw blurRad="50800" dist="38100" dir="2700000" algn="tl" rotWithShape="0">
                    <a:srgbClr val="000000">
                      <a:alpha val="43000"/>
                    </a:srgbClr>
                  </a:outerShdw>
                </a:effectLst>
                <a:latin typeface="+mn-lt"/>
                <a:ea typeface="+mn-ea"/>
                <a:cs typeface="+mn-cs"/>
              </a:rPr>
              <a:pPr>
                <a:spcAft>
                  <a:spcPts val="600"/>
                </a:spcAft>
              </a:pPr>
              <a:t>3</a:t>
            </a:fld>
            <a:endParaRPr lang="en-US" b="1" i="0" kern="1200">
              <a:solidFill>
                <a:schemeClr val="tx1">
                  <a:lumMod val="85000"/>
                </a:schemeClr>
              </a:solidFill>
              <a:effectLst>
                <a:outerShdw blurRad="50800" dist="38100" dir="2700000" algn="tl" rotWithShape="0">
                  <a:srgbClr val="000000">
                    <a:alpha val="43000"/>
                  </a:srgbClr>
                </a:outerShdw>
              </a:effectLst>
              <a:latin typeface="+mn-lt"/>
              <a:ea typeface="+mn-ea"/>
              <a:cs typeface="+mn-cs"/>
            </a:endParaRPr>
          </a:p>
        </p:txBody>
      </p:sp>
      <p:sp>
        <p:nvSpPr>
          <p:cNvPr id="5" name="Oval 4">
            <a:extLst>
              <a:ext uri="{FF2B5EF4-FFF2-40B4-BE49-F238E27FC236}">
                <a16:creationId xmlns:a16="http://schemas.microsoft.com/office/drawing/2014/main" id="{366845EB-1C64-6D48-9EFC-60435EED93BD}"/>
              </a:ext>
            </a:extLst>
          </p:cNvPr>
          <p:cNvSpPr/>
          <p:nvPr/>
        </p:nvSpPr>
        <p:spPr>
          <a:xfrm>
            <a:off x="4223657" y="2362200"/>
            <a:ext cx="7968343" cy="409612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216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29000">
              <a:schemeClr val="accent4">
                <a:lumMod val="95000"/>
                <a:lumOff val="5000"/>
              </a:schemeClr>
            </a:gs>
            <a:gs pos="63000">
              <a:schemeClr val="accent4">
                <a:lumMod val="60000"/>
              </a:schemeClr>
            </a:gs>
          </a:gsLst>
          <a:path path="circle">
            <a:fillToRect r="100000" b="100000"/>
          </a:path>
          <a:tileRect l="-100000" t="-100000"/>
        </a:gradFill>
        <a:effectLst/>
      </p:bgPr>
    </p:bg>
    <p:spTree>
      <p:nvGrpSpPr>
        <p:cNvPr id="1" name="Shape 200"/>
        <p:cNvGrpSpPr/>
        <p:nvPr/>
      </p:nvGrpSpPr>
      <p:grpSpPr>
        <a:xfrm>
          <a:off x="0" y="0"/>
          <a:ext cx="0" cy="0"/>
          <a:chOff x="0" y="0"/>
          <a:chExt cx="0" cy="0"/>
        </a:xfrm>
      </p:grpSpPr>
      <p:graphicFrame>
        <p:nvGraphicFramePr>
          <p:cNvPr id="202" name="Google Shape;202;p34"/>
          <p:cNvGraphicFramePr/>
          <p:nvPr>
            <p:extLst>
              <p:ext uri="{D42A27DB-BD31-4B8C-83A1-F6EECF244321}">
                <p14:modId xmlns:p14="http://schemas.microsoft.com/office/powerpoint/2010/main" val="3414783279"/>
              </p:ext>
            </p:extLst>
          </p:nvPr>
        </p:nvGraphicFramePr>
        <p:xfrm>
          <a:off x="0" y="2"/>
          <a:ext cx="12192000" cy="6852861"/>
        </p:xfrm>
        <a:graphic>
          <a:graphicData uri="http://schemas.openxmlformats.org/drawingml/2006/table">
            <a:tbl>
              <a:tblPr>
                <a:noFill/>
              </a:tblPr>
              <a:tblGrid>
                <a:gridCol w="3770616">
                  <a:extLst>
                    <a:ext uri="{9D8B030D-6E8A-4147-A177-3AD203B41FA5}">
                      <a16:colId xmlns:a16="http://schemas.microsoft.com/office/drawing/2014/main" val="20000"/>
                    </a:ext>
                  </a:extLst>
                </a:gridCol>
                <a:gridCol w="8421384">
                  <a:extLst>
                    <a:ext uri="{9D8B030D-6E8A-4147-A177-3AD203B41FA5}">
                      <a16:colId xmlns:a16="http://schemas.microsoft.com/office/drawing/2014/main" val="20001"/>
                    </a:ext>
                  </a:extLst>
                </a:gridCol>
              </a:tblGrid>
              <a:tr h="972548">
                <a:tc>
                  <a:txBody>
                    <a:bodyPr/>
                    <a:lstStyle/>
                    <a:p>
                      <a:pPr marL="0" lvl="0" indent="0" algn="ctr" rtl="0">
                        <a:spcBef>
                          <a:spcPts val="0"/>
                        </a:spcBef>
                        <a:spcAft>
                          <a:spcPts val="0"/>
                        </a:spcAft>
                        <a:buClr>
                          <a:schemeClr val="bg1"/>
                        </a:buClr>
                        <a:buFont typeface="Courier New" panose="02070309020205020404" pitchFamily="49" charset="0"/>
                        <a:buNone/>
                      </a:pPr>
                      <a:r>
                        <a:rPr lang="en-US" sz="2800" b="1" dirty="0">
                          <a:solidFill>
                            <a:schemeClr val="bg1"/>
                          </a:solidFill>
                        </a:rPr>
                        <a:t> </a:t>
                      </a:r>
                      <a:r>
                        <a:rPr lang="en-US" sz="4000" b="1" dirty="0">
                          <a:solidFill>
                            <a:schemeClr val="bg1"/>
                          </a:solidFill>
                        </a:rPr>
                        <a:t> </a:t>
                      </a:r>
                    </a:p>
                    <a:p>
                      <a:pPr marL="0" lvl="0" indent="0" algn="ctr" rtl="0">
                        <a:spcBef>
                          <a:spcPts val="0"/>
                        </a:spcBef>
                        <a:spcAft>
                          <a:spcPts val="0"/>
                        </a:spcAft>
                        <a:buClr>
                          <a:schemeClr val="bg1"/>
                        </a:buClr>
                        <a:buFont typeface="Courier New" panose="02070309020205020404" pitchFamily="49" charset="0"/>
                        <a:buNone/>
                      </a:pPr>
                      <a:r>
                        <a:rPr lang="en-US" sz="2000" b="0" dirty="0">
                          <a:solidFill>
                            <a:schemeClr val="bg1"/>
                          </a:solidFill>
                        </a:rPr>
                        <a:t>Schemes</a:t>
                      </a:r>
                      <a:endParaRPr sz="2000" b="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ctr" rtl="0">
                        <a:spcBef>
                          <a:spcPts val="0"/>
                        </a:spcBef>
                        <a:spcAft>
                          <a:spcPts val="0"/>
                        </a:spcAft>
                        <a:buClr>
                          <a:schemeClr val="bg1"/>
                        </a:buClr>
                        <a:buFont typeface="Courier New" panose="02070309020205020404" pitchFamily="49" charset="0"/>
                        <a:buNone/>
                      </a:pPr>
                      <a:r>
                        <a:rPr lang="en-US" sz="4000" b="1" dirty="0">
                          <a:solidFill>
                            <a:schemeClr val="tx1"/>
                          </a:solidFill>
                          <a:latin typeface="+mj-lt"/>
                        </a:rPr>
                        <a:t>Microphysics</a:t>
                      </a:r>
                      <a:r>
                        <a:rPr lang="en-US" sz="4000" b="1" baseline="0" dirty="0">
                          <a:solidFill>
                            <a:schemeClr val="tx1"/>
                          </a:solidFill>
                          <a:latin typeface="+mj-lt"/>
                        </a:rPr>
                        <a:t> Schemes</a:t>
                      </a:r>
                      <a:endParaRPr lang="en-US" sz="4000" b="1" dirty="0">
                        <a:solidFill>
                          <a:schemeClr val="tx1"/>
                        </a:solidFill>
                        <a:latin typeface="+mj-lt"/>
                      </a:endParaRPr>
                    </a:p>
                    <a:p>
                      <a:pPr marL="0" lvl="0" indent="0" algn="ctr" rtl="0">
                        <a:spcBef>
                          <a:spcPts val="0"/>
                        </a:spcBef>
                        <a:spcAft>
                          <a:spcPts val="0"/>
                        </a:spcAft>
                        <a:buClr>
                          <a:schemeClr val="bg1"/>
                        </a:buClr>
                        <a:buFont typeface="Courier New" panose="02070309020205020404" pitchFamily="49" charset="0"/>
                        <a:buNone/>
                      </a:pPr>
                      <a:r>
                        <a:rPr lang="en" sz="2000" b="0" dirty="0">
                          <a:solidFill>
                            <a:schemeClr val="bg1"/>
                          </a:solidFill>
                        </a:rPr>
                        <a:t>Details</a:t>
                      </a:r>
                      <a:endParaRPr sz="2000" b="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98044">
                <a:tc>
                  <a:txBody>
                    <a:bodyPr/>
                    <a:lstStyle/>
                    <a:p>
                      <a:pPr marL="0" lvl="0" indent="0" algn="l" rtl="0">
                        <a:spcBef>
                          <a:spcPts val="0"/>
                        </a:spcBef>
                        <a:spcAft>
                          <a:spcPts val="0"/>
                        </a:spcAft>
                        <a:buClr>
                          <a:schemeClr val="bg1"/>
                        </a:buClr>
                        <a:buFont typeface="Courier New" panose="02070309020205020404" pitchFamily="49" charset="0"/>
                        <a:buNone/>
                      </a:pPr>
                      <a:r>
                        <a:rPr lang="en" sz="2000" dirty="0">
                          <a:solidFill>
                            <a:schemeClr val="bg1"/>
                          </a:solidFill>
                        </a:rPr>
                        <a:t>Goddard</a:t>
                      </a:r>
                      <a:endParaRPr lang="en-US" sz="2000" dirty="0">
                        <a:solidFill>
                          <a:schemeClr val="bg1"/>
                        </a:solidFill>
                      </a:endParaRPr>
                    </a:p>
                    <a:p>
                      <a:pPr marL="0" lvl="0" indent="0" algn="l" rtl="0">
                        <a:spcBef>
                          <a:spcPts val="0"/>
                        </a:spcBef>
                        <a:spcAft>
                          <a:spcPts val="0"/>
                        </a:spcAft>
                        <a:buClr>
                          <a:schemeClr val="bg1"/>
                        </a:buClr>
                        <a:buFont typeface="Courier New" panose="02070309020205020404" pitchFamily="49" charset="0"/>
                        <a:buNone/>
                      </a:pPr>
                      <a:r>
                        <a:rPr lang="en-US" sz="2000" dirty="0">
                          <a:solidFill>
                            <a:schemeClr val="bg1"/>
                          </a:solidFill>
                        </a:rPr>
                        <a:t>(Tao et al. 1989)</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Commonly found in both polar and non-polar applications</a:t>
                      </a:r>
                      <a:endParaRPr lang="en-US" sz="2000" dirty="0">
                        <a:solidFill>
                          <a:schemeClr val="bg1"/>
                        </a:solidFill>
                      </a:endParaRPr>
                    </a:p>
                    <a:p>
                      <a:pPr marL="457200" lvl="8"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Developed for </a:t>
                      </a:r>
                      <a:r>
                        <a:rPr lang="en-US" sz="2000" baseline="0" dirty="0">
                          <a:solidFill>
                            <a:schemeClr val="bg1"/>
                          </a:solidFill>
                        </a:rPr>
                        <a:t>tropical and </a:t>
                      </a:r>
                      <a:r>
                        <a:rPr lang="en-US" sz="2000" baseline="0" dirty="0" err="1">
                          <a:solidFill>
                            <a:schemeClr val="bg1"/>
                          </a:solidFill>
                        </a:rPr>
                        <a:t>midlatitude</a:t>
                      </a:r>
                      <a:r>
                        <a:rPr lang="en-US" sz="2000" baseline="0" dirty="0">
                          <a:solidFill>
                            <a:schemeClr val="bg1"/>
                          </a:solidFill>
                        </a:rPr>
                        <a:t> events</a:t>
                      </a:r>
                      <a:endParaRPr lang="en-US"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Three</a:t>
                      </a:r>
                      <a:r>
                        <a:rPr lang="en-US" sz="2000" baseline="0" dirty="0">
                          <a:solidFill>
                            <a:schemeClr val="bg1"/>
                          </a:solidFill>
                        </a:rPr>
                        <a:t> ice-phase categories (cloud ice, snow, hail)</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98044">
                <a:tc>
                  <a:txBody>
                    <a:bodyPr/>
                    <a:lstStyle/>
                    <a:p>
                      <a:pPr marL="0" lvl="0" indent="0" algn="l" rtl="0">
                        <a:spcBef>
                          <a:spcPts val="0"/>
                        </a:spcBef>
                        <a:spcAft>
                          <a:spcPts val="0"/>
                        </a:spcAft>
                        <a:buClr>
                          <a:schemeClr val="bg1"/>
                        </a:buClr>
                        <a:buFont typeface="Courier New" panose="02070309020205020404" pitchFamily="49" charset="0"/>
                        <a:buNone/>
                      </a:pPr>
                      <a:r>
                        <a:rPr lang="en" sz="2000" dirty="0">
                          <a:solidFill>
                            <a:schemeClr val="bg1"/>
                          </a:solidFill>
                        </a:rPr>
                        <a:t>WRF Single-Moment 5-Class</a:t>
                      </a:r>
                      <a:endParaRPr lang="en-US" sz="2000" dirty="0">
                        <a:solidFill>
                          <a:schemeClr val="bg1"/>
                        </a:solidFill>
                      </a:endParaRPr>
                    </a:p>
                    <a:p>
                      <a:pPr marL="0" lvl="0" indent="0" algn="l" rtl="0">
                        <a:spcBef>
                          <a:spcPts val="0"/>
                        </a:spcBef>
                        <a:spcAft>
                          <a:spcPts val="0"/>
                        </a:spcAft>
                        <a:buClr>
                          <a:schemeClr val="bg1"/>
                        </a:buClr>
                        <a:buFont typeface="Courier New" panose="02070309020205020404" pitchFamily="49" charset="0"/>
                        <a:buNone/>
                      </a:pPr>
                      <a:r>
                        <a:rPr lang="en-US" sz="2000" dirty="0">
                          <a:solidFill>
                            <a:schemeClr val="bg1"/>
                          </a:solidFill>
                        </a:rPr>
                        <a:t>(Hong</a:t>
                      </a:r>
                      <a:r>
                        <a:rPr lang="en-US" sz="2000" baseline="0" dirty="0">
                          <a:solidFill>
                            <a:schemeClr val="bg1"/>
                          </a:solidFill>
                        </a:rPr>
                        <a:t> et al. 2004)</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Commonly found in both polar and non-polar applications</a:t>
                      </a:r>
                      <a:endParaRPr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Has 5 particle classes</a:t>
                      </a:r>
                      <a:r>
                        <a:rPr lang="en-US" sz="2000" dirty="0">
                          <a:solidFill>
                            <a:schemeClr val="bg1"/>
                          </a:solidFill>
                        </a:rPr>
                        <a:t> (vapor, cloud, ice, rain, snow)</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Accurate representation of cloud-radiation</a:t>
                      </a:r>
                      <a:r>
                        <a:rPr lang="en-US" sz="2000" baseline="0" dirty="0">
                          <a:solidFill>
                            <a:schemeClr val="bg1"/>
                          </a:solidFill>
                        </a:rPr>
                        <a:t> feedback with ice clouds</a:t>
                      </a:r>
                      <a:endParaRPr lang="en-US"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380408">
                <a:tc>
                  <a:txBody>
                    <a:bodyPr/>
                    <a:lstStyle/>
                    <a:p>
                      <a:pPr marL="0" lvl="0" indent="0" algn="l" rtl="0">
                        <a:spcBef>
                          <a:spcPts val="0"/>
                        </a:spcBef>
                        <a:spcAft>
                          <a:spcPts val="0"/>
                        </a:spcAft>
                        <a:buClr>
                          <a:schemeClr val="bg1"/>
                        </a:buClr>
                        <a:buFont typeface="Courier New" panose="02070309020205020404" pitchFamily="49" charset="0"/>
                        <a:buNone/>
                      </a:pPr>
                      <a:r>
                        <a:rPr lang="en" sz="2000" dirty="0">
                          <a:solidFill>
                            <a:schemeClr val="bg1"/>
                          </a:solidFill>
                        </a:rPr>
                        <a:t>Morrison Bulk Two-Moment</a:t>
                      </a:r>
                      <a:endParaRPr lang="en-US" sz="2000" dirty="0">
                        <a:solidFill>
                          <a:schemeClr val="bg1"/>
                        </a:solidFill>
                      </a:endParaRPr>
                    </a:p>
                    <a:p>
                      <a:pPr marL="0" lvl="0" indent="0" algn="l" rtl="0">
                        <a:spcBef>
                          <a:spcPts val="0"/>
                        </a:spcBef>
                        <a:spcAft>
                          <a:spcPts val="0"/>
                        </a:spcAft>
                        <a:buClr>
                          <a:schemeClr val="bg1"/>
                        </a:buClr>
                        <a:buFont typeface="Courier New" panose="02070309020205020404" pitchFamily="49" charset="0"/>
                        <a:buNone/>
                      </a:pPr>
                      <a:r>
                        <a:rPr lang="en-US" sz="2000" dirty="0">
                          <a:solidFill>
                            <a:schemeClr val="bg1"/>
                          </a:solidFill>
                        </a:rPr>
                        <a:t>(Morrison et al. 2009)</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5</a:t>
                      </a:r>
                      <a:r>
                        <a:rPr lang="en-US" sz="2000" baseline="0" dirty="0">
                          <a:solidFill>
                            <a:schemeClr val="bg1"/>
                          </a:solidFill>
                        </a:rPr>
                        <a:t> particle categories: cloud droplets, cloud ice, rain, snow, and </a:t>
                      </a:r>
                      <a:r>
                        <a:rPr lang="en-US" sz="2000" baseline="0" dirty="0" err="1">
                          <a:solidFill>
                            <a:schemeClr val="bg1"/>
                          </a:solidFill>
                        </a:rPr>
                        <a:t>graupel</a:t>
                      </a:r>
                      <a:r>
                        <a:rPr lang="en-US" sz="2000" baseline="0" dirty="0">
                          <a:solidFill>
                            <a:schemeClr val="bg1"/>
                          </a:solidFill>
                        </a:rPr>
                        <a:t>. </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Two moment scheme: size</a:t>
                      </a:r>
                      <a:r>
                        <a:rPr lang="en-US" sz="2000" baseline="0" dirty="0">
                          <a:solidFill>
                            <a:schemeClr val="bg1"/>
                          </a:solidFill>
                        </a:rPr>
                        <a:t> distribution evolves freely from predicted number concentration and mixing ratio</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Originally created and tested for squall lines</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915261">
                <a:tc>
                  <a:txBody>
                    <a:bodyPr/>
                    <a:lstStyle/>
                    <a:p>
                      <a:pPr marL="0" lvl="0" indent="0" algn="l" rtl="0">
                        <a:spcBef>
                          <a:spcPts val="0"/>
                        </a:spcBef>
                        <a:spcAft>
                          <a:spcPts val="0"/>
                        </a:spcAft>
                        <a:buClr>
                          <a:schemeClr val="bg1"/>
                        </a:buClr>
                        <a:buFont typeface="Courier New" panose="02070309020205020404" pitchFamily="49" charset="0"/>
                        <a:buNone/>
                      </a:pPr>
                      <a:r>
                        <a:rPr lang="en" sz="2000" dirty="0">
                          <a:solidFill>
                            <a:schemeClr val="bg1"/>
                          </a:solidFill>
                        </a:rPr>
                        <a:t>Predicted Particle Properties (P3)</a:t>
                      </a:r>
                      <a:endParaRPr lang="en-US" sz="2000" dirty="0">
                        <a:solidFill>
                          <a:schemeClr val="bg1"/>
                        </a:solidFill>
                      </a:endParaRPr>
                    </a:p>
                    <a:p>
                      <a:pPr marL="0" lvl="0" indent="0" algn="l" rtl="0">
                        <a:spcBef>
                          <a:spcPts val="0"/>
                        </a:spcBef>
                        <a:spcAft>
                          <a:spcPts val="0"/>
                        </a:spcAft>
                        <a:buClr>
                          <a:schemeClr val="bg1"/>
                        </a:buClr>
                        <a:buFont typeface="Arial" panose="020B0604020202020204" pitchFamily="34" charset="0"/>
                        <a:buNone/>
                      </a:pPr>
                      <a:r>
                        <a:rPr lang="en-US" sz="2000" dirty="0">
                          <a:solidFill>
                            <a:schemeClr val="bg1"/>
                          </a:solidFill>
                        </a:rPr>
                        <a:t>(Morrison and </a:t>
                      </a:r>
                      <a:r>
                        <a:rPr lang="en-US" sz="2000" dirty="0" err="1">
                          <a:solidFill>
                            <a:schemeClr val="bg1"/>
                          </a:solidFill>
                        </a:rPr>
                        <a:t>Milbrandt</a:t>
                      </a:r>
                      <a:r>
                        <a:rPr lang="en-US" sz="2000" baseline="0" dirty="0">
                          <a:solidFill>
                            <a:schemeClr val="bg1"/>
                          </a:solidFill>
                        </a:rPr>
                        <a:t> 2015)</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Advances to Morrison Bulk Two-Moment</a:t>
                      </a:r>
                      <a:endParaRPr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Removes conversion between cold phase particle categories</a:t>
                      </a:r>
                      <a:r>
                        <a:rPr lang="en-US" sz="2000" dirty="0">
                          <a:solidFill>
                            <a:schemeClr val="bg1"/>
                          </a:solidFill>
                        </a:rPr>
                        <a:t> </a:t>
                      </a:r>
                      <a:r>
                        <a:rPr lang="mr-IN" sz="2000" dirty="0">
                          <a:solidFill>
                            <a:schemeClr val="bg1"/>
                          </a:solidFill>
                        </a:rPr>
                        <a:t>–</a:t>
                      </a:r>
                      <a:r>
                        <a:rPr lang="en-US" sz="2000" dirty="0">
                          <a:solidFill>
                            <a:schemeClr val="bg1"/>
                          </a:solidFill>
                        </a:rPr>
                        <a:t> one ice phase category</a:t>
                      </a:r>
                    </a:p>
                    <a:p>
                      <a:pPr marL="457200" lvl="0" indent="-317500" algn="l" rtl="0">
                        <a:spcBef>
                          <a:spcPts val="0"/>
                        </a:spcBef>
                        <a:spcAft>
                          <a:spcPts val="0"/>
                        </a:spcAft>
                        <a:buClr>
                          <a:schemeClr val="bg1"/>
                        </a:buClr>
                        <a:buSzPct val="100000"/>
                        <a:buFont typeface="Courier New" panose="02070309020205020404" pitchFamily="49" charset="0"/>
                        <a:buChar char="o"/>
                      </a:pPr>
                      <a:r>
                        <a:rPr lang="en" sz="2000" dirty="0">
                          <a:solidFill>
                            <a:schemeClr val="bg1"/>
                          </a:solidFill>
                        </a:rPr>
                        <a:t>Tested in mid-latitude situations</a:t>
                      </a:r>
                      <a:r>
                        <a:rPr lang="en-US" sz="2000" baseline="0" dirty="0">
                          <a:solidFill>
                            <a:schemeClr val="bg1"/>
                          </a:solidFill>
                        </a:rPr>
                        <a:t> </a:t>
                      </a:r>
                      <a:r>
                        <a:rPr lang="mr-IN" sz="2000" baseline="0" dirty="0">
                          <a:solidFill>
                            <a:schemeClr val="bg1"/>
                          </a:solidFill>
                        </a:rPr>
                        <a:t>–</a:t>
                      </a:r>
                      <a:r>
                        <a:rPr lang="en-US" sz="2000" baseline="0" dirty="0">
                          <a:solidFill>
                            <a:schemeClr val="bg1"/>
                          </a:solidFill>
                        </a:rPr>
                        <a:t> for large cloud particle sizes</a:t>
                      </a:r>
                      <a:endParaRPr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Can not</a:t>
                      </a:r>
                      <a:r>
                        <a:rPr lang="en-US" sz="2000" baseline="0" dirty="0">
                          <a:solidFill>
                            <a:schemeClr val="bg1"/>
                          </a:solidFill>
                        </a:rPr>
                        <a:t> resolve a variety of types at one locations </a:t>
                      </a:r>
                      <a:r>
                        <a:rPr lang="mr-IN" sz="2000" baseline="0" dirty="0">
                          <a:solidFill>
                            <a:schemeClr val="bg1"/>
                          </a:solidFill>
                        </a:rPr>
                        <a:t>–</a:t>
                      </a:r>
                      <a:r>
                        <a:rPr lang="en-US" sz="2000" baseline="0" dirty="0">
                          <a:solidFill>
                            <a:schemeClr val="bg1"/>
                          </a:solidFill>
                        </a:rPr>
                        <a:t> dilution problem</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idx="12"/>
          </p:nvPr>
        </p:nvSpPr>
        <p:spPr/>
        <p:txBody>
          <a:bodyPr/>
          <a:lstStyle/>
          <a:p>
            <a:fld id="{00000000-1234-1234-1234-123412341234}" type="slidenum">
              <a:rPr lang="uk-UA" smtClean="0"/>
              <a:pPr/>
              <a:t>4</a:t>
            </a:fld>
            <a:endParaRPr lang="uk-UA"/>
          </a:p>
        </p:txBody>
      </p:sp>
    </p:spTree>
    <p:extLst>
      <p:ext uri="{BB962C8B-B14F-4D97-AF65-F5344CB8AC3E}">
        <p14:creationId xmlns:p14="http://schemas.microsoft.com/office/powerpoint/2010/main" val="278344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aphicFrame>
        <p:nvGraphicFramePr>
          <p:cNvPr id="8" name="Google Shape;202;p34"/>
          <p:cNvGraphicFramePr/>
          <p:nvPr>
            <p:extLst>
              <p:ext uri="{D42A27DB-BD31-4B8C-83A1-F6EECF244321}">
                <p14:modId xmlns:p14="http://schemas.microsoft.com/office/powerpoint/2010/main" val="3756316790"/>
              </p:ext>
            </p:extLst>
          </p:nvPr>
        </p:nvGraphicFramePr>
        <p:xfrm>
          <a:off x="0" y="1"/>
          <a:ext cx="12192000" cy="6852862"/>
        </p:xfrm>
        <a:graphic>
          <a:graphicData uri="http://schemas.openxmlformats.org/drawingml/2006/table">
            <a:tbl>
              <a:tblPr>
                <a:noFill/>
              </a:tblPr>
              <a:tblGrid>
                <a:gridCol w="3760342">
                  <a:extLst>
                    <a:ext uri="{9D8B030D-6E8A-4147-A177-3AD203B41FA5}">
                      <a16:colId xmlns:a16="http://schemas.microsoft.com/office/drawing/2014/main" val="20000"/>
                    </a:ext>
                  </a:extLst>
                </a:gridCol>
                <a:gridCol w="8431658">
                  <a:extLst>
                    <a:ext uri="{9D8B030D-6E8A-4147-A177-3AD203B41FA5}">
                      <a16:colId xmlns:a16="http://schemas.microsoft.com/office/drawing/2014/main" val="20001"/>
                    </a:ext>
                  </a:extLst>
                </a:gridCol>
              </a:tblGrid>
              <a:tr h="1106078">
                <a:tc>
                  <a:txBody>
                    <a:bodyPr/>
                    <a:lstStyle/>
                    <a:p>
                      <a:pPr marL="0" lvl="0" indent="0" algn="ctr" rtl="0">
                        <a:spcBef>
                          <a:spcPts val="0"/>
                        </a:spcBef>
                        <a:spcAft>
                          <a:spcPts val="0"/>
                        </a:spcAft>
                        <a:buClr>
                          <a:srgbClr val="174998"/>
                        </a:buClr>
                        <a:buNone/>
                      </a:pPr>
                      <a:r>
                        <a:rPr lang="en-US" sz="3600" b="1" dirty="0">
                          <a:solidFill>
                            <a:schemeClr val="bg1"/>
                          </a:solidFill>
                        </a:rPr>
                        <a:t> </a:t>
                      </a:r>
                      <a:r>
                        <a:rPr lang="en-US" sz="4000" b="1" dirty="0">
                          <a:solidFill>
                            <a:schemeClr val="bg1"/>
                          </a:solidFill>
                        </a:rPr>
                        <a:t> </a:t>
                      </a:r>
                      <a:r>
                        <a:rPr lang="en-US" sz="2800" b="1" dirty="0">
                          <a:solidFill>
                            <a:schemeClr val="bg1"/>
                          </a:solidFill>
                        </a:rPr>
                        <a:t> </a:t>
                      </a:r>
                    </a:p>
                    <a:p>
                      <a:pPr marL="0" lvl="0" indent="0" algn="ctr" rtl="0">
                        <a:spcBef>
                          <a:spcPts val="0"/>
                        </a:spcBef>
                        <a:spcAft>
                          <a:spcPts val="0"/>
                        </a:spcAft>
                        <a:buClr>
                          <a:srgbClr val="174998"/>
                        </a:buClr>
                        <a:buNone/>
                      </a:pPr>
                      <a:r>
                        <a:rPr lang="en-US" sz="2000" b="0" dirty="0">
                          <a:solidFill>
                            <a:schemeClr val="bg1"/>
                          </a:solidFill>
                        </a:rPr>
                        <a:t>Schemes</a:t>
                      </a:r>
                      <a:endParaRPr sz="2000" b="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174998"/>
                        </a:buClr>
                        <a:buNone/>
                      </a:pPr>
                      <a:r>
                        <a:rPr lang="en-US" sz="4000" b="1" baseline="0" dirty="0">
                          <a:solidFill>
                            <a:schemeClr val="tx1"/>
                          </a:solidFill>
                          <a:latin typeface="+mj-lt"/>
                        </a:rPr>
                        <a:t>Boundary Layer Schemes</a:t>
                      </a:r>
                      <a:endParaRPr lang="en-US" sz="4000" b="1" dirty="0">
                        <a:solidFill>
                          <a:schemeClr val="tx1"/>
                        </a:solidFill>
                        <a:latin typeface="+mj-lt"/>
                      </a:endParaRPr>
                    </a:p>
                    <a:p>
                      <a:pPr marL="0" lvl="0" indent="0" algn="ctr" rtl="0">
                        <a:spcBef>
                          <a:spcPts val="0"/>
                        </a:spcBef>
                        <a:spcAft>
                          <a:spcPts val="0"/>
                        </a:spcAft>
                        <a:buClr>
                          <a:srgbClr val="174998"/>
                        </a:buClr>
                        <a:buNone/>
                      </a:pPr>
                      <a:r>
                        <a:rPr lang="en" sz="2000" b="0" dirty="0">
                          <a:solidFill>
                            <a:schemeClr val="bg1"/>
                          </a:solidFill>
                        </a:rPr>
                        <a:t>Details</a:t>
                      </a:r>
                      <a:endParaRPr sz="2000" b="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688244">
                <a:tc>
                  <a:txBody>
                    <a:bodyPr/>
                    <a:lstStyle/>
                    <a:p>
                      <a:pPr marL="0" lvl="0" indent="0" algn="l" rtl="0">
                        <a:spcBef>
                          <a:spcPts val="0"/>
                        </a:spcBef>
                        <a:spcAft>
                          <a:spcPts val="0"/>
                        </a:spcAft>
                        <a:buClr>
                          <a:srgbClr val="174998"/>
                        </a:buClr>
                        <a:buNone/>
                      </a:pPr>
                      <a:r>
                        <a:rPr lang="en-US" sz="2000" dirty="0" err="1">
                          <a:solidFill>
                            <a:schemeClr val="bg1"/>
                          </a:solidFill>
                        </a:rPr>
                        <a:t>Yonsei</a:t>
                      </a:r>
                      <a:r>
                        <a:rPr lang="en-US" sz="2000" dirty="0">
                          <a:solidFill>
                            <a:schemeClr val="bg1"/>
                          </a:solidFill>
                        </a:rPr>
                        <a:t> University</a:t>
                      </a:r>
                    </a:p>
                    <a:p>
                      <a:pPr marL="0" lvl="0" indent="0" algn="l" rtl="0">
                        <a:spcBef>
                          <a:spcPts val="0"/>
                        </a:spcBef>
                        <a:spcAft>
                          <a:spcPts val="0"/>
                        </a:spcAft>
                        <a:buClr>
                          <a:srgbClr val="174998"/>
                        </a:buClr>
                        <a:buNone/>
                      </a:pPr>
                      <a:r>
                        <a:rPr lang="en-US" sz="2000" dirty="0">
                          <a:solidFill>
                            <a:schemeClr val="bg1"/>
                          </a:solidFill>
                        </a:rPr>
                        <a:t>(Hong et al. 2006)</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First-order</a:t>
                      </a:r>
                      <a:r>
                        <a:rPr lang="en-US" sz="2000" baseline="0" dirty="0">
                          <a:solidFill>
                            <a:schemeClr val="bg1"/>
                          </a:solidFill>
                        </a:rPr>
                        <a:t> closure</a:t>
                      </a:r>
                      <a:endParaRPr lang="en-US"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Commonly found in</a:t>
                      </a:r>
                      <a:r>
                        <a:rPr lang="en-US" sz="2000" baseline="0" dirty="0">
                          <a:solidFill>
                            <a:schemeClr val="bg1"/>
                          </a:solidFill>
                        </a:rPr>
                        <a:t> both polar and non-polar applications</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Important feature: including of explicit treatment of entrainment at the top of the PBL (treated implicitly in other schemes).</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Was developed for use in hurricane forecasts and over the United States</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68572">
                <a:tc>
                  <a:txBody>
                    <a:bodyPr/>
                    <a:lstStyle/>
                    <a:p>
                      <a:pPr marL="0" lvl="0" indent="0" algn="l" rtl="0">
                        <a:spcBef>
                          <a:spcPts val="0"/>
                        </a:spcBef>
                        <a:spcAft>
                          <a:spcPts val="0"/>
                        </a:spcAft>
                        <a:buClr>
                          <a:srgbClr val="174998"/>
                        </a:buClr>
                        <a:buNone/>
                      </a:pPr>
                      <a:r>
                        <a:rPr lang="en-US" sz="2000" dirty="0">
                          <a:solidFill>
                            <a:schemeClr val="bg1"/>
                          </a:solidFill>
                        </a:rPr>
                        <a:t>Mellor-Yamada-</a:t>
                      </a:r>
                      <a:r>
                        <a:rPr lang="en-US" sz="2000" dirty="0" err="1">
                          <a:solidFill>
                            <a:schemeClr val="bg1"/>
                          </a:solidFill>
                        </a:rPr>
                        <a:t>Janjic</a:t>
                      </a:r>
                      <a:endParaRPr lang="en-US" sz="2000" dirty="0">
                        <a:solidFill>
                          <a:schemeClr val="bg1"/>
                        </a:solidFill>
                      </a:endParaRPr>
                    </a:p>
                    <a:p>
                      <a:pPr marL="0" lvl="0" indent="0" algn="l" rtl="0">
                        <a:spcBef>
                          <a:spcPts val="0"/>
                        </a:spcBef>
                        <a:spcAft>
                          <a:spcPts val="0"/>
                        </a:spcAft>
                        <a:buClr>
                          <a:srgbClr val="174998"/>
                        </a:buClr>
                        <a:buNone/>
                      </a:pPr>
                      <a:r>
                        <a:rPr lang="en-US" sz="2000" dirty="0">
                          <a:solidFill>
                            <a:schemeClr val="bg1"/>
                          </a:solidFill>
                        </a:rPr>
                        <a:t>(</a:t>
                      </a:r>
                      <a:r>
                        <a:rPr lang="en-US" sz="2000" dirty="0" err="1">
                          <a:solidFill>
                            <a:schemeClr val="bg1"/>
                          </a:solidFill>
                        </a:rPr>
                        <a:t>Janjic</a:t>
                      </a:r>
                      <a:r>
                        <a:rPr lang="en-US" sz="2000" baseline="0" dirty="0">
                          <a:solidFill>
                            <a:schemeClr val="bg1"/>
                          </a:solidFill>
                        </a:rPr>
                        <a:t> 1994) </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1.5-order closure</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Best for slightly unstable and stable flows.</a:t>
                      </a: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58290">
                <a:tc>
                  <a:txBody>
                    <a:bodyPr/>
                    <a:lstStyle/>
                    <a:p>
                      <a:pPr marL="0" lvl="0" indent="0" algn="l" rtl="0">
                        <a:spcBef>
                          <a:spcPts val="0"/>
                        </a:spcBef>
                        <a:spcAft>
                          <a:spcPts val="0"/>
                        </a:spcAft>
                        <a:buClr>
                          <a:srgbClr val="174998"/>
                        </a:buClr>
                        <a:buNone/>
                      </a:pPr>
                      <a:r>
                        <a:rPr lang="en-US" sz="2000" dirty="0">
                          <a:solidFill>
                            <a:schemeClr val="bg1"/>
                          </a:solidFill>
                        </a:rPr>
                        <a:t>Mellor-Yamada-Nakanishi-</a:t>
                      </a:r>
                      <a:r>
                        <a:rPr lang="en-US" sz="2000" baseline="0" dirty="0" err="1">
                          <a:solidFill>
                            <a:schemeClr val="bg1"/>
                          </a:solidFill>
                        </a:rPr>
                        <a:t>Niino</a:t>
                      </a:r>
                      <a:endParaRPr lang="en-US" sz="2000" baseline="0" dirty="0">
                        <a:solidFill>
                          <a:schemeClr val="bg1"/>
                        </a:solidFill>
                      </a:endParaRPr>
                    </a:p>
                    <a:p>
                      <a:pPr marL="0" lvl="0" indent="0" algn="l" rtl="0">
                        <a:spcBef>
                          <a:spcPts val="0"/>
                        </a:spcBef>
                        <a:spcAft>
                          <a:spcPts val="0"/>
                        </a:spcAft>
                        <a:buClr>
                          <a:srgbClr val="174998"/>
                        </a:buClr>
                        <a:buNone/>
                      </a:pPr>
                      <a:r>
                        <a:rPr lang="en-US" sz="2000" baseline="0" dirty="0">
                          <a:solidFill>
                            <a:schemeClr val="bg1"/>
                          </a:solidFill>
                        </a:rPr>
                        <a:t>(Nakanishi and </a:t>
                      </a:r>
                      <a:r>
                        <a:rPr lang="en-US" sz="2000" baseline="0" dirty="0" err="1">
                          <a:solidFill>
                            <a:schemeClr val="bg1"/>
                          </a:solidFill>
                        </a:rPr>
                        <a:t>Niino</a:t>
                      </a:r>
                      <a:r>
                        <a:rPr lang="en-US" sz="2000" baseline="0" dirty="0">
                          <a:solidFill>
                            <a:schemeClr val="bg1"/>
                          </a:solidFill>
                        </a:rPr>
                        <a:t> 2004)</a:t>
                      </a:r>
                      <a:endParaRPr sz="2000" dirty="0">
                        <a:solidFill>
                          <a:schemeClr val="bg1"/>
                        </a:solidFill>
                      </a:endParaRP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Second-order</a:t>
                      </a:r>
                      <a:r>
                        <a:rPr lang="en-US" sz="2000" baseline="0" dirty="0">
                          <a:solidFill>
                            <a:schemeClr val="bg1"/>
                          </a:solidFill>
                        </a:rPr>
                        <a:t> closure scheme</a:t>
                      </a:r>
                      <a:endParaRPr lang="en-US" sz="2000" dirty="0">
                        <a:solidFill>
                          <a:schemeClr val="bg1"/>
                        </a:solidFill>
                      </a:endParaRP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dirty="0">
                          <a:solidFill>
                            <a:schemeClr val="bg1"/>
                          </a:solidFill>
                        </a:rPr>
                        <a:t>Modified</a:t>
                      </a:r>
                      <a:r>
                        <a:rPr lang="en-US" sz="2000" baseline="0" dirty="0">
                          <a:solidFill>
                            <a:schemeClr val="bg1"/>
                          </a:solidFill>
                        </a:rPr>
                        <a:t> version of the Mellor-Yamada-</a:t>
                      </a:r>
                      <a:r>
                        <a:rPr lang="en-US" sz="2000" baseline="0" dirty="0" err="1">
                          <a:solidFill>
                            <a:schemeClr val="bg1"/>
                          </a:solidFill>
                        </a:rPr>
                        <a:t>Janjic</a:t>
                      </a:r>
                      <a:r>
                        <a:rPr lang="en-US" sz="2000" baseline="0" dirty="0">
                          <a:solidFill>
                            <a:schemeClr val="bg1"/>
                          </a:solidFill>
                        </a:rPr>
                        <a:t> scheme</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Reevaluated closure constants</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Improvements based on large-eddy-simulation data for the dry planetary boundary layer</a:t>
                      </a:r>
                    </a:p>
                    <a:p>
                      <a:pPr marL="457200" lvl="0" indent="-317500" algn="l" rtl="0">
                        <a:spcBef>
                          <a:spcPts val="0"/>
                        </a:spcBef>
                        <a:spcAft>
                          <a:spcPts val="0"/>
                        </a:spcAft>
                        <a:buClr>
                          <a:schemeClr val="bg1"/>
                        </a:buClr>
                        <a:buSzPct val="100000"/>
                        <a:buFont typeface="Courier New" panose="02070309020205020404" pitchFamily="49" charset="0"/>
                        <a:buChar char="o"/>
                      </a:pPr>
                      <a:r>
                        <a:rPr lang="en-US" sz="2000" baseline="0" dirty="0">
                          <a:solidFill>
                            <a:schemeClr val="bg1"/>
                          </a:solidFill>
                        </a:rPr>
                        <a:t>Improved condensation physics</a:t>
                      </a:r>
                    </a:p>
                  </a:txBody>
                  <a:tcPr marL="121900" marR="121900" marT="121900" marB="1219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idx="12"/>
          </p:nvPr>
        </p:nvSpPr>
        <p:spPr/>
        <p:txBody>
          <a:bodyPr/>
          <a:lstStyle/>
          <a:p>
            <a:fld id="{00000000-1234-1234-1234-123412341234}" type="slidenum">
              <a:rPr lang="uk-UA" smtClean="0"/>
              <a:pPr/>
              <a:t>5</a:t>
            </a:fld>
            <a:endParaRPr lang="uk-UA"/>
          </a:p>
        </p:txBody>
      </p:sp>
    </p:spTree>
    <p:extLst>
      <p:ext uri="{BB962C8B-B14F-4D97-AF65-F5344CB8AC3E}">
        <p14:creationId xmlns:p14="http://schemas.microsoft.com/office/powerpoint/2010/main" val="371571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A1133B-AB88-A542-8870-0887C8B92EB1}"/>
              </a:ext>
            </a:extLst>
          </p:cNvPr>
          <p:cNvSpPr txBox="1"/>
          <p:nvPr/>
        </p:nvSpPr>
        <p:spPr>
          <a:xfrm>
            <a:off x="791247" y="136167"/>
            <a:ext cx="10609507" cy="1938992"/>
          </a:xfrm>
          <a:prstGeom prst="rect">
            <a:avLst/>
          </a:prstGeom>
          <a:noFill/>
        </p:spPr>
        <p:txBody>
          <a:bodyPr wrap="none" rtlCol="0">
            <a:spAutoFit/>
          </a:bodyPr>
          <a:lstStyle/>
          <a:p>
            <a:pPr algn="ctr"/>
            <a:r>
              <a:rPr lang="en-US" sz="4000" b="1" dirty="0">
                <a:latin typeface="+mj-lt"/>
              </a:rPr>
              <a:t>Surface Energy Budget Scatterplots and Timeseries</a:t>
            </a:r>
          </a:p>
          <a:p>
            <a:pPr algn="ctr"/>
            <a:r>
              <a:rPr lang="en-US" sz="4000" b="1" dirty="0">
                <a:latin typeface="+mj-lt"/>
              </a:rPr>
              <a:t>a Representative Model Run vs the Measurements</a:t>
            </a:r>
          </a:p>
          <a:p>
            <a:pPr algn="ctr"/>
            <a:r>
              <a:rPr lang="en-US" sz="4000" b="1" dirty="0">
                <a:latin typeface="+mj-lt"/>
              </a:rPr>
              <a:t>(P3 &amp; MYJ)</a:t>
            </a:r>
          </a:p>
        </p:txBody>
      </p:sp>
      <p:pic>
        <p:nvPicPr>
          <p:cNvPr id="5" name="Picture 4" descr="Chart, scatter chart&#10;&#10;Description automatically generated">
            <a:extLst>
              <a:ext uri="{FF2B5EF4-FFF2-40B4-BE49-F238E27FC236}">
                <a16:creationId xmlns:a16="http://schemas.microsoft.com/office/drawing/2014/main" id="{9199EFB9-D9EC-324E-9D87-0BA2F10B7590}"/>
              </a:ext>
            </a:extLst>
          </p:cNvPr>
          <p:cNvPicPr>
            <a:picLocks noChangeAspect="1"/>
          </p:cNvPicPr>
          <p:nvPr/>
        </p:nvPicPr>
        <p:blipFill>
          <a:blip r:embed="rId2"/>
          <a:stretch>
            <a:fillRect/>
          </a:stretch>
        </p:blipFill>
        <p:spPr>
          <a:xfrm>
            <a:off x="1867138" y="4541651"/>
            <a:ext cx="8546557" cy="2136639"/>
          </a:xfrm>
          <a:prstGeom prst="rect">
            <a:avLst/>
          </a:prstGeom>
        </p:spPr>
      </p:pic>
      <p:pic>
        <p:nvPicPr>
          <p:cNvPr id="6" name="Picture 5" descr="Chart, scatter chart&#10;&#10;Description automatically generated">
            <a:extLst>
              <a:ext uri="{FF2B5EF4-FFF2-40B4-BE49-F238E27FC236}">
                <a16:creationId xmlns:a16="http://schemas.microsoft.com/office/drawing/2014/main" id="{6E03D74B-E43A-F148-A056-C750A7E295B8}"/>
              </a:ext>
            </a:extLst>
          </p:cNvPr>
          <p:cNvPicPr>
            <a:picLocks noChangeAspect="1"/>
          </p:cNvPicPr>
          <p:nvPr/>
        </p:nvPicPr>
        <p:blipFill>
          <a:blip r:embed="rId3"/>
          <a:stretch>
            <a:fillRect/>
          </a:stretch>
        </p:blipFill>
        <p:spPr>
          <a:xfrm>
            <a:off x="1792157" y="2181948"/>
            <a:ext cx="8696520" cy="2174130"/>
          </a:xfrm>
          <a:prstGeom prst="rect">
            <a:avLst/>
          </a:prstGeom>
        </p:spPr>
      </p:pic>
    </p:spTree>
    <p:extLst>
      <p:ext uri="{BB962C8B-B14F-4D97-AF65-F5344CB8AC3E}">
        <p14:creationId xmlns:p14="http://schemas.microsoft.com/office/powerpoint/2010/main" val="374963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0" y="851988"/>
            <a:ext cx="12192000" cy="763600"/>
          </a:xfrm>
          <a:prstGeom prst="rect">
            <a:avLst/>
          </a:prstGeom>
        </p:spPr>
        <p:txBody>
          <a:bodyPr spcFirstLastPara="1" vert="horz" wrap="square" lIns="121900" tIns="121900" rIns="121900" bIns="121900" rtlCol="0" anchor="t" anchorCtr="0">
            <a:noAutofit/>
          </a:bodyPr>
          <a:lstStyle/>
          <a:p>
            <a:pPr algn="ctr"/>
            <a:r>
              <a:rPr lang="en" sz="4000" b="1" dirty="0"/>
              <a:t>Latent and Sensible Heat Flux Equations</a:t>
            </a:r>
            <a:br>
              <a:rPr lang="en" sz="4000" b="1" dirty="0"/>
            </a:br>
            <a:r>
              <a:rPr lang="en" sz="4000" b="1" dirty="0"/>
              <a:t>Land Surface Model</a:t>
            </a:r>
            <a:endParaRPr sz="4000" b="1" dirty="0"/>
          </a:p>
        </p:txBody>
      </p:sp>
      <p:sp>
        <p:nvSpPr>
          <p:cNvPr id="2" name="Slide Number Placeholder 1"/>
          <p:cNvSpPr>
            <a:spLocks noGrp="1"/>
          </p:cNvSpPr>
          <p:nvPr>
            <p:ph type="sldNum" idx="12"/>
          </p:nvPr>
        </p:nvSpPr>
        <p:spPr/>
        <p:txBody>
          <a:bodyPr/>
          <a:lstStyle/>
          <a:p>
            <a:fld id="{00000000-1234-1234-1234-123412341234}" type="slidenum">
              <a:rPr lang="uk-UA" smtClean="0"/>
              <a:pPr/>
              <a:t>7</a:t>
            </a:fld>
            <a:endParaRPr lang="uk-UA"/>
          </a:p>
        </p:txBody>
      </p:sp>
      <p:pic>
        <p:nvPicPr>
          <p:cNvPr id="292" name="Google Shape;292;p46"/>
          <p:cNvPicPr preferRelativeResize="0"/>
          <p:nvPr/>
        </p:nvPicPr>
        <p:blipFill>
          <a:blip r:embed="rId3">
            <a:alphaModFix/>
          </a:blip>
          <a:stretch>
            <a:fillRect/>
          </a:stretch>
        </p:blipFill>
        <p:spPr>
          <a:xfrm>
            <a:off x="1524000" y="2178051"/>
            <a:ext cx="9144000" cy="2501900"/>
          </a:xfrm>
          <a:prstGeom prst="rect">
            <a:avLst/>
          </a:prstGeom>
          <a:solidFill>
            <a:schemeClr val="bg1"/>
          </a:solidFill>
          <a:ln>
            <a:solidFill>
              <a:schemeClr val="tx1">
                <a:lumMod val="95000"/>
                <a:lumOff val="5000"/>
              </a:schemeClr>
            </a:solidFill>
          </a:ln>
        </p:spPr>
      </p:pic>
    </p:spTree>
    <p:extLst>
      <p:ext uri="{BB962C8B-B14F-4D97-AF65-F5344CB8AC3E}">
        <p14:creationId xmlns:p14="http://schemas.microsoft.com/office/powerpoint/2010/main" val="42161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8"/>
          <p:cNvSpPr txBox="1">
            <a:spLocks noGrp="1"/>
          </p:cNvSpPr>
          <p:nvPr>
            <p:ph type="title"/>
          </p:nvPr>
        </p:nvSpPr>
        <p:spPr>
          <a:xfrm>
            <a:off x="0" y="68391"/>
            <a:ext cx="12142200" cy="763600"/>
          </a:xfrm>
          <a:prstGeom prst="rect">
            <a:avLst/>
          </a:prstGeom>
        </p:spPr>
        <p:txBody>
          <a:bodyPr spcFirstLastPara="1" vert="horz" wrap="square" lIns="121900" tIns="121900" rIns="121900" bIns="121900" rtlCol="0" anchor="t" anchorCtr="0">
            <a:noAutofit/>
          </a:bodyPr>
          <a:lstStyle/>
          <a:p>
            <a:pPr algn="ctr"/>
            <a:r>
              <a:rPr lang="en" sz="4000" b="1" dirty="0"/>
              <a:t>Latent Heat Equation</a:t>
            </a:r>
            <a:endParaRPr sz="4000" b="1" dirty="0"/>
          </a:p>
        </p:txBody>
      </p:sp>
      <p:sp>
        <p:nvSpPr>
          <p:cNvPr id="2" name="Slide Number Placeholder 1"/>
          <p:cNvSpPr>
            <a:spLocks noGrp="1"/>
          </p:cNvSpPr>
          <p:nvPr>
            <p:ph type="sldNum" idx="12"/>
          </p:nvPr>
        </p:nvSpPr>
        <p:spPr>
          <a:xfrm>
            <a:off x="11410600" y="6242116"/>
            <a:ext cx="731600" cy="524800"/>
          </a:xfrm>
        </p:spPr>
        <p:txBody>
          <a:bodyPr/>
          <a:lstStyle/>
          <a:p>
            <a:fld id="{00000000-1234-1234-1234-123412341234}" type="slidenum">
              <a:rPr lang="uk-UA" smtClean="0">
                <a:solidFill>
                  <a:schemeClr val="bg1"/>
                </a:solidFill>
              </a:rPr>
              <a:pPr/>
              <a:t>8</a:t>
            </a:fld>
            <a:endParaRPr lang="uk-UA" dirty="0">
              <a:solidFill>
                <a:schemeClr val="bg1"/>
              </a:solidFill>
            </a:endParaRPr>
          </a:p>
        </p:txBody>
      </p:sp>
      <p:sp>
        <p:nvSpPr>
          <p:cNvPr id="326" name="Google Shape;326;p48"/>
          <p:cNvSpPr txBox="1"/>
          <p:nvPr/>
        </p:nvSpPr>
        <p:spPr>
          <a:xfrm>
            <a:off x="0" y="716807"/>
            <a:ext cx="12192000" cy="850400"/>
          </a:xfrm>
          <a:prstGeom prst="rect">
            <a:avLst/>
          </a:prstGeom>
          <a:noFill/>
          <a:ln>
            <a:noFill/>
          </a:ln>
        </p:spPr>
        <p:txBody>
          <a:bodyPr spcFirstLastPara="1" wrap="square" lIns="121900" tIns="121900" rIns="121900" bIns="121900" anchor="t" anchorCtr="0">
            <a:noAutofit/>
          </a:bodyPr>
          <a:lstStyle/>
          <a:p>
            <a:pPr algn="ctr">
              <a:lnSpc>
                <a:spcPct val="115000"/>
              </a:lnSpc>
            </a:pPr>
            <a:r>
              <a:rPr lang="en" sz="3733" dirty="0">
                <a:solidFill>
                  <a:schemeClr val="bg1"/>
                </a:solidFill>
                <a:latin typeface="Calibri"/>
                <a:ea typeface="Calibri"/>
                <a:cs typeface="Calibri"/>
                <a:sym typeface="Calibri"/>
              </a:rPr>
              <a:t>ETA = EDIR + EC + ETT + ESN</a:t>
            </a:r>
            <a:endParaRPr sz="3733" dirty="0">
              <a:solidFill>
                <a:schemeClr val="bg1"/>
              </a:solidFill>
              <a:latin typeface="Calibri"/>
              <a:ea typeface="Calibri"/>
              <a:cs typeface="Calibri"/>
              <a:sym typeface="Calibri"/>
            </a:endParaRPr>
          </a:p>
        </p:txBody>
      </p:sp>
      <p:pic>
        <p:nvPicPr>
          <p:cNvPr id="327" name="Google Shape;327;p48"/>
          <p:cNvPicPr preferRelativeResize="0"/>
          <p:nvPr/>
        </p:nvPicPr>
        <p:blipFill>
          <a:blip r:embed="rId3">
            <a:alphaModFix/>
          </a:blip>
          <a:stretch>
            <a:fillRect/>
          </a:stretch>
        </p:blipFill>
        <p:spPr>
          <a:xfrm>
            <a:off x="6675501" y="1865941"/>
            <a:ext cx="5346700" cy="1231900"/>
          </a:xfrm>
          <a:prstGeom prst="rect">
            <a:avLst/>
          </a:prstGeom>
          <a:noFill/>
          <a:ln>
            <a:noFill/>
          </a:ln>
        </p:spPr>
      </p:pic>
      <p:sp>
        <p:nvSpPr>
          <p:cNvPr id="328" name="Google Shape;328;p48"/>
          <p:cNvSpPr txBox="1"/>
          <p:nvPr/>
        </p:nvSpPr>
        <p:spPr>
          <a:xfrm>
            <a:off x="159733" y="2083707"/>
            <a:ext cx="6252400" cy="15004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EDIR: Direct soil evaporation</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EC: Canopy resistance</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ETT: Vegetation transpiration</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ESN: Sublimation and deposition from snowpack</a:t>
            </a:r>
            <a:endParaRPr sz="2000" dirty="0">
              <a:solidFill>
                <a:schemeClr val="bg1"/>
              </a:solidFill>
              <a:latin typeface="Calibri"/>
              <a:ea typeface="Calibri"/>
              <a:cs typeface="Calibri"/>
              <a:sym typeface="Calibri"/>
            </a:endParaRPr>
          </a:p>
        </p:txBody>
      </p:sp>
      <p:sp>
        <p:nvSpPr>
          <p:cNvPr id="329" name="Google Shape;329;p48"/>
          <p:cNvSpPr txBox="1"/>
          <p:nvPr/>
        </p:nvSpPr>
        <p:spPr>
          <a:xfrm>
            <a:off x="6261600" y="1354707"/>
            <a:ext cx="5930400" cy="588800"/>
          </a:xfrm>
          <a:prstGeom prst="rect">
            <a:avLst/>
          </a:prstGeom>
          <a:noFill/>
          <a:ln>
            <a:noFill/>
          </a:ln>
        </p:spPr>
        <p:txBody>
          <a:bodyPr spcFirstLastPara="1" wrap="square" lIns="121900" tIns="121900" rIns="121900" bIns="121900" anchor="t" anchorCtr="0">
            <a:noAutofit/>
          </a:bodyPr>
          <a:lstStyle/>
          <a:p>
            <a:pPr>
              <a:lnSpc>
                <a:spcPct val="115000"/>
              </a:lnSpc>
            </a:pPr>
            <a:r>
              <a:rPr lang="en" sz="1400" dirty="0">
                <a:solidFill>
                  <a:schemeClr val="bg1"/>
                </a:solidFill>
                <a:latin typeface="Calibri"/>
                <a:ea typeface="Calibri"/>
                <a:cs typeface="Calibri"/>
                <a:sym typeface="Calibri"/>
              </a:rPr>
              <a:t>Soil, vegetation, and canopy do not exist in our situation.</a:t>
            </a:r>
            <a:endParaRPr sz="1400" dirty="0">
              <a:solidFill>
                <a:schemeClr val="bg1"/>
              </a:solidFill>
              <a:latin typeface="Calibri"/>
              <a:ea typeface="Calibri"/>
              <a:cs typeface="Calibri"/>
              <a:sym typeface="Calibri"/>
            </a:endParaRPr>
          </a:p>
        </p:txBody>
      </p:sp>
      <p:sp>
        <p:nvSpPr>
          <p:cNvPr id="330" name="Google Shape;330;p48"/>
          <p:cNvSpPr txBox="1"/>
          <p:nvPr/>
        </p:nvSpPr>
        <p:spPr>
          <a:xfrm>
            <a:off x="6562667" y="3486374"/>
            <a:ext cx="5704800" cy="24328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chemeClr val="bg1"/>
              </a:buClr>
              <a:buSzPct val="100000"/>
              <a:buFont typeface="Courier New" panose="02070309020205020404" pitchFamily="49" charset="0"/>
              <a:buChar char="o"/>
            </a:pPr>
            <a:r>
              <a:rPr lang="en" sz="2000" b="1" dirty="0">
                <a:solidFill>
                  <a:schemeClr val="bg1"/>
                </a:solidFill>
                <a:latin typeface="Calibri"/>
                <a:ea typeface="Calibri"/>
                <a:cs typeface="Calibri"/>
                <a:sym typeface="Calibri"/>
              </a:rPr>
              <a:t>E</a:t>
            </a:r>
            <a:r>
              <a:rPr lang="en" sz="2000" b="1" baseline="-25000" dirty="0">
                <a:solidFill>
                  <a:schemeClr val="bg1"/>
                </a:solidFill>
                <a:latin typeface="Calibri"/>
                <a:ea typeface="Calibri"/>
                <a:cs typeface="Calibri"/>
                <a:sym typeface="Calibri"/>
              </a:rPr>
              <a:t>p</a:t>
            </a:r>
            <a:r>
              <a:rPr lang="en" sz="2000" b="1" dirty="0">
                <a:solidFill>
                  <a:schemeClr val="bg1"/>
                </a:solidFill>
                <a:latin typeface="Calibri"/>
                <a:ea typeface="Calibri"/>
                <a:cs typeface="Calibri"/>
                <a:sym typeface="Calibri"/>
              </a:rPr>
              <a:t> = Potential evapotranspiration</a:t>
            </a:r>
            <a:endParaRPr sz="2000" b="1"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err="1">
                <a:solidFill>
                  <a:schemeClr val="bg1"/>
                </a:solidFill>
                <a:latin typeface="Calibri"/>
                <a:ea typeface="Calibri"/>
                <a:cs typeface="Calibri"/>
                <a:sym typeface="Calibri"/>
              </a:rPr>
              <a:t>F</a:t>
            </a:r>
            <a:r>
              <a:rPr lang="en" sz="2000" baseline="-25000" dirty="0" err="1">
                <a:solidFill>
                  <a:schemeClr val="bg1"/>
                </a:solidFill>
                <a:latin typeface="Calibri"/>
                <a:ea typeface="Calibri"/>
                <a:cs typeface="Calibri"/>
                <a:sym typeface="Calibri"/>
              </a:rPr>
              <a:t>sn</a:t>
            </a:r>
            <a:r>
              <a:rPr lang="en" sz="2000" dirty="0">
                <a:solidFill>
                  <a:schemeClr val="bg1"/>
                </a:solidFill>
                <a:latin typeface="Calibri"/>
                <a:ea typeface="Calibri"/>
                <a:cs typeface="Calibri"/>
                <a:sym typeface="Calibri"/>
              </a:rPr>
              <a:t> = Fractional snow coverage</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b="1" dirty="0">
                <a:solidFill>
                  <a:schemeClr val="bg1"/>
                </a:solidFill>
                <a:latin typeface="Calibri"/>
                <a:ea typeface="Calibri"/>
                <a:cs typeface="Calibri"/>
                <a:sym typeface="Calibri"/>
              </a:rPr>
              <a:t>α</a:t>
            </a:r>
            <a:r>
              <a:rPr lang="en" sz="2000" b="1" baseline="-25000" dirty="0">
                <a:solidFill>
                  <a:schemeClr val="bg1"/>
                </a:solidFill>
                <a:latin typeface="Calibri"/>
                <a:ea typeface="Calibri"/>
                <a:cs typeface="Calibri"/>
                <a:sym typeface="Calibri"/>
              </a:rPr>
              <a:t>s</a:t>
            </a:r>
            <a:r>
              <a:rPr lang="en" sz="2000" b="1" dirty="0">
                <a:solidFill>
                  <a:schemeClr val="bg1"/>
                </a:solidFill>
                <a:latin typeface="Calibri"/>
                <a:ea typeface="Calibri"/>
                <a:cs typeface="Calibri"/>
                <a:sym typeface="Calibri"/>
              </a:rPr>
              <a:t> = Distribution shape parameter</a:t>
            </a:r>
            <a:endParaRPr sz="2000" b="1"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W = Snow water equivalent</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err="1">
                <a:solidFill>
                  <a:schemeClr val="bg1"/>
                </a:solidFill>
                <a:latin typeface="Calibri"/>
                <a:ea typeface="Calibri"/>
                <a:cs typeface="Calibri"/>
                <a:sym typeface="Calibri"/>
              </a:rPr>
              <a:t>W</a:t>
            </a:r>
            <a:r>
              <a:rPr lang="en" sz="2000" baseline="-25000" dirty="0" err="1">
                <a:solidFill>
                  <a:schemeClr val="bg1"/>
                </a:solidFill>
                <a:latin typeface="Calibri"/>
                <a:ea typeface="Calibri"/>
                <a:cs typeface="Calibri"/>
                <a:sym typeface="Calibri"/>
              </a:rPr>
              <a:t>max</a:t>
            </a:r>
            <a:r>
              <a:rPr lang="en" sz="2000" dirty="0">
                <a:solidFill>
                  <a:schemeClr val="bg1"/>
                </a:solidFill>
                <a:latin typeface="Calibri"/>
                <a:ea typeface="Calibri"/>
                <a:cs typeface="Calibri"/>
                <a:sym typeface="Calibri"/>
              </a:rPr>
              <a:t> = Maximum snow water equivalent dependent on vegetation type</a:t>
            </a:r>
            <a:endParaRPr sz="2000" dirty="0">
              <a:solidFill>
                <a:schemeClr val="bg1"/>
              </a:solidFill>
              <a:latin typeface="Calibri"/>
              <a:ea typeface="Calibri"/>
              <a:cs typeface="Calibri"/>
              <a:sym typeface="Calibri"/>
            </a:endParaRPr>
          </a:p>
        </p:txBody>
      </p:sp>
      <p:sp>
        <p:nvSpPr>
          <p:cNvPr id="331" name="Google Shape;331;p48"/>
          <p:cNvSpPr txBox="1"/>
          <p:nvPr/>
        </p:nvSpPr>
        <p:spPr>
          <a:xfrm>
            <a:off x="933267" y="4738274"/>
            <a:ext cx="5772400" cy="830400"/>
          </a:xfrm>
          <a:prstGeom prst="rect">
            <a:avLst/>
          </a:prstGeom>
          <a:noFill/>
          <a:ln>
            <a:noFill/>
          </a:ln>
        </p:spPr>
        <p:txBody>
          <a:bodyPr spcFirstLastPara="1" wrap="square" lIns="121900" tIns="121900" rIns="121900" bIns="121900" anchor="t" anchorCtr="0">
            <a:noAutofit/>
          </a:bodyPr>
          <a:lstStyle/>
          <a:p>
            <a:r>
              <a:rPr lang="en" sz="2000" dirty="0">
                <a:solidFill>
                  <a:schemeClr val="bg1"/>
                </a:solidFill>
              </a:rPr>
              <a:t>= Constant in all model runs</a:t>
            </a:r>
            <a:endParaRPr sz="2000" dirty="0">
              <a:solidFill>
                <a:schemeClr val="bg1"/>
              </a:solidFill>
            </a:endParaRPr>
          </a:p>
          <a:p>
            <a:endParaRPr sz="2000" dirty="0">
              <a:solidFill>
                <a:schemeClr val="bg1"/>
              </a:solidFill>
            </a:endParaRPr>
          </a:p>
          <a:p>
            <a:r>
              <a:rPr lang="en" sz="2000" dirty="0">
                <a:solidFill>
                  <a:schemeClr val="bg1"/>
                </a:solidFill>
              </a:rPr>
              <a:t>= Potential source of difference between model runs</a:t>
            </a:r>
            <a:endParaRPr sz="2000" dirty="0">
              <a:solidFill>
                <a:schemeClr val="bg1"/>
              </a:solidFill>
            </a:endParaRPr>
          </a:p>
        </p:txBody>
      </p:sp>
      <p:sp>
        <p:nvSpPr>
          <p:cNvPr id="332" name="Google Shape;332;p48"/>
          <p:cNvSpPr/>
          <p:nvPr/>
        </p:nvSpPr>
        <p:spPr>
          <a:xfrm>
            <a:off x="454167" y="5325074"/>
            <a:ext cx="497600" cy="3760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bg1"/>
              </a:solidFill>
            </a:endParaRPr>
          </a:p>
        </p:txBody>
      </p:sp>
      <p:cxnSp>
        <p:nvCxnSpPr>
          <p:cNvPr id="333" name="Google Shape;333;p48"/>
          <p:cNvCxnSpPr/>
          <p:nvPr/>
        </p:nvCxnSpPr>
        <p:spPr>
          <a:xfrm>
            <a:off x="577567" y="4804107"/>
            <a:ext cx="301600" cy="372800"/>
          </a:xfrm>
          <a:prstGeom prst="straightConnector1">
            <a:avLst/>
          </a:prstGeom>
          <a:noFill/>
          <a:ln w="38100" cap="flat" cmpd="sng">
            <a:solidFill>
              <a:srgbClr val="CC0000"/>
            </a:solidFill>
            <a:prstDash val="solid"/>
            <a:round/>
            <a:headEnd type="none" w="med" len="med"/>
            <a:tailEnd type="none" w="med" len="med"/>
          </a:ln>
        </p:spPr>
      </p:cxnSp>
      <p:sp>
        <p:nvSpPr>
          <p:cNvPr id="334" name="Google Shape;334;p48"/>
          <p:cNvSpPr/>
          <p:nvPr/>
        </p:nvSpPr>
        <p:spPr>
          <a:xfrm>
            <a:off x="7927400" y="852407"/>
            <a:ext cx="923200" cy="5888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bg1"/>
              </a:solidFill>
            </a:endParaRPr>
          </a:p>
        </p:txBody>
      </p:sp>
      <p:cxnSp>
        <p:nvCxnSpPr>
          <p:cNvPr id="335" name="Google Shape;335;p48"/>
          <p:cNvCxnSpPr/>
          <p:nvPr/>
        </p:nvCxnSpPr>
        <p:spPr>
          <a:xfrm>
            <a:off x="4920033" y="955607"/>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36" name="Google Shape;336;p48"/>
          <p:cNvCxnSpPr/>
          <p:nvPr/>
        </p:nvCxnSpPr>
        <p:spPr>
          <a:xfrm>
            <a:off x="6026333" y="955607"/>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37" name="Google Shape;337;p48"/>
          <p:cNvCxnSpPr/>
          <p:nvPr/>
        </p:nvCxnSpPr>
        <p:spPr>
          <a:xfrm>
            <a:off x="7057400" y="955607"/>
            <a:ext cx="301600" cy="372800"/>
          </a:xfrm>
          <a:prstGeom prst="straightConnector1">
            <a:avLst/>
          </a:prstGeom>
          <a:noFill/>
          <a:ln w="38100" cap="flat" cmpd="sng">
            <a:solidFill>
              <a:srgbClr val="CC0000"/>
            </a:solidFill>
            <a:prstDash val="solid"/>
            <a:round/>
            <a:headEnd type="none" w="med" len="med"/>
            <a:tailEnd type="none" w="med" len="med"/>
          </a:ln>
        </p:spPr>
      </p:cxnSp>
      <p:sp>
        <p:nvSpPr>
          <p:cNvPr id="340" name="Google Shape;340;p48"/>
          <p:cNvSpPr/>
          <p:nvPr/>
        </p:nvSpPr>
        <p:spPr>
          <a:xfrm>
            <a:off x="9379900" y="1865940"/>
            <a:ext cx="497600" cy="4764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bg1"/>
              </a:solidFill>
            </a:endParaRPr>
          </a:p>
        </p:txBody>
      </p:sp>
      <p:sp>
        <p:nvSpPr>
          <p:cNvPr id="341" name="Google Shape;341;p48"/>
          <p:cNvSpPr/>
          <p:nvPr/>
        </p:nvSpPr>
        <p:spPr>
          <a:xfrm>
            <a:off x="7359000" y="2476740"/>
            <a:ext cx="497600" cy="4764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bg1"/>
              </a:solidFill>
            </a:endParaRPr>
          </a:p>
        </p:txBody>
      </p:sp>
    </p:spTree>
    <p:extLst>
      <p:ext uri="{BB962C8B-B14F-4D97-AF65-F5344CB8AC3E}">
        <p14:creationId xmlns:p14="http://schemas.microsoft.com/office/powerpoint/2010/main" val="12149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24502" y="165763"/>
            <a:ext cx="12142996" cy="763600"/>
          </a:xfrm>
          <a:prstGeom prst="rect">
            <a:avLst/>
          </a:prstGeom>
        </p:spPr>
        <p:txBody>
          <a:bodyPr spcFirstLastPara="1" vert="horz" wrap="square" lIns="121900" tIns="121900" rIns="121900" bIns="121900" rtlCol="0" anchor="t" anchorCtr="0">
            <a:noAutofit/>
          </a:bodyPr>
          <a:lstStyle/>
          <a:p>
            <a:pPr algn="ctr"/>
            <a:r>
              <a:rPr lang="en" sz="4000" b="1" dirty="0"/>
              <a:t>Sensible Heat Equation</a:t>
            </a:r>
            <a:endParaRPr sz="4000" b="1" dirty="0"/>
          </a:p>
        </p:txBody>
      </p:sp>
      <p:sp>
        <p:nvSpPr>
          <p:cNvPr id="2" name="Slide Number Placeholder 1"/>
          <p:cNvSpPr>
            <a:spLocks noGrp="1"/>
          </p:cNvSpPr>
          <p:nvPr>
            <p:ph type="sldNum" idx="12"/>
          </p:nvPr>
        </p:nvSpPr>
        <p:spPr/>
        <p:txBody>
          <a:bodyPr/>
          <a:lstStyle/>
          <a:p>
            <a:fld id="{00000000-1234-1234-1234-123412341234}" type="slidenum">
              <a:rPr lang="uk-UA" smtClean="0"/>
              <a:pPr/>
              <a:t>9</a:t>
            </a:fld>
            <a:endParaRPr lang="uk-UA"/>
          </a:p>
        </p:txBody>
      </p:sp>
      <p:sp>
        <p:nvSpPr>
          <p:cNvPr id="298" name="Google Shape;298;p47"/>
          <p:cNvSpPr txBox="1"/>
          <p:nvPr/>
        </p:nvSpPr>
        <p:spPr>
          <a:xfrm>
            <a:off x="-22302" y="1697982"/>
            <a:ext cx="6992000" cy="31300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CH = </a:t>
            </a:r>
            <a:r>
              <a:rPr lang="en" sz="2000" dirty="0" err="1">
                <a:solidFill>
                  <a:schemeClr val="bg1"/>
                </a:solidFill>
              </a:rPr>
              <a:t>C</a:t>
            </a:r>
            <a:r>
              <a:rPr lang="en" sz="2000" baseline="-25000" dirty="0" err="1">
                <a:solidFill>
                  <a:schemeClr val="bg1"/>
                </a:solidFill>
              </a:rPr>
              <a:t>h</a:t>
            </a:r>
            <a:r>
              <a:rPr lang="en-US" sz="2000" baseline="-25000" dirty="0">
                <a:solidFill>
                  <a:schemeClr val="bg1"/>
                </a:solidFill>
              </a:rPr>
              <a:t>s</a:t>
            </a:r>
            <a:r>
              <a:rPr lang="en" sz="2000" dirty="0">
                <a:solidFill>
                  <a:schemeClr val="bg1"/>
                </a:solidFill>
              </a:rPr>
              <a:t> * wind speed</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err="1">
                <a:solidFill>
                  <a:schemeClr val="bg1"/>
                </a:solidFill>
              </a:rPr>
              <a:t>Cp</a:t>
            </a:r>
            <a:r>
              <a:rPr lang="en" sz="2000" dirty="0">
                <a:solidFill>
                  <a:schemeClr val="bg1"/>
                </a:solidFill>
              </a:rPr>
              <a:t> = 1004.5 J K</a:t>
            </a:r>
            <a:r>
              <a:rPr lang="en" sz="2000" baseline="30000" dirty="0">
                <a:solidFill>
                  <a:schemeClr val="bg1"/>
                </a:solidFill>
              </a:rPr>
              <a:t>-1</a:t>
            </a:r>
            <a:r>
              <a:rPr lang="en" sz="2000" dirty="0">
                <a:solidFill>
                  <a:schemeClr val="bg1"/>
                </a:solidFill>
              </a:rPr>
              <a:t> Kg</a:t>
            </a:r>
            <a:r>
              <a:rPr lang="en" sz="2000" baseline="30000" dirty="0">
                <a:solidFill>
                  <a:schemeClr val="bg1"/>
                </a:solidFill>
              </a:rPr>
              <a:t>-1</a:t>
            </a:r>
            <a:endParaRPr sz="2000" baseline="30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SFCPRS = Surface Pressure</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R = 287.04 J K</a:t>
            </a:r>
            <a:r>
              <a:rPr lang="en" sz="2000" baseline="30000" dirty="0">
                <a:solidFill>
                  <a:schemeClr val="bg1"/>
                </a:solidFill>
              </a:rPr>
              <a:t>-1</a:t>
            </a:r>
            <a:r>
              <a:rPr lang="en" sz="2000" dirty="0">
                <a:solidFill>
                  <a:schemeClr val="bg1"/>
                </a:solidFill>
              </a:rPr>
              <a:t> Kg</a:t>
            </a:r>
            <a:r>
              <a:rPr lang="en" sz="2000" baseline="30000" dirty="0">
                <a:solidFill>
                  <a:schemeClr val="bg1"/>
                </a:solidFill>
              </a:rPr>
              <a:t>-1</a:t>
            </a:r>
            <a:endParaRPr sz="2000" baseline="30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T2V = SFCTMP * (1.0 + 0.61 * </a:t>
            </a:r>
            <a:r>
              <a:rPr lang="en" sz="2000" b="1" dirty="0">
                <a:solidFill>
                  <a:schemeClr val="bg1"/>
                </a:solidFill>
              </a:rPr>
              <a:t>Q2</a:t>
            </a:r>
            <a:r>
              <a:rPr lang="en" sz="2000" dirty="0">
                <a:solidFill>
                  <a:schemeClr val="bg1"/>
                </a:solidFill>
              </a:rPr>
              <a:t>)</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SFCTMP = Surface temperature</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Q2 = Mixing ratio of first level above ground</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TH2 = Potential temperature at first level above ground</a:t>
            </a:r>
            <a:endParaRPr sz="2000" dirty="0">
              <a:solidFill>
                <a:schemeClr val="bg1"/>
              </a:solidFill>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rPr>
              <a:t>T1 = Skin temperature</a:t>
            </a:r>
            <a:endParaRPr sz="2000" dirty="0">
              <a:solidFill>
                <a:schemeClr val="bg1"/>
              </a:solidFill>
            </a:endParaRPr>
          </a:p>
        </p:txBody>
      </p:sp>
      <p:sp>
        <p:nvSpPr>
          <p:cNvPr id="299" name="Google Shape;299;p47"/>
          <p:cNvSpPr txBox="1"/>
          <p:nvPr/>
        </p:nvSpPr>
        <p:spPr>
          <a:xfrm>
            <a:off x="-24502" y="926182"/>
            <a:ext cx="12192000" cy="830400"/>
          </a:xfrm>
          <a:prstGeom prst="rect">
            <a:avLst/>
          </a:prstGeom>
          <a:noFill/>
          <a:ln>
            <a:noFill/>
          </a:ln>
        </p:spPr>
        <p:txBody>
          <a:bodyPr spcFirstLastPara="1" wrap="square" lIns="121900" tIns="121900" rIns="121900" bIns="121900" anchor="t" anchorCtr="0">
            <a:noAutofit/>
          </a:bodyPr>
          <a:lstStyle/>
          <a:p>
            <a:pPr algn="ctr">
              <a:lnSpc>
                <a:spcPct val="115000"/>
              </a:lnSpc>
            </a:pPr>
            <a:r>
              <a:rPr lang="en" sz="3733" dirty="0">
                <a:solidFill>
                  <a:schemeClr val="bg1"/>
                </a:solidFill>
                <a:latin typeface="Calibri"/>
                <a:ea typeface="Calibri"/>
                <a:cs typeface="Calibri"/>
                <a:sym typeface="Calibri"/>
              </a:rPr>
              <a:t>SHEAT = - (CH * </a:t>
            </a:r>
            <a:r>
              <a:rPr lang="en" sz="3733" dirty="0" err="1">
                <a:solidFill>
                  <a:schemeClr val="bg1"/>
                </a:solidFill>
                <a:latin typeface="Calibri"/>
                <a:ea typeface="Calibri"/>
                <a:cs typeface="Calibri"/>
                <a:sym typeface="Calibri"/>
              </a:rPr>
              <a:t>Cp</a:t>
            </a:r>
            <a:r>
              <a:rPr lang="en" sz="3733" dirty="0">
                <a:solidFill>
                  <a:schemeClr val="bg1"/>
                </a:solidFill>
                <a:latin typeface="Calibri"/>
                <a:ea typeface="Calibri"/>
                <a:cs typeface="Calibri"/>
                <a:sym typeface="Calibri"/>
              </a:rPr>
              <a:t> * SFCPRS) / (R * T2V) * (TH2 – T1)</a:t>
            </a:r>
            <a:endParaRPr sz="3733" dirty="0">
              <a:solidFill>
                <a:schemeClr val="bg1"/>
              </a:solidFill>
              <a:latin typeface="Calibri"/>
              <a:ea typeface="Calibri"/>
              <a:cs typeface="Calibri"/>
              <a:sym typeface="Calibri"/>
            </a:endParaRPr>
          </a:p>
        </p:txBody>
      </p:sp>
      <p:sp>
        <p:nvSpPr>
          <p:cNvPr id="300" name="Google Shape;300;p47"/>
          <p:cNvSpPr txBox="1"/>
          <p:nvPr/>
        </p:nvSpPr>
        <p:spPr>
          <a:xfrm>
            <a:off x="7540565" y="4153848"/>
            <a:ext cx="4000000" cy="1897600"/>
          </a:xfrm>
          <a:prstGeom prst="rect">
            <a:avLst/>
          </a:prstGeom>
          <a:noFill/>
          <a:ln>
            <a:noFill/>
          </a:ln>
        </p:spPr>
        <p:txBody>
          <a:bodyPr spcFirstLastPara="1" wrap="square" lIns="121900" tIns="121900" rIns="121900" bIns="121900" anchor="t" anchorCtr="0">
            <a:noAutofit/>
          </a:bodyPr>
          <a:lstStyle/>
          <a:p>
            <a:pPr marL="609585" indent="-423323">
              <a:lnSpc>
                <a:spcPct val="115000"/>
              </a:lnSpc>
              <a:buClr>
                <a:schemeClr val="bg1"/>
              </a:buClr>
              <a:buSzPct val="100000"/>
              <a:buFont typeface="Courier New" panose="02070309020205020404" pitchFamily="49" charset="0"/>
              <a:buChar char="o"/>
            </a:pPr>
            <a:r>
              <a:rPr lang="en" sz="2000" i="1" dirty="0">
                <a:solidFill>
                  <a:schemeClr val="bg1"/>
                </a:solidFill>
                <a:latin typeface="Calibri"/>
                <a:ea typeface="Calibri"/>
                <a:cs typeface="Calibri"/>
                <a:sym typeface="Calibri"/>
              </a:rPr>
              <a:t>k</a:t>
            </a:r>
            <a:r>
              <a:rPr lang="en" sz="2000" dirty="0">
                <a:solidFill>
                  <a:schemeClr val="bg1"/>
                </a:solidFill>
                <a:latin typeface="Calibri"/>
                <a:ea typeface="Calibri"/>
                <a:cs typeface="Calibri"/>
                <a:sym typeface="Calibri"/>
              </a:rPr>
              <a:t> = Von Karman constant</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u</a:t>
            </a:r>
            <a:r>
              <a:rPr lang="en" sz="2000" baseline="-25000" dirty="0">
                <a:solidFill>
                  <a:schemeClr val="bg1"/>
                </a:solidFill>
                <a:latin typeface="Calibri"/>
                <a:ea typeface="Calibri"/>
                <a:cs typeface="Calibri"/>
                <a:sym typeface="Calibri"/>
              </a:rPr>
              <a:t>*</a:t>
            </a:r>
            <a:r>
              <a:rPr lang="en" sz="2000" dirty="0">
                <a:solidFill>
                  <a:schemeClr val="bg1"/>
                </a:solidFill>
                <a:latin typeface="Calibri"/>
                <a:ea typeface="Calibri"/>
                <a:cs typeface="Calibri"/>
                <a:sym typeface="Calibri"/>
              </a:rPr>
              <a:t> = Friction velocity</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Z = Height above surface</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dirty="0">
                <a:solidFill>
                  <a:schemeClr val="bg1"/>
                </a:solidFill>
                <a:latin typeface="Calibri"/>
                <a:ea typeface="Calibri"/>
                <a:cs typeface="Calibri"/>
                <a:sym typeface="Calibri"/>
              </a:rPr>
              <a:t>Z</a:t>
            </a:r>
            <a:r>
              <a:rPr lang="en" sz="2000" baseline="-25000" dirty="0">
                <a:solidFill>
                  <a:schemeClr val="bg1"/>
                </a:solidFill>
                <a:latin typeface="Calibri"/>
                <a:ea typeface="Calibri"/>
                <a:cs typeface="Calibri"/>
                <a:sym typeface="Calibri"/>
              </a:rPr>
              <a:t>0</a:t>
            </a:r>
            <a:r>
              <a:rPr lang="en" sz="2000" dirty="0">
                <a:solidFill>
                  <a:schemeClr val="bg1"/>
                </a:solidFill>
                <a:latin typeface="Calibri"/>
                <a:ea typeface="Calibri"/>
                <a:cs typeface="Calibri"/>
                <a:sym typeface="Calibri"/>
              </a:rPr>
              <a:t> = Surface roughness</a:t>
            </a:r>
            <a:endParaRPr sz="2000" dirty="0">
              <a:solidFill>
                <a:schemeClr val="bg1"/>
              </a:solidFill>
              <a:latin typeface="Calibri"/>
              <a:ea typeface="Calibri"/>
              <a:cs typeface="Calibri"/>
              <a:sym typeface="Calibri"/>
            </a:endParaRPr>
          </a:p>
          <a:p>
            <a:pPr marL="609585" indent="-423323">
              <a:lnSpc>
                <a:spcPct val="115000"/>
              </a:lnSpc>
              <a:buClr>
                <a:schemeClr val="bg1"/>
              </a:buClr>
              <a:buSzPct val="100000"/>
              <a:buFont typeface="Courier New" panose="02070309020205020404" pitchFamily="49" charset="0"/>
              <a:buChar char="o"/>
            </a:pPr>
            <a:r>
              <a:rPr lang="en" sz="2000" b="1" dirty="0" err="1">
                <a:solidFill>
                  <a:schemeClr val="bg1"/>
                </a:solidFill>
                <a:latin typeface="Calibri"/>
                <a:ea typeface="Calibri"/>
                <a:cs typeface="Calibri"/>
                <a:sym typeface="Calibri"/>
              </a:rPr>
              <a:t>Ψ</a:t>
            </a:r>
            <a:r>
              <a:rPr lang="en" sz="2000" b="1" baseline="-25000" dirty="0" err="1">
                <a:solidFill>
                  <a:schemeClr val="bg1"/>
                </a:solidFill>
                <a:latin typeface="Calibri"/>
                <a:ea typeface="Calibri"/>
                <a:cs typeface="Calibri"/>
                <a:sym typeface="Calibri"/>
              </a:rPr>
              <a:t>h</a:t>
            </a:r>
            <a:r>
              <a:rPr lang="en" sz="2000" b="1" dirty="0">
                <a:solidFill>
                  <a:schemeClr val="bg1"/>
                </a:solidFill>
                <a:latin typeface="Calibri"/>
                <a:ea typeface="Calibri"/>
                <a:cs typeface="Calibri"/>
                <a:sym typeface="Calibri"/>
              </a:rPr>
              <a:t> = Stability parameter</a:t>
            </a:r>
            <a:endParaRPr sz="2000" b="1" dirty="0">
              <a:solidFill>
                <a:schemeClr val="bg1"/>
              </a:solidFill>
              <a:latin typeface="Calibri"/>
              <a:ea typeface="Calibri"/>
              <a:cs typeface="Calibri"/>
              <a:sym typeface="Calibri"/>
            </a:endParaRPr>
          </a:p>
        </p:txBody>
      </p:sp>
      <p:pic>
        <p:nvPicPr>
          <p:cNvPr id="301" name="Google Shape;301;p47"/>
          <p:cNvPicPr preferRelativeResize="0"/>
          <p:nvPr/>
        </p:nvPicPr>
        <p:blipFill>
          <a:blip r:embed="rId3">
            <a:alphaModFix/>
          </a:blip>
          <a:stretch>
            <a:fillRect/>
          </a:stretch>
        </p:blipFill>
        <p:spPr>
          <a:xfrm>
            <a:off x="8276899" y="2752015"/>
            <a:ext cx="2527300" cy="1244600"/>
          </a:xfrm>
          <a:prstGeom prst="rect">
            <a:avLst/>
          </a:prstGeom>
          <a:noFill/>
          <a:ln>
            <a:noFill/>
          </a:ln>
        </p:spPr>
      </p:pic>
      <p:sp>
        <p:nvSpPr>
          <p:cNvPr id="302" name="Google Shape;302;p47"/>
          <p:cNvSpPr txBox="1"/>
          <p:nvPr/>
        </p:nvSpPr>
        <p:spPr>
          <a:xfrm>
            <a:off x="910965" y="5000182"/>
            <a:ext cx="5772400" cy="830400"/>
          </a:xfrm>
          <a:prstGeom prst="rect">
            <a:avLst/>
          </a:prstGeom>
          <a:noFill/>
          <a:ln>
            <a:noFill/>
          </a:ln>
        </p:spPr>
        <p:txBody>
          <a:bodyPr spcFirstLastPara="1" wrap="square" lIns="121900" tIns="121900" rIns="121900" bIns="121900" anchor="t" anchorCtr="0">
            <a:noAutofit/>
          </a:bodyPr>
          <a:lstStyle/>
          <a:p>
            <a:r>
              <a:rPr lang="en" sz="2000" dirty="0">
                <a:solidFill>
                  <a:schemeClr val="bg1"/>
                </a:solidFill>
              </a:rPr>
              <a:t>= Constant in all model runs</a:t>
            </a:r>
            <a:endParaRPr sz="2000" dirty="0">
              <a:solidFill>
                <a:schemeClr val="bg1"/>
              </a:solidFill>
            </a:endParaRPr>
          </a:p>
          <a:p>
            <a:endParaRPr sz="2000" dirty="0">
              <a:solidFill>
                <a:schemeClr val="bg1"/>
              </a:solidFill>
            </a:endParaRPr>
          </a:p>
          <a:p>
            <a:r>
              <a:rPr lang="en" sz="2000" dirty="0">
                <a:solidFill>
                  <a:schemeClr val="bg1"/>
                </a:solidFill>
              </a:rPr>
              <a:t>= Potential source of difference between model runs</a:t>
            </a:r>
            <a:endParaRPr sz="2000" dirty="0">
              <a:solidFill>
                <a:schemeClr val="bg1"/>
              </a:solidFill>
            </a:endParaRPr>
          </a:p>
        </p:txBody>
      </p:sp>
      <p:sp>
        <p:nvSpPr>
          <p:cNvPr id="303" name="Google Shape;303;p47"/>
          <p:cNvSpPr/>
          <p:nvPr/>
        </p:nvSpPr>
        <p:spPr>
          <a:xfrm>
            <a:off x="431865" y="5586982"/>
            <a:ext cx="497600" cy="3760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304" name="Google Shape;304;p47"/>
          <p:cNvCxnSpPr/>
          <p:nvPr/>
        </p:nvCxnSpPr>
        <p:spPr>
          <a:xfrm>
            <a:off x="555265" y="5066015"/>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05" name="Google Shape;305;p47"/>
          <p:cNvCxnSpPr/>
          <p:nvPr/>
        </p:nvCxnSpPr>
        <p:spPr>
          <a:xfrm>
            <a:off x="4156431" y="1152982"/>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06" name="Google Shape;306;p47"/>
          <p:cNvCxnSpPr/>
          <p:nvPr/>
        </p:nvCxnSpPr>
        <p:spPr>
          <a:xfrm>
            <a:off x="7071298" y="1152982"/>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07" name="Google Shape;307;p47"/>
          <p:cNvCxnSpPr/>
          <p:nvPr/>
        </p:nvCxnSpPr>
        <p:spPr>
          <a:xfrm>
            <a:off x="9684198" y="2768815"/>
            <a:ext cx="301600" cy="372800"/>
          </a:xfrm>
          <a:prstGeom prst="straightConnector1">
            <a:avLst/>
          </a:prstGeom>
          <a:noFill/>
          <a:ln w="38100" cap="flat" cmpd="sng">
            <a:solidFill>
              <a:srgbClr val="CC0000"/>
            </a:solidFill>
            <a:prstDash val="solid"/>
            <a:round/>
            <a:headEnd type="none" w="med" len="med"/>
            <a:tailEnd type="none" w="med" len="med"/>
          </a:ln>
        </p:spPr>
      </p:cxnSp>
      <p:cxnSp>
        <p:nvCxnSpPr>
          <p:cNvPr id="308" name="Google Shape;308;p47"/>
          <p:cNvCxnSpPr/>
          <p:nvPr/>
        </p:nvCxnSpPr>
        <p:spPr>
          <a:xfrm>
            <a:off x="9595832" y="3240259"/>
            <a:ext cx="291567" cy="270933"/>
          </a:xfrm>
          <a:prstGeom prst="straightConnector1">
            <a:avLst/>
          </a:prstGeom>
          <a:noFill/>
          <a:ln w="38100" cap="flat" cmpd="sng">
            <a:solidFill>
              <a:srgbClr val="CC0000"/>
            </a:solidFill>
            <a:prstDash val="solid"/>
            <a:round/>
            <a:headEnd type="none" w="med" len="med"/>
            <a:tailEnd type="none" w="med" len="med"/>
          </a:ln>
        </p:spPr>
      </p:cxnSp>
      <p:sp>
        <p:nvSpPr>
          <p:cNvPr id="310" name="Google Shape;310;p47"/>
          <p:cNvSpPr/>
          <p:nvPr/>
        </p:nvSpPr>
        <p:spPr>
          <a:xfrm>
            <a:off x="7728231" y="1063882"/>
            <a:ext cx="990800" cy="5652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174998"/>
              </a:solidFill>
            </a:endParaRPr>
          </a:p>
        </p:txBody>
      </p:sp>
      <p:sp>
        <p:nvSpPr>
          <p:cNvPr id="311" name="Google Shape;311;p47"/>
          <p:cNvSpPr/>
          <p:nvPr/>
        </p:nvSpPr>
        <p:spPr>
          <a:xfrm>
            <a:off x="9245931" y="1063882"/>
            <a:ext cx="909600" cy="5652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174998"/>
              </a:solidFill>
            </a:endParaRPr>
          </a:p>
        </p:txBody>
      </p:sp>
      <p:sp>
        <p:nvSpPr>
          <p:cNvPr id="312" name="Google Shape;312;p47"/>
          <p:cNvSpPr/>
          <p:nvPr/>
        </p:nvSpPr>
        <p:spPr>
          <a:xfrm>
            <a:off x="10401898" y="1063882"/>
            <a:ext cx="650400" cy="5652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174998"/>
              </a:solidFill>
            </a:endParaRPr>
          </a:p>
        </p:txBody>
      </p:sp>
      <p:sp>
        <p:nvSpPr>
          <p:cNvPr id="313" name="Google Shape;313;p47"/>
          <p:cNvSpPr/>
          <p:nvPr/>
        </p:nvSpPr>
        <p:spPr>
          <a:xfrm>
            <a:off x="9926398" y="2650415"/>
            <a:ext cx="301600" cy="4220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9BCEBA"/>
              </a:solidFill>
            </a:endParaRPr>
          </a:p>
        </p:txBody>
      </p:sp>
      <p:sp>
        <p:nvSpPr>
          <p:cNvPr id="314" name="Google Shape;314;p47"/>
          <p:cNvSpPr/>
          <p:nvPr/>
        </p:nvSpPr>
        <p:spPr>
          <a:xfrm>
            <a:off x="10300298" y="3321115"/>
            <a:ext cx="497600" cy="494800"/>
          </a:xfrm>
          <a:prstGeom prst="ellipse">
            <a:avLst/>
          </a:prstGeom>
          <a:noFill/>
          <a:ln w="19050" cap="flat" cmpd="sng">
            <a:solidFill>
              <a:srgbClr val="9BCEBA"/>
            </a:solidFill>
            <a:prstDash val="solid"/>
            <a:round/>
            <a:headEnd type="none" w="sm" len="sm"/>
            <a:tailEnd type="none" w="sm" len="sm"/>
          </a:ln>
        </p:spPr>
        <p:txBody>
          <a:bodyPr spcFirstLastPara="1" wrap="square" lIns="121900" tIns="121900" rIns="121900" bIns="121900" anchor="ctr" anchorCtr="0">
            <a:noAutofit/>
          </a:bodyPr>
          <a:lstStyle/>
          <a:p>
            <a:endParaRPr sz="2400">
              <a:solidFill>
                <a:srgbClr val="9BCEBA"/>
              </a:solidFill>
            </a:endParaRPr>
          </a:p>
        </p:txBody>
      </p:sp>
      <p:sp>
        <p:nvSpPr>
          <p:cNvPr id="315" name="Google Shape;315;p47"/>
          <p:cNvSpPr txBox="1"/>
          <p:nvPr/>
        </p:nvSpPr>
        <p:spPr>
          <a:xfrm>
            <a:off x="7109798" y="679982"/>
            <a:ext cx="2250800" cy="372800"/>
          </a:xfrm>
          <a:prstGeom prst="rect">
            <a:avLst/>
          </a:prstGeom>
          <a:noFill/>
          <a:ln>
            <a:noFill/>
          </a:ln>
        </p:spPr>
        <p:txBody>
          <a:bodyPr spcFirstLastPara="1" wrap="square" lIns="121900" tIns="121900" rIns="121900" bIns="121900" anchor="t" anchorCtr="0">
            <a:noAutofit/>
          </a:bodyPr>
          <a:lstStyle/>
          <a:p>
            <a:r>
              <a:rPr lang="en" sz="1467" dirty="0">
                <a:solidFill>
                  <a:srgbClr val="174998"/>
                </a:solidFill>
              </a:rPr>
              <a:t>Differences of up to 0.3</a:t>
            </a:r>
            <a:endParaRPr sz="1467" dirty="0">
              <a:solidFill>
                <a:srgbClr val="174998"/>
              </a:solidFill>
            </a:endParaRPr>
          </a:p>
        </p:txBody>
      </p:sp>
      <p:sp>
        <p:nvSpPr>
          <p:cNvPr id="316" name="Google Shape;316;p47"/>
          <p:cNvSpPr txBox="1"/>
          <p:nvPr/>
        </p:nvSpPr>
        <p:spPr>
          <a:xfrm>
            <a:off x="9836698" y="679982"/>
            <a:ext cx="2340400" cy="422000"/>
          </a:xfrm>
          <a:prstGeom prst="rect">
            <a:avLst/>
          </a:prstGeom>
          <a:noFill/>
          <a:ln>
            <a:noFill/>
          </a:ln>
        </p:spPr>
        <p:txBody>
          <a:bodyPr spcFirstLastPara="1" wrap="square" lIns="121900" tIns="121900" rIns="121900" bIns="121900" anchor="t" anchorCtr="0">
            <a:noAutofit/>
          </a:bodyPr>
          <a:lstStyle/>
          <a:p>
            <a:r>
              <a:rPr lang="en" sz="1467" dirty="0">
                <a:solidFill>
                  <a:srgbClr val="174998"/>
                </a:solidFill>
              </a:rPr>
              <a:t>Differences of up to 15 K</a:t>
            </a:r>
            <a:endParaRPr sz="1467" dirty="0">
              <a:solidFill>
                <a:srgbClr val="174998"/>
              </a:solidFill>
            </a:endParaRPr>
          </a:p>
        </p:txBody>
      </p:sp>
      <p:sp>
        <p:nvSpPr>
          <p:cNvPr id="320" name="Google Shape;320;p47"/>
          <p:cNvSpPr txBox="1"/>
          <p:nvPr/>
        </p:nvSpPr>
        <p:spPr>
          <a:xfrm>
            <a:off x="10300298" y="3654615"/>
            <a:ext cx="1964400" cy="422000"/>
          </a:xfrm>
          <a:prstGeom prst="rect">
            <a:avLst/>
          </a:prstGeom>
          <a:noFill/>
          <a:ln>
            <a:noFill/>
          </a:ln>
        </p:spPr>
        <p:txBody>
          <a:bodyPr spcFirstLastPara="1" wrap="square" lIns="121900" tIns="121900" rIns="121900" bIns="121900" anchor="t" anchorCtr="0">
            <a:noAutofit/>
          </a:bodyPr>
          <a:lstStyle/>
          <a:p>
            <a:r>
              <a:rPr lang="en" sz="1467" dirty="0">
                <a:solidFill>
                  <a:schemeClr val="bg1"/>
                </a:solidFill>
              </a:rPr>
              <a:t>Stability parameter</a:t>
            </a:r>
            <a:endParaRPr sz="1467" dirty="0">
              <a:solidFill>
                <a:schemeClr val="bg1"/>
              </a:solidFill>
            </a:endParaRPr>
          </a:p>
          <a:p>
            <a:r>
              <a:rPr lang="en" sz="1467" dirty="0">
                <a:solidFill>
                  <a:schemeClr val="bg1"/>
                </a:solidFill>
              </a:rPr>
              <a:t>to be determined</a:t>
            </a:r>
            <a:endParaRPr sz="1467" dirty="0">
              <a:solidFill>
                <a:schemeClr val="bg1"/>
              </a:solidFill>
            </a:endParaRPr>
          </a:p>
        </p:txBody>
      </p:sp>
    </p:spTree>
    <p:extLst>
      <p:ext uri="{BB962C8B-B14F-4D97-AF65-F5344CB8AC3E}">
        <p14:creationId xmlns:p14="http://schemas.microsoft.com/office/powerpoint/2010/main" val="2902481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4043</TotalTime>
  <Words>810</Words>
  <Application>Microsoft Macintosh PowerPoint</Application>
  <PresentationFormat>Widescreen</PresentationFormat>
  <Paragraphs>123</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Sarah Murphy  Research Summary</vt:lpstr>
      <vt:lpstr>Ph.D. Research Questions</vt:lpstr>
      <vt:lpstr>Ph.D. Research Questions</vt:lpstr>
      <vt:lpstr>PowerPoint Presentation</vt:lpstr>
      <vt:lpstr>PowerPoint Presentation</vt:lpstr>
      <vt:lpstr>PowerPoint Presentation</vt:lpstr>
      <vt:lpstr>Latent and Sensible Heat Flux Equations Land Surface Model</vt:lpstr>
      <vt:lpstr>Latent Heat Equation</vt:lpstr>
      <vt:lpstr>Sensible Heat Equation</vt:lpstr>
      <vt:lpstr>Vertical Temperature Profiles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Sarah Murphy  Research Summary</dc:title>
  <dc:creator>Murphy, Sarah Yvette</dc:creator>
  <cp:lastModifiedBy>Murphy, Sarah Yvette</cp:lastModifiedBy>
  <cp:revision>13</cp:revision>
  <dcterms:created xsi:type="dcterms:W3CDTF">2021-01-13T01:47:29Z</dcterms:created>
  <dcterms:modified xsi:type="dcterms:W3CDTF">2021-01-15T21:11:18Z</dcterms:modified>
</cp:coreProperties>
</file>