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Meeting ID: 955 9565 1270</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Passcode: 406488</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838266f1_1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838266f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ad8e6697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ad8e66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8ad8e6697_0_10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8ad8e669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\frac{1}{T}\sum_{t=1}^T\sum_{-c\leq j\leq c, j\ne0} log p(w_{t+j}|w_t)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838266f1_1_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9838266f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n(w,1) = root</a:t>
            </a:r>
            <a:endParaRPr/>
          </a:p>
          <a:p>
            <a:pPr indent="0" lvl="0" marL="0" rtl="0" algn="l">
              <a:spcBef>
                <a:spcPts val="0"/>
              </a:spcBef>
              <a:spcAft>
                <a:spcPts val="0"/>
              </a:spcAft>
              <a:buNone/>
            </a:pPr>
            <a:r>
              <a:rPr lang="en"/>
              <a:t>n(w,L(w)) = 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838266f1_1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838266f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8ad8e6697_0_8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8ad8e669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9838266f1_1_4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9838266f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8ad8e6697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8ad8e669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Another way to improve accuracy is to provide more than one example of the relationship - by using ten examples instead of one to form the relationship vector (we average the individual vectors together), we have observed improvement of accuracy of our best models by about 10% absolutely on the semantic-syntactic test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8ad8e6697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8ad8e66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9838266f1_1_9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9838266f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f2af7eac1_0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f2af7ea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9838266f1_1_9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9838266f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9838266f1_1_10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9838266f1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9838266f1_1_1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9838266f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4d9fbe5ba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4d9fbe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8ad8e6697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8ad8e66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matrix?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8ad8e6697_0_1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8ad8e66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8ad8e6697_0_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8ad8e669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8ad8e6697_0_5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8ad8e66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838266f1_1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838266f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9838266f1_1_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9838266f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y13@cas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383542"/>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Calibri"/>
                <a:ea typeface="Calibri"/>
                <a:cs typeface="Calibri"/>
                <a:sym typeface="Calibri"/>
              </a:rPr>
              <a:t>CSDS 497: AI: Statistical Natural Language Processing</a:t>
            </a:r>
            <a:endParaRPr sz="3600">
              <a:latin typeface="Calibri"/>
              <a:ea typeface="Calibri"/>
              <a:cs typeface="Calibri"/>
              <a:sym typeface="Calibri"/>
            </a:endParaRPr>
          </a:p>
          <a:p>
            <a:pPr indent="0" lvl="0" marL="0" rtl="0" algn="l">
              <a:spcBef>
                <a:spcPts val="0"/>
              </a:spcBef>
              <a:spcAft>
                <a:spcPts val="0"/>
              </a:spcAft>
              <a:buNone/>
            </a:pPr>
            <a:r>
              <a:t/>
            </a:r>
            <a:endParaRPr sz="3600">
              <a:latin typeface="Calibri"/>
              <a:ea typeface="Calibri"/>
              <a:cs typeface="Calibri"/>
              <a:sym typeface="Calibri"/>
            </a:endParaRPr>
          </a:p>
          <a:p>
            <a:pPr indent="0" lvl="0" marL="0" rtl="0" algn="ctr">
              <a:spcBef>
                <a:spcPts val="0"/>
              </a:spcBef>
              <a:spcAft>
                <a:spcPts val="0"/>
              </a:spcAft>
              <a:buNone/>
            </a:pPr>
            <a:r>
              <a:rPr lang="en" sz="3000">
                <a:latin typeface="Calibri"/>
                <a:ea typeface="Calibri"/>
                <a:cs typeface="Calibri"/>
                <a:sym typeface="Calibri"/>
              </a:rPr>
              <a:t>Sarah Yurick (</a:t>
            </a:r>
            <a:r>
              <a:rPr lang="en" sz="2400" u="sng">
                <a:solidFill>
                  <a:srgbClr val="0000FF"/>
                </a:solidFill>
                <a:latin typeface="Calibri"/>
                <a:ea typeface="Calibri"/>
                <a:cs typeface="Calibri"/>
                <a:sym typeface="Calibri"/>
                <a:hlinkClick r:id="rId3">
                  <a:extLst>
                    <a:ext uri="{A12FA001-AC4F-418D-AE19-62706E023703}">
                      <ahyp:hlinkClr val="tx"/>
                    </a:ext>
                  </a:extLst>
                </a:hlinkClick>
              </a:rPr>
              <a:t>sey13@case.edu</a:t>
            </a:r>
            <a:r>
              <a:rPr lang="en" sz="2400">
                <a:latin typeface="Calibri"/>
                <a:ea typeface="Calibri"/>
                <a:cs typeface="Calibri"/>
                <a:sym typeface="Calibri"/>
              </a:rPr>
              <a:t>)</a:t>
            </a:r>
            <a:endParaRPr sz="2400">
              <a:latin typeface="Calibri"/>
              <a:ea typeface="Calibri"/>
              <a:cs typeface="Calibri"/>
              <a:sym typeface="Calibri"/>
            </a:endParaRPr>
          </a:p>
          <a:p>
            <a:pPr indent="0" lvl="0" marL="0" rtl="0" algn="ctr">
              <a:spcBef>
                <a:spcPts val="0"/>
              </a:spcBef>
              <a:spcAft>
                <a:spcPts val="0"/>
              </a:spcAft>
              <a:buNone/>
            </a:pPr>
            <a:r>
              <a:rPr lang="en" sz="2400">
                <a:latin typeface="Calibri"/>
                <a:ea typeface="Calibri"/>
                <a:cs typeface="Calibri"/>
                <a:sym typeface="Calibri"/>
              </a:rPr>
              <a:t>Office: Zoomlandia 955 9565 1270 / 406488</a:t>
            </a:r>
            <a:endParaRPr sz="2400">
              <a:latin typeface="Calibri"/>
              <a:ea typeface="Calibri"/>
              <a:cs typeface="Calibri"/>
              <a:sym typeface="Calibri"/>
            </a:endParaRPr>
          </a:p>
          <a:p>
            <a:pPr indent="0" lvl="0" marL="0" rtl="0" algn="ctr">
              <a:spcBef>
                <a:spcPts val="0"/>
              </a:spcBef>
              <a:spcAft>
                <a:spcPts val="0"/>
              </a:spcAft>
              <a:buNone/>
            </a:pPr>
            <a:r>
              <a:rPr lang="en" sz="2400">
                <a:latin typeface="Calibri"/>
                <a:ea typeface="Calibri"/>
                <a:cs typeface="Calibri"/>
                <a:sym typeface="Calibri"/>
              </a:rPr>
              <a:t>Office Hours: F 12-2 or by appointment</a:t>
            </a:r>
            <a:endParaRPr sz="2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Please ensure your full name is visible on zoom.</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Check that your mic is connected by looking for the mic symbol next to your name in the Participants list. If not you can configure your mic and speakers using arrow next to the mic button in the lower left of the zoom interface.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You will be muted on entry (mic symbol has a line through it). Unmute to ask/answer questions.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Leave your mic on mute and video off until you are speaking.</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To ask a question, use “Raise Hand” and wait to be called or send your question via chat.</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To answer a question, use “Raise Hand” and wait to be called.</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After asking or answering your question, click “Raise Hand” again to lower your hand.</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This meeting is being recorded. The recording will be made available, likely via canvas. </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If I drop out/can’t be heard/screen freezes/slides disappear etc, please send a note in the chat window. </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If I get disconnected completely, I will rejoin asap. Please be patient and wait. If there is a serious issue and I cannot rejoin, I will send email and the class will be postponed. </a:t>
            </a:r>
            <a:endParaRPr sz="1400">
              <a:latin typeface="Calibri"/>
              <a:ea typeface="Calibri"/>
              <a:cs typeface="Calibri"/>
              <a:sym typeface="Calibri"/>
            </a:endParaRPr>
          </a:p>
        </p:txBody>
      </p:sp>
      <p:sp>
        <p:nvSpPr>
          <p:cNvPr id="55" name="Google Shape;55;p13"/>
          <p:cNvSpPr txBox="1"/>
          <p:nvPr>
            <p:ph idx="1"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11/10/2020 						</a:t>
            </a:r>
            <a:r>
              <a:rPr lang="en" sz="1200">
                <a:latin typeface="Calibri"/>
                <a:ea typeface="Calibri"/>
                <a:cs typeface="Calibri"/>
                <a:sym typeface="Calibri"/>
              </a:rPr>
              <a:t>Sarah Yurick, Case Western Reserve U.						1</a:t>
            </a:r>
            <a:endParaRPr sz="12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261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Continuous SG</a:t>
            </a:r>
            <a:endParaRPr sz="4800"/>
          </a:p>
        </p:txBody>
      </p:sp>
      <p:sp>
        <p:nvSpPr>
          <p:cNvPr id="129" name="Google Shape;129;p22"/>
          <p:cNvSpPr txBox="1"/>
          <p:nvPr/>
        </p:nvSpPr>
        <p:spPr>
          <a:xfrm>
            <a:off x="6698525" y="1913850"/>
            <a:ext cx="11361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c=2</a:t>
            </a:r>
            <a:endParaRPr sz="3000">
              <a:latin typeface="Calibri"/>
              <a:ea typeface="Calibri"/>
              <a:cs typeface="Calibri"/>
              <a:sym typeface="Calibri"/>
            </a:endParaRPr>
          </a:p>
        </p:txBody>
      </p:sp>
      <p:pic>
        <p:nvPicPr>
          <p:cNvPr id="130" name="Google Shape;130;p22"/>
          <p:cNvPicPr preferRelativeResize="0"/>
          <p:nvPr/>
        </p:nvPicPr>
        <p:blipFill>
          <a:blip r:embed="rId3">
            <a:alphaModFix/>
          </a:blip>
          <a:stretch>
            <a:fillRect/>
          </a:stretch>
        </p:blipFill>
        <p:spPr>
          <a:xfrm>
            <a:off x="2624225" y="1342067"/>
            <a:ext cx="3807501" cy="53635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Skip-gram</a:t>
            </a:r>
            <a:endParaRPr sz="4800">
              <a:latin typeface="Calibri"/>
              <a:ea typeface="Calibri"/>
              <a:cs typeface="Calibri"/>
              <a:sym typeface="Calibri"/>
            </a:endParaRPr>
          </a:p>
        </p:txBody>
      </p:sp>
      <p:sp>
        <p:nvSpPr>
          <p:cNvPr id="136" name="Google Shape;136;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Since the more distant words are usually less related to the current word than those close to it, we give less weight to the distant words by sampling less from those words in our training examples</a:t>
            </a:r>
            <a:endParaRPr sz="30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If we choose C=5, for each training word we will select randomly a number R in range &lt;1; C&gt;</a:t>
            </a:r>
            <a:endParaRPr sz="2400">
              <a:solidFill>
                <a:schemeClr val="dk1"/>
              </a:solidFill>
              <a:latin typeface="Calibri"/>
              <a:ea typeface="Calibri"/>
              <a:cs typeface="Calibri"/>
              <a:sym typeface="Calibri"/>
            </a:endParaRPr>
          </a:p>
        </p:txBody>
      </p:sp>
      <p:sp>
        <p:nvSpPr>
          <p:cNvPr id="137" name="Google Shape;137;p23"/>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11</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Training objective</a:t>
            </a:r>
            <a:endParaRPr sz="4800">
              <a:latin typeface="Calibri"/>
              <a:ea typeface="Calibri"/>
              <a:cs typeface="Calibri"/>
              <a:sym typeface="Calibri"/>
            </a:endParaRPr>
          </a:p>
        </p:txBody>
      </p:sp>
      <p:sp>
        <p:nvSpPr>
          <p:cNvPr id="143" name="Google Shape;143;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Maximize the average log probability: </a:t>
            </a:r>
            <a:endParaRPr sz="3000">
              <a:solidFill>
                <a:schemeClr val="dk1"/>
              </a:solidFill>
              <a:latin typeface="Calibri"/>
              <a:ea typeface="Calibri"/>
              <a:cs typeface="Calibri"/>
              <a:sym typeface="Calibri"/>
            </a:endParaRPr>
          </a:p>
          <a:p>
            <a:pPr indent="0" lvl="0" marL="0" rtl="0" algn="l">
              <a:spcBef>
                <a:spcPts val="1600"/>
              </a:spcBef>
              <a:spcAft>
                <a:spcPts val="0"/>
              </a:spcAft>
              <a:buNone/>
            </a:pPr>
            <a:r>
              <a:t/>
            </a:r>
            <a:endParaRPr sz="3000">
              <a:solidFill>
                <a:schemeClr val="dk1"/>
              </a:solidFill>
              <a:latin typeface="Calibri"/>
              <a:ea typeface="Calibri"/>
              <a:cs typeface="Calibri"/>
              <a:sym typeface="Calibri"/>
            </a:endParaRPr>
          </a:p>
          <a:p>
            <a:pPr indent="0" lvl="0" marL="0" rtl="0" algn="l">
              <a:spcBef>
                <a:spcPts val="1600"/>
              </a:spcBef>
              <a:spcAft>
                <a:spcPts val="0"/>
              </a:spcAft>
              <a:buNone/>
            </a:pPr>
            <a:r>
              <a:t/>
            </a:r>
            <a:endParaRPr sz="3000">
              <a:solidFill>
                <a:schemeClr val="dk1"/>
              </a:solidFill>
              <a:latin typeface="Calibri"/>
              <a:ea typeface="Calibri"/>
              <a:cs typeface="Calibri"/>
              <a:sym typeface="Calibri"/>
            </a:endParaRPr>
          </a:p>
          <a:p>
            <a:pPr indent="-419100" lvl="0" marL="457200" rtl="0" algn="l">
              <a:spcBef>
                <a:spcPts val="160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c</a:t>
            </a:r>
            <a:r>
              <a:rPr lang="en" sz="3000">
                <a:solidFill>
                  <a:schemeClr val="dk1"/>
                </a:solidFill>
                <a:latin typeface="Calibri"/>
                <a:ea typeface="Calibri"/>
                <a:cs typeface="Calibri"/>
                <a:sym typeface="Calibri"/>
              </a:rPr>
              <a:t> is the size of the training context</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w</a:t>
            </a:r>
            <a:r>
              <a:rPr baseline="-25000" lang="en" sz="3000">
                <a:solidFill>
                  <a:schemeClr val="dk1"/>
                </a:solidFill>
                <a:latin typeface="Calibri"/>
                <a:ea typeface="Calibri"/>
                <a:cs typeface="Calibri"/>
                <a:sym typeface="Calibri"/>
              </a:rPr>
              <a:t>t</a:t>
            </a:r>
            <a:r>
              <a:rPr lang="en" sz="3000">
                <a:solidFill>
                  <a:schemeClr val="dk1"/>
                </a:solidFill>
                <a:latin typeface="Calibri"/>
                <a:ea typeface="Calibri"/>
                <a:cs typeface="Calibri"/>
                <a:sym typeface="Calibri"/>
              </a:rPr>
              <a:t> is the center word</a:t>
            </a:r>
            <a:endParaRPr sz="3000">
              <a:solidFill>
                <a:schemeClr val="dk1"/>
              </a:solidFill>
              <a:latin typeface="Times New Roman"/>
              <a:ea typeface="Times New Roman"/>
              <a:cs typeface="Times New Roman"/>
              <a:sym typeface="Times New Roman"/>
            </a:endParaRPr>
          </a:p>
        </p:txBody>
      </p:sp>
      <p:sp>
        <p:nvSpPr>
          <p:cNvPr id="144" name="Google Shape;144;p24"/>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12</a:t>
            </a:r>
            <a:endParaRPr sz="1200">
              <a:latin typeface="Calibri"/>
              <a:ea typeface="Calibri"/>
              <a:cs typeface="Calibri"/>
              <a:sym typeface="Calibri"/>
            </a:endParaRPr>
          </a:p>
        </p:txBody>
      </p:sp>
      <p:pic>
        <p:nvPicPr>
          <p:cNvPr id="145" name="Google Shape;145;p24"/>
          <p:cNvPicPr preferRelativeResize="0"/>
          <p:nvPr/>
        </p:nvPicPr>
        <p:blipFill>
          <a:blip r:embed="rId3">
            <a:alphaModFix/>
          </a:blip>
          <a:stretch>
            <a:fillRect/>
          </a:stretch>
        </p:blipFill>
        <p:spPr>
          <a:xfrm>
            <a:off x="2051350" y="2257657"/>
            <a:ext cx="5041275" cy="143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Hierarchical Softmax</a:t>
            </a:r>
            <a:endParaRPr sz="4800">
              <a:latin typeface="Calibri"/>
              <a:ea typeface="Calibri"/>
              <a:cs typeface="Calibri"/>
              <a:sym typeface="Calibri"/>
            </a:endParaRPr>
          </a:p>
        </p:txBody>
      </p:sp>
      <p:sp>
        <p:nvSpPr>
          <p:cNvPr id="151" name="Google Shape;151;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chemeClr val="dk1"/>
              </a:solidFill>
              <a:latin typeface="Calibri"/>
              <a:ea typeface="Calibri"/>
              <a:cs typeface="Calibri"/>
              <a:sym typeface="Calibri"/>
            </a:endParaRPr>
          </a:p>
          <a:p>
            <a:pPr indent="-419100" lvl="0" marL="457200" rtl="0" algn="l">
              <a:spcBef>
                <a:spcPts val="160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v</a:t>
            </a:r>
            <a:r>
              <a:rPr lang="en" sz="3000">
                <a:solidFill>
                  <a:schemeClr val="dk1"/>
                </a:solidFill>
                <a:latin typeface="Calibri"/>
                <a:ea typeface="Calibri"/>
                <a:cs typeface="Calibri"/>
                <a:sym typeface="Calibri"/>
              </a:rPr>
              <a:t> and v’ = the input and output vectors</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n(w,j) = the j-th node on the path from the root to w</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L(w) = the length of this path</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ch(n) = an arbitrary fixed child of n</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[[x]] = 1 if x is true, -1 otherwise</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σ(x) = 1/(1+exp(-x))</a:t>
            </a:r>
            <a:endParaRPr sz="3000">
              <a:solidFill>
                <a:schemeClr val="dk1"/>
              </a:solidFill>
              <a:latin typeface="Calibri"/>
              <a:ea typeface="Calibri"/>
              <a:cs typeface="Calibri"/>
              <a:sym typeface="Calibri"/>
            </a:endParaRPr>
          </a:p>
        </p:txBody>
      </p:sp>
      <p:sp>
        <p:nvSpPr>
          <p:cNvPr id="152" name="Google Shape;152;p25"/>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13</a:t>
            </a:r>
            <a:endParaRPr sz="1200">
              <a:latin typeface="Calibri"/>
              <a:ea typeface="Calibri"/>
              <a:cs typeface="Calibri"/>
              <a:sym typeface="Calibri"/>
            </a:endParaRPr>
          </a:p>
        </p:txBody>
      </p:sp>
      <p:pic>
        <p:nvPicPr>
          <p:cNvPr id="153" name="Google Shape;153;p25"/>
          <p:cNvPicPr preferRelativeResize="0"/>
          <p:nvPr/>
        </p:nvPicPr>
        <p:blipFill>
          <a:blip r:embed="rId3">
            <a:alphaModFix/>
          </a:blip>
          <a:stretch>
            <a:fillRect/>
          </a:stretch>
        </p:blipFill>
        <p:spPr>
          <a:xfrm>
            <a:off x="1535350" y="1536625"/>
            <a:ext cx="6073295" cy="763500"/>
          </a:xfrm>
          <a:prstGeom prst="rect">
            <a:avLst/>
          </a:prstGeom>
          <a:noFill/>
          <a:ln>
            <a:noFill/>
          </a:ln>
        </p:spPr>
      </p:pic>
      <p:pic>
        <p:nvPicPr>
          <p:cNvPr id="154" name="Google Shape;154;p25"/>
          <p:cNvPicPr preferRelativeResize="0"/>
          <p:nvPr/>
        </p:nvPicPr>
        <p:blipFill>
          <a:blip r:embed="rId4">
            <a:alphaModFix/>
          </a:blip>
          <a:stretch>
            <a:fillRect/>
          </a:stretch>
        </p:blipFill>
        <p:spPr>
          <a:xfrm>
            <a:off x="6155763" y="5320288"/>
            <a:ext cx="2676525" cy="771525"/>
          </a:xfrm>
          <a:prstGeom prst="rect">
            <a:avLst/>
          </a:prstGeom>
          <a:noFill/>
          <a:ln>
            <a:noFill/>
          </a:ln>
        </p:spPr>
      </p:pic>
      <p:sp>
        <p:nvSpPr>
          <p:cNvPr id="155" name="Google Shape;155;p25"/>
          <p:cNvSpPr txBox="1"/>
          <p:nvPr/>
        </p:nvSpPr>
        <p:spPr>
          <a:xfrm>
            <a:off x="6155738" y="4645000"/>
            <a:ext cx="2676600" cy="67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rgbClr val="FF0000"/>
                </a:solidFill>
                <a:latin typeface="Calibri"/>
                <a:ea typeface="Calibri"/>
                <a:cs typeface="Calibri"/>
                <a:sym typeface="Calibri"/>
              </a:rPr>
              <a:t>Full softmax</a:t>
            </a:r>
            <a:endParaRPr sz="2400">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Negative Sampling</a:t>
            </a:r>
            <a:endParaRPr sz="4800">
              <a:latin typeface="Calibri"/>
              <a:ea typeface="Calibri"/>
              <a:cs typeface="Calibri"/>
              <a:sym typeface="Calibri"/>
            </a:endParaRPr>
          </a:p>
        </p:txBody>
      </p:sp>
      <p:sp>
        <p:nvSpPr>
          <p:cNvPr id="161" name="Google Shape;161;p2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Task is to distinguish the target word w</a:t>
            </a:r>
            <a:r>
              <a:rPr baseline="-25000" lang="en" sz="3000">
                <a:solidFill>
                  <a:schemeClr val="dk1"/>
                </a:solidFill>
                <a:latin typeface="Calibri"/>
                <a:ea typeface="Calibri"/>
                <a:cs typeface="Calibri"/>
                <a:sym typeface="Calibri"/>
              </a:rPr>
              <a:t>O</a:t>
            </a:r>
            <a:r>
              <a:rPr lang="en" sz="3000">
                <a:solidFill>
                  <a:schemeClr val="dk1"/>
                </a:solidFill>
                <a:latin typeface="Calibri"/>
                <a:ea typeface="Calibri"/>
                <a:cs typeface="Calibri"/>
                <a:sym typeface="Calibri"/>
              </a:rPr>
              <a:t> from draws from the noise distribution P</a:t>
            </a:r>
            <a:r>
              <a:rPr baseline="-25000" lang="en" sz="3000">
                <a:solidFill>
                  <a:schemeClr val="dk1"/>
                </a:solidFill>
                <a:latin typeface="Calibri"/>
                <a:ea typeface="Calibri"/>
                <a:cs typeface="Calibri"/>
                <a:sym typeface="Calibri"/>
              </a:rPr>
              <a:t>n</a:t>
            </a:r>
            <a:r>
              <a:rPr lang="en" sz="3000">
                <a:solidFill>
                  <a:schemeClr val="dk1"/>
                </a:solidFill>
                <a:latin typeface="Calibri"/>
                <a:ea typeface="Calibri"/>
                <a:cs typeface="Calibri"/>
                <a:sym typeface="Calibri"/>
              </a:rPr>
              <a:t>(w) using logistic regression, where there are k negative samples for each data sample</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To replace every log P(w</a:t>
            </a:r>
            <a:r>
              <a:rPr baseline="-25000" lang="en" sz="3000">
                <a:solidFill>
                  <a:schemeClr val="dk1"/>
                </a:solidFill>
                <a:latin typeface="Calibri"/>
                <a:ea typeface="Calibri"/>
                <a:cs typeface="Calibri"/>
                <a:sym typeface="Calibri"/>
              </a:rPr>
              <a:t>O</a:t>
            </a:r>
            <a:r>
              <a:rPr lang="en" sz="3000">
                <a:solidFill>
                  <a:schemeClr val="dk1"/>
                </a:solidFill>
                <a:latin typeface="Calibri"/>
                <a:ea typeface="Calibri"/>
                <a:cs typeface="Calibri"/>
                <a:sym typeface="Calibri"/>
              </a:rPr>
              <a:t>|w</a:t>
            </a:r>
            <a:r>
              <a:rPr baseline="-25000" lang="en" sz="3000">
                <a:solidFill>
                  <a:schemeClr val="dk1"/>
                </a:solidFill>
                <a:latin typeface="Calibri"/>
                <a:ea typeface="Calibri"/>
                <a:cs typeface="Calibri"/>
                <a:sym typeface="Calibri"/>
              </a:rPr>
              <a:t>I</a:t>
            </a:r>
            <a:r>
              <a:rPr lang="en" sz="3000">
                <a:solidFill>
                  <a:schemeClr val="dk1"/>
                </a:solidFill>
                <a:latin typeface="Calibri"/>
                <a:ea typeface="Calibri"/>
                <a:cs typeface="Calibri"/>
                <a:sym typeface="Calibri"/>
              </a:rPr>
              <a:t>) term in the Skip-gram objective: </a:t>
            </a:r>
            <a:endParaRPr sz="3000">
              <a:solidFill>
                <a:schemeClr val="dk1"/>
              </a:solidFill>
              <a:latin typeface="Calibri"/>
              <a:ea typeface="Calibri"/>
              <a:cs typeface="Calibri"/>
              <a:sym typeface="Calibri"/>
            </a:endParaRPr>
          </a:p>
        </p:txBody>
      </p:sp>
      <p:sp>
        <p:nvSpPr>
          <p:cNvPr id="162" name="Google Shape;162;p26"/>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14</a:t>
            </a:r>
            <a:endParaRPr sz="1200">
              <a:latin typeface="Calibri"/>
              <a:ea typeface="Calibri"/>
              <a:cs typeface="Calibri"/>
              <a:sym typeface="Calibri"/>
            </a:endParaRPr>
          </a:p>
        </p:txBody>
      </p:sp>
      <p:pic>
        <p:nvPicPr>
          <p:cNvPr id="163" name="Google Shape;163;p26"/>
          <p:cNvPicPr preferRelativeResize="0"/>
          <p:nvPr/>
        </p:nvPicPr>
        <p:blipFill>
          <a:blip r:embed="rId3">
            <a:alphaModFix/>
          </a:blip>
          <a:stretch>
            <a:fillRect/>
          </a:stretch>
        </p:blipFill>
        <p:spPr>
          <a:xfrm>
            <a:off x="1385200" y="4889162"/>
            <a:ext cx="6373600" cy="87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Subsampling of Frequent Words</a:t>
            </a:r>
            <a:endParaRPr sz="4800">
              <a:latin typeface="Calibri"/>
              <a:ea typeface="Calibri"/>
              <a:cs typeface="Calibri"/>
              <a:sym typeface="Calibri"/>
            </a:endParaRPr>
          </a:p>
        </p:txBody>
      </p:sp>
      <p:sp>
        <p:nvSpPr>
          <p:cNvPr id="169" name="Google Shape;169;p2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“France” and “Paris” versus “France” and “the”</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The vector representations of frequent words do not change significantly after training on several million examples</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Each word w</a:t>
            </a:r>
            <a:r>
              <a:rPr baseline="-25000" lang="en" sz="3000">
                <a:solidFill>
                  <a:schemeClr val="dk1"/>
                </a:solidFill>
                <a:latin typeface="Calibri"/>
                <a:ea typeface="Calibri"/>
                <a:cs typeface="Calibri"/>
                <a:sym typeface="Calibri"/>
              </a:rPr>
              <a:t>i</a:t>
            </a:r>
            <a:r>
              <a:rPr lang="en" sz="3000">
                <a:solidFill>
                  <a:schemeClr val="dk1"/>
                </a:solidFill>
                <a:latin typeface="Calibri"/>
                <a:ea typeface="Calibri"/>
                <a:cs typeface="Calibri"/>
                <a:sym typeface="Calibri"/>
              </a:rPr>
              <a:t> in the training set is discarded with probability: </a:t>
            </a:r>
            <a:endParaRPr sz="3000">
              <a:solidFill>
                <a:schemeClr val="dk1"/>
              </a:solidFill>
              <a:latin typeface="Calibri"/>
              <a:ea typeface="Calibri"/>
              <a:cs typeface="Calibri"/>
              <a:sym typeface="Calibri"/>
            </a:endParaRPr>
          </a:p>
          <a:p>
            <a:pPr indent="0" lvl="0" marL="457200" rtl="0" algn="l">
              <a:spcBef>
                <a:spcPts val="1600"/>
              </a:spcBef>
              <a:spcAft>
                <a:spcPts val="1600"/>
              </a:spcAft>
              <a:buNone/>
            </a:pPr>
            <a:r>
              <a:t/>
            </a:r>
            <a:endParaRPr sz="3000">
              <a:solidFill>
                <a:schemeClr val="dk1"/>
              </a:solidFill>
              <a:latin typeface="Calibri"/>
              <a:ea typeface="Calibri"/>
              <a:cs typeface="Calibri"/>
              <a:sym typeface="Calibri"/>
            </a:endParaRPr>
          </a:p>
        </p:txBody>
      </p:sp>
      <p:sp>
        <p:nvSpPr>
          <p:cNvPr id="170" name="Google Shape;170;p27"/>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15</a:t>
            </a:r>
            <a:endParaRPr sz="1200">
              <a:latin typeface="Calibri"/>
              <a:ea typeface="Calibri"/>
              <a:cs typeface="Calibri"/>
              <a:sym typeface="Calibri"/>
            </a:endParaRPr>
          </a:p>
        </p:txBody>
      </p:sp>
      <p:pic>
        <p:nvPicPr>
          <p:cNvPr id="171" name="Google Shape;171;p27"/>
          <p:cNvPicPr preferRelativeResize="0"/>
          <p:nvPr/>
        </p:nvPicPr>
        <p:blipFill>
          <a:blip r:embed="rId3">
            <a:alphaModFix/>
          </a:blip>
          <a:stretch>
            <a:fillRect/>
          </a:stretch>
        </p:blipFill>
        <p:spPr>
          <a:xfrm>
            <a:off x="2903800" y="4789823"/>
            <a:ext cx="3336400" cy="130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Learning Phrases</a:t>
            </a:r>
            <a:endParaRPr sz="4800">
              <a:latin typeface="Calibri"/>
              <a:ea typeface="Calibri"/>
              <a:cs typeface="Calibri"/>
              <a:sym typeface="Calibri"/>
            </a:endParaRPr>
          </a:p>
        </p:txBody>
      </p:sp>
      <p:sp>
        <p:nvSpPr>
          <p:cNvPr id="177" name="Google Shape;177;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Unigram and bigram counts!</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Discounting coefficient to prevent too many phrases consisting of very infrequent words to be formed</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Run 2-4 passes over the training data with decreasing threshold value, allowing longer phrases that consist of several words to be formed</a:t>
            </a:r>
            <a:endParaRPr sz="3000">
              <a:solidFill>
                <a:schemeClr val="dk1"/>
              </a:solidFill>
              <a:latin typeface="Calibri"/>
              <a:ea typeface="Calibri"/>
              <a:cs typeface="Calibri"/>
              <a:sym typeface="Calibri"/>
            </a:endParaRPr>
          </a:p>
        </p:txBody>
      </p:sp>
      <p:sp>
        <p:nvSpPr>
          <p:cNvPr id="178" name="Google Shape;178;p28"/>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16</a:t>
            </a:r>
            <a:endParaRPr sz="1200">
              <a:latin typeface="Calibri"/>
              <a:ea typeface="Calibri"/>
              <a:cs typeface="Calibri"/>
              <a:sym typeface="Calibri"/>
            </a:endParaRPr>
          </a:p>
        </p:txBody>
      </p:sp>
      <p:pic>
        <p:nvPicPr>
          <p:cNvPr id="179" name="Google Shape;179;p28"/>
          <p:cNvPicPr preferRelativeResize="0"/>
          <p:nvPr/>
        </p:nvPicPr>
        <p:blipFill>
          <a:blip r:embed="rId3">
            <a:alphaModFix/>
          </a:blip>
          <a:stretch>
            <a:fillRect/>
          </a:stretch>
        </p:blipFill>
        <p:spPr>
          <a:xfrm>
            <a:off x="4931475" y="407325"/>
            <a:ext cx="3900825" cy="67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Additive Compositionality</a:t>
            </a:r>
            <a:endParaRPr sz="4800">
              <a:latin typeface="Calibri"/>
              <a:ea typeface="Calibri"/>
              <a:cs typeface="Calibri"/>
              <a:sym typeface="Calibri"/>
            </a:endParaRPr>
          </a:p>
        </p:txBody>
      </p:sp>
      <p:sp>
        <p:nvSpPr>
          <p:cNvPr id="185" name="Google Shape;185;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457200" rtl="0" algn="l">
              <a:spcBef>
                <a:spcPts val="160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vector(“King”) - vector(“Man”) + vector(“Woman”)</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vector(“biggest”) - vector(“big”) + vector(“small”)</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vector(“Paris”) - vector(“France”) + vector(“Italy”)</a:t>
            </a:r>
            <a:endParaRPr sz="3000">
              <a:solidFill>
                <a:schemeClr val="dk1"/>
              </a:solidFill>
              <a:latin typeface="Calibri"/>
              <a:ea typeface="Calibri"/>
              <a:cs typeface="Calibri"/>
              <a:sym typeface="Calibri"/>
            </a:endParaRPr>
          </a:p>
        </p:txBody>
      </p:sp>
      <p:sp>
        <p:nvSpPr>
          <p:cNvPr id="186" name="Google Shape;186;p29"/>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17</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Comparisons</a:t>
            </a:r>
            <a:endParaRPr sz="4800">
              <a:latin typeface="Calibri"/>
              <a:ea typeface="Calibri"/>
              <a:cs typeface="Calibri"/>
              <a:sym typeface="Calibri"/>
            </a:endParaRPr>
          </a:p>
        </p:txBody>
      </p:sp>
      <p:sp>
        <p:nvSpPr>
          <p:cNvPr id="192" name="Google Shape;192;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CBOW training &lt; Skip-gram training</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Skip-gram performance &gt; CBOW performance</a:t>
            </a:r>
            <a:endParaRPr sz="3000">
              <a:solidFill>
                <a:schemeClr val="dk1"/>
              </a:solidFill>
              <a:latin typeface="Calibri"/>
              <a:ea typeface="Calibri"/>
              <a:cs typeface="Calibri"/>
              <a:sym typeface="Calibri"/>
            </a:endParaRPr>
          </a:p>
        </p:txBody>
      </p:sp>
      <p:sp>
        <p:nvSpPr>
          <p:cNvPr id="193" name="Google Shape;193;p30"/>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18</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Global Vectors (GloVe)</a:t>
            </a:r>
            <a:endParaRPr sz="4800">
              <a:latin typeface="Calibri"/>
              <a:ea typeface="Calibri"/>
              <a:cs typeface="Calibri"/>
              <a:sym typeface="Calibri"/>
            </a:endParaRPr>
          </a:p>
        </p:txBody>
      </p:sp>
      <p:sp>
        <p:nvSpPr>
          <p:cNvPr id="199" name="Google Shape;199;p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Global matrix factorization</a:t>
            </a:r>
            <a:endParaRPr sz="30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Count-based</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Co-occurrence matrix</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Efficiently leverages statistical information</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Disproportionality (ex: co-occurring with “the”)</a:t>
            </a:r>
            <a:endParaRPr sz="24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Local context window methods</a:t>
            </a:r>
            <a:endParaRPr sz="30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Poorly utilize the statistics of the corpus</a:t>
            </a:r>
            <a:endParaRPr sz="2400">
              <a:solidFill>
                <a:schemeClr val="dk1"/>
              </a:solidFill>
              <a:latin typeface="Calibri"/>
              <a:ea typeface="Calibri"/>
              <a:cs typeface="Calibri"/>
              <a:sym typeface="Calibri"/>
            </a:endParaRPr>
          </a:p>
        </p:txBody>
      </p:sp>
      <p:sp>
        <p:nvSpPr>
          <p:cNvPr id="200" name="Google Shape;200;p31"/>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19</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Recap</a:t>
            </a:r>
            <a:endParaRPr sz="4800">
              <a:latin typeface="Calibri"/>
              <a:ea typeface="Calibri"/>
              <a:cs typeface="Calibri"/>
              <a:sym typeface="Calibri"/>
            </a:endParaRPr>
          </a:p>
        </p:txBody>
      </p:sp>
      <p:sp>
        <p:nvSpPr>
          <p:cNvPr id="61" name="Google Shape;61;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chemeClr val="dk1"/>
              </a:buClr>
              <a:buSzPts val="3000"/>
              <a:buFont typeface="Calibri"/>
              <a:buChar char="●"/>
            </a:pPr>
            <a:r>
              <a:rPr b="1" lang="en" sz="3000">
                <a:solidFill>
                  <a:schemeClr val="dk1"/>
                </a:solidFill>
                <a:latin typeface="Calibri"/>
                <a:ea typeface="Calibri"/>
                <a:cs typeface="Calibri"/>
                <a:sym typeface="Calibri"/>
              </a:rPr>
              <a:t>D</a:t>
            </a:r>
            <a:r>
              <a:rPr lang="en" sz="3000">
                <a:solidFill>
                  <a:schemeClr val="dk1"/>
                </a:solidFill>
                <a:latin typeface="Calibri"/>
                <a:ea typeface="Calibri"/>
                <a:cs typeface="Calibri"/>
                <a:sym typeface="Calibri"/>
              </a:rPr>
              <a:t>istributional </a:t>
            </a:r>
            <a:r>
              <a:rPr b="1" lang="en" sz="3000">
                <a:solidFill>
                  <a:schemeClr val="dk1"/>
                </a:solidFill>
                <a:latin typeface="Calibri"/>
                <a:ea typeface="Calibri"/>
                <a:cs typeface="Calibri"/>
                <a:sym typeface="Calibri"/>
              </a:rPr>
              <a:t>s</a:t>
            </a:r>
            <a:r>
              <a:rPr lang="en" sz="3000">
                <a:solidFill>
                  <a:schemeClr val="dk1"/>
                </a:solidFill>
                <a:latin typeface="Calibri"/>
                <a:ea typeface="Calibri"/>
                <a:cs typeface="Calibri"/>
                <a:sym typeface="Calibri"/>
              </a:rPr>
              <a:t>emantics is a research area that develops and studies theories and methods quantifying and categorizing s_______ similarities between linguistic items based on their d_____________ properties in large samples of language data.</a:t>
            </a:r>
            <a:endParaRPr sz="3000">
              <a:solidFill>
                <a:schemeClr val="dk1"/>
              </a:solidFill>
              <a:latin typeface="Calibri"/>
              <a:ea typeface="Calibri"/>
              <a:cs typeface="Calibri"/>
              <a:sym typeface="Calibri"/>
            </a:endParaRPr>
          </a:p>
        </p:txBody>
      </p:sp>
      <p:sp>
        <p:nvSpPr>
          <p:cNvPr id="62" name="Google Shape;62;p14"/>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2</a:t>
            </a:r>
            <a:endParaRPr sz="12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Intuition</a:t>
            </a:r>
            <a:endParaRPr sz="4800">
              <a:latin typeface="Calibri"/>
              <a:ea typeface="Calibri"/>
              <a:cs typeface="Calibri"/>
              <a:sym typeface="Calibri"/>
            </a:endParaRPr>
          </a:p>
        </p:txBody>
      </p:sp>
      <p:sp>
        <p:nvSpPr>
          <p:cNvPr id="206" name="Google Shape;206;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We have our co-occurrence matrix</a:t>
            </a:r>
            <a:endParaRPr sz="3000">
              <a:solidFill>
                <a:schemeClr val="dk1"/>
              </a:solidFill>
              <a:latin typeface="Calibri"/>
              <a:ea typeface="Calibri"/>
              <a:cs typeface="Calibri"/>
              <a:sym typeface="Calibri"/>
            </a:endParaRPr>
          </a:p>
        </p:txBody>
      </p:sp>
      <p:sp>
        <p:nvSpPr>
          <p:cNvPr id="207" name="Google Shape;207;p32"/>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20</a:t>
            </a:r>
            <a:endParaRPr sz="1200">
              <a:latin typeface="Calibri"/>
              <a:ea typeface="Calibri"/>
              <a:cs typeface="Calibri"/>
              <a:sym typeface="Calibri"/>
            </a:endParaRPr>
          </a:p>
        </p:txBody>
      </p:sp>
      <p:pic>
        <p:nvPicPr>
          <p:cNvPr id="208" name="Google Shape;208;p32"/>
          <p:cNvPicPr preferRelativeResize="0"/>
          <p:nvPr/>
        </p:nvPicPr>
        <p:blipFill>
          <a:blip r:embed="rId3">
            <a:alphaModFix/>
          </a:blip>
          <a:stretch>
            <a:fillRect/>
          </a:stretch>
        </p:blipFill>
        <p:spPr>
          <a:xfrm>
            <a:off x="232050" y="2552325"/>
            <a:ext cx="8679900" cy="17533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Cost function</a:t>
            </a:r>
            <a:endParaRPr sz="4800">
              <a:latin typeface="Calibri"/>
              <a:ea typeface="Calibri"/>
              <a:cs typeface="Calibri"/>
              <a:sym typeface="Calibri"/>
            </a:endParaRPr>
          </a:p>
        </p:txBody>
      </p:sp>
      <p:sp>
        <p:nvSpPr>
          <p:cNvPr id="214" name="Google Shape;214;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Co-occurrence matrix X</a:t>
            </a:r>
            <a:endParaRPr sz="30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X</a:t>
            </a:r>
            <a:r>
              <a:rPr baseline="-25000" lang="en" sz="2400">
                <a:solidFill>
                  <a:schemeClr val="dk1"/>
                </a:solidFill>
                <a:latin typeface="Calibri"/>
                <a:ea typeface="Calibri"/>
                <a:cs typeface="Calibri"/>
                <a:sym typeface="Calibri"/>
              </a:rPr>
              <a:t>ik</a:t>
            </a:r>
            <a:r>
              <a:rPr lang="en" sz="2400">
                <a:solidFill>
                  <a:schemeClr val="dk1"/>
                </a:solidFill>
                <a:latin typeface="Calibri"/>
                <a:ea typeface="Calibri"/>
                <a:cs typeface="Calibri"/>
                <a:sym typeface="Calibri"/>
              </a:rPr>
              <a:t> = how often word i appears with word k</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X</a:t>
            </a:r>
            <a:r>
              <a:rPr baseline="-25000" lang="en" sz="2400">
                <a:solidFill>
                  <a:schemeClr val="dk1"/>
                </a:solidFill>
                <a:latin typeface="Calibri"/>
                <a:ea typeface="Calibri"/>
                <a:cs typeface="Calibri"/>
                <a:sym typeface="Calibri"/>
              </a:rPr>
              <a:t>i</a:t>
            </a:r>
            <a:r>
              <a:rPr lang="en" sz="2400">
                <a:solidFill>
                  <a:schemeClr val="dk1"/>
                </a:solidFill>
                <a:latin typeface="Calibri"/>
                <a:ea typeface="Calibri"/>
                <a:cs typeface="Calibri"/>
                <a:sym typeface="Calibri"/>
              </a:rPr>
              <a:t> = how often word i appears</a:t>
            </a:r>
            <a:endParaRPr sz="2400">
              <a:solidFill>
                <a:schemeClr val="dk1"/>
              </a:solidFill>
              <a:latin typeface="Calibri"/>
              <a:ea typeface="Calibri"/>
              <a:cs typeface="Calibri"/>
              <a:sym typeface="Calibri"/>
            </a:endParaRPr>
          </a:p>
        </p:txBody>
      </p:sp>
      <p:sp>
        <p:nvSpPr>
          <p:cNvPr id="215" name="Google Shape;215;p33"/>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21</a:t>
            </a:r>
            <a:endParaRPr sz="1200">
              <a:latin typeface="Calibri"/>
              <a:ea typeface="Calibri"/>
              <a:cs typeface="Calibri"/>
              <a:sym typeface="Calibri"/>
            </a:endParaRPr>
          </a:p>
        </p:txBody>
      </p:sp>
      <p:pic>
        <p:nvPicPr>
          <p:cNvPr id="216" name="Google Shape;216;p33"/>
          <p:cNvPicPr preferRelativeResize="0"/>
          <p:nvPr/>
        </p:nvPicPr>
        <p:blipFill>
          <a:blip r:embed="rId3">
            <a:alphaModFix/>
          </a:blip>
          <a:stretch>
            <a:fillRect/>
          </a:stretch>
        </p:blipFill>
        <p:spPr>
          <a:xfrm>
            <a:off x="2429988" y="3186158"/>
            <a:ext cx="4284025" cy="513575"/>
          </a:xfrm>
          <a:prstGeom prst="rect">
            <a:avLst/>
          </a:prstGeom>
          <a:noFill/>
          <a:ln>
            <a:noFill/>
          </a:ln>
        </p:spPr>
      </p:pic>
      <p:pic>
        <p:nvPicPr>
          <p:cNvPr id="217" name="Google Shape;217;p33"/>
          <p:cNvPicPr preferRelativeResize="0"/>
          <p:nvPr/>
        </p:nvPicPr>
        <p:blipFill>
          <a:blip r:embed="rId4">
            <a:alphaModFix/>
          </a:blip>
          <a:stretch>
            <a:fillRect/>
          </a:stretch>
        </p:blipFill>
        <p:spPr>
          <a:xfrm>
            <a:off x="2963475" y="3775925"/>
            <a:ext cx="3217075" cy="513575"/>
          </a:xfrm>
          <a:prstGeom prst="rect">
            <a:avLst/>
          </a:prstGeom>
          <a:noFill/>
          <a:ln>
            <a:noFill/>
          </a:ln>
        </p:spPr>
      </p:pic>
      <p:pic>
        <p:nvPicPr>
          <p:cNvPr id="218" name="Google Shape;218;p33"/>
          <p:cNvPicPr preferRelativeResize="0"/>
          <p:nvPr/>
        </p:nvPicPr>
        <p:blipFill>
          <a:blip r:embed="rId5">
            <a:alphaModFix/>
          </a:blip>
          <a:stretch>
            <a:fillRect/>
          </a:stretch>
        </p:blipFill>
        <p:spPr>
          <a:xfrm>
            <a:off x="1525096" y="4534613"/>
            <a:ext cx="6093850" cy="1076316"/>
          </a:xfrm>
          <a:prstGeom prst="rect">
            <a:avLst/>
          </a:prstGeom>
          <a:noFill/>
          <a:ln>
            <a:noFill/>
          </a:ln>
        </p:spPr>
      </p:pic>
      <p:pic>
        <p:nvPicPr>
          <p:cNvPr id="219" name="Google Shape;219;p33"/>
          <p:cNvPicPr preferRelativeResize="0"/>
          <p:nvPr/>
        </p:nvPicPr>
        <p:blipFill>
          <a:blip r:embed="rId6">
            <a:alphaModFix/>
          </a:blip>
          <a:stretch>
            <a:fillRect/>
          </a:stretch>
        </p:blipFill>
        <p:spPr>
          <a:xfrm>
            <a:off x="4809063" y="5610913"/>
            <a:ext cx="2809875" cy="63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GloVe summary</a:t>
            </a:r>
            <a:endParaRPr sz="4800">
              <a:latin typeface="Calibri"/>
              <a:ea typeface="Calibri"/>
              <a:cs typeface="Calibri"/>
              <a:sym typeface="Calibri"/>
            </a:endParaRPr>
          </a:p>
        </p:txBody>
      </p:sp>
      <p:sp>
        <p:nvSpPr>
          <p:cNvPr id="225" name="Google Shape;225;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Generates W (and Ŵ)</a:t>
            </a:r>
            <a:endParaRPr sz="3000">
              <a:solidFill>
                <a:schemeClr val="dk1"/>
              </a:solidFill>
              <a:latin typeface="Calibri"/>
              <a:ea typeface="Calibri"/>
              <a:cs typeface="Calibri"/>
              <a:sym typeface="Calibri"/>
            </a:endParaRPr>
          </a:p>
          <a:p>
            <a:pPr indent="0" lvl="0" marL="0" rtl="0" algn="l">
              <a:spcBef>
                <a:spcPts val="1600"/>
              </a:spcBef>
              <a:spcAft>
                <a:spcPts val="0"/>
              </a:spcAft>
              <a:buNone/>
            </a:pPr>
            <a:r>
              <a:t/>
            </a:r>
            <a:endParaRPr sz="3000">
              <a:solidFill>
                <a:schemeClr val="dk1"/>
              </a:solidFill>
              <a:latin typeface="Calibri"/>
              <a:ea typeface="Calibri"/>
              <a:cs typeface="Calibri"/>
              <a:sym typeface="Calibri"/>
            </a:endParaRPr>
          </a:p>
          <a:p>
            <a:pPr indent="-419100" lvl="0" marL="457200" rtl="0" algn="l">
              <a:spcBef>
                <a:spcPts val="160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Fast training</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GloVe performance &gt; word2vec performance</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A lot of memory</a:t>
            </a:r>
            <a:endParaRPr sz="3000">
              <a:solidFill>
                <a:schemeClr val="dk1"/>
              </a:solidFill>
              <a:latin typeface="Calibri"/>
              <a:ea typeface="Calibri"/>
              <a:cs typeface="Calibri"/>
              <a:sym typeface="Calibri"/>
            </a:endParaRPr>
          </a:p>
        </p:txBody>
      </p:sp>
      <p:sp>
        <p:nvSpPr>
          <p:cNvPr id="226" name="Google Shape;226;p34"/>
          <p:cNvSpPr txBox="1"/>
          <p:nvPr>
            <p:ph idx="4294967295" type="subTitle"/>
          </p:nvPr>
        </p:nvSpPr>
        <p:spPr>
          <a:xfrm>
            <a:off x="311700" y="6445825"/>
            <a:ext cx="88323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22</a:t>
            </a:r>
            <a:endParaRPr sz="1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Today</a:t>
            </a:r>
            <a:endParaRPr sz="4800">
              <a:latin typeface="Calibri"/>
              <a:ea typeface="Calibri"/>
              <a:cs typeface="Calibri"/>
              <a:sym typeface="Calibri"/>
            </a:endParaRPr>
          </a:p>
        </p:txBody>
      </p:sp>
      <p:sp>
        <p:nvSpPr>
          <p:cNvPr id="68" name="Google Shape;68;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w</a:t>
            </a:r>
            <a:r>
              <a:rPr lang="en" sz="3000">
                <a:solidFill>
                  <a:schemeClr val="dk1"/>
                </a:solidFill>
                <a:latin typeface="Calibri"/>
                <a:ea typeface="Calibri"/>
                <a:cs typeface="Calibri"/>
                <a:sym typeface="Calibri"/>
              </a:rPr>
              <a:t>ord2vec (CBOW and SG)</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GloVe</a:t>
            </a:r>
            <a:endParaRPr sz="3000">
              <a:solidFill>
                <a:schemeClr val="dk1"/>
              </a:solidFill>
              <a:latin typeface="Calibri"/>
              <a:ea typeface="Calibri"/>
              <a:cs typeface="Calibri"/>
              <a:sym typeface="Calibri"/>
            </a:endParaRPr>
          </a:p>
        </p:txBody>
      </p:sp>
      <p:sp>
        <p:nvSpPr>
          <p:cNvPr id="69" name="Google Shape;69;p15"/>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3</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40275" y="3429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Representing words</a:t>
            </a:r>
            <a:endParaRPr sz="4800">
              <a:latin typeface="Calibri"/>
              <a:ea typeface="Calibri"/>
              <a:cs typeface="Calibri"/>
              <a:sym typeface="Calibri"/>
            </a:endParaRPr>
          </a:p>
        </p:txBody>
      </p:sp>
      <p:sp>
        <p:nvSpPr>
          <p:cNvPr id="75" name="Google Shape;75;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Font typeface="Calibri"/>
              <a:buChar char="●"/>
            </a:pPr>
            <a:r>
              <a:rPr lang="en" sz="3000">
                <a:solidFill>
                  <a:srgbClr val="000000"/>
                </a:solidFill>
                <a:latin typeface="Calibri"/>
                <a:ea typeface="Calibri"/>
                <a:cs typeface="Calibri"/>
                <a:sym typeface="Calibri"/>
              </a:rPr>
              <a:t>One-Hot Encoding (Count Vectorizing)</a:t>
            </a:r>
            <a:endParaRPr sz="3000">
              <a:solidFill>
                <a:srgbClr val="000000"/>
              </a:solidFill>
              <a:latin typeface="Calibri"/>
              <a:ea typeface="Calibri"/>
              <a:cs typeface="Calibri"/>
              <a:sym typeface="Calibri"/>
            </a:endParaRPr>
          </a:p>
          <a:p>
            <a:pPr indent="-381000" lvl="1" marL="914400" rtl="0" algn="l">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vector(“King”) = [ 0, 0, 0, …, 0, 1, 0, …, 0, 0 ]</a:t>
            </a:r>
            <a:endParaRPr sz="2400">
              <a:solidFill>
                <a:srgbClr val="000000"/>
              </a:solidFill>
              <a:latin typeface="Calibri"/>
              <a:ea typeface="Calibri"/>
              <a:cs typeface="Calibri"/>
              <a:sym typeface="Calibri"/>
            </a:endParaRPr>
          </a:p>
          <a:p>
            <a:pPr indent="0" lvl="0" marL="0" rtl="0" algn="l">
              <a:spcBef>
                <a:spcPts val="1600"/>
              </a:spcBef>
              <a:spcAft>
                <a:spcPts val="0"/>
              </a:spcAft>
              <a:buNone/>
            </a:pPr>
            <a:r>
              <a:t/>
            </a:r>
            <a:endParaRPr sz="2400">
              <a:solidFill>
                <a:srgbClr val="000000"/>
              </a:solidFill>
              <a:latin typeface="Calibri"/>
              <a:ea typeface="Calibri"/>
              <a:cs typeface="Calibri"/>
              <a:sym typeface="Calibri"/>
            </a:endParaRPr>
          </a:p>
          <a:p>
            <a:pPr indent="-419100" lvl="0" marL="457200" rtl="0" algn="l">
              <a:spcBef>
                <a:spcPts val="1600"/>
              </a:spcBef>
              <a:spcAft>
                <a:spcPts val="0"/>
              </a:spcAft>
              <a:buClr>
                <a:srgbClr val="000000"/>
              </a:buClr>
              <a:buSzPts val="3000"/>
              <a:buFont typeface="Calibri"/>
              <a:buChar char="●"/>
            </a:pPr>
            <a:r>
              <a:rPr lang="en" sz="3000">
                <a:solidFill>
                  <a:srgbClr val="000000"/>
                </a:solidFill>
                <a:latin typeface="Calibri"/>
                <a:ea typeface="Calibri"/>
                <a:cs typeface="Calibri"/>
                <a:sym typeface="Calibri"/>
              </a:rPr>
              <a:t>A vector of length n &lt;&lt; V</a:t>
            </a:r>
            <a:endParaRPr sz="3000">
              <a:solidFill>
                <a:srgbClr val="000000"/>
              </a:solidFill>
              <a:latin typeface="Calibri"/>
              <a:ea typeface="Calibri"/>
              <a:cs typeface="Calibri"/>
              <a:sym typeface="Calibri"/>
            </a:endParaRPr>
          </a:p>
          <a:p>
            <a:pPr indent="-381000" lvl="1" marL="914400" rtl="0" algn="l">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vector(“King”) = [ 0.083, 0.079, 0.011 ]</a:t>
            </a:r>
            <a:endParaRPr sz="3000">
              <a:solidFill>
                <a:srgbClr val="000000"/>
              </a:solidFill>
              <a:latin typeface="Calibri"/>
              <a:ea typeface="Calibri"/>
              <a:cs typeface="Calibri"/>
              <a:sym typeface="Calibri"/>
            </a:endParaRPr>
          </a:p>
        </p:txBody>
      </p:sp>
      <p:sp>
        <p:nvSpPr>
          <p:cNvPr id="76" name="Google Shape;76;p16"/>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4</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Creating meaning</a:t>
            </a:r>
            <a:endParaRPr sz="4800">
              <a:latin typeface="Calibri"/>
              <a:ea typeface="Calibri"/>
              <a:cs typeface="Calibri"/>
              <a:sym typeface="Calibri"/>
            </a:endParaRPr>
          </a:p>
        </p:txBody>
      </p:sp>
      <p:sp>
        <p:nvSpPr>
          <p:cNvPr id="82" name="Google Shape;82;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Similar words should be close to each other</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Words can have multiple degrees of similarity</a:t>
            </a:r>
            <a:endParaRPr sz="30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Beyond simple syntactic regularities</a:t>
            </a:r>
            <a:endParaRPr sz="2400">
              <a:solidFill>
                <a:schemeClr val="dk1"/>
              </a:solidFill>
              <a:latin typeface="Calibri"/>
              <a:ea typeface="Calibri"/>
              <a:cs typeface="Calibri"/>
              <a:sym typeface="Calibri"/>
            </a:endParaRPr>
          </a:p>
        </p:txBody>
      </p:sp>
      <p:sp>
        <p:nvSpPr>
          <p:cNvPr id="83" name="Google Shape;83;p17"/>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5</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w</a:t>
            </a:r>
            <a:r>
              <a:rPr lang="en" sz="4800">
                <a:latin typeface="Calibri"/>
                <a:ea typeface="Calibri"/>
                <a:cs typeface="Calibri"/>
                <a:sym typeface="Calibri"/>
              </a:rPr>
              <a:t>ord2vec</a:t>
            </a:r>
            <a:endParaRPr sz="4800">
              <a:latin typeface="Calibri"/>
              <a:ea typeface="Calibri"/>
              <a:cs typeface="Calibri"/>
              <a:sym typeface="Calibri"/>
            </a:endParaRPr>
          </a:p>
        </p:txBody>
      </p:sp>
      <p:sp>
        <p:nvSpPr>
          <p:cNvPr id="89" name="Google Shape;89;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Preserve the linear regularities among words</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Use neural networks for learning</a:t>
            </a:r>
            <a:endParaRPr sz="30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All models are trained using stochastic gradient descent and backpropagation</a:t>
            </a:r>
            <a:endParaRPr sz="3000">
              <a:solidFill>
                <a:schemeClr val="dk1"/>
              </a:solidFill>
              <a:latin typeface="Calibri"/>
              <a:ea typeface="Calibri"/>
              <a:cs typeface="Calibri"/>
              <a:sym typeface="Calibri"/>
            </a:endParaRPr>
          </a:p>
        </p:txBody>
      </p:sp>
      <p:sp>
        <p:nvSpPr>
          <p:cNvPr id="90" name="Google Shape;90;p18"/>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6</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Continuous Bag-of-Words (CBOW)</a:t>
            </a:r>
            <a:endParaRPr sz="4800">
              <a:latin typeface="Calibri"/>
              <a:ea typeface="Calibri"/>
              <a:cs typeface="Calibri"/>
              <a:sym typeface="Calibri"/>
            </a:endParaRPr>
          </a:p>
        </p:txBody>
      </p:sp>
      <p:sp>
        <p:nvSpPr>
          <p:cNvPr id="96" name="Google Shape;96;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457200" rtl="0" algn="l">
              <a:spcBef>
                <a:spcPts val="160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Predict a word given its context</a:t>
            </a:r>
            <a:endParaRPr sz="3000">
              <a:solidFill>
                <a:schemeClr val="dk1"/>
              </a:solidFill>
              <a:latin typeface="Calibri"/>
              <a:ea typeface="Calibri"/>
              <a:cs typeface="Calibri"/>
              <a:sym typeface="Calibri"/>
            </a:endParaRPr>
          </a:p>
          <a:p>
            <a:pPr indent="0" lvl="0" marL="0" rtl="0" algn="l">
              <a:spcBef>
                <a:spcPts val="1600"/>
              </a:spcBef>
              <a:spcAft>
                <a:spcPts val="0"/>
              </a:spcAft>
              <a:buNone/>
            </a:pPr>
            <a:r>
              <a:t/>
            </a:r>
            <a:endParaRPr sz="3000">
              <a:solidFill>
                <a:schemeClr val="dk1"/>
              </a:solidFill>
              <a:latin typeface="Calibri"/>
              <a:ea typeface="Calibri"/>
              <a:cs typeface="Calibri"/>
              <a:sym typeface="Calibri"/>
            </a:endParaRPr>
          </a:p>
          <a:p>
            <a:pPr indent="0" lvl="0" marL="0" rtl="0" algn="ctr">
              <a:spcBef>
                <a:spcPts val="1600"/>
              </a:spcBef>
              <a:spcAft>
                <a:spcPts val="1600"/>
              </a:spcAft>
              <a:buNone/>
            </a:pPr>
            <a:r>
              <a:rPr lang="en" sz="3000">
                <a:solidFill>
                  <a:schemeClr val="dk1"/>
                </a:solidFill>
                <a:latin typeface="Calibri"/>
                <a:ea typeface="Calibri"/>
                <a:cs typeface="Calibri"/>
                <a:sym typeface="Calibri"/>
              </a:rPr>
              <a:t>“Sarah received an </a:t>
            </a:r>
            <a:r>
              <a:rPr lang="en" sz="3000">
                <a:solidFill>
                  <a:srgbClr val="FF0000"/>
                </a:solidFill>
                <a:latin typeface="Calibri"/>
                <a:ea typeface="Calibri"/>
                <a:cs typeface="Calibri"/>
                <a:sym typeface="Calibri"/>
              </a:rPr>
              <a:t>A </a:t>
            </a:r>
            <a:r>
              <a:rPr lang="en" sz="3000">
                <a:solidFill>
                  <a:schemeClr val="dk1"/>
                </a:solidFill>
                <a:latin typeface="Calibri"/>
                <a:ea typeface="Calibri"/>
                <a:cs typeface="Calibri"/>
                <a:sym typeface="Calibri"/>
              </a:rPr>
              <a:t>on her presentation.”</a:t>
            </a:r>
            <a:endParaRPr sz="3000">
              <a:solidFill>
                <a:schemeClr val="dk1"/>
              </a:solidFill>
              <a:latin typeface="Calibri"/>
              <a:ea typeface="Calibri"/>
              <a:cs typeface="Calibri"/>
              <a:sym typeface="Calibri"/>
            </a:endParaRPr>
          </a:p>
        </p:txBody>
      </p:sp>
      <p:sp>
        <p:nvSpPr>
          <p:cNvPr id="97" name="Google Shape;97;p19"/>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7</a:t>
            </a:r>
            <a:endParaRPr sz="1200">
              <a:latin typeface="Calibri"/>
              <a:ea typeface="Calibri"/>
              <a:cs typeface="Calibri"/>
              <a:sym typeface="Calibri"/>
            </a:endParaRPr>
          </a:p>
        </p:txBody>
      </p:sp>
      <p:sp>
        <p:nvSpPr>
          <p:cNvPr id="98" name="Google Shape;98;p19"/>
          <p:cNvSpPr txBox="1"/>
          <p:nvPr/>
        </p:nvSpPr>
        <p:spPr>
          <a:xfrm rot="-5400000">
            <a:off x="2175825" y="2681425"/>
            <a:ext cx="867000" cy="43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0">
                <a:solidFill>
                  <a:schemeClr val="dk2"/>
                </a:solidFill>
                <a:latin typeface="Calibri"/>
                <a:ea typeface="Calibri"/>
                <a:cs typeface="Calibri"/>
                <a:sym typeface="Calibri"/>
              </a:rPr>
              <a:t>{</a:t>
            </a:r>
            <a:endParaRPr sz="25000">
              <a:solidFill>
                <a:schemeClr val="dk2"/>
              </a:solidFill>
              <a:latin typeface="Calibri"/>
              <a:ea typeface="Calibri"/>
              <a:cs typeface="Calibri"/>
              <a:sym typeface="Calibri"/>
            </a:endParaRPr>
          </a:p>
        </p:txBody>
      </p:sp>
      <p:sp>
        <p:nvSpPr>
          <p:cNvPr id="99" name="Google Shape;99;p19"/>
          <p:cNvSpPr txBox="1"/>
          <p:nvPr/>
        </p:nvSpPr>
        <p:spPr>
          <a:xfrm rot="-5400000">
            <a:off x="5604825" y="2681425"/>
            <a:ext cx="867000" cy="43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0">
                <a:solidFill>
                  <a:schemeClr val="dk2"/>
                </a:solidFill>
                <a:latin typeface="Calibri"/>
                <a:ea typeface="Calibri"/>
                <a:cs typeface="Calibri"/>
                <a:sym typeface="Calibri"/>
              </a:rPr>
              <a:t>{</a:t>
            </a:r>
            <a:endParaRPr sz="25000">
              <a:solidFill>
                <a:schemeClr val="dk2"/>
              </a:solidFill>
              <a:latin typeface="Calibri"/>
              <a:ea typeface="Calibri"/>
              <a:cs typeface="Calibri"/>
              <a:sym typeface="Calibri"/>
            </a:endParaRPr>
          </a:p>
        </p:txBody>
      </p:sp>
      <p:cxnSp>
        <p:nvCxnSpPr>
          <p:cNvPr id="100" name="Google Shape;100;p19"/>
          <p:cNvCxnSpPr/>
          <p:nvPr/>
        </p:nvCxnSpPr>
        <p:spPr>
          <a:xfrm rot="10800000">
            <a:off x="4386075" y="4346175"/>
            <a:ext cx="19800" cy="1116300"/>
          </a:xfrm>
          <a:prstGeom prst="straightConnector1">
            <a:avLst/>
          </a:prstGeom>
          <a:noFill/>
          <a:ln cap="flat" cmpd="sng" w="76200">
            <a:solidFill>
              <a:schemeClr val="dk2"/>
            </a:solidFill>
            <a:prstDash val="solid"/>
            <a:round/>
            <a:headEnd len="med" w="med" type="none"/>
            <a:tailEnd len="med" w="med" type="triangle"/>
          </a:ln>
        </p:spPr>
      </p:cxnSp>
      <p:sp>
        <p:nvSpPr>
          <p:cNvPr id="101" name="Google Shape;101;p19"/>
          <p:cNvSpPr txBox="1"/>
          <p:nvPr/>
        </p:nvSpPr>
        <p:spPr>
          <a:xfrm>
            <a:off x="1567575" y="5123550"/>
            <a:ext cx="22728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Context</a:t>
            </a:r>
            <a:endParaRPr sz="1800">
              <a:solidFill>
                <a:schemeClr val="dk1"/>
              </a:solidFill>
              <a:latin typeface="Calibri"/>
              <a:ea typeface="Calibri"/>
              <a:cs typeface="Calibri"/>
              <a:sym typeface="Calibri"/>
            </a:endParaRPr>
          </a:p>
        </p:txBody>
      </p:sp>
      <p:sp>
        <p:nvSpPr>
          <p:cNvPr id="102" name="Google Shape;102;p19"/>
          <p:cNvSpPr txBox="1"/>
          <p:nvPr/>
        </p:nvSpPr>
        <p:spPr>
          <a:xfrm>
            <a:off x="3259575" y="5462475"/>
            <a:ext cx="22728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Calibri"/>
                <a:ea typeface="Calibri"/>
                <a:cs typeface="Calibri"/>
                <a:sym typeface="Calibri"/>
              </a:rPr>
              <a:t>Word we are predicting</a:t>
            </a:r>
            <a:endParaRPr sz="1800">
              <a:solidFill>
                <a:srgbClr val="FF0000"/>
              </a:solidFill>
              <a:latin typeface="Calibri"/>
              <a:ea typeface="Calibri"/>
              <a:cs typeface="Calibri"/>
              <a:sym typeface="Calibri"/>
            </a:endParaRPr>
          </a:p>
        </p:txBody>
      </p:sp>
      <p:sp>
        <p:nvSpPr>
          <p:cNvPr id="103" name="Google Shape;103;p19"/>
          <p:cNvSpPr txBox="1"/>
          <p:nvPr/>
        </p:nvSpPr>
        <p:spPr>
          <a:xfrm>
            <a:off x="5071175" y="5123550"/>
            <a:ext cx="22728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Context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261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Continuous Bag-of-Words</a:t>
            </a:r>
            <a:endParaRPr sz="4800"/>
          </a:p>
        </p:txBody>
      </p:sp>
      <p:pic>
        <p:nvPicPr>
          <p:cNvPr id="109" name="Google Shape;109;p20"/>
          <p:cNvPicPr preferRelativeResize="0"/>
          <p:nvPr/>
        </p:nvPicPr>
        <p:blipFill>
          <a:blip r:embed="rId3">
            <a:alphaModFix/>
          </a:blip>
          <a:stretch>
            <a:fillRect/>
          </a:stretch>
        </p:blipFill>
        <p:spPr>
          <a:xfrm>
            <a:off x="2486625" y="1389029"/>
            <a:ext cx="4170741" cy="5196333"/>
          </a:xfrm>
          <a:prstGeom prst="rect">
            <a:avLst/>
          </a:prstGeom>
          <a:noFill/>
          <a:ln>
            <a:noFill/>
          </a:ln>
        </p:spPr>
      </p:pic>
      <p:sp>
        <p:nvSpPr>
          <p:cNvPr id="110" name="Google Shape;110;p20"/>
          <p:cNvSpPr txBox="1"/>
          <p:nvPr/>
        </p:nvSpPr>
        <p:spPr>
          <a:xfrm>
            <a:off x="1335725" y="1913850"/>
            <a:ext cx="11361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c=2</a:t>
            </a:r>
            <a:endParaRPr sz="3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647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alibri"/>
                <a:ea typeface="Calibri"/>
                <a:cs typeface="Calibri"/>
                <a:sym typeface="Calibri"/>
              </a:rPr>
              <a:t>Continuous Skip-gram</a:t>
            </a:r>
            <a:endParaRPr sz="4800">
              <a:latin typeface="Calibri"/>
              <a:ea typeface="Calibri"/>
              <a:cs typeface="Calibri"/>
              <a:sym typeface="Calibri"/>
            </a:endParaRPr>
          </a:p>
        </p:txBody>
      </p:sp>
      <p:sp>
        <p:nvSpPr>
          <p:cNvPr id="116" name="Google Shape;116;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a:t>
            </a:r>
            <a:r>
              <a:rPr lang="en" sz="3000">
                <a:solidFill>
                  <a:schemeClr val="dk1"/>
                </a:solidFill>
                <a:latin typeface="Calibri"/>
                <a:ea typeface="Calibri"/>
                <a:cs typeface="Calibri"/>
                <a:sym typeface="Calibri"/>
              </a:rPr>
              <a:t>redict words within a certain range before and after the current word </a:t>
            </a:r>
            <a:endParaRPr sz="3000">
              <a:solidFill>
                <a:schemeClr val="dk1"/>
              </a:solidFill>
              <a:latin typeface="Calibri"/>
              <a:ea typeface="Calibri"/>
              <a:cs typeface="Calibri"/>
              <a:sym typeface="Calibri"/>
            </a:endParaRPr>
          </a:p>
          <a:p>
            <a:pPr indent="0" lvl="0" marL="0" rtl="0" algn="l">
              <a:spcBef>
                <a:spcPts val="1600"/>
              </a:spcBef>
              <a:spcAft>
                <a:spcPts val="0"/>
              </a:spcAft>
              <a:buNone/>
            </a:pPr>
            <a:r>
              <a:t/>
            </a:r>
            <a:endParaRPr sz="3000">
              <a:solidFill>
                <a:schemeClr val="dk1"/>
              </a:solidFill>
              <a:latin typeface="Calibri"/>
              <a:ea typeface="Calibri"/>
              <a:cs typeface="Calibri"/>
              <a:sym typeface="Calibri"/>
            </a:endParaRPr>
          </a:p>
          <a:p>
            <a:pPr indent="0" lvl="0" marL="0" rtl="0" algn="ctr">
              <a:spcBef>
                <a:spcPts val="1600"/>
              </a:spcBef>
              <a:spcAft>
                <a:spcPts val="1600"/>
              </a:spcAft>
              <a:buNone/>
            </a:pPr>
            <a:r>
              <a:rPr lang="en" sz="3000">
                <a:solidFill>
                  <a:schemeClr val="dk1"/>
                </a:solidFill>
                <a:latin typeface="Calibri"/>
                <a:ea typeface="Calibri"/>
                <a:cs typeface="Calibri"/>
                <a:sym typeface="Calibri"/>
              </a:rPr>
              <a:t>“Sarah received an </a:t>
            </a:r>
            <a:r>
              <a:rPr lang="en" sz="3000">
                <a:solidFill>
                  <a:srgbClr val="FF0000"/>
                </a:solidFill>
                <a:latin typeface="Calibri"/>
                <a:ea typeface="Calibri"/>
                <a:cs typeface="Calibri"/>
                <a:sym typeface="Calibri"/>
              </a:rPr>
              <a:t>A </a:t>
            </a:r>
            <a:r>
              <a:rPr lang="en" sz="3000">
                <a:solidFill>
                  <a:schemeClr val="dk1"/>
                </a:solidFill>
                <a:latin typeface="Calibri"/>
                <a:ea typeface="Calibri"/>
                <a:cs typeface="Calibri"/>
                <a:sym typeface="Calibri"/>
              </a:rPr>
              <a:t>on her presentation.”</a:t>
            </a:r>
            <a:endParaRPr sz="3000">
              <a:solidFill>
                <a:schemeClr val="dk1"/>
              </a:solidFill>
              <a:latin typeface="Calibri"/>
              <a:ea typeface="Calibri"/>
              <a:cs typeface="Calibri"/>
              <a:sym typeface="Calibri"/>
            </a:endParaRPr>
          </a:p>
        </p:txBody>
      </p:sp>
      <p:sp>
        <p:nvSpPr>
          <p:cNvPr id="117" name="Google Shape;117;p21"/>
          <p:cNvSpPr txBox="1"/>
          <p:nvPr>
            <p:ph idx="4294967295" type="subTitle"/>
          </p:nvPr>
        </p:nvSpPr>
        <p:spPr>
          <a:xfrm>
            <a:off x="311700" y="6445830"/>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alibri"/>
                <a:ea typeface="Calibri"/>
                <a:cs typeface="Calibri"/>
                <a:sym typeface="Calibri"/>
              </a:rPr>
              <a:t>11/10/2020 						Sarah Yurick, Case Western Reserve U.						9</a:t>
            </a:r>
            <a:endParaRPr sz="1200">
              <a:latin typeface="Calibri"/>
              <a:ea typeface="Calibri"/>
              <a:cs typeface="Calibri"/>
              <a:sym typeface="Calibri"/>
            </a:endParaRPr>
          </a:p>
        </p:txBody>
      </p:sp>
      <p:sp>
        <p:nvSpPr>
          <p:cNvPr id="118" name="Google Shape;118;p21"/>
          <p:cNvSpPr txBox="1"/>
          <p:nvPr/>
        </p:nvSpPr>
        <p:spPr>
          <a:xfrm rot="-5400000">
            <a:off x="2175825" y="2681425"/>
            <a:ext cx="867000" cy="43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0">
                <a:solidFill>
                  <a:schemeClr val="dk2"/>
                </a:solidFill>
                <a:latin typeface="Calibri"/>
                <a:ea typeface="Calibri"/>
                <a:cs typeface="Calibri"/>
                <a:sym typeface="Calibri"/>
              </a:rPr>
              <a:t>{</a:t>
            </a:r>
            <a:endParaRPr sz="25000">
              <a:solidFill>
                <a:schemeClr val="dk2"/>
              </a:solidFill>
              <a:latin typeface="Calibri"/>
              <a:ea typeface="Calibri"/>
              <a:cs typeface="Calibri"/>
              <a:sym typeface="Calibri"/>
            </a:endParaRPr>
          </a:p>
        </p:txBody>
      </p:sp>
      <p:sp>
        <p:nvSpPr>
          <p:cNvPr id="119" name="Google Shape;119;p21"/>
          <p:cNvSpPr txBox="1"/>
          <p:nvPr/>
        </p:nvSpPr>
        <p:spPr>
          <a:xfrm rot="-5400000">
            <a:off x="5604825" y="2681425"/>
            <a:ext cx="867000" cy="43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0">
                <a:solidFill>
                  <a:schemeClr val="dk2"/>
                </a:solidFill>
                <a:latin typeface="Calibri"/>
                <a:ea typeface="Calibri"/>
                <a:cs typeface="Calibri"/>
                <a:sym typeface="Calibri"/>
              </a:rPr>
              <a:t>{</a:t>
            </a:r>
            <a:endParaRPr sz="25000">
              <a:solidFill>
                <a:schemeClr val="dk2"/>
              </a:solidFill>
              <a:latin typeface="Calibri"/>
              <a:ea typeface="Calibri"/>
              <a:cs typeface="Calibri"/>
              <a:sym typeface="Calibri"/>
            </a:endParaRPr>
          </a:p>
        </p:txBody>
      </p:sp>
      <p:cxnSp>
        <p:nvCxnSpPr>
          <p:cNvPr id="120" name="Google Shape;120;p21"/>
          <p:cNvCxnSpPr/>
          <p:nvPr/>
        </p:nvCxnSpPr>
        <p:spPr>
          <a:xfrm rot="10800000">
            <a:off x="4386075" y="4346175"/>
            <a:ext cx="19800" cy="1116300"/>
          </a:xfrm>
          <a:prstGeom prst="straightConnector1">
            <a:avLst/>
          </a:prstGeom>
          <a:noFill/>
          <a:ln cap="flat" cmpd="sng" w="76200">
            <a:solidFill>
              <a:schemeClr val="dk2"/>
            </a:solidFill>
            <a:prstDash val="solid"/>
            <a:round/>
            <a:headEnd len="med" w="med" type="none"/>
            <a:tailEnd len="med" w="med" type="triangle"/>
          </a:ln>
        </p:spPr>
      </p:cxnSp>
      <p:sp>
        <p:nvSpPr>
          <p:cNvPr id="121" name="Google Shape;121;p21"/>
          <p:cNvSpPr txBox="1"/>
          <p:nvPr/>
        </p:nvSpPr>
        <p:spPr>
          <a:xfrm>
            <a:off x="1567575" y="5123550"/>
            <a:ext cx="22728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Predicted context</a:t>
            </a:r>
            <a:endParaRPr sz="1800">
              <a:solidFill>
                <a:schemeClr val="dk1"/>
              </a:solidFill>
              <a:latin typeface="Calibri"/>
              <a:ea typeface="Calibri"/>
              <a:cs typeface="Calibri"/>
              <a:sym typeface="Calibri"/>
            </a:endParaRPr>
          </a:p>
        </p:txBody>
      </p:sp>
      <p:sp>
        <p:nvSpPr>
          <p:cNvPr id="122" name="Google Shape;122;p21"/>
          <p:cNvSpPr txBox="1"/>
          <p:nvPr/>
        </p:nvSpPr>
        <p:spPr>
          <a:xfrm>
            <a:off x="3259575" y="5462475"/>
            <a:ext cx="22728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Calibri"/>
                <a:ea typeface="Calibri"/>
                <a:cs typeface="Calibri"/>
                <a:sym typeface="Calibri"/>
              </a:rPr>
              <a:t>Input word</a:t>
            </a:r>
            <a:endParaRPr sz="1800">
              <a:solidFill>
                <a:srgbClr val="FF0000"/>
              </a:solidFill>
              <a:latin typeface="Calibri"/>
              <a:ea typeface="Calibri"/>
              <a:cs typeface="Calibri"/>
              <a:sym typeface="Calibri"/>
            </a:endParaRPr>
          </a:p>
        </p:txBody>
      </p:sp>
      <p:sp>
        <p:nvSpPr>
          <p:cNvPr id="123" name="Google Shape;123;p21"/>
          <p:cNvSpPr txBox="1"/>
          <p:nvPr/>
        </p:nvSpPr>
        <p:spPr>
          <a:xfrm>
            <a:off x="5071175" y="5123550"/>
            <a:ext cx="2272800" cy="7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Predicted c</a:t>
            </a:r>
            <a:r>
              <a:rPr lang="en" sz="1800">
                <a:solidFill>
                  <a:schemeClr val="dk1"/>
                </a:solidFill>
                <a:latin typeface="Calibri"/>
                <a:ea typeface="Calibri"/>
                <a:cs typeface="Calibri"/>
                <a:sym typeface="Calibri"/>
              </a:rPr>
              <a:t>ontext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