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2CF37C-00D9-46DF-A87D-34EB8CFFAD68}">
  <a:tblStyle styleId="{EC2CF37C-00D9-46DF-A87D-34EB8CFFA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2dcb9a9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2dcb9a9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Usability Issues exist generally for 3D visualizations → important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If Immersive Augmented Reality proves to help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effectiveness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decrease usability issues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then the usage of 3D visualization could be improved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Change from 2D Display to 3D immersive augmented reality.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2dcb9a9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2dcb9a9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→ help developers to make </a:t>
            </a:r>
            <a:r>
              <a:rPr b="1" lang="de">
                <a:solidFill>
                  <a:schemeClr val="dk1"/>
                </a:solidFill>
              </a:rPr>
              <a:t>better code comprehension tasks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	→ Better code quality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	→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2dcb9a9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2dcb9a9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HoloLens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RQ1: How can immersive augmented reality help to </a:t>
            </a:r>
            <a:r>
              <a:rPr b="1" lang="de">
                <a:solidFill>
                  <a:schemeClr val="dk1"/>
                </a:solidFill>
              </a:rPr>
              <a:t>minimize usability issues of 3D software visualizations</a:t>
            </a:r>
            <a:r>
              <a:rPr lang="de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RQ.1.1) </a:t>
            </a:r>
            <a:r>
              <a:rPr b="1" lang="de">
                <a:solidFill>
                  <a:schemeClr val="dk1"/>
                </a:solidFill>
              </a:rPr>
              <a:t>How well is navigation supported in var-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ious 3D software visualization techniques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displayed in immersive augmented reality?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RQ.2.2) </a:t>
            </a:r>
            <a:r>
              <a:rPr b="1" lang="de">
                <a:solidFill>
                  <a:schemeClr val="dk1"/>
                </a:solidFill>
              </a:rPr>
              <a:t>How well is selection supported in various 3D software visualization techniques</a:t>
            </a:r>
            <a:r>
              <a:rPr lang="de">
                <a:solidFill>
                  <a:schemeClr val="dk1"/>
                </a:solidFill>
              </a:rPr>
              <a:t> dis-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played in immersive augmented reality?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RQ.3.3) </a:t>
            </a:r>
            <a:r>
              <a:rPr b="1" lang="de">
                <a:solidFill>
                  <a:schemeClr val="dk1"/>
                </a:solidFill>
              </a:rPr>
              <a:t>How does occlusion affect developers who use various 3D software visualization techniques</a:t>
            </a:r>
            <a:r>
              <a:rPr lang="de">
                <a:solidFill>
                  <a:schemeClr val="dk1"/>
                </a:solidFill>
              </a:rPr>
              <a:t> displayed in immersive augmented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reality?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RQ.4.4) </a:t>
            </a:r>
            <a:r>
              <a:rPr b="1" lang="de">
                <a:solidFill>
                  <a:schemeClr val="dk1"/>
                </a:solidFill>
              </a:rPr>
              <a:t>How does text readability affect developers </a:t>
            </a:r>
            <a:r>
              <a:rPr lang="de">
                <a:solidFill>
                  <a:schemeClr val="dk1"/>
                </a:solidFill>
              </a:rPr>
              <a:t>who use various 3D software visualization techniques displayed in immersive augmented reality?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295dd3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295dd3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1782bfa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1782bfa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3D software visualizations displayed in </a:t>
            </a:r>
            <a:r>
              <a:rPr b="1" lang="de">
                <a:solidFill>
                  <a:schemeClr val="dk1"/>
                </a:solidFill>
              </a:rPr>
              <a:t>immersive</a:t>
            </a:r>
            <a:r>
              <a:rPr lang="de">
                <a:solidFill>
                  <a:schemeClr val="dk1"/>
                </a:solidFill>
              </a:rPr>
              <a:t> </a:t>
            </a:r>
            <a:r>
              <a:rPr b="1" lang="de">
                <a:solidFill>
                  <a:schemeClr val="dk1"/>
                </a:solidFill>
              </a:rPr>
              <a:t>augmented reality</a:t>
            </a:r>
            <a:r>
              <a:rPr lang="de">
                <a:solidFill>
                  <a:schemeClr val="dk1"/>
                </a:solidFill>
              </a:rPr>
              <a:t> </a:t>
            </a:r>
            <a:r>
              <a:rPr b="1" lang="de">
                <a:solidFill>
                  <a:schemeClr val="dk1"/>
                </a:solidFill>
              </a:rPr>
              <a:t>increase</a:t>
            </a:r>
            <a:r>
              <a:rPr lang="de">
                <a:solidFill>
                  <a:schemeClr val="dk1"/>
                </a:solidFill>
              </a:rPr>
              <a:t> software developers </a:t>
            </a:r>
            <a:r>
              <a:rPr b="1" lang="de">
                <a:solidFill>
                  <a:schemeClr val="dk1"/>
                </a:solidFill>
              </a:rPr>
              <a:t>effectiveness</a:t>
            </a:r>
            <a:r>
              <a:rPr lang="de">
                <a:solidFill>
                  <a:schemeClr val="dk1"/>
                </a:solidFill>
              </a:rPr>
              <a:t> to support software concerns.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The effectiveness was measured with: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	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	Correctness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	Perceived Difficulty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	Recollection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Emotions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52dcb9a9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52dcb9a9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Widely used visualization type and effective for software comprehension tasks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data is visualized based on a city metaphor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Buildings represent the classes and the districts of the city the packages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lang="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attributes for the classes are mapped on width and length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lang="d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methods on the height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0017ede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0017ed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3D visualizations in </a:t>
            </a:r>
            <a:r>
              <a:rPr b="1"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Immersive augmented reality</a:t>
            </a: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baseline </a:t>
            </a:r>
            <a:r>
              <a:rPr b="1"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screen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city visualization in both conditions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condition they had to navigate by walking and approaching building and select by focusing a building with their eyes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screen navigation and selection with the mouse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group design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9 - Bern, Konstanz, avg age 27, avg experience 7.5 years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9 - Chile, avg 28, avg experience 9 years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with data set from small software system Axion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omprehension</a:t>
            </a: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tasks from large software system Azureus BitTorrent client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tasks: Finding outliers and identifying patterns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Collected data: User performance, user experience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Half class limitations, and half class good parts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2dd1e2a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52dd1e2a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52dd1e2a6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52dd1e2a6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52dd1e2a6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52dd1e2a6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2dcb9a9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2dcb9a9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52dd1e2a6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52dd1e2a6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2dd1e2a6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2dd1e2a6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2dd1e2a6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2dd1e2a6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5295dd36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5295dd36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between classes during an execution of a program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and y axis represent the classes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cube in the system indicates the interaction between two specific classes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axis  represents the time, colors from blue yellow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a cube tells us the amount of interaction between two classes at a particular time frame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52dd1e2a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52dd1e2a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 participants of the controlled experiment who did immersive augmented reality condition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Comprehension tasks using the space time cube visualization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d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Conducted an interview &amp; freely speak about their experiences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52dd1e2a6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52dd1e2a6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52dd1e2a6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52dd1e2a6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52dcb9a9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52dcb9a9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52dcb9a9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52dcb9a9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displaying the space-time cube visualization in immersive augmented reality facilitates navigation and alleviates occlusion, while selection and text readability remain open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navigation: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It’s Easier to navigate while moving around than to use keyboard and mouse.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occlusion: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occluded elements can be revealed by </a:t>
            </a:r>
            <a:r>
              <a:rPr b="1" lang="de"/>
              <a:t>changing the position</a:t>
            </a:r>
            <a:r>
              <a:rPr lang="de"/>
              <a:t> of the viewer. However, navigation of 3D visualizations displayed on the </a:t>
            </a:r>
            <a:r>
              <a:rPr b="1" lang="de"/>
              <a:t>standard computer screen is difficult</a:t>
            </a:r>
            <a:r>
              <a:rPr lang="de"/>
              <a:t>, and thus, dealing with occlusion is hard. In contrast, since navigation of 3D visualizations in immersive augmented reality poses fewer difficulties, </a:t>
            </a:r>
            <a:r>
              <a:rPr b="1" lang="de"/>
              <a:t>occlusion is not as relevan</a:t>
            </a:r>
            <a:r>
              <a:rPr lang="de"/>
              <a:t>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selection: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Participants often had </a:t>
            </a:r>
            <a:r>
              <a:rPr b="1" lang="de"/>
              <a:t>trouble to stabilize the pointer</a:t>
            </a:r>
            <a:r>
              <a:rPr lang="de"/>
              <a:t> on small buildings for enough time to read the labels. The </a:t>
            </a:r>
            <a:r>
              <a:rPr b="1" lang="de"/>
              <a:t>difficulties</a:t>
            </a:r>
            <a:r>
              <a:rPr lang="de"/>
              <a:t> that users experience to select elements in 3D visualizations</a:t>
            </a:r>
            <a:r>
              <a:rPr b="1" lang="de"/>
              <a:t> impact their effectiveness</a:t>
            </a:r>
            <a:r>
              <a:rPr lang="de"/>
              <a:t>, and better selection mechanism can improve user performance and experience. IAR: </a:t>
            </a:r>
            <a:r>
              <a:rPr b="1" lang="de"/>
              <a:t>natural approach</a:t>
            </a:r>
            <a:r>
              <a:rPr lang="de"/>
              <a:t> (e.g., head movement, hand gestures, voice recognition) → </a:t>
            </a:r>
            <a:r>
              <a:rPr b="1" lang="de"/>
              <a:t>Remains still an issue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Text Readability: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Still an issue</a:t>
            </a:r>
            <a:r>
              <a:rPr lang="de"/>
              <a:t>. </a:t>
            </a:r>
            <a:r>
              <a:rPr b="1" lang="de"/>
              <a:t>Various aspects</a:t>
            </a:r>
            <a:r>
              <a:rPr lang="de"/>
              <a:t> affect text readability, not only the fact of displaying text in 3D. For instance, a </a:t>
            </a:r>
            <a:r>
              <a:rPr b="1" lang="de"/>
              <a:t>high contrast between the color</a:t>
            </a:r>
            <a:r>
              <a:rPr lang="de"/>
              <a:t> of the text and its canvas can ease reading. we noticed that</a:t>
            </a:r>
            <a:r>
              <a:rPr b="1" lang="de"/>
              <a:t> text that is not fixed</a:t>
            </a:r>
            <a:r>
              <a:rPr lang="de"/>
              <a:t> in the visualization (e.g., anchored instead to the body of users) can be the source of difficulties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52dcb9a9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52dcb9a9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significant differences in user performance and user experience when using the 3D software city visualization to deal with various software comprehension tasks. We observe that </a:t>
            </a:r>
            <a:r>
              <a:rPr b="1" lang="de"/>
              <a:t>3D visualizations are effective to support developers in software comprehension tasks</a:t>
            </a:r>
            <a:r>
              <a:rPr lang="de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found that 3D city visualizations displayed in</a:t>
            </a:r>
            <a:r>
              <a:rPr b="1" lang="de"/>
              <a:t> immersive </a:t>
            </a:r>
            <a:r>
              <a:rPr lang="de"/>
              <a:t>augmented reality </a:t>
            </a:r>
            <a:r>
              <a:rPr b="1" lang="de"/>
              <a:t>promote the detection of visual patterns</a:t>
            </a:r>
            <a:r>
              <a:rPr lang="de"/>
              <a:t> that developers can</a:t>
            </a:r>
            <a:r>
              <a:rPr b="1" lang="de"/>
              <a:t> relate to the characteristics of software systems.</a:t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1782bc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1782bc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Sarah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52dcb9a9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52dcb9a9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→ Repeat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Two tasks: Finding outliers and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Developers who visualize software cities for comprehension displayed on a </a:t>
            </a:r>
            <a:r>
              <a:rPr b="1" lang="de"/>
              <a:t>standard</a:t>
            </a:r>
            <a:r>
              <a:rPr lang="de"/>
              <a:t> computer screen </a:t>
            </a:r>
            <a:r>
              <a:rPr b="1" lang="de"/>
              <a:t>require the least time to find outliers</a:t>
            </a:r>
            <a:r>
              <a:rPr lang="de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41782bcd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41782bcd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→ Repeat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Two tasks: Finding outliers and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Developers who visualize software cities for comprehension displayed on a </a:t>
            </a:r>
            <a:r>
              <a:rPr b="1" lang="de"/>
              <a:t>standard</a:t>
            </a:r>
            <a:r>
              <a:rPr lang="de"/>
              <a:t> computer screen </a:t>
            </a:r>
            <a:r>
              <a:rPr b="1" lang="de"/>
              <a:t>achieve the highest correctness to find outliers.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→</a:t>
            </a:r>
            <a:r>
              <a:rPr lang="de"/>
              <a:t> Surely, </a:t>
            </a:r>
            <a:r>
              <a:rPr b="1" lang="de"/>
              <a:t>fine-tuning the design</a:t>
            </a:r>
            <a:r>
              <a:rPr lang="de"/>
              <a:t> of the </a:t>
            </a:r>
            <a:r>
              <a:rPr b="1" lang="de"/>
              <a:t>immersive</a:t>
            </a:r>
            <a:r>
              <a:rPr lang="de"/>
              <a:t> augmented reality deployment can </a:t>
            </a:r>
            <a:r>
              <a:rPr b="1" lang="de"/>
              <a:t>improve completion time and correctness of tasks.</a:t>
            </a:r>
            <a:r>
              <a:rPr lang="de"/>
              <a:t> For instance, the choice of the size of the city can impact the amount of navigation required to find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41782bcd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41782bcd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→ Repeat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Two tasks: Finding outliers and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Developers who visualize software cities for comprehension displayed in </a:t>
            </a:r>
            <a:r>
              <a:rPr b="1" lang="de"/>
              <a:t>immersive </a:t>
            </a:r>
            <a:r>
              <a:rPr lang="de"/>
              <a:t>augmented reality </a:t>
            </a:r>
            <a:r>
              <a:rPr b="1" lang="de"/>
              <a:t>perceive the least difficulty to find outliers.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But </a:t>
            </a:r>
            <a:r>
              <a:rPr b="1" lang="de"/>
              <a:t>identify patterns</a:t>
            </a:r>
            <a:r>
              <a:rPr lang="de"/>
              <a:t> was less difficult on </a:t>
            </a:r>
            <a:r>
              <a:rPr b="1" lang="de"/>
              <a:t>screen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41782bcd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41782bcd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→ Repeat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Two tasks: Finding outliers and patterns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Recollection: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We ask participants to draw their recollection of the visualization of the Azureus city using an application in a tablet.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Measured ink participants used → more ink, more detail they remembered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→ </a:t>
            </a:r>
            <a:r>
              <a:rPr b="1" lang="de">
                <a:solidFill>
                  <a:schemeClr val="dk1"/>
                </a:solidFill>
              </a:rPr>
              <a:t>more design problems</a:t>
            </a:r>
            <a:r>
              <a:rPr lang="de">
                <a:solidFill>
                  <a:schemeClr val="dk1"/>
                </a:solidFill>
              </a:rPr>
              <a:t> found in immersive augmented reality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We observed that participants who used </a:t>
            </a:r>
            <a:r>
              <a:rPr b="1" lang="de">
                <a:solidFill>
                  <a:schemeClr val="dk1"/>
                </a:solidFill>
              </a:rPr>
              <a:t>immersive</a:t>
            </a:r>
            <a:r>
              <a:rPr lang="de">
                <a:solidFill>
                  <a:schemeClr val="dk1"/>
                </a:solidFill>
              </a:rPr>
              <a:t> augmented reality were able to </a:t>
            </a:r>
            <a:r>
              <a:rPr b="1" lang="de">
                <a:solidFill>
                  <a:schemeClr val="dk1"/>
                </a:solidFill>
              </a:rPr>
              <a:t>recollect many details of the system</a:t>
            </a:r>
            <a:r>
              <a:rPr lang="de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41782bcd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41782bcd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→ Repeat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Two tasks: Finding outliers and patterns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Emotions: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Mostly Positive emotions</a:t>
            </a:r>
            <a:r>
              <a:rPr lang="de">
                <a:solidFill>
                  <a:schemeClr val="dk1"/>
                </a:solidFill>
              </a:rPr>
              <a:t> among participants.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 “curiouser” and “challenging”  → </a:t>
            </a:r>
            <a:r>
              <a:rPr b="1" lang="de">
                <a:solidFill>
                  <a:schemeClr val="dk1"/>
                </a:solidFill>
              </a:rPr>
              <a:t>good level of engagement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But</a:t>
            </a:r>
            <a:r>
              <a:rPr lang="de">
                <a:solidFill>
                  <a:schemeClr val="dk1"/>
                </a:solidFill>
              </a:rPr>
              <a:t>: “fatigue” and “pained” → sessions demanded too much effort form the participants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41782bcd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41782bcd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→ Repeat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Two tasks: Finding outliers and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Developers who visualize software cities for comprehension displayed on a </a:t>
            </a:r>
            <a:r>
              <a:rPr b="1" lang="de"/>
              <a:t>standard</a:t>
            </a:r>
            <a:r>
              <a:rPr lang="de"/>
              <a:t> computer screen </a:t>
            </a:r>
            <a:r>
              <a:rPr b="1" lang="de"/>
              <a:t>require the least time to find outliers</a:t>
            </a:r>
            <a:r>
              <a:rPr lang="de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Developers who visualize software cities for comprehension displayed on a </a:t>
            </a:r>
            <a:r>
              <a:rPr b="1" lang="de"/>
              <a:t>standard</a:t>
            </a:r>
            <a:r>
              <a:rPr lang="de"/>
              <a:t> computer screen </a:t>
            </a:r>
            <a:r>
              <a:rPr b="1" lang="de"/>
              <a:t>achieve the highest correctness to find outliers.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→</a:t>
            </a:r>
            <a:r>
              <a:rPr lang="de"/>
              <a:t> Surely, </a:t>
            </a:r>
            <a:r>
              <a:rPr b="1" lang="de"/>
              <a:t>fine-tuning the design</a:t>
            </a:r>
            <a:r>
              <a:rPr lang="de"/>
              <a:t> of the </a:t>
            </a:r>
            <a:r>
              <a:rPr b="1" lang="de"/>
              <a:t>immersive</a:t>
            </a:r>
            <a:r>
              <a:rPr lang="de"/>
              <a:t> augmented reality deployment can </a:t>
            </a:r>
            <a:r>
              <a:rPr b="1" lang="de"/>
              <a:t>improve completion time and correctness of tasks.</a:t>
            </a:r>
            <a:r>
              <a:rPr lang="de"/>
              <a:t> For instance, the choice of the size of the city can impact the amount of navigation required to find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Developers who visualize software cities for comprehension displayed in </a:t>
            </a:r>
            <a:r>
              <a:rPr b="1" lang="de"/>
              <a:t>immersive </a:t>
            </a:r>
            <a:r>
              <a:rPr lang="de"/>
              <a:t>augmented reality </a:t>
            </a:r>
            <a:r>
              <a:rPr b="1" lang="de"/>
              <a:t>perceive the least difficulty to find outliers.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But </a:t>
            </a:r>
            <a:r>
              <a:rPr b="1" lang="de"/>
              <a:t>identify patterns</a:t>
            </a:r>
            <a:r>
              <a:rPr lang="de"/>
              <a:t> was less difficult on </a:t>
            </a:r>
            <a:r>
              <a:rPr b="1" lang="de"/>
              <a:t>screen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Recollection: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We ask participants to draw their recollection of the visualization of the Azureus city using an application in a tablet.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Measured ink participants used → more ink, more detail they remembered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→ </a:t>
            </a:r>
            <a:r>
              <a:rPr b="1" lang="de">
                <a:solidFill>
                  <a:schemeClr val="dk1"/>
                </a:solidFill>
              </a:rPr>
              <a:t>more design problems</a:t>
            </a:r>
            <a:r>
              <a:rPr lang="de">
                <a:solidFill>
                  <a:schemeClr val="dk1"/>
                </a:solidFill>
              </a:rPr>
              <a:t> found in immersive augmented reality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We observed that participants who used </a:t>
            </a:r>
            <a:r>
              <a:rPr b="1" lang="de">
                <a:solidFill>
                  <a:schemeClr val="dk1"/>
                </a:solidFill>
              </a:rPr>
              <a:t>immersive</a:t>
            </a:r>
            <a:r>
              <a:rPr lang="de">
                <a:solidFill>
                  <a:schemeClr val="dk1"/>
                </a:solidFill>
              </a:rPr>
              <a:t> augmented reality were able to </a:t>
            </a:r>
            <a:r>
              <a:rPr b="1" lang="de">
                <a:solidFill>
                  <a:schemeClr val="dk1"/>
                </a:solidFill>
              </a:rPr>
              <a:t>recollect many details of the system</a:t>
            </a:r>
            <a:r>
              <a:rPr lang="de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Emotions: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Positive emotions among participants.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 “curiouser” and “challenging”  → good level of engagement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But: “fatigue” and “pained” → sessions demanded too much effort form the participants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41782bc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41782bc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5295dd3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5295dd3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are the two most suprising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 two ways in which the study can be improved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41782bf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41782bf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are the two most suprising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 two ways in which the study can be improved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41782bf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41782bf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are the two most suprising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 two ways in which the study can be improved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2dcb9a9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2dcb9a9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3D space-time cube technique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Standart Computer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41782bf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41782bf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are the two most suprising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 two ways in which the study can be improved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52dcb9a9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52dcb9a9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2dcb9a9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2dcb9a9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Usability issues → Standart Computer Screen, general for 3D visualizations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Navigation: inside the visualization, change angles, ect. with keyboard and mouse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Selection: selecting an item which is e.g. very small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Occlusion: elements blocking the view of other 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Text Readability: reading 3D text can be very hard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1782bcd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1782bcd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Usability issues → Standart Computer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Navigation: inside the visualization, change angles, ect. with keyboard and mouse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Selection: selecting an item which is e.g. very small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Occlusion: elements blocking the view of other 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Text Readability: reading 3D text can be very hard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1782bcd5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1782bcd5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Usability issues → Standart Computer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Navigation: inside the visualization, change angles, ect. with keyboard and mouse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Selection: selecting an item which is e.g. very small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Occlusion: elements blocking the view of other 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Text Readability: reading 3D text can be very hard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41782bcd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41782bcd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Usability issues → Standart Computer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Navigation: inside the visualization, change angles, ect. with keyboard and mouse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Selection: selecting an item which is e.g. very small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Occlusion: elements blocking the view of other 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Text Readability: reading 3D text can be very hard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1782bcd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1782bcd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Usability issues → Standart Computer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Navigation: inside the visualization, change angles, ect. with keyboard and mouse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Selection: selecting an item which is e.g. very small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Occlusion: elements blocking the view of other 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Text Readability: reading 3D text can be very hard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6" Type="http://schemas.openxmlformats.org/officeDocument/2006/relationships/image" Target="../media/image3.jp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6" Type="http://schemas.openxmlformats.org/officeDocument/2006/relationships/image" Target="../media/image3.jpg"/><Relationship Id="rId7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6" Type="http://schemas.openxmlformats.org/officeDocument/2006/relationships/image" Target="../media/image3.jpg"/><Relationship Id="rId7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6" Type="http://schemas.openxmlformats.org/officeDocument/2006/relationships/image" Target="../media/image4.png"/><Relationship Id="rId7" Type="http://schemas.openxmlformats.org/officeDocument/2006/relationships/image" Target="../media/image3.jpg"/><Relationship Id="rId8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6" Type="http://schemas.openxmlformats.org/officeDocument/2006/relationships/image" Target="../media/image4.png"/><Relationship Id="rId7" Type="http://schemas.openxmlformats.org/officeDocument/2006/relationships/image" Target="../media/image3.jpg"/><Relationship Id="rId8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6" Type="http://schemas.openxmlformats.org/officeDocument/2006/relationships/image" Target="../media/image4.png"/><Relationship Id="rId7" Type="http://schemas.openxmlformats.org/officeDocument/2006/relationships/image" Target="../media/image3.jpg"/><Relationship Id="rId8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6" Type="http://schemas.openxmlformats.org/officeDocument/2006/relationships/image" Target="../media/image4.png"/><Relationship Id="rId7" Type="http://schemas.openxmlformats.org/officeDocument/2006/relationships/image" Target="../media/image3.jpg"/><Relationship Id="rId8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jimbarritt.com/non-random/2010/10/25/walk-the-streets-of-your-codebase-infusion-code-city-and-a-moose/" TargetMode="External"/><Relationship Id="rId4" Type="http://schemas.openxmlformats.org/officeDocument/2006/relationships/hyperlink" Target="https://wettel.github.io/codecit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Overcoming Issues of 3D Software Visualization through Immersive Augmented Reality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Alice Truong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Sarah Zurmühle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Why is this Paper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Usability issues influence developer’s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Effectiveness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Experience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No previous research on overcoming usability issues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Why is this Paper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2400"/>
              <a:t>Improvement of Comprehension Tasks of Developers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Research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Can </a:t>
            </a:r>
            <a:r>
              <a:rPr b="1" lang="de"/>
              <a:t>Immersive Augmented Reality</a:t>
            </a:r>
            <a:r>
              <a:rPr lang="de"/>
              <a:t> help to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RQ.1 Overcome Usability Issues of general 3D Visualizations?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RQ.2 Increase Developers Effectiveness?</a:t>
            </a:r>
            <a:endParaRPr/>
          </a:p>
        </p:txBody>
      </p:sp>
      <p:graphicFrame>
        <p:nvGraphicFramePr>
          <p:cNvPr id="137" name="Google Shape;137;p24"/>
          <p:cNvGraphicFramePr/>
          <p:nvPr/>
        </p:nvGraphicFramePr>
        <p:xfrm>
          <a:off x="809450" y="21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2107600"/>
              </a:tblGrid>
              <a:tr h="36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RQ.1.1 Navigation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RQ.1.2 Selection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dk1"/>
                          </a:solidFill>
                        </a:rPr>
                        <a:t>RQ.1.3 </a:t>
                      </a:r>
                      <a:r>
                        <a:rPr lang="de" sz="1200"/>
                        <a:t>Occlusion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dk1"/>
                          </a:solidFill>
                        </a:rPr>
                        <a:t>RQ.1.4 </a:t>
                      </a:r>
                      <a:r>
                        <a:rPr lang="de" sz="1200"/>
                        <a:t>Text Readability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325" y="2298325"/>
            <a:ext cx="3869974" cy="209145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4962325" y="4389784"/>
            <a:ext cx="27573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Merino et al. (2018, p. 1)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Hypothesis about Usability Issues (RQ.1)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Displaying Comprehension Tasks in </a:t>
            </a:r>
            <a:r>
              <a:rPr lang="de"/>
              <a:t>Immersive Augmented Reality can help to overcome usability issues of 3D visualization.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Hypothesis about </a:t>
            </a:r>
            <a:r>
              <a:rPr lang="de"/>
              <a:t>Effectiveness (RQ.2)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19525" r="19286" t="0"/>
          <a:stretch/>
        </p:blipFill>
        <p:spPr>
          <a:xfrm>
            <a:off x="992736" y="1641278"/>
            <a:ext cx="1225094" cy="114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308" y="1538837"/>
            <a:ext cx="1263858" cy="128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575" y="1608851"/>
            <a:ext cx="990051" cy="120102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992725" y="2750905"/>
            <a:ext cx="1225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	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7324561" y="2802167"/>
            <a:ext cx="1062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Difficulty	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4139297" y="2750905"/>
            <a:ext cx="1263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Correctness	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2440225" y="46067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Recollection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5757350" y="46329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Emotions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0800" y="3487975"/>
            <a:ext cx="990051" cy="10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0900" y="3435800"/>
            <a:ext cx="1204100" cy="120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0675" y="1412173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2100" y="1458523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1425" y="1458535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03025" y="3537785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3700" y="3475135"/>
            <a:ext cx="637200" cy="50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3D City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1365300" y="4529788"/>
            <a:ext cx="6413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Richard Wettel (2017)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075" y="1152463"/>
            <a:ext cx="625162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3073750" y="3590575"/>
            <a:ext cx="1374600" cy="978300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1451900" y="2216000"/>
            <a:ext cx="2116200" cy="1482600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1699150" y="3914900"/>
            <a:ext cx="1374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accent5"/>
                </a:solidFill>
              </a:rPr>
              <a:t>Packages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4243800" y="2160150"/>
            <a:ext cx="656400" cy="8232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4637725" y="1336950"/>
            <a:ext cx="656400" cy="9783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406100" y="2315250"/>
            <a:ext cx="1081200" cy="7458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5697575" y="3204300"/>
            <a:ext cx="1374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E69138"/>
                </a:solidFill>
              </a:rPr>
              <a:t>Classes</a:t>
            </a:r>
            <a:endParaRPr b="1">
              <a:solidFill>
                <a:srgbClr val="E6913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did they proceed? </a:t>
            </a:r>
            <a:r>
              <a:rPr lang="de" sz="1600">
                <a:solidFill>
                  <a:schemeClr val="dk2"/>
                </a:solidFill>
              </a:rPr>
              <a:t>Increase Developers Effectiveness?</a:t>
            </a:r>
            <a:r>
              <a:rPr lang="de" sz="1600"/>
              <a:t> </a:t>
            </a:r>
            <a:r>
              <a:rPr lang="de"/>
              <a:t> </a:t>
            </a:r>
            <a:endParaRPr i="1" sz="1800"/>
          </a:p>
        </p:txBody>
      </p:sp>
      <p:sp>
        <p:nvSpPr>
          <p:cNvPr id="185" name="Google Shape;185;p28"/>
          <p:cNvSpPr txBox="1"/>
          <p:nvPr/>
        </p:nvSpPr>
        <p:spPr>
          <a:xfrm>
            <a:off x="3290792" y="1335313"/>
            <a:ext cx="2688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Controlled experiment</a:t>
            </a:r>
            <a:endParaRPr b="1" sz="1600"/>
          </a:p>
        </p:txBody>
      </p:sp>
      <p:sp>
        <p:nvSpPr>
          <p:cNvPr id="186" name="Google Shape;186;p28"/>
          <p:cNvSpPr txBox="1"/>
          <p:nvPr/>
        </p:nvSpPr>
        <p:spPr>
          <a:xfrm>
            <a:off x="976900" y="2183250"/>
            <a:ext cx="3248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273" y="2046212"/>
            <a:ext cx="1369975" cy="941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657" y="3302691"/>
            <a:ext cx="509075" cy="5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188" y="3302691"/>
            <a:ext cx="509075" cy="5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757263" y="2929325"/>
            <a:ext cx="2017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9 Participants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6313813" y="2929325"/>
            <a:ext cx="2017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9 Participants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6209350" y="1654400"/>
            <a:ext cx="2017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5200C"/>
                </a:solidFill>
                <a:highlight>
                  <a:srgbClr val="FFFFFF"/>
                </a:highlight>
              </a:rPr>
              <a:t>Computer screen</a:t>
            </a:r>
            <a:endParaRPr>
              <a:solidFill>
                <a:srgbClr val="85200C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580728" y="1654400"/>
            <a:ext cx="24795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C4587"/>
                </a:solidFill>
                <a:highlight>
                  <a:srgbClr val="FFFFFF"/>
                </a:highlight>
              </a:rPr>
              <a:t>Immersive</a:t>
            </a:r>
            <a:r>
              <a:rPr lang="de">
                <a:solidFill>
                  <a:srgbClr val="1C4587"/>
                </a:solidFill>
                <a:highlight>
                  <a:srgbClr val="FFFFFF"/>
                </a:highlight>
              </a:rPr>
              <a:t> augmented reality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4859" y="2328575"/>
            <a:ext cx="679180" cy="6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3414425" y="3007775"/>
            <a:ext cx="2479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Same comprehension tasks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9049" y="2105179"/>
            <a:ext cx="1534214" cy="82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8"/>
          <p:cNvCxnSpPr>
            <a:stCxn id="191" idx="1"/>
            <a:endCxn id="194" idx="3"/>
          </p:cNvCxnSpPr>
          <p:nvPr/>
        </p:nvCxnSpPr>
        <p:spPr>
          <a:xfrm rot="10800000">
            <a:off x="4884013" y="2668175"/>
            <a:ext cx="14298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8"/>
          <p:cNvCxnSpPr>
            <a:stCxn id="190" idx="3"/>
            <a:endCxn id="194" idx="1"/>
          </p:cNvCxnSpPr>
          <p:nvPr/>
        </p:nvCxnSpPr>
        <p:spPr>
          <a:xfrm flipH="1" rot="10800000">
            <a:off x="2775063" y="2668175"/>
            <a:ext cx="14298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8"/>
          <p:cNvSpPr txBox="1"/>
          <p:nvPr/>
        </p:nvSpPr>
        <p:spPr>
          <a:xfrm>
            <a:off x="2092500" y="3939450"/>
            <a:ext cx="24795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5"/>
                </a:solidFill>
              </a:rPr>
              <a:t>User performance</a:t>
            </a:r>
            <a:endParaRPr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de" sz="1200">
                <a:solidFill>
                  <a:schemeClr val="accent5"/>
                </a:solidFill>
              </a:rPr>
              <a:t>Completion time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de" sz="1200">
                <a:solidFill>
                  <a:schemeClr val="accent5"/>
                </a:solidFill>
              </a:rPr>
              <a:t>Correctness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de" sz="1200">
                <a:solidFill>
                  <a:schemeClr val="accent5"/>
                </a:solidFill>
              </a:rPr>
              <a:t>Recollection → Drawing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4572000" y="3939450"/>
            <a:ext cx="2479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5"/>
                </a:solidFill>
              </a:rPr>
              <a:t>User experience</a:t>
            </a:r>
            <a:endParaRPr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de" sz="1200">
                <a:solidFill>
                  <a:schemeClr val="accent5"/>
                </a:solidFill>
              </a:rPr>
              <a:t>Difficulty → Likert scale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de" sz="1200">
                <a:solidFill>
                  <a:schemeClr val="accent5"/>
                </a:solidFill>
              </a:rPr>
              <a:t>Emotion</a:t>
            </a:r>
            <a:r>
              <a:rPr lang="de" sz="1200">
                <a:solidFill>
                  <a:schemeClr val="accent5"/>
                </a:solidFill>
              </a:rPr>
              <a:t> → </a:t>
            </a:r>
            <a:r>
              <a:rPr lang="de" sz="1200">
                <a:solidFill>
                  <a:schemeClr val="accent5"/>
                </a:solidFill>
              </a:rPr>
              <a:t>Cards</a:t>
            </a:r>
            <a:endParaRPr sz="1200">
              <a:solidFill>
                <a:schemeClr val="accent5"/>
              </a:solidFill>
            </a:endParaRPr>
          </a:p>
        </p:txBody>
      </p:sp>
      <p:cxnSp>
        <p:nvCxnSpPr>
          <p:cNvPr id="201" name="Google Shape;201;p28"/>
          <p:cNvCxnSpPr/>
          <p:nvPr/>
        </p:nvCxnSpPr>
        <p:spPr>
          <a:xfrm>
            <a:off x="5071175" y="3452250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8"/>
          <p:cNvCxnSpPr/>
          <p:nvPr/>
        </p:nvCxnSpPr>
        <p:spPr>
          <a:xfrm>
            <a:off x="3672475" y="3452250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8"/>
          <p:cNvSpPr txBox="1"/>
          <p:nvPr/>
        </p:nvSpPr>
        <p:spPr>
          <a:xfrm rot="1080378">
            <a:off x="5044579" y="2696307"/>
            <a:ext cx="1534348" cy="38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Training Session</a:t>
            </a:r>
            <a:endParaRPr sz="1100"/>
          </a:p>
        </p:txBody>
      </p:sp>
      <p:sp>
        <p:nvSpPr>
          <p:cNvPr id="204" name="Google Shape;204;p28"/>
          <p:cNvSpPr txBox="1"/>
          <p:nvPr/>
        </p:nvSpPr>
        <p:spPr>
          <a:xfrm rot="-1041482">
            <a:off x="2733509" y="2596202"/>
            <a:ext cx="1534482" cy="2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Training Session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Good Parts</a:t>
            </a:r>
            <a:endParaRPr/>
          </a:p>
        </p:txBody>
      </p:sp>
      <p:sp>
        <p:nvSpPr>
          <p:cNvPr id="210" name="Google Shape;210;p29"/>
          <p:cNvSpPr txBox="1"/>
          <p:nvPr>
            <p:ph idx="4294967295" type="body"/>
          </p:nvPr>
        </p:nvSpPr>
        <p:spPr>
          <a:xfrm>
            <a:off x="311700" y="2894725"/>
            <a:ext cx="29745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/>
              <a:t>Construct </a:t>
            </a:r>
            <a:r>
              <a:rPr b="1" lang="de" sz="1400"/>
              <a:t>Validity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Same building settings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475" y="504625"/>
            <a:ext cx="453476" cy="45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150" y="1097212"/>
            <a:ext cx="3876100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Good Parts</a:t>
            </a:r>
            <a:endParaRPr/>
          </a:p>
        </p:txBody>
      </p:sp>
      <p:sp>
        <p:nvSpPr>
          <p:cNvPr id="218" name="Google Shape;218;p30"/>
          <p:cNvSpPr txBox="1"/>
          <p:nvPr>
            <p:ph idx="4294967295" type="body"/>
          </p:nvPr>
        </p:nvSpPr>
        <p:spPr>
          <a:xfrm>
            <a:off x="311700" y="2894725"/>
            <a:ext cx="29745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rgbClr val="B7B7B7"/>
                </a:solidFill>
              </a:rPr>
              <a:t>Construct Validity</a:t>
            </a:r>
            <a:endParaRPr b="1"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de" sz="1400">
                <a:solidFill>
                  <a:srgbClr val="B7B7B7"/>
                </a:solidFill>
              </a:rPr>
              <a:t>Same building settings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475" y="504625"/>
            <a:ext cx="453476" cy="45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>
            <p:ph idx="4294967295" type="body"/>
          </p:nvPr>
        </p:nvSpPr>
        <p:spPr>
          <a:xfrm>
            <a:off x="2909950" y="2894725"/>
            <a:ext cx="29745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/>
              <a:t>Internal Validity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Same building settings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Similar groups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Similar experiment rooms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Identical procedure</a:t>
            </a:r>
            <a:endParaRPr sz="1400"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150" y="1097212"/>
            <a:ext cx="3876100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Good Parts</a:t>
            </a:r>
            <a:endParaRPr/>
          </a:p>
        </p:txBody>
      </p:sp>
      <p:sp>
        <p:nvSpPr>
          <p:cNvPr id="227" name="Google Shape;227;p31"/>
          <p:cNvSpPr txBox="1"/>
          <p:nvPr>
            <p:ph idx="4294967295" type="body"/>
          </p:nvPr>
        </p:nvSpPr>
        <p:spPr>
          <a:xfrm>
            <a:off x="311700" y="2894725"/>
            <a:ext cx="29745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rgbClr val="B7B7B7"/>
                </a:solidFill>
              </a:rPr>
              <a:t>Construct Validity</a:t>
            </a:r>
            <a:endParaRPr b="1"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de" sz="1400">
                <a:solidFill>
                  <a:srgbClr val="B7B7B7"/>
                </a:solidFill>
              </a:rPr>
              <a:t>Same building settings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475" y="504625"/>
            <a:ext cx="453476" cy="45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idx="4294967295" type="body"/>
          </p:nvPr>
        </p:nvSpPr>
        <p:spPr>
          <a:xfrm>
            <a:off x="2909950" y="2894725"/>
            <a:ext cx="29745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rgbClr val="B7B7B7"/>
                </a:solidFill>
              </a:rPr>
              <a:t>Internal Validity</a:t>
            </a:r>
            <a:endParaRPr b="1"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de" sz="1400">
                <a:solidFill>
                  <a:srgbClr val="B7B7B7"/>
                </a:solidFill>
              </a:rPr>
              <a:t>Same building settings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de" sz="1400">
                <a:solidFill>
                  <a:srgbClr val="B7B7B7"/>
                </a:solidFill>
              </a:rPr>
              <a:t>Similar groups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de" sz="1400">
                <a:solidFill>
                  <a:srgbClr val="B7B7B7"/>
                </a:solidFill>
              </a:rPr>
              <a:t>Similar experiment rooms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de" sz="1400">
                <a:solidFill>
                  <a:srgbClr val="B7B7B7"/>
                </a:solidFill>
              </a:rPr>
              <a:t>Identical procedure</a:t>
            </a:r>
            <a:endParaRPr sz="1400">
              <a:solidFill>
                <a:srgbClr val="B7B7B7"/>
              </a:solidFill>
            </a:endParaRPr>
          </a:p>
        </p:txBody>
      </p:sp>
      <p:sp>
        <p:nvSpPr>
          <p:cNvPr id="230" name="Google Shape;230;p31"/>
          <p:cNvSpPr txBox="1"/>
          <p:nvPr>
            <p:ph idx="4294967295" type="body"/>
          </p:nvPr>
        </p:nvSpPr>
        <p:spPr>
          <a:xfrm>
            <a:off x="5940100" y="2894725"/>
            <a:ext cx="2974500" cy="1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/>
              <a:t>External Validity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Training sessions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Between-groups design: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No learning effects</a:t>
            </a:r>
            <a:endParaRPr sz="1400"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150" y="1097212"/>
            <a:ext cx="3876100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Table of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0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Usability Issues with 3D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Importance of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Research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Hypothesis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Procedures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"/>
              <a:t>Good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"/>
              <a:t>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Discussion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Limitations</a:t>
            </a:r>
            <a:endParaRPr/>
          </a:p>
        </p:txBody>
      </p:sp>
      <p:sp>
        <p:nvSpPr>
          <p:cNvPr id="237" name="Google Shape;237;p32"/>
          <p:cNvSpPr txBox="1"/>
          <p:nvPr>
            <p:ph idx="4294967295" type="body"/>
          </p:nvPr>
        </p:nvSpPr>
        <p:spPr>
          <a:xfrm>
            <a:off x="311700" y="2934350"/>
            <a:ext cx="27309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" sz="1400"/>
              <a:t>Construct Validity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Visualization quality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Recollection measure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725" y="404925"/>
            <a:ext cx="5727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150" y="1097212"/>
            <a:ext cx="3876100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Limitations</a:t>
            </a:r>
            <a:endParaRPr/>
          </a:p>
        </p:txBody>
      </p:sp>
      <p:sp>
        <p:nvSpPr>
          <p:cNvPr id="245" name="Google Shape;245;p33"/>
          <p:cNvSpPr txBox="1"/>
          <p:nvPr>
            <p:ph idx="4294967295" type="body"/>
          </p:nvPr>
        </p:nvSpPr>
        <p:spPr>
          <a:xfrm>
            <a:off x="311700" y="2934350"/>
            <a:ext cx="27309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" sz="1400">
                <a:solidFill>
                  <a:srgbClr val="B7B7B7"/>
                </a:solidFill>
              </a:rPr>
              <a:t>Construct Validity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de" sz="1400">
                <a:solidFill>
                  <a:srgbClr val="B7B7B7"/>
                </a:solidFill>
              </a:rPr>
              <a:t>Visualization quality 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❖"/>
            </a:pPr>
            <a:r>
              <a:rPr lang="de" sz="1400">
                <a:solidFill>
                  <a:srgbClr val="B7B7B7"/>
                </a:solidFill>
              </a:rPr>
              <a:t>Recollection measure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</p:txBody>
      </p:sp>
      <p:sp>
        <p:nvSpPr>
          <p:cNvPr id="246" name="Google Shape;246;p33"/>
          <p:cNvSpPr txBox="1"/>
          <p:nvPr>
            <p:ph idx="4294967295" type="body"/>
          </p:nvPr>
        </p:nvSpPr>
        <p:spPr>
          <a:xfrm>
            <a:off x="2909950" y="2934350"/>
            <a:ext cx="29745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" sz="1400"/>
              <a:t>Internal Validity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Different method of instruction</a:t>
            </a:r>
            <a:endParaRPr b="1" sz="1400"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725" y="404925"/>
            <a:ext cx="5727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150" y="1097212"/>
            <a:ext cx="3876100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Limitations</a:t>
            </a:r>
            <a:endParaRPr/>
          </a:p>
        </p:txBody>
      </p:sp>
      <p:sp>
        <p:nvSpPr>
          <p:cNvPr id="254" name="Google Shape;254;p34"/>
          <p:cNvSpPr txBox="1"/>
          <p:nvPr>
            <p:ph idx="4294967295" type="body"/>
          </p:nvPr>
        </p:nvSpPr>
        <p:spPr>
          <a:xfrm>
            <a:off x="311700" y="2934350"/>
            <a:ext cx="27309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" sz="1400">
                <a:solidFill>
                  <a:srgbClr val="B7B7B7"/>
                </a:solidFill>
              </a:rPr>
              <a:t>Construct Validity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de" sz="1400">
                <a:solidFill>
                  <a:srgbClr val="B7B7B7"/>
                </a:solidFill>
              </a:rPr>
              <a:t>Visualization quality 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❖"/>
            </a:pPr>
            <a:r>
              <a:rPr lang="de" sz="1400">
                <a:solidFill>
                  <a:srgbClr val="B7B7B7"/>
                </a:solidFill>
              </a:rPr>
              <a:t>Recollection measure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</p:txBody>
      </p:sp>
      <p:sp>
        <p:nvSpPr>
          <p:cNvPr id="255" name="Google Shape;255;p34"/>
          <p:cNvSpPr txBox="1"/>
          <p:nvPr>
            <p:ph idx="4294967295" type="body"/>
          </p:nvPr>
        </p:nvSpPr>
        <p:spPr>
          <a:xfrm>
            <a:off x="2909950" y="2934350"/>
            <a:ext cx="29745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" sz="1400">
                <a:solidFill>
                  <a:srgbClr val="B7B7B7"/>
                </a:solidFill>
              </a:rPr>
              <a:t>Internal Validity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❖"/>
            </a:pPr>
            <a:r>
              <a:rPr lang="de" sz="1400">
                <a:solidFill>
                  <a:srgbClr val="B7B7B7"/>
                </a:solidFill>
              </a:rPr>
              <a:t>Different method of instruction</a:t>
            </a:r>
            <a:endParaRPr b="1" sz="1400">
              <a:solidFill>
                <a:srgbClr val="B7B7B7"/>
              </a:solidFill>
            </a:endParaRPr>
          </a:p>
        </p:txBody>
      </p:sp>
      <p:sp>
        <p:nvSpPr>
          <p:cNvPr id="256" name="Google Shape;256;p34"/>
          <p:cNvSpPr txBox="1"/>
          <p:nvPr>
            <p:ph idx="4294967295" type="body"/>
          </p:nvPr>
        </p:nvSpPr>
        <p:spPr>
          <a:xfrm>
            <a:off x="5940100" y="2934350"/>
            <a:ext cx="29745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/>
              <a:t>External Validity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Small sample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Only one data set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Selection bias: Students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Participant characteristics</a:t>
            </a:r>
            <a:endParaRPr b="1" sz="140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725" y="404925"/>
            <a:ext cx="5727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150" y="1097212"/>
            <a:ext cx="3876100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Types of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152475"/>
            <a:ext cx="39999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3D City Visualizations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Space-Time Cube Visualizations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311700" y="4490725"/>
            <a:ext cx="3591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666666"/>
                </a:solidFill>
              </a:rPr>
              <a:t>Richard Wettel (2017)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4801325" y="4490725"/>
            <a:ext cx="3462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000">
                <a:solidFill>
                  <a:srgbClr val="666666"/>
                </a:solidFill>
              </a:rPr>
              <a:t>Teseo Schneider et al. (2016)</a:t>
            </a:r>
            <a:endParaRPr sz="1000"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0624"/>
            <a:ext cx="3591301" cy="196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800" y="1771126"/>
            <a:ext cx="2659939" cy="2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6207675" y="3065175"/>
            <a:ext cx="399000" cy="355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6332975" y="3690525"/>
            <a:ext cx="399000" cy="3552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5492650" y="3335325"/>
            <a:ext cx="399000" cy="3552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did they proceed? </a:t>
            </a:r>
            <a:r>
              <a:rPr lang="de" sz="1600">
                <a:solidFill>
                  <a:schemeClr val="dk2"/>
                </a:solidFill>
              </a:rPr>
              <a:t>Overcome Usability Issues of 3D Visualizations?</a:t>
            </a:r>
            <a:endParaRPr i="1" sz="1600"/>
          </a:p>
        </p:txBody>
      </p:sp>
      <p:sp>
        <p:nvSpPr>
          <p:cNvPr id="278" name="Google Shape;278;p36"/>
          <p:cNvSpPr txBox="1"/>
          <p:nvPr/>
        </p:nvSpPr>
        <p:spPr>
          <a:xfrm>
            <a:off x="976900" y="2183250"/>
            <a:ext cx="3248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095" y="2480132"/>
            <a:ext cx="509075" cy="5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2671463" y="2065750"/>
            <a:ext cx="2017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Same </a:t>
            </a:r>
            <a:r>
              <a:rPr lang="de"/>
              <a:t>9 Participants</a:t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6028675" y="1672538"/>
            <a:ext cx="2715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85200C"/>
                </a:solidFill>
                <a:highlight>
                  <a:schemeClr val="lt1"/>
                </a:highlight>
              </a:rPr>
              <a:t>Space-Time Cube Visualization</a:t>
            </a:r>
            <a:endParaRPr>
              <a:solidFill>
                <a:srgbClr val="85200C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  <a:highlight>
                <a:srgbClr val="FFFFFF"/>
              </a:highlight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580728" y="1654400"/>
            <a:ext cx="24795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C4587"/>
                </a:solidFill>
                <a:highlight>
                  <a:srgbClr val="FFFFFF"/>
                </a:highlight>
              </a:rPr>
              <a:t>3D City Visualization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3632009" y="4031250"/>
            <a:ext cx="1824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5"/>
                </a:solidFill>
              </a:rPr>
              <a:t>Reported Experiences</a:t>
            </a:r>
            <a:endParaRPr sz="1200">
              <a:solidFill>
                <a:schemeClr val="accent5"/>
              </a:solidFill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1325" y="2057225"/>
            <a:ext cx="1620555" cy="86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361" y="2079600"/>
            <a:ext cx="1534214" cy="8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/>
          <p:nvPr/>
        </p:nvSpPr>
        <p:spPr>
          <a:xfrm>
            <a:off x="766275" y="3525700"/>
            <a:ext cx="2479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</a:t>
            </a:r>
            <a:r>
              <a:rPr lang="de"/>
              <a:t>omprehension tasks</a:t>
            </a:r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6352925" y="3575350"/>
            <a:ext cx="2479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Comprehension tasks</a:t>
            </a:r>
            <a:endParaRPr/>
          </a:p>
        </p:txBody>
      </p:sp>
      <p:pic>
        <p:nvPicPr>
          <p:cNvPr id="288" name="Google Shape;288;p36"/>
          <p:cNvPicPr preferRelativeResize="0"/>
          <p:nvPr/>
        </p:nvPicPr>
        <p:blipFill rotWithShape="1">
          <a:blip r:embed="rId6">
            <a:alphaModFix/>
          </a:blip>
          <a:srcRect b="-9297" l="-9297" r="-9297" t="-9297"/>
          <a:stretch/>
        </p:blipFill>
        <p:spPr>
          <a:xfrm>
            <a:off x="1426575" y="2989577"/>
            <a:ext cx="679177" cy="6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1200" y="3042827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/>
          <p:nvPr/>
        </p:nvSpPr>
        <p:spPr>
          <a:xfrm>
            <a:off x="3200467" y="1220438"/>
            <a:ext cx="2688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User Study</a:t>
            </a:r>
            <a:endParaRPr b="1" sz="1600"/>
          </a:p>
        </p:txBody>
      </p:sp>
      <p:cxnSp>
        <p:nvCxnSpPr>
          <p:cNvPr id="291" name="Google Shape;291;p36"/>
          <p:cNvCxnSpPr/>
          <p:nvPr/>
        </p:nvCxnSpPr>
        <p:spPr>
          <a:xfrm>
            <a:off x="4334250" y="2831900"/>
            <a:ext cx="18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6"/>
          <p:cNvCxnSpPr>
            <a:endCxn id="283" idx="1"/>
          </p:cNvCxnSpPr>
          <p:nvPr/>
        </p:nvCxnSpPr>
        <p:spPr>
          <a:xfrm>
            <a:off x="2690609" y="3837000"/>
            <a:ext cx="9414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6"/>
          <p:cNvCxnSpPr>
            <a:stCxn id="287" idx="1"/>
            <a:endCxn id="283" idx="3"/>
          </p:cNvCxnSpPr>
          <p:nvPr/>
        </p:nvCxnSpPr>
        <p:spPr>
          <a:xfrm flipH="1">
            <a:off x="5456825" y="3914950"/>
            <a:ext cx="8961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Good Parts</a:t>
            </a:r>
            <a:endParaRPr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475" y="504625"/>
            <a:ext cx="453476" cy="45347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7"/>
          <p:cNvSpPr txBox="1"/>
          <p:nvPr>
            <p:ph idx="4294967295" type="body"/>
          </p:nvPr>
        </p:nvSpPr>
        <p:spPr>
          <a:xfrm>
            <a:off x="407975" y="3083400"/>
            <a:ext cx="65121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Same participants →</a:t>
            </a:r>
            <a:r>
              <a:rPr lang="de" sz="1400"/>
              <a:t> </a:t>
            </a:r>
            <a:r>
              <a:rPr lang="de" sz="1400"/>
              <a:t>Comparison of different techniques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Qualitative study → More detailed impressions </a:t>
            </a:r>
            <a:r>
              <a:rPr lang="de" sz="1400"/>
              <a:t>collected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Different tasks → Reduced learning effect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200" y="1060399"/>
            <a:ext cx="3971922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Limitations</a:t>
            </a:r>
            <a:endParaRPr/>
          </a:p>
        </p:txBody>
      </p:sp>
      <p:sp>
        <p:nvSpPr>
          <p:cNvPr id="307" name="Google Shape;307;p38"/>
          <p:cNvSpPr txBox="1"/>
          <p:nvPr>
            <p:ph idx="4294967295" type="body"/>
          </p:nvPr>
        </p:nvSpPr>
        <p:spPr>
          <a:xfrm>
            <a:off x="381175" y="3013875"/>
            <a:ext cx="68268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Unclear period of time between controlled experiment and user study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Usability issues not completely covered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Same data set</a:t>
            </a:r>
            <a:r>
              <a:rPr lang="de" sz="1400"/>
              <a:t> → L</a:t>
            </a:r>
            <a:r>
              <a:rPr lang="de" sz="1400"/>
              <a:t>earning effect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Selection bias: Students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de" sz="1400"/>
              <a:t>Participant characteristics</a:t>
            </a:r>
            <a:endParaRPr sz="1400"/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725" y="404925"/>
            <a:ext cx="5727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200" y="1060399"/>
            <a:ext cx="3971922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RQ.1 Does Immersive Augmented Reality Help Overcoming 3D Usability Issues?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RQ.2 Does the Usage of Immersive Augmented Reality Increase Developers Effectiveness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6" name="Google Shape;316;p39"/>
          <p:cNvGraphicFramePr/>
          <p:nvPr/>
        </p:nvGraphicFramePr>
        <p:xfrm>
          <a:off x="809450" y="174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2107600"/>
              </a:tblGrid>
              <a:tr h="36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RQ.1.1 Navigation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RQ.1.2 Selection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dk1"/>
                          </a:solidFill>
                        </a:rPr>
                        <a:t>RQ.1.3 </a:t>
                      </a:r>
                      <a:r>
                        <a:rPr lang="de" sz="1200"/>
                        <a:t>Occlusion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dk1"/>
                          </a:solidFill>
                        </a:rPr>
                        <a:t>RQ.1.4 </a:t>
                      </a:r>
                      <a:r>
                        <a:rPr lang="de" sz="1200"/>
                        <a:t>Text Readability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RQ.1 Usability Issues with 3D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Immersive Augmented Reality helps to overcome: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But these aspects still remain an issue: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4" name="Google Shape;324;p40"/>
          <p:cNvGraphicFramePr/>
          <p:nvPr/>
        </p:nvGraphicFramePr>
        <p:xfrm>
          <a:off x="311700" y="240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3467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RQ.1.1 Navigation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chemeClr val="dk1"/>
                          </a:solidFill>
                        </a:rPr>
                        <a:t>RQ.1.2 </a:t>
                      </a:r>
                      <a:r>
                        <a:rPr lang="de" sz="1800"/>
                        <a:t>Occlusion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5" name="Google Shape;325;p40"/>
          <p:cNvGraphicFramePr/>
          <p:nvPr/>
        </p:nvGraphicFramePr>
        <p:xfrm>
          <a:off x="4832400" y="240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3467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chemeClr val="dk1"/>
                          </a:solidFill>
                        </a:rPr>
                        <a:t>RQ.1.3 </a:t>
                      </a:r>
                      <a:r>
                        <a:rPr lang="de" sz="1800"/>
                        <a:t>Selection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chemeClr val="dk1"/>
                          </a:solidFill>
                        </a:rPr>
                        <a:t>RQ.1.4 </a:t>
                      </a:r>
                      <a:r>
                        <a:rPr lang="de" sz="1800"/>
                        <a:t>Text Readability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RQ.2 Effectiveness of 3D software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3D visualizations in </a:t>
            </a:r>
            <a:r>
              <a:rPr lang="de"/>
              <a:t>immersive</a:t>
            </a:r>
            <a:r>
              <a:rPr lang="de"/>
              <a:t> </a:t>
            </a:r>
            <a:r>
              <a:rPr lang="de"/>
              <a:t>augmented</a:t>
            </a:r>
            <a:r>
              <a:rPr lang="de"/>
              <a:t> reality support developers in software comprehension tasks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They increase pattern detection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Software Visualization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Software is no physical object → You cannot touch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3D Visualization provides a w</a:t>
            </a:r>
            <a:r>
              <a:rPr lang="de"/>
              <a:t>ay to represent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Components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550" y="2491270"/>
            <a:ext cx="3228750" cy="22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603550" y="4691350"/>
            <a:ext cx="2787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Jim </a:t>
            </a:r>
            <a:r>
              <a:rPr lang="de" sz="1000">
                <a:solidFill>
                  <a:schemeClr val="dk2"/>
                </a:solidFill>
              </a:rPr>
              <a:t>Barritt (2015)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51400"/>
            <a:ext cx="3228750" cy="224363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153500" y="3511475"/>
            <a:ext cx="990000" cy="523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RQ.2 Effectiveness of 3D software Visualizations</a:t>
            </a:r>
            <a:endParaRPr/>
          </a:p>
        </p:txBody>
      </p:sp>
      <p:pic>
        <p:nvPicPr>
          <p:cNvPr id="337" name="Google Shape;337;p42"/>
          <p:cNvPicPr preferRelativeResize="0"/>
          <p:nvPr/>
        </p:nvPicPr>
        <p:blipFill rotWithShape="1">
          <a:blip r:embed="rId3">
            <a:alphaModFix/>
          </a:blip>
          <a:srcRect b="0" l="19525" r="19286" t="0"/>
          <a:stretch/>
        </p:blipFill>
        <p:spPr>
          <a:xfrm>
            <a:off x="992736" y="1641278"/>
            <a:ext cx="1225094" cy="114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2"/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4139308" y="1538837"/>
            <a:ext cx="1263858" cy="128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2"/>
          <p:cNvPicPr preferRelativeResize="0"/>
          <p:nvPr/>
        </p:nvPicPr>
        <p:blipFill>
          <a:blip r:embed="rId5">
            <a:alphaModFix amt="21000"/>
          </a:blip>
          <a:stretch>
            <a:fillRect/>
          </a:stretch>
        </p:blipFill>
        <p:spPr>
          <a:xfrm>
            <a:off x="7324575" y="1608851"/>
            <a:ext cx="990051" cy="120102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992725" y="2750905"/>
            <a:ext cx="1225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	</a:t>
            </a:r>
            <a:endParaRPr/>
          </a:p>
        </p:txBody>
      </p:sp>
      <p:sp>
        <p:nvSpPr>
          <p:cNvPr id="341" name="Google Shape;341;p42"/>
          <p:cNvSpPr txBox="1"/>
          <p:nvPr/>
        </p:nvSpPr>
        <p:spPr>
          <a:xfrm>
            <a:off x="7324561" y="2802167"/>
            <a:ext cx="1062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Difficulty	</a:t>
            </a:r>
            <a:endParaRPr/>
          </a:p>
        </p:txBody>
      </p:sp>
      <p:sp>
        <p:nvSpPr>
          <p:cNvPr id="342" name="Google Shape;342;p42"/>
          <p:cNvSpPr txBox="1"/>
          <p:nvPr/>
        </p:nvSpPr>
        <p:spPr>
          <a:xfrm>
            <a:off x="4139297" y="2750905"/>
            <a:ext cx="1263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Correctness	</a:t>
            </a:r>
            <a:endParaRPr/>
          </a:p>
        </p:txBody>
      </p:sp>
      <p:sp>
        <p:nvSpPr>
          <p:cNvPr id="343" name="Google Shape;343;p42"/>
          <p:cNvSpPr txBox="1"/>
          <p:nvPr/>
        </p:nvSpPr>
        <p:spPr>
          <a:xfrm>
            <a:off x="2440225" y="46067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Recollection</a:t>
            </a:r>
            <a:endParaRPr/>
          </a:p>
        </p:txBody>
      </p:sp>
      <p:sp>
        <p:nvSpPr>
          <p:cNvPr id="344" name="Google Shape;344;p42"/>
          <p:cNvSpPr txBox="1"/>
          <p:nvPr/>
        </p:nvSpPr>
        <p:spPr>
          <a:xfrm>
            <a:off x="5757350" y="46329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Emotions</a:t>
            </a:r>
            <a:endParaRPr/>
          </a:p>
        </p:txBody>
      </p:sp>
      <p:sp>
        <p:nvSpPr>
          <p:cNvPr id="345" name="Google Shape;345;p42"/>
          <p:cNvSpPr/>
          <p:nvPr/>
        </p:nvSpPr>
        <p:spPr>
          <a:xfrm>
            <a:off x="387900" y="1354150"/>
            <a:ext cx="637200" cy="625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2"/>
          <p:cNvPicPr preferRelativeResize="0"/>
          <p:nvPr/>
        </p:nvPicPr>
        <p:blipFill>
          <a:blip r:embed="rId6">
            <a:alphaModFix amt="21000"/>
          </a:blip>
          <a:stretch>
            <a:fillRect/>
          </a:stretch>
        </p:blipFill>
        <p:spPr>
          <a:xfrm>
            <a:off x="2620800" y="3487975"/>
            <a:ext cx="990051" cy="10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7">
            <a:alphaModFix amt="21000"/>
          </a:blip>
          <a:stretch>
            <a:fillRect/>
          </a:stretch>
        </p:blipFill>
        <p:spPr>
          <a:xfrm>
            <a:off x="5830900" y="3435800"/>
            <a:ext cx="1204100" cy="12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RQ.2 Effectiveness of 3D software Visualizations</a:t>
            </a:r>
            <a:endParaRPr/>
          </a:p>
        </p:txBody>
      </p:sp>
      <p:pic>
        <p:nvPicPr>
          <p:cNvPr id="353" name="Google Shape;353;p43"/>
          <p:cNvPicPr preferRelativeResize="0"/>
          <p:nvPr/>
        </p:nvPicPr>
        <p:blipFill rotWithShape="1">
          <a:blip r:embed="rId3">
            <a:alphaModFix amt="20000"/>
          </a:blip>
          <a:srcRect b="0" l="19525" r="19286" t="0"/>
          <a:stretch/>
        </p:blipFill>
        <p:spPr>
          <a:xfrm>
            <a:off x="992736" y="1641278"/>
            <a:ext cx="1225094" cy="114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308" y="1538837"/>
            <a:ext cx="1263858" cy="128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3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7324575" y="1608851"/>
            <a:ext cx="990051" cy="120102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3"/>
          <p:cNvSpPr txBox="1"/>
          <p:nvPr/>
        </p:nvSpPr>
        <p:spPr>
          <a:xfrm>
            <a:off x="992725" y="2750905"/>
            <a:ext cx="1225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	</a:t>
            </a:r>
            <a:endParaRPr/>
          </a:p>
        </p:txBody>
      </p:sp>
      <p:sp>
        <p:nvSpPr>
          <p:cNvPr id="357" name="Google Shape;357;p43"/>
          <p:cNvSpPr txBox="1"/>
          <p:nvPr/>
        </p:nvSpPr>
        <p:spPr>
          <a:xfrm>
            <a:off x="7324561" y="2802167"/>
            <a:ext cx="1062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Difficulty	</a:t>
            </a:r>
            <a:endParaRPr/>
          </a:p>
        </p:txBody>
      </p:sp>
      <p:sp>
        <p:nvSpPr>
          <p:cNvPr id="358" name="Google Shape;358;p43"/>
          <p:cNvSpPr txBox="1"/>
          <p:nvPr/>
        </p:nvSpPr>
        <p:spPr>
          <a:xfrm>
            <a:off x="4139297" y="2750905"/>
            <a:ext cx="1263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Correctness	</a:t>
            </a:r>
            <a:endParaRPr/>
          </a:p>
        </p:txBody>
      </p:sp>
      <p:sp>
        <p:nvSpPr>
          <p:cNvPr id="359" name="Google Shape;359;p43"/>
          <p:cNvSpPr txBox="1"/>
          <p:nvPr/>
        </p:nvSpPr>
        <p:spPr>
          <a:xfrm>
            <a:off x="2440225" y="46067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Recollection</a:t>
            </a:r>
            <a:endParaRPr/>
          </a:p>
        </p:txBody>
      </p:sp>
      <p:sp>
        <p:nvSpPr>
          <p:cNvPr id="360" name="Google Shape;360;p43"/>
          <p:cNvSpPr txBox="1"/>
          <p:nvPr/>
        </p:nvSpPr>
        <p:spPr>
          <a:xfrm>
            <a:off x="5757350" y="46329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Emotions</a:t>
            </a:r>
            <a:endParaRPr/>
          </a:p>
        </p:txBody>
      </p:sp>
      <p:sp>
        <p:nvSpPr>
          <p:cNvPr id="361" name="Google Shape;361;p43"/>
          <p:cNvSpPr/>
          <p:nvPr/>
        </p:nvSpPr>
        <p:spPr>
          <a:xfrm>
            <a:off x="387900" y="1354150"/>
            <a:ext cx="637200" cy="625800"/>
          </a:xfrm>
          <a:prstGeom prst="mathMultiply">
            <a:avLst>
              <a:gd fmla="val 23520" name="adj1"/>
            </a:avLst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3610850" y="1354150"/>
            <a:ext cx="637200" cy="625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3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620800" y="3487975"/>
            <a:ext cx="990051" cy="10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5830900" y="3435800"/>
            <a:ext cx="1204100" cy="12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RQ.2 Effectiveness of 3D software Visualizations</a:t>
            </a:r>
            <a:endParaRPr/>
          </a:p>
        </p:txBody>
      </p:sp>
      <p:pic>
        <p:nvPicPr>
          <p:cNvPr id="370" name="Google Shape;370;p44"/>
          <p:cNvPicPr preferRelativeResize="0"/>
          <p:nvPr/>
        </p:nvPicPr>
        <p:blipFill rotWithShape="1">
          <a:blip r:embed="rId3">
            <a:alphaModFix amt="19000"/>
          </a:blip>
          <a:srcRect b="0" l="19525" r="19286" t="0"/>
          <a:stretch/>
        </p:blipFill>
        <p:spPr>
          <a:xfrm>
            <a:off x="992736" y="1641278"/>
            <a:ext cx="1225094" cy="114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>
          <a:blip r:embed="rId4">
            <a:alphaModFix amt="19000"/>
          </a:blip>
          <a:stretch>
            <a:fillRect/>
          </a:stretch>
        </p:blipFill>
        <p:spPr>
          <a:xfrm>
            <a:off x="4139308" y="1538837"/>
            <a:ext cx="1263858" cy="128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575" y="1608851"/>
            <a:ext cx="990051" cy="120102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4"/>
          <p:cNvSpPr txBox="1"/>
          <p:nvPr/>
        </p:nvSpPr>
        <p:spPr>
          <a:xfrm>
            <a:off x="992725" y="2750905"/>
            <a:ext cx="1225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	</a:t>
            </a:r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7324561" y="2802167"/>
            <a:ext cx="1062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Difficulty	</a:t>
            </a:r>
            <a:endParaRPr/>
          </a:p>
        </p:txBody>
      </p:sp>
      <p:sp>
        <p:nvSpPr>
          <p:cNvPr id="375" name="Google Shape;375;p44"/>
          <p:cNvSpPr txBox="1"/>
          <p:nvPr/>
        </p:nvSpPr>
        <p:spPr>
          <a:xfrm>
            <a:off x="4139297" y="2750905"/>
            <a:ext cx="1263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Correctness	</a:t>
            </a:r>
            <a:endParaRPr/>
          </a:p>
        </p:txBody>
      </p:sp>
      <p:sp>
        <p:nvSpPr>
          <p:cNvPr id="376" name="Google Shape;376;p44"/>
          <p:cNvSpPr txBox="1"/>
          <p:nvPr/>
        </p:nvSpPr>
        <p:spPr>
          <a:xfrm>
            <a:off x="2440225" y="46067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Recollection</a:t>
            </a:r>
            <a:endParaRPr/>
          </a:p>
        </p:txBody>
      </p:sp>
      <p:sp>
        <p:nvSpPr>
          <p:cNvPr id="377" name="Google Shape;377;p44"/>
          <p:cNvSpPr txBox="1"/>
          <p:nvPr/>
        </p:nvSpPr>
        <p:spPr>
          <a:xfrm>
            <a:off x="5757350" y="46329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Emotions</a:t>
            </a:r>
            <a:endParaRPr/>
          </a:p>
        </p:txBody>
      </p:sp>
      <p:sp>
        <p:nvSpPr>
          <p:cNvPr id="378" name="Google Shape;378;p44"/>
          <p:cNvSpPr/>
          <p:nvPr/>
        </p:nvSpPr>
        <p:spPr>
          <a:xfrm>
            <a:off x="387900" y="1354150"/>
            <a:ext cx="637200" cy="6258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"/>
          <p:cNvSpPr/>
          <p:nvPr/>
        </p:nvSpPr>
        <p:spPr>
          <a:xfrm>
            <a:off x="3610850" y="1354150"/>
            <a:ext cx="637200" cy="6258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0675" y="1412173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4"/>
          <p:cNvPicPr preferRelativeResize="0"/>
          <p:nvPr/>
        </p:nvPicPr>
        <p:blipFill>
          <a:blip r:embed="rId7">
            <a:alphaModFix amt="19000"/>
          </a:blip>
          <a:stretch>
            <a:fillRect/>
          </a:stretch>
        </p:blipFill>
        <p:spPr>
          <a:xfrm>
            <a:off x="2620800" y="3487975"/>
            <a:ext cx="990051" cy="10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4"/>
          <p:cNvPicPr preferRelativeResize="0"/>
          <p:nvPr/>
        </p:nvPicPr>
        <p:blipFill>
          <a:blip r:embed="rId8">
            <a:alphaModFix amt="19000"/>
          </a:blip>
          <a:stretch>
            <a:fillRect/>
          </a:stretch>
        </p:blipFill>
        <p:spPr>
          <a:xfrm>
            <a:off x="5830900" y="3435800"/>
            <a:ext cx="1204100" cy="12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RQ.2 Effectiveness of 3D software Visualizations</a:t>
            </a:r>
            <a:endParaRPr/>
          </a:p>
        </p:txBody>
      </p:sp>
      <p:pic>
        <p:nvPicPr>
          <p:cNvPr id="388" name="Google Shape;388;p45"/>
          <p:cNvPicPr preferRelativeResize="0"/>
          <p:nvPr/>
        </p:nvPicPr>
        <p:blipFill rotWithShape="1">
          <a:blip r:embed="rId3">
            <a:alphaModFix amt="20000"/>
          </a:blip>
          <a:srcRect b="0" l="19525" r="19286" t="0"/>
          <a:stretch/>
        </p:blipFill>
        <p:spPr>
          <a:xfrm>
            <a:off x="992736" y="1641278"/>
            <a:ext cx="1225094" cy="114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5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139308" y="1538837"/>
            <a:ext cx="1263858" cy="128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5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7324575" y="1608851"/>
            <a:ext cx="990051" cy="120102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5"/>
          <p:cNvSpPr txBox="1"/>
          <p:nvPr/>
        </p:nvSpPr>
        <p:spPr>
          <a:xfrm>
            <a:off x="992725" y="2750905"/>
            <a:ext cx="1225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	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7324561" y="2802167"/>
            <a:ext cx="1062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Difficulty	</a:t>
            </a:r>
            <a:endParaRPr/>
          </a:p>
        </p:txBody>
      </p:sp>
      <p:sp>
        <p:nvSpPr>
          <p:cNvPr id="393" name="Google Shape;393;p45"/>
          <p:cNvSpPr txBox="1"/>
          <p:nvPr/>
        </p:nvSpPr>
        <p:spPr>
          <a:xfrm>
            <a:off x="4139297" y="2750905"/>
            <a:ext cx="1263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Correctness	</a:t>
            </a:r>
            <a:endParaRPr/>
          </a:p>
        </p:txBody>
      </p:sp>
      <p:sp>
        <p:nvSpPr>
          <p:cNvPr id="394" name="Google Shape;394;p45"/>
          <p:cNvSpPr txBox="1"/>
          <p:nvPr/>
        </p:nvSpPr>
        <p:spPr>
          <a:xfrm>
            <a:off x="2440225" y="46067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Recollection</a:t>
            </a:r>
            <a:endParaRPr/>
          </a:p>
        </p:txBody>
      </p:sp>
      <p:sp>
        <p:nvSpPr>
          <p:cNvPr id="395" name="Google Shape;395;p45"/>
          <p:cNvSpPr txBox="1"/>
          <p:nvPr/>
        </p:nvSpPr>
        <p:spPr>
          <a:xfrm>
            <a:off x="5757350" y="46329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Emotions</a:t>
            </a:r>
            <a:endParaRPr/>
          </a:p>
        </p:txBody>
      </p:sp>
      <p:sp>
        <p:nvSpPr>
          <p:cNvPr id="396" name="Google Shape;396;p45"/>
          <p:cNvSpPr/>
          <p:nvPr/>
        </p:nvSpPr>
        <p:spPr>
          <a:xfrm>
            <a:off x="387900" y="1354150"/>
            <a:ext cx="637200" cy="6258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5"/>
          <p:cNvSpPr/>
          <p:nvPr/>
        </p:nvSpPr>
        <p:spPr>
          <a:xfrm>
            <a:off x="3610850" y="1354150"/>
            <a:ext cx="637200" cy="6258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45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6800675" y="1412173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4750" y="3207673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0800" y="3487975"/>
            <a:ext cx="990051" cy="10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5"/>
          <p:cNvPicPr preferRelativeResize="0"/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5830900" y="3435800"/>
            <a:ext cx="1204100" cy="12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RQ.2 Effectiveness of 3D software Visualizations</a:t>
            </a:r>
            <a:endParaRPr/>
          </a:p>
        </p:txBody>
      </p:sp>
      <p:pic>
        <p:nvPicPr>
          <p:cNvPr id="407" name="Google Shape;407;p46"/>
          <p:cNvPicPr preferRelativeResize="0"/>
          <p:nvPr/>
        </p:nvPicPr>
        <p:blipFill rotWithShape="1">
          <a:blip r:embed="rId3">
            <a:alphaModFix amt="20000"/>
          </a:blip>
          <a:srcRect b="0" l="19525" r="19286" t="0"/>
          <a:stretch/>
        </p:blipFill>
        <p:spPr>
          <a:xfrm>
            <a:off x="992736" y="1641278"/>
            <a:ext cx="1225094" cy="114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6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139308" y="1538837"/>
            <a:ext cx="1263858" cy="128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6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7324575" y="1608851"/>
            <a:ext cx="990051" cy="120102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6"/>
          <p:cNvSpPr txBox="1"/>
          <p:nvPr/>
        </p:nvSpPr>
        <p:spPr>
          <a:xfrm>
            <a:off x="992725" y="2750905"/>
            <a:ext cx="1225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	</a:t>
            </a:r>
            <a:endParaRPr/>
          </a:p>
        </p:txBody>
      </p:sp>
      <p:sp>
        <p:nvSpPr>
          <p:cNvPr id="411" name="Google Shape;411;p46"/>
          <p:cNvSpPr txBox="1"/>
          <p:nvPr/>
        </p:nvSpPr>
        <p:spPr>
          <a:xfrm>
            <a:off x="7324561" y="2802167"/>
            <a:ext cx="1062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Difficulty	</a:t>
            </a:r>
            <a:endParaRPr/>
          </a:p>
        </p:txBody>
      </p:sp>
      <p:sp>
        <p:nvSpPr>
          <p:cNvPr id="412" name="Google Shape;412;p46"/>
          <p:cNvSpPr txBox="1"/>
          <p:nvPr/>
        </p:nvSpPr>
        <p:spPr>
          <a:xfrm>
            <a:off x="4139297" y="2750905"/>
            <a:ext cx="1263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Correctness	</a:t>
            </a:r>
            <a:endParaRPr/>
          </a:p>
        </p:txBody>
      </p:sp>
      <p:sp>
        <p:nvSpPr>
          <p:cNvPr id="413" name="Google Shape;413;p46"/>
          <p:cNvSpPr txBox="1"/>
          <p:nvPr/>
        </p:nvSpPr>
        <p:spPr>
          <a:xfrm>
            <a:off x="2440225" y="46067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Recollection</a:t>
            </a:r>
            <a:endParaRPr/>
          </a:p>
        </p:txBody>
      </p:sp>
      <p:sp>
        <p:nvSpPr>
          <p:cNvPr id="414" name="Google Shape;414;p46"/>
          <p:cNvSpPr txBox="1"/>
          <p:nvPr/>
        </p:nvSpPr>
        <p:spPr>
          <a:xfrm>
            <a:off x="5757350" y="46329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Emotions</a:t>
            </a:r>
            <a:endParaRPr/>
          </a:p>
        </p:txBody>
      </p:sp>
      <p:sp>
        <p:nvSpPr>
          <p:cNvPr id="415" name="Google Shape;415;p46"/>
          <p:cNvSpPr/>
          <p:nvPr/>
        </p:nvSpPr>
        <p:spPr>
          <a:xfrm>
            <a:off x="387900" y="1354150"/>
            <a:ext cx="637200" cy="6258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6"/>
          <p:cNvSpPr/>
          <p:nvPr/>
        </p:nvSpPr>
        <p:spPr>
          <a:xfrm>
            <a:off x="3610850" y="1354150"/>
            <a:ext cx="637200" cy="6258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46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6800675" y="1412173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6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1934750" y="3207673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3700" y="3334673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6"/>
          <p:cNvPicPr preferRelativeResize="0"/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2620800" y="3487975"/>
            <a:ext cx="990051" cy="10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0900" y="3435800"/>
            <a:ext cx="1204100" cy="12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RQ.2 Effectiveness of 3D software Visualizations</a:t>
            </a:r>
            <a:endParaRPr/>
          </a:p>
        </p:txBody>
      </p:sp>
      <p:pic>
        <p:nvPicPr>
          <p:cNvPr id="427" name="Google Shape;427;p47"/>
          <p:cNvPicPr preferRelativeResize="0"/>
          <p:nvPr/>
        </p:nvPicPr>
        <p:blipFill rotWithShape="1">
          <a:blip r:embed="rId3">
            <a:alphaModFix/>
          </a:blip>
          <a:srcRect b="0" l="19525" r="19286" t="0"/>
          <a:stretch/>
        </p:blipFill>
        <p:spPr>
          <a:xfrm>
            <a:off x="992736" y="1641278"/>
            <a:ext cx="1225094" cy="114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308" y="1538837"/>
            <a:ext cx="1263858" cy="128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575" y="1608851"/>
            <a:ext cx="990051" cy="120102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7"/>
          <p:cNvSpPr txBox="1"/>
          <p:nvPr/>
        </p:nvSpPr>
        <p:spPr>
          <a:xfrm>
            <a:off x="992725" y="2750905"/>
            <a:ext cx="1225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	</a:t>
            </a:r>
            <a:endParaRPr/>
          </a:p>
        </p:txBody>
      </p:sp>
      <p:sp>
        <p:nvSpPr>
          <p:cNvPr id="431" name="Google Shape;431;p47"/>
          <p:cNvSpPr txBox="1"/>
          <p:nvPr/>
        </p:nvSpPr>
        <p:spPr>
          <a:xfrm>
            <a:off x="7324561" y="2802167"/>
            <a:ext cx="1062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Difficulty	</a:t>
            </a:r>
            <a:endParaRPr/>
          </a:p>
        </p:txBody>
      </p:sp>
      <p:sp>
        <p:nvSpPr>
          <p:cNvPr id="432" name="Google Shape;432;p47"/>
          <p:cNvSpPr txBox="1"/>
          <p:nvPr/>
        </p:nvSpPr>
        <p:spPr>
          <a:xfrm>
            <a:off x="4139297" y="2750905"/>
            <a:ext cx="1263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Correctness	</a:t>
            </a:r>
            <a:endParaRPr/>
          </a:p>
        </p:txBody>
      </p:sp>
      <p:sp>
        <p:nvSpPr>
          <p:cNvPr id="433" name="Google Shape;433;p47"/>
          <p:cNvSpPr txBox="1"/>
          <p:nvPr/>
        </p:nvSpPr>
        <p:spPr>
          <a:xfrm>
            <a:off x="2440225" y="46067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Recollection</a:t>
            </a:r>
            <a:endParaRPr/>
          </a:p>
        </p:txBody>
      </p:sp>
      <p:sp>
        <p:nvSpPr>
          <p:cNvPr id="434" name="Google Shape;434;p47"/>
          <p:cNvSpPr txBox="1"/>
          <p:nvPr/>
        </p:nvSpPr>
        <p:spPr>
          <a:xfrm>
            <a:off x="5757350" y="4632925"/>
            <a:ext cx="1351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Emotions</a:t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387900" y="1354150"/>
            <a:ext cx="637200" cy="625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7"/>
          <p:cNvSpPr/>
          <p:nvPr/>
        </p:nvSpPr>
        <p:spPr>
          <a:xfrm>
            <a:off x="3610850" y="1354150"/>
            <a:ext cx="637200" cy="625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0675" y="1412173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4750" y="3207673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3700" y="3334673"/>
            <a:ext cx="637200" cy="50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0800" y="3487975"/>
            <a:ext cx="990051" cy="10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0900" y="3435800"/>
            <a:ext cx="1204100" cy="12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059424"/>
            <a:ext cx="3971925" cy="169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337" y="1079924"/>
            <a:ext cx="3971922" cy="16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graphicFrame>
        <p:nvGraphicFramePr>
          <p:cNvPr id="449" name="Google Shape;449;p48"/>
          <p:cNvGraphicFramePr/>
          <p:nvPr/>
        </p:nvGraphicFramePr>
        <p:xfrm>
          <a:off x="5018275" y="326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3467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/>
                        <a:t>RQ.1.1 Navigation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RQ.1.2 </a:t>
                      </a:r>
                      <a:r>
                        <a:rPr lang="de" sz="1300"/>
                        <a:t>Occlusion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0" name="Google Shape;450;p48"/>
          <p:cNvGraphicFramePr/>
          <p:nvPr/>
        </p:nvGraphicFramePr>
        <p:xfrm>
          <a:off x="5018275" y="414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3467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RQ.1.3 </a:t>
                      </a:r>
                      <a:r>
                        <a:rPr lang="de" sz="1300"/>
                        <a:t>Selection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1"/>
                          </a:solidFill>
                        </a:rPr>
                        <a:t>RQ.1.4 </a:t>
                      </a:r>
                      <a:r>
                        <a:rPr lang="de" sz="1300"/>
                        <a:t>Text Readability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451" name="Google Shape;451;p48"/>
          <p:cNvSpPr/>
          <p:nvPr/>
        </p:nvSpPr>
        <p:spPr>
          <a:xfrm>
            <a:off x="2021988" y="2758825"/>
            <a:ext cx="551400" cy="30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8"/>
          <p:cNvSpPr/>
          <p:nvPr/>
        </p:nvSpPr>
        <p:spPr>
          <a:xfrm>
            <a:off x="6272963" y="2800525"/>
            <a:ext cx="551400" cy="30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00" y="3260575"/>
            <a:ext cx="3797946" cy="17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Discussion</a:t>
            </a:r>
            <a:endParaRPr/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What are the two most surprising findings?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Find two ways in which the study can be improved?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Name two possible future researches?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Discussion</a:t>
            </a:r>
            <a:endParaRPr/>
          </a:p>
        </p:txBody>
      </p:sp>
      <p:sp>
        <p:nvSpPr>
          <p:cNvPr id="465" name="Google Shape;46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What are the two most </a:t>
            </a:r>
            <a:r>
              <a:rPr lang="de"/>
              <a:t>surprising</a:t>
            </a:r>
            <a:r>
              <a:rPr lang="de"/>
              <a:t> findings</a:t>
            </a:r>
            <a:r>
              <a:rPr lang="de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de">
                <a:solidFill>
                  <a:srgbClr val="B7B7B7"/>
                </a:solidFill>
              </a:rPr>
              <a:t>Find two ways in which the study can be improved</a:t>
            </a:r>
            <a:r>
              <a:rPr lang="de">
                <a:solidFill>
                  <a:srgbClr val="B7B7B7"/>
                </a:solidFill>
              </a:rPr>
              <a:t>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de">
                <a:solidFill>
                  <a:srgbClr val="B7B7B7"/>
                </a:solidFill>
              </a:rPr>
              <a:t>Name two possible future researches?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Discussion</a:t>
            </a:r>
            <a:endParaRPr/>
          </a:p>
        </p:txBody>
      </p:sp>
      <p:sp>
        <p:nvSpPr>
          <p:cNvPr id="471" name="Google Shape;47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de">
                <a:solidFill>
                  <a:srgbClr val="B7B7B7"/>
                </a:solidFill>
              </a:rPr>
              <a:t>What are the two most surprising findings?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Find two ways in which the study can be improved?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de">
                <a:solidFill>
                  <a:srgbClr val="B7B7B7"/>
                </a:solidFill>
              </a:rPr>
              <a:t>Name two possible future researches?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What do you think about this 3D visualization? Are you able to see all components?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064" y="1667900"/>
            <a:ext cx="4075875" cy="295423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534064" y="4523244"/>
            <a:ext cx="35193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Jim Barritt (2015)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Discussion</a:t>
            </a:r>
            <a:endParaRPr/>
          </a:p>
        </p:txBody>
      </p:sp>
      <p:sp>
        <p:nvSpPr>
          <p:cNvPr id="477" name="Google Shape;47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de">
                <a:solidFill>
                  <a:srgbClr val="B7B7B7"/>
                </a:solidFill>
              </a:rPr>
              <a:t>What are the two most surprising findings?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de">
                <a:solidFill>
                  <a:srgbClr val="B7B7B7"/>
                </a:solidFill>
              </a:rPr>
              <a:t>Find two ways in which the study can be improved?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Name two possible future researches?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Literature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Barritt, J. (2015). Walk the streets of your codebase: inFusion, Code City and a MOOSE). </a:t>
            </a:r>
            <a:r>
              <a:rPr lang="de" u="sng">
                <a:solidFill>
                  <a:schemeClr val="accent5"/>
                </a:solidFill>
                <a:hlinkClick r:id="rId3"/>
              </a:rPr>
              <a:t>http://jimbarritt.com/non-random/2010/10/25/walk-the-streets-of-your-codebase-infusion-code-city-and-a-moose/</a:t>
            </a:r>
            <a:r>
              <a:rPr lang="de"/>
              <a:t>. Last visited: 22.10.2018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Merino, L., Bergel, A., &amp; Nierstrasz, O. (2018). Overcoming issues of 3D software visualization through immersive augmented reality. Proc. of </a:t>
            </a:r>
            <a:r>
              <a:rPr lang="de">
                <a:solidFill>
                  <a:srgbClr val="666666"/>
                </a:solidFill>
              </a:rPr>
              <a:t>VISSOFT, page in review. IEEE.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de">
                <a:solidFill>
                  <a:srgbClr val="666666"/>
                </a:solidFill>
              </a:rPr>
              <a:t>Teseo Schneider, et. al. (2016).CuboidMatrix: Exploring Dynamic Structural Connections in Software Components Using Space-Time Cube. IEEE.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Wettel, R. (2017). Welcome to CodeCity!. </a:t>
            </a:r>
            <a:r>
              <a:rPr lang="de" u="sng">
                <a:solidFill>
                  <a:schemeClr val="hlink"/>
                </a:solidFill>
                <a:hlinkClick r:id="rId4"/>
              </a:rPr>
              <a:t>https://wettel.github.io/codecity.html</a:t>
            </a:r>
            <a:r>
              <a:rPr lang="de"/>
              <a:t>. Last visited: 22.10.2018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Usability Issues with 3D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1104900" y="218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Navigation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Selection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Occlusion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Text Readability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Usability Issues with 3D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1104900" y="21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8"/>
          <p:cNvGraphicFramePr/>
          <p:nvPr/>
        </p:nvGraphicFramePr>
        <p:xfrm>
          <a:off x="1104900" y="218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Navigation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Selection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Occlusion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Text Readability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Usability Issues with 3D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1104900" y="264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oogle Shape;102;p19"/>
          <p:cNvGraphicFramePr/>
          <p:nvPr/>
        </p:nvGraphicFramePr>
        <p:xfrm>
          <a:off x="1104900" y="218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Navigation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Selection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Occlusion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Text Readability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Usability Issues with 3D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1104900" y="31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Google Shape;110;p20"/>
          <p:cNvGraphicFramePr/>
          <p:nvPr/>
        </p:nvGraphicFramePr>
        <p:xfrm>
          <a:off x="1104900" y="218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Navigation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Selection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Occlusion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Text Readability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Usability Issues with 3D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1104900" y="35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21"/>
          <p:cNvGraphicFramePr/>
          <p:nvPr/>
        </p:nvGraphicFramePr>
        <p:xfrm>
          <a:off x="1104900" y="218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{EC2CF37C-00D9-46DF-A87D-34EB8CFFAD68}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Navigation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Selection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Occlusion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Text Readability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