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  <p:sldId id="265" r:id="rId11"/>
    <p:sldId id="267" r:id="rId12"/>
    <p:sldId id="268" r:id="rId13"/>
    <p:sldId id="272" r:id="rId14"/>
    <p:sldId id="273" r:id="rId15"/>
    <p:sldId id="274" r:id="rId16"/>
    <p:sldId id="275" r:id="rId17"/>
    <p:sldId id="285" r:id="rId18"/>
    <p:sldId id="276" r:id="rId19"/>
    <p:sldId id="269" r:id="rId20"/>
    <p:sldId id="270" r:id="rId21"/>
    <p:sldId id="271" r:id="rId22"/>
    <p:sldId id="286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y rosas" initials="sr" lastIdx="1" clrIdx="0">
    <p:extLst>
      <p:ext uri="{19B8F6BF-5375-455C-9EA6-DF929625EA0E}">
        <p15:presenceInfo xmlns:p15="http://schemas.microsoft.com/office/powerpoint/2012/main" userId="2bd68afb207a15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10:19:29.5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39C40-FDC6-4702-B278-77815C0B6D4C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040D8-DEF3-4D8C-A24A-DEE908A758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17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040D8-DEF3-4D8C-A24A-DEE908A758A4}" type="slidenum">
              <a:rPr lang="es-BO" smtClean="0"/>
              <a:t>33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1342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515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62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62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0683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45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534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697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655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186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022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58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25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708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493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2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9808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32BF-C30B-4CD6-8378-F761A2E75A70}" type="datetimeFigureOut">
              <a:rPr lang="es-BO" smtClean="0"/>
              <a:t>18/5/2020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75AF6C-0F37-449D-9B01-6EABFB9A053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19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386" y="772065"/>
            <a:ext cx="8915399" cy="2262781"/>
          </a:xfrm>
        </p:spPr>
        <p:txBody>
          <a:bodyPr/>
          <a:lstStyle/>
          <a:p>
            <a:r>
              <a:rPr lang="en-US" b="1" dirty="0" err="1" smtClean="0">
                <a:latin typeface="Algerian" panose="04020705040A02060702" pitchFamily="82" charset="0"/>
              </a:rPr>
              <a:t>Resolucion</a:t>
            </a:r>
            <a:r>
              <a:rPr lang="en-US" b="1" dirty="0" smtClean="0">
                <a:latin typeface="Algerian" panose="04020705040A02060702" pitchFamily="82" charset="0"/>
              </a:rPr>
              <a:t> de </a:t>
            </a:r>
            <a:r>
              <a:rPr lang="en-US" b="1" dirty="0" err="1" smtClean="0">
                <a:latin typeface="Algerian" panose="04020705040A02060702" pitchFamily="82" charset="0"/>
              </a:rPr>
              <a:t>examen</a:t>
            </a:r>
            <a:r>
              <a:rPr lang="en-US" b="1" dirty="0" smtClean="0">
                <a:latin typeface="Algerian" panose="04020705040A02060702" pitchFamily="82" charset="0"/>
              </a:rPr>
              <a:t> HITO 3</a:t>
            </a:r>
            <a:endParaRPr lang="es-BO" b="1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8663" y="325913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 </a:t>
            </a:r>
            <a:r>
              <a:rPr lang="en-US" b="1" u="sng" dirty="0" err="1" smtClean="0"/>
              <a:t>Estudiante</a:t>
            </a:r>
            <a:r>
              <a:rPr lang="en-US" b="1" u="sng" dirty="0" smtClean="0"/>
              <a:t>: SARAI LESLIE ALVAREZ </a:t>
            </a:r>
            <a:r>
              <a:rPr lang="en-US" b="1" u="sng" dirty="0" smtClean="0"/>
              <a:t>ROSAS</a:t>
            </a:r>
          </a:p>
          <a:p>
            <a:r>
              <a:rPr lang="en-US" b="1" u="sng" dirty="0" smtClean="0"/>
              <a:t>5TO semester</a:t>
            </a:r>
          </a:p>
          <a:p>
            <a:r>
              <a:rPr lang="en-US" b="1" u="sng" dirty="0" smtClean="0"/>
              <a:t>Materia : </a:t>
            </a:r>
            <a:r>
              <a:rPr lang="en-US" b="1" u="sng" dirty="0" err="1" smtClean="0"/>
              <a:t>sistemas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operativos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moviles</a:t>
            </a:r>
            <a:r>
              <a:rPr lang="en-US" b="1" u="sng" dirty="0" smtClean="0"/>
              <a:t> y </a:t>
            </a:r>
            <a:r>
              <a:rPr lang="en-US" b="1" u="sng" dirty="0" err="1" smtClean="0"/>
              <a:t>embebidos</a:t>
            </a:r>
            <a:endParaRPr lang="es-BO" b="1" u="sng" dirty="0"/>
          </a:p>
        </p:txBody>
      </p:sp>
    </p:spTree>
    <p:extLst>
      <p:ext uri="{BB962C8B-B14F-4D97-AF65-F5344CB8AC3E}">
        <p14:creationId xmlns:p14="http://schemas.microsoft.com/office/powerpoint/2010/main" val="6947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16347" y="134527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=".Onboarding.Fragment2"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BO" altLang="es-BO" b="0" i="0" u="none" strike="noStrike" cap="none" normalizeH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...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.../&gt;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.../&gt;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.../&gt;</a:t>
            </a:r>
          </a:p>
          <a:p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65560" y="3387796"/>
            <a:ext cx="3545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Crearemos</a:t>
            </a:r>
            <a:r>
              <a:rPr lang="en-US" sz="1400" dirty="0" smtClean="0"/>
              <a:t> un 2do fragment,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de la </a:t>
            </a:r>
            <a:r>
              <a:rPr lang="en-US" sz="1400" dirty="0" err="1" smtClean="0"/>
              <a:t>carpeta</a:t>
            </a:r>
            <a:r>
              <a:rPr lang="en-US" sz="1400" b="1" dirty="0" smtClean="0"/>
              <a:t> layout </a:t>
            </a:r>
            <a:r>
              <a:rPr lang="en-US" sz="1400" dirty="0" err="1" smtClean="0"/>
              <a:t>encontraremos</a:t>
            </a:r>
            <a:r>
              <a:rPr lang="en-US" sz="1400" dirty="0" smtClean="0"/>
              <a:t> el  fragment2.xml  , </a:t>
            </a:r>
            <a:r>
              <a:rPr lang="en-US" sz="1400" dirty="0" err="1" smtClean="0"/>
              <a:t>en</a:t>
            </a:r>
            <a:r>
              <a:rPr lang="en-US" sz="1400" dirty="0" smtClean="0"/>
              <a:t> el que </a:t>
            </a:r>
            <a:r>
              <a:rPr lang="en-US" sz="1400" dirty="0" err="1" smtClean="0"/>
              <a:t>pondremos</a:t>
            </a:r>
            <a:r>
              <a:rPr lang="en-US" sz="1400" dirty="0" smtClean="0"/>
              <a:t> </a:t>
            </a:r>
            <a:r>
              <a:rPr lang="en-US" sz="1400" dirty="0" err="1" smtClean="0"/>
              <a:t>imageView</a:t>
            </a:r>
            <a:endParaRPr lang="en-US" sz="1400" dirty="0" smtClean="0"/>
          </a:p>
          <a:p>
            <a:r>
              <a:rPr lang="en-US" sz="1400" dirty="0" err="1" smtClean="0"/>
              <a:t>TextView</a:t>
            </a:r>
            <a:endParaRPr lang="en-US" sz="1400" dirty="0" smtClean="0"/>
          </a:p>
          <a:p>
            <a:r>
              <a:rPr lang="en-US" sz="1400" dirty="0" smtClean="0"/>
              <a:t>button</a:t>
            </a:r>
            <a:endParaRPr lang="es-BO" sz="1400" dirty="0"/>
          </a:p>
        </p:txBody>
      </p:sp>
      <p:sp>
        <p:nvSpPr>
          <p:cNvPr id="6" name="Flecha derecha 5"/>
          <p:cNvSpPr/>
          <p:nvPr/>
        </p:nvSpPr>
        <p:spPr>
          <a:xfrm>
            <a:off x="6435305" y="4080294"/>
            <a:ext cx="1500996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2432648" y="46955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Onboarding </a:t>
            </a:r>
            <a:r>
              <a:rPr lang="en-US" b="1" dirty="0" err="1" smtClean="0">
                <a:latin typeface="Algerian" panose="04020705040A02060702" pitchFamily="82" charset="0"/>
              </a:rPr>
              <a:t>secundario</a:t>
            </a:r>
            <a:endParaRPr lang="es-BO" b="1" dirty="0">
              <a:latin typeface="Algerian" panose="04020705040A02060702" pitchFamily="8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432648" y="90741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Fragment2.xml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12890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38710" y="18526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="@+id/imagen"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="663dp"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="438dp"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="-100dp"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/img1"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47" t="318" r="2705" b="-99"/>
          <a:stretch/>
        </p:blipFill>
        <p:spPr>
          <a:xfrm>
            <a:off x="8375253" y="1126458"/>
            <a:ext cx="3103684" cy="55149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96032" y="686510"/>
            <a:ext cx="104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…&gt; 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pondremos el siguiente </a:t>
            </a:r>
            <a:r>
              <a:rPr kumimoji="0" lang="es-BO" altLang="es-BO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codigo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para la</a:t>
            </a:r>
            <a:r>
              <a:rPr kumimoji="0" lang="es-BO" altLang="es-BO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acomodar la imagen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59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75472" y="1083483"/>
            <a:ext cx="48710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/hito"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="40sp" 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="@+id/textDesc1"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nombrem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="@+id/textDesc2"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="Gestion:2020"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s-BO" sz="1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211" y="967009"/>
            <a:ext cx="3057525" cy="5495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08694" y="396816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Pondremos tres</a:t>
            </a:r>
            <a:r>
              <a:rPr lang="es-BO" altLang="es-BO" dirty="0" smtClean="0">
                <a:latin typeface="Consolas" panose="020B0609020204030204" pitchFamily="49" charset="0"/>
              </a:rPr>
              <a:t>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...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para los textos</a:t>
            </a:r>
            <a:endParaRPr lang="es-BO" dirty="0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6504317" y="1940943"/>
            <a:ext cx="2208362" cy="186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6305909" y="3019245"/>
            <a:ext cx="2583117" cy="145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038491" y="4696678"/>
            <a:ext cx="3247395" cy="24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67892" y="733246"/>
            <a:ext cx="820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crearemos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…&gt; y un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texView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…&gt;</a:t>
            </a:r>
            <a:r>
              <a:rPr lang="en-US" dirty="0" smtClean="0"/>
              <a:t> </a:t>
            </a:r>
            <a:endParaRPr lang="es-BO" dirty="0"/>
          </a:p>
        </p:txBody>
      </p:sp>
      <p:sp>
        <p:nvSpPr>
          <p:cNvPr id="4" name="Rectángulo 3"/>
          <p:cNvSpPr/>
          <p:nvPr/>
        </p:nvSpPr>
        <p:spPr>
          <a:xfrm>
            <a:off x="2193985" y="1102578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NextWelcome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btnLogin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="131dp"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="34dp"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="170dp"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/color"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="Skype"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="@color/blanco"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tvNext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="30sp"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lang="es-BO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60" y="1565641"/>
            <a:ext cx="2676237" cy="455229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918484" y="5650302"/>
            <a:ext cx="1449238" cy="560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/>
          <p:cNvSpPr/>
          <p:nvPr/>
        </p:nvSpPr>
        <p:spPr>
          <a:xfrm>
            <a:off x="9170078" y="5693434"/>
            <a:ext cx="1449238" cy="560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7686136" y="3623094"/>
            <a:ext cx="2933180" cy="202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9563091" y="5040702"/>
            <a:ext cx="874871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182405" y="3252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&lt;button…&gt;</a:t>
            </a:r>
            <a:endParaRPr lang="es-B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373265" y="46705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&lt;button…&gt;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00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16889" y="1442603"/>
            <a:ext cx="76386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com.test.examenhito3.Onboarding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androidx.fragment.app.Fragment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android.view.LayoutInflater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android.view.ViewGroup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com.test.examenhito3.R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Fragment2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Fragment2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inflater.inflate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(R.layout.</a:t>
            </a:r>
            <a:r>
              <a:rPr kumimoji="0" lang="es-BO" altLang="es-BO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fragment_2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false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BO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953555" y="2018581"/>
            <a:ext cx="3071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archibo</a:t>
            </a:r>
            <a:r>
              <a:rPr lang="en-US" dirty="0" smtClean="0"/>
              <a:t>  fragment.java </a:t>
            </a:r>
            <a:r>
              <a:rPr lang="en-US" dirty="0" err="1" smtClean="0"/>
              <a:t>damos</a:t>
            </a:r>
            <a:r>
              <a:rPr lang="en-US" dirty="0" smtClean="0"/>
              <a:t> la </a:t>
            </a:r>
            <a:r>
              <a:rPr lang="en-US" dirty="0" err="1" smtClean="0"/>
              <a:t>funcionalidad</a:t>
            </a:r>
            <a:r>
              <a:rPr lang="en-US" dirty="0" smtClean="0"/>
              <a:t> al archibo.xml</a:t>
            </a:r>
            <a:endParaRPr lang="es-BO" dirty="0"/>
          </a:p>
        </p:txBody>
      </p:sp>
      <p:sp>
        <p:nvSpPr>
          <p:cNvPr id="5" name="Flecha derecha 4"/>
          <p:cNvSpPr/>
          <p:nvPr/>
        </p:nvSpPr>
        <p:spPr>
          <a:xfrm>
            <a:off x="6280030" y="2390145"/>
            <a:ext cx="1500996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2544792" y="638353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Onboarding </a:t>
            </a:r>
            <a:r>
              <a:rPr lang="en-US" b="1" dirty="0" err="1" smtClean="0">
                <a:latin typeface="Algerian" panose="04020705040A02060702" pitchFamily="82" charset="0"/>
              </a:rPr>
              <a:t>secundario</a:t>
            </a:r>
            <a:endParaRPr lang="es-BO" b="1" dirty="0">
              <a:latin typeface="Algerian" panose="04020705040A020607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44792" y="100768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Fragment2.java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11037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11" y="830154"/>
            <a:ext cx="8839669" cy="578822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423213" y="1896149"/>
            <a:ext cx="3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Agregamos</a:t>
            </a:r>
            <a:r>
              <a:rPr lang="en-US" dirty="0" smtClean="0">
                <a:solidFill>
                  <a:srgbClr val="FFFF00"/>
                </a:solidFill>
              </a:rPr>
              <a:t> las variables</a:t>
            </a:r>
            <a:endParaRPr lang="es-BO" dirty="0">
              <a:solidFill>
                <a:srgbClr val="FFFF00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6055990" y="994340"/>
            <a:ext cx="966824" cy="425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5520906" y="2259137"/>
            <a:ext cx="2368530" cy="12855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22814" y="746369"/>
            <a:ext cx="3949075" cy="3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librerias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407285" y="413302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>
                <a:solidFill>
                  <a:srgbClr val="FFFF00"/>
                </a:solidFill>
              </a:rPr>
              <a:t>metodos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202803" y="5503653"/>
            <a:ext cx="8407688" cy="9837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5624423" y="4351327"/>
            <a:ext cx="2734573" cy="121271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875994" y="328476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Onboarding </a:t>
            </a:r>
            <a:r>
              <a:rPr lang="en-US" b="1" dirty="0" err="1" smtClean="0"/>
              <a:t>secundario</a:t>
            </a:r>
            <a:r>
              <a:rPr lang="en-US" b="1" dirty="0" smtClean="0"/>
              <a:t>         fragment2.java</a:t>
            </a:r>
          </a:p>
          <a:p>
            <a:endParaRPr lang="es-BO" b="1" dirty="0"/>
          </a:p>
        </p:txBody>
      </p:sp>
      <p:sp>
        <p:nvSpPr>
          <p:cNvPr id="10" name="Rectángulo 9"/>
          <p:cNvSpPr/>
          <p:nvPr/>
        </p:nvSpPr>
        <p:spPr>
          <a:xfrm>
            <a:off x="1784915" y="844839"/>
            <a:ext cx="4364968" cy="22939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/>
          <p:cNvSpPr/>
          <p:nvPr/>
        </p:nvSpPr>
        <p:spPr>
          <a:xfrm>
            <a:off x="2120369" y="3468497"/>
            <a:ext cx="4934313" cy="10230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5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80" y="1533096"/>
            <a:ext cx="9593562" cy="493141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5542" y="180656"/>
            <a:ext cx="1117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s-BO" dirty="0" err="1" smtClean="0"/>
              <a:t>initializeInflater</a:t>
            </a:r>
            <a:r>
              <a:rPr lang="es-BO" dirty="0" smtClean="0"/>
              <a:t>(</a:t>
            </a:r>
            <a:r>
              <a:rPr lang="es-BO" dirty="0" err="1" smtClean="0"/>
              <a:t>inflater</a:t>
            </a:r>
            <a:r>
              <a:rPr lang="es-BO" dirty="0" smtClean="0"/>
              <a:t>, </a:t>
            </a:r>
            <a:r>
              <a:rPr lang="es-BO" dirty="0" err="1" smtClean="0"/>
              <a:t>container</a:t>
            </a:r>
            <a:r>
              <a:rPr lang="es-BO" dirty="0" smtClean="0"/>
              <a:t>);     </a:t>
            </a:r>
            <a:r>
              <a:rPr lang="es-BO" dirty="0" err="1" smtClean="0"/>
              <a:t>initializeComponents</a:t>
            </a:r>
            <a:r>
              <a:rPr lang="es-BO" dirty="0" smtClean="0"/>
              <a:t>();</a:t>
            </a:r>
          </a:p>
          <a:p>
            <a:r>
              <a:rPr lang="es-BO" dirty="0" err="1" smtClean="0"/>
              <a:t>eventClickNext</a:t>
            </a:r>
            <a:r>
              <a:rPr lang="es-BO" dirty="0" smtClean="0"/>
              <a:t>();   daremos la funcionalidad a nuestro </a:t>
            </a:r>
            <a:r>
              <a:rPr lang="es-BO" dirty="0" err="1" smtClean="0"/>
              <a:t>Omboarding</a:t>
            </a:r>
            <a:r>
              <a:rPr lang="es-BO" dirty="0" smtClean="0"/>
              <a:t> para ir </a:t>
            </a:r>
            <a:r>
              <a:rPr lang="es-BO" dirty="0" err="1" smtClean="0"/>
              <a:t>desdes</a:t>
            </a:r>
            <a:r>
              <a:rPr lang="es-BO" dirty="0" smtClean="0"/>
              <a:t> el </a:t>
            </a:r>
            <a:r>
              <a:rPr lang="es-BO" dirty="0" err="1" smtClean="0"/>
              <a:t>omboardin</a:t>
            </a:r>
            <a:r>
              <a:rPr lang="es-BO" dirty="0" smtClean="0"/>
              <a:t> </a:t>
            </a:r>
          </a:p>
          <a:p>
            <a:r>
              <a:rPr lang="es-BO" dirty="0" smtClean="0"/>
              <a:t>principal al segundo presionando </a:t>
            </a:r>
            <a:r>
              <a:rPr lang="es-BO" dirty="0" err="1" smtClean="0"/>
              <a:t>next</a:t>
            </a:r>
            <a:endParaRPr lang="es-BO" dirty="0" smtClean="0"/>
          </a:p>
          <a:p>
            <a:endParaRPr lang="es-BO" dirty="0"/>
          </a:p>
        </p:txBody>
      </p:sp>
      <p:sp>
        <p:nvSpPr>
          <p:cNvPr id="4" name="Rectángulo 3"/>
          <p:cNvSpPr/>
          <p:nvPr/>
        </p:nvSpPr>
        <p:spPr>
          <a:xfrm>
            <a:off x="2924355" y="3364837"/>
            <a:ext cx="5206704" cy="11425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CuadroTexto 4"/>
          <p:cNvSpPr txBox="1"/>
          <p:nvPr/>
        </p:nvSpPr>
        <p:spPr>
          <a:xfrm>
            <a:off x="9036834" y="4856672"/>
            <a:ext cx="24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Al </a:t>
            </a:r>
            <a:r>
              <a:rPr lang="en-US" sz="1400" dirty="0" err="1" smtClean="0">
                <a:solidFill>
                  <a:srgbClr val="FFFF00"/>
                </a:solidFill>
              </a:rPr>
              <a:t>presionar</a:t>
            </a:r>
            <a:r>
              <a:rPr lang="en-US" sz="1400" dirty="0" smtClean="0">
                <a:solidFill>
                  <a:srgbClr val="FFFF00"/>
                </a:solidFill>
              </a:rPr>
              <a:t> Next </a:t>
            </a:r>
            <a:r>
              <a:rPr lang="en-US" sz="1400" dirty="0" err="1" smtClean="0">
                <a:solidFill>
                  <a:srgbClr val="FFFF00"/>
                </a:solidFill>
              </a:rPr>
              <a:t>llamamos</a:t>
            </a:r>
            <a:r>
              <a:rPr lang="en-US" sz="1400" dirty="0" smtClean="0">
                <a:solidFill>
                  <a:srgbClr val="FFFF00"/>
                </a:solidFill>
              </a:rPr>
              <a:t> al </a:t>
            </a:r>
            <a:r>
              <a:rPr lang="en-US" sz="1400" dirty="0" err="1" smtClean="0">
                <a:solidFill>
                  <a:srgbClr val="FFFF00"/>
                </a:solidFill>
              </a:rPr>
              <a:t>siguiente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omboarding</a:t>
            </a:r>
            <a:r>
              <a:rPr lang="en-US" sz="1400" dirty="0" smtClean="0">
                <a:solidFill>
                  <a:srgbClr val="FFFF00"/>
                </a:solidFill>
              </a:rPr>
              <a:t> que </a:t>
            </a:r>
            <a:r>
              <a:rPr lang="en-US" sz="1400" dirty="0" err="1" smtClean="0">
                <a:solidFill>
                  <a:srgbClr val="FFFF00"/>
                </a:solidFill>
              </a:rPr>
              <a:t>tiene</a:t>
            </a:r>
            <a:r>
              <a:rPr lang="en-US" sz="1400" dirty="0" smtClean="0">
                <a:solidFill>
                  <a:srgbClr val="FFFF00"/>
                </a:solidFill>
              </a:rPr>
              <a:t> la </a:t>
            </a:r>
            <a:r>
              <a:rPr lang="en-US" sz="1400" dirty="0" err="1" smtClean="0">
                <a:solidFill>
                  <a:srgbClr val="FFFF00"/>
                </a:solidFill>
              </a:rPr>
              <a:t>posicion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numero</a:t>
            </a:r>
            <a:r>
              <a:rPr lang="en-US" sz="1400" dirty="0" smtClean="0">
                <a:solidFill>
                  <a:srgbClr val="FFFF00"/>
                </a:solidFill>
              </a:rPr>
              <a:t> 2</a:t>
            </a:r>
            <a:endParaRPr lang="es-BO" sz="1400" dirty="0">
              <a:solidFill>
                <a:srgbClr val="FFFF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6603771" y="3028166"/>
            <a:ext cx="2463549" cy="10292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802614" y="4856672"/>
            <a:ext cx="5803101" cy="13436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6719977" y="5374380"/>
            <a:ext cx="2230592" cy="4363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9067320" y="2615579"/>
            <a:ext cx="2083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Al </a:t>
            </a:r>
            <a:r>
              <a:rPr lang="en-US" sz="1400" dirty="0" err="1" smtClean="0">
                <a:solidFill>
                  <a:srgbClr val="FFFF00"/>
                </a:solidFill>
              </a:rPr>
              <a:t>presionar</a:t>
            </a:r>
            <a:r>
              <a:rPr lang="en-US" sz="1400" dirty="0" smtClean="0">
                <a:solidFill>
                  <a:srgbClr val="FFFF00"/>
                </a:solidFill>
              </a:rPr>
              <a:t> Skype </a:t>
            </a:r>
            <a:r>
              <a:rPr lang="en-US" sz="1400" dirty="0" err="1" smtClean="0">
                <a:solidFill>
                  <a:srgbClr val="FFFF00"/>
                </a:solidFill>
              </a:rPr>
              <a:t>llamamos</a:t>
            </a:r>
            <a:r>
              <a:rPr lang="en-US" sz="1400" dirty="0" smtClean="0">
                <a:solidFill>
                  <a:srgbClr val="FFFF00"/>
                </a:solidFill>
              </a:rPr>
              <a:t> al  </a:t>
            </a:r>
            <a:r>
              <a:rPr lang="en-US" sz="1400" dirty="0" err="1" smtClean="0">
                <a:solidFill>
                  <a:srgbClr val="FFFF00"/>
                </a:solidFill>
              </a:rPr>
              <a:t>omboarding</a:t>
            </a:r>
            <a:r>
              <a:rPr lang="en-US" sz="1400" dirty="0" smtClean="0">
                <a:solidFill>
                  <a:srgbClr val="FFFF00"/>
                </a:solidFill>
              </a:rPr>
              <a:t> de login que </a:t>
            </a:r>
            <a:r>
              <a:rPr lang="en-US" sz="1400" dirty="0" err="1" smtClean="0">
                <a:solidFill>
                  <a:srgbClr val="FFFF00"/>
                </a:solidFill>
              </a:rPr>
              <a:t>tiene</a:t>
            </a:r>
            <a:r>
              <a:rPr lang="en-US" sz="1400" dirty="0" smtClean="0">
                <a:solidFill>
                  <a:srgbClr val="FFFF00"/>
                </a:solidFill>
              </a:rPr>
              <a:t> la </a:t>
            </a:r>
            <a:r>
              <a:rPr lang="en-US" sz="1400" dirty="0" err="1" smtClean="0">
                <a:solidFill>
                  <a:srgbClr val="FFFF00"/>
                </a:solidFill>
              </a:rPr>
              <a:t>posicion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numero</a:t>
            </a:r>
            <a:r>
              <a:rPr lang="en-US" sz="1400" dirty="0" smtClean="0">
                <a:solidFill>
                  <a:srgbClr val="FFFF00"/>
                </a:solidFill>
              </a:rPr>
              <a:t> 3</a:t>
            </a:r>
            <a:endParaRPr lang="es-BO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0883" y="4891979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alt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21165" y="1564285"/>
            <a:ext cx="826380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Onboarding.Fragmentlogin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  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</a:p>
          <a:p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...&gt;</a:t>
            </a:r>
          </a:p>
          <a:p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...&gt;</a:t>
            </a:r>
          </a:p>
          <a:p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...&gt;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9" name="CuadroTexto 8"/>
          <p:cNvSpPr txBox="1"/>
          <p:nvPr/>
        </p:nvSpPr>
        <p:spPr>
          <a:xfrm>
            <a:off x="7550637" y="2876042"/>
            <a:ext cx="3545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Crearemos</a:t>
            </a:r>
            <a:r>
              <a:rPr lang="en-US" sz="1400" dirty="0" smtClean="0"/>
              <a:t> </a:t>
            </a:r>
            <a:r>
              <a:rPr lang="en-US" sz="1400" dirty="0" smtClean="0"/>
              <a:t>un ultimo  fragment</a:t>
            </a:r>
            <a:r>
              <a:rPr lang="en-US" sz="1400" dirty="0" smtClean="0"/>
              <a:t>,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de la </a:t>
            </a:r>
            <a:r>
              <a:rPr lang="en-US" sz="1400" dirty="0" err="1" smtClean="0"/>
              <a:t>carpeta</a:t>
            </a:r>
            <a:r>
              <a:rPr lang="en-US" sz="1400" b="1" dirty="0" smtClean="0"/>
              <a:t> layout </a:t>
            </a:r>
            <a:r>
              <a:rPr lang="en-US" sz="1400" dirty="0" err="1" smtClean="0"/>
              <a:t>encontraremos</a:t>
            </a:r>
            <a:r>
              <a:rPr lang="en-US" sz="1400" dirty="0" smtClean="0"/>
              <a:t> el  </a:t>
            </a:r>
            <a:r>
              <a:rPr lang="en-US" sz="1400" dirty="0" smtClean="0"/>
              <a:t>fragmentlogin.xml  </a:t>
            </a:r>
            <a:r>
              <a:rPr lang="en-US" sz="1400" dirty="0" smtClean="0"/>
              <a:t>, </a:t>
            </a:r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smtClean="0"/>
              <a:t>que </a:t>
            </a:r>
            <a:r>
              <a:rPr lang="en-US" sz="1400" dirty="0" err="1" smtClean="0"/>
              <a:t>crearemos</a:t>
            </a:r>
            <a:r>
              <a:rPr lang="en-US" sz="1400" dirty="0" smtClean="0"/>
              <a:t> el </a:t>
            </a:r>
            <a:r>
              <a:rPr lang="en-US" sz="1400" dirty="0" err="1" smtClean="0"/>
              <a:t>diseno</a:t>
            </a:r>
            <a:r>
              <a:rPr lang="en-US" sz="1400" dirty="0" smtClean="0"/>
              <a:t> para el login</a:t>
            </a:r>
            <a:endParaRPr lang="es-BO" sz="1400" dirty="0"/>
          </a:p>
        </p:txBody>
      </p:sp>
      <p:sp>
        <p:nvSpPr>
          <p:cNvPr id="10" name="Flecha derecha 9"/>
          <p:cNvSpPr/>
          <p:nvPr/>
        </p:nvSpPr>
        <p:spPr>
          <a:xfrm>
            <a:off x="5779698" y="3226279"/>
            <a:ext cx="1500996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CuadroTexto 11"/>
          <p:cNvSpPr txBox="1"/>
          <p:nvPr/>
        </p:nvSpPr>
        <p:spPr>
          <a:xfrm>
            <a:off x="2544792" y="1007685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Fragmentlogin.xml</a:t>
            </a:r>
            <a:endParaRPr lang="es-BO" b="1" dirty="0"/>
          </a:p>
        </p:txBody>
      </p:sp>
      <p:sp>
        <p:nvSpPr>
          <p:cNvPr id="8" name="Rectángulo 7"/>
          <p:cNvSpPr/>
          <p:nvPr/>
        </p:nvSpPr>
        <p:spPr>
          <a:xfrm>
            <a:off x="345488" y="70310"/>
            <a:ext cx="11679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2</a:t>
            </a:r>
            <a:r>
              <a:rPr lang="en-US" sz="4000" b="1" dirty="0" smtClean="0">
                <a:latin typeface="Algerian" panose="04020705040A02060702" pitchFamily="82" charset="0"/>
              </a:rPr>
              <a:t>.- </a:t>
            </a:r>
            <a:r>
              <a:rPr lang="en-US" sz="3200" b="1" dirty="0" err="1" smtClean="0">
                <a:latin typeface="Algerian" panose="04020705040A02060702" pitchFamily="82" charset="0"/>
              </a:rPr>
              <a:t>Creacion</a:t>
            </a:r>
            <a:r>
              <a:rPr lang="en-US" sz="3200" b="1" dirty="0" smtClean="0">
                <a:latin typeface="Algerian" panose="04020705040A02060702" pitchFamily="82" charset="0"/>
              </a:rPr>
              <a:t> del </a:t>
            </a:r>
            <a:r>
              <a:rPr lang="en-US" sz="3200" b="1" dirty="0" err="1" smtClean="0">
                <a:latin typeface="Algerian" panose="04020705040A02060702" pitchFamily="82" charset="0"/>
              </a:rPr>
              <a:t>omboarding</a:t>
            </a:r>
            <a:r>
              <a:rPr lang="en-US" sz="3200" b="1" dirty="0" smtClean="0">
                <a:latin typeface="Algerian" panose="04020705040A02060702" pitchFamily="82" charset="0"/>
              </a:rPr>
              <a:t> login y </a:t>
            </a:r>
            <a:r>
              <a:rPr lang="en-US" sz="3200" b="1" dirty="0" err="1" smtClean="0">
                <a:latin typeface="Algerian" panose="04020705040A02060702" pitchFamily="82" charset="0"/>
              </a:rPr>
              <a:t>su</a:t>
            </a:r>
            <a:r>
              <a:rPr lang="en-US" sz="3200" b="1" dirty="0" smtClean="0">
                <a:latin typeface="Algerian" panose="04020705040A02060702" pitchFamily="82" charset="0"/>
              </a:rPr>
              <a:t> </a:t>
            </a:r>
            <a:r>
              <a:rPr lang="en-US" sz="3200" b="1" dirty="0" err="1" smtClean="0">
                <a:latin typeface="Algerian" panose="04020705040A02060702" pitchFamily="82" charset="0"/>
              </a:rPr>
              <a:t>funcionalidad</a:t>
            </a:r>
            <a:endParaRPr lang="es-BO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22" y="1345277"/>
            <a:ext cx="7723088" cy="51734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646152" y="2788260"/>
            <a:ext cx="3545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Todo</a:t>
            </a:r>
            <a:r>
              <a:rPr lang="en-US" sz="1400" dirty="0" smtClean="0">
                <a:solidFill>
                  <a:srgbClr val="0070C0"/>
                </a:solidFill>
              </a:rPr>
              <a:t> el </a:t>
            </a:r>
            <a:r>
              <a:rPr lang="en-US" sz="1400" dirty="0" err="1" smtClean="0">
                <a:solidFill>
                  <a:srgbClr val="0070C0"/>
                </a:solidFill>
              </a:rPr>
              <a:t>diseno</a:t>
            </a:r>
            <a:r>
              <a:rPr lang="en-US" sz="1400" dirty="0" smtClean="0">
                <a:solidFill>
                  <a:srgbClr val="0070C0"/>
                </a:solidFill>
              </a:rPr>
              <a:t> lo </a:t>
            </a:r>
            <a:r>
              <a:rPr lang="en-US" sz="1400" dirty="0" err="1" smtClean="0">
                <a:solidFill>
                  <a:srgbClr val="0070C0"/>
                </a:solidFill>
              </a:rPr>
              <a:t>dividiremos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en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grupos</a:t>
            </a:r>
            <a:r>
              <a:rPr lang="en-US" sz="1400" dirty="0" smtClean="0">
                <a:solidFill>
                  <a:srgbClr val="0070C0"/>
                </a:solidFill>
              </a:rPr>
              <a:t>, hacienda </a:t>
            </a:r>
            <a:r>
              <a:rPr lang="en-US" sz="1400" dirty="0" err="1" smtClean="0">
                <a:solidFill>
                  <a:srgbClr val="0070C0"/>
                </a:solidFill>
              </a:rPr>
              <a:t>uso</a:t>
            </a:r>
            <a:r>
              <a:rPr lang="en-US" sz="1400" dirty="0" smtClean="0">
                <a:solidFill>
                  <a:srgbClr val="0070C0"/>
                </a:solidFill>
              </a:rPr>
              <a:t> de </a:t>
            </a:r>
            <a:r>
              <a:rPr lang="en-US" sz="1400" dirty="0" err="1" smtClean="0">
                <a:solidFill>
                  <a:srgbClr val="0070C0"/>
                </a:solidFill>
              </a:rPr>
              <a:t>los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LinearLayout</a:t>
            </a:r>
            <a:r>
              <a:rPr lang="en-US" sz="1400" dirty="0" smtClean="0">
                <a:solidFill>
                  <a:srgbClr val="0070C0"/>
                </a:solidFill>
              </a:rPr>
              <a:t> para que sea mas </a:t>
            </a:r>
            <a:r>
              <a:rPr lang="en-US" sz="1400" dirty="0" err="1" smtClean="0">
                <a:solidFill>
                  <a:srgbClr val="0070C0"/>
                </a:solidFill>
              </a:rPr>
              <a:t>organizado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endParaRPr lang="es-BO" sz="1400" dirty="0">
              <a:solidFill>
                <a:srgbClr val="0070C0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5145155" y="3217652"/>
            <a:ext cx="1500996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2331564" y="445752"/>
            <a:ext cx="298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Onboarding login</a:t>
            </a:r>
            <a:endParaRPr lang="es-BO" sz="2400" b="1" dirty="0">
              <a:latin typeface="Algerian" panose="04020705040A02060702" pitchFamily="8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432648" y="907417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Fragmentlogin.xml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3853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74521" y="850447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Primer </a:t>
            </a:r>
            <a:r>
              <a:rPr lang="en-US" b="1" dirty="0" err="1" smtClean="0"/>
              <a:t>LinearLayout</a:t>
            </a:r>
            <a:endParaRPr lang="es-BO" b="1" dirty="0"/>
          </a:p>
        </p:txBody>
      </p:sp>
      <p:sp>
        <p:nvSpPr>
          <p:cNvPr id="7" name="Rectángulo 6"/>
          <p:cNvSpPr/>
          <p:nvPr/>
        </p:nvSpPr>
        <p:spPr>
          <a:xfrm>
            <a:off x="2222989" y="1151408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="BASICA"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 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="56dp"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/color"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="Desc."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="@color/blanco"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Selecbasica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/color"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="@color/blanco"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34" y="778196"/>
            <a:ext cx="3038475" cy="5486400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 flipV="1">
            <a:off x="4967654" y="2382715"/>
            <a:ext cx="2435469" cy="109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5398477" y="3657600"/>
            <a:ext cx="3050931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5143500" y="3736731"/>
            <a:ext cx="4457700" cy="101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325884" y="501134"/>
            <a:ext cx="76835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1.- </a:t>
            </a:r>
            <a:r>
              <a:rPr lang="en-US" sz="4000" b="1" dirty="0" err="1" smtClean="0">
                <a:latin typeface="Algerian" panose="04020705040A02060702" pitchFamily="82" charset="0"/>
              </a:rPr>
              <a:t>Creacion</a:t>
            </a:r>
            <a:r>
              <a:rPr lang="en-US" sz="4000" b="1" dirty="0" smtClean="0">
                <a:latin typeface="Algerian" panose="04020705040A02060702" pitchFamily="82" charset="0"/>
              </a:rPr>
              <a:t> del </a:t>
            </a:r>
            <a:r>
              <a:rPr lang="en-US" sz="4000" b="1" dirty="0" err="1" smtClean="0">
                <a:latin typeface="Algerian" panose="04020705040A02060702" pitchFamily="82" charset="0"/>
              </a:rPr>
              <a:t>omboarding</a:t>
            </a:r>
            <a:endParaRPr lang="es-BO" sz="4000" b="1" dirty="0">
              <a:latin typeface="Algerian" panose="04020705040A02060702" pitchFamily="82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46" y="1209021"/>
            <a:ext cx="2618712" cy="45522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04" y="1209020"/>
            <a:ext cx="2676237" cy="455229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87" y="1209020"/>
            <a:ext cx="2650138" cy="453800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721378" y="5838849"/>
            <a:ext cx="212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Omboarding</a:t>
            </a:r>
            <a:r>
              <a:rPr lang="en-US" dirty="0" smtClean="0"/>
              <a:t> principal</a:t>
            </a:r>
            <a:endParaRPr lang="es-B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672075" y="5838850"/>
            <a:ext cx="256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Omboardin</a:t>
            </a:r>
            <a:r>
              <a:rPr lang="en-US" dirty="0" smtClean="0"/>
              <a:t> </a:t>
            </a:r>
            <a:r>
              <a:rPr lang="en-US" dirty="0" err="1" smtClean="0"/>
              <a:t>secundario</a:t>
            </a:r>
            <a:endParaRPr lang="es-B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464218" y="5838851"/>
            <a:ext cx="170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Omboarding</a:t>
            </a:r>
            <a:r>
              <a:rPr lang="en-US" dirty="0" smtClean="0"/>
              <a:t> </a:t>
            </a:r>
            <a:r>
              <a:rPr lang="en-US" dirty="0" err="1" smtClean="0"/>
              <a:t>logueo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267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93829" y="549148"/>
            <a:ext cx="805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Copiamos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anterior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par </a:t>
            </a:r>
            <a:r>
              <a:rPr lang="en-US" dirty="0" err="1" smtClean="0"/>
              <a:t>terminar</a:t>
            </a:r>
            <a:r>
              <a:rPr lang="en-US" dirty="0" smtClean="0"/>
              <a:t> con las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basica</a:t>
            </a:r>
            <a:r>
              <a:rPr lang="en-US" dirty="0" smtClean="0"/>
              <a:t> </a:t>
            </a:r>
            <a:r>
              <a:rPr lang="en-US" dirty="0" err="1" smtClean="0"/>
              <a:t>cientifica</a:t>
            </a:r>
            <a:r>
              <a:rPr lang="en-US" dirty="0" smtClean="0"/>
              <a:t> y custom</a:t>
            </a:r>
            <a:endParaRPr lang="es-BO" dirty="0"/>
          </a:p>
        </p:txBody>
      </p:sp>
      <p:sp>
        <p:nvSpPr>
          <p:cNvPr id="5" name="Rectángulo 4"/>
          <p:cNvSpPr/>
          <p:nvPr/>
        </p:nvSpPr>
        <p:spPr>
          <a:xfrm>
            <a:off x="2283069" y="145916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Onboarding.Fragmentlogin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="@+id/imagen"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="663dp"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="438dp"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="-100dp"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/img3" 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  <a:endParaRPr kumimoji="0" lang="en-US" altLang="es-B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  <a:endParaRPr kumimoji="0" lang="es-BO" altLang="es-B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BO" altLang="es-B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637" y="1084017"/>
            <a:ext cx="3048000" cy="553402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4387363" y="3851029"/>
            <a:ext cx="4299436" cy="171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4255477" y="4136861"/>
            <a:ext cx="4431322" cy="169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4308231" y="4536831"/>
            <a:ext cx="4369777" cy="145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98741" y="493696"/>
            <a:ext cx="777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Agredamos</a:t>
            </a:r>
            <a:r>
              <a:rPr lang="en-US" dirty="0" smtClean="0"/>
              <a:t> un 4to </a:t>
            </a:r>
            <a:r>
              <a:rPr lang="en-US" dirty="0" err="1" smtClean="0"/>
              <a:t>LienarLayout</a:t>
            </a:r>
            <a:r>
              <a:rPr lang="en-US" dirty="0" smtClean="0"/>
              <a:t> para las </a:t>
            </a:r>
            <a:r>
              <a:rPr lang="en-US" dirty="0" err="1" smtClean="0"/>
              <a:t>cajas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llenara</a:t>
            </a:r>
            <a:r>
              <a:rPr lang="en-US" dirty="0" smtClean="0"/>
              <a:t> las </a:t>
            </a:r>
          </a:p>
          <a:p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smtClean="0"/>
              <a:t>para el </a:t>
            </a:r>
            <a:r>
              <a:rPr lang="en-US" dirty="0" err="1" smtClean="0"/>
              <a:t>logueo</a:t>
            </a:r>
            <a:endParaRPr lang="es-BO" dirty="0"/>
          </a:p>
        </p:txBody>
      </p:sp>
      <p:sp>
        <p:nvSpPr>
          <p:cNvPr id="4" name="Rectángulo 3"/>
          <p:cNvSpPr/>
          <p:nvPr/>
        </p:nvSpPr>
        <p:spPr>
          <a:xfrm>
            <a:off x="2494084" y="1261051"/>
            <a:ext cx="6096000" cy="53399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="32dp"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etUsername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/borde"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/caja"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="@color/blanco"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etPassword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/borde"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/mane"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="@color/negro" 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/ingresar"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="@color/blanco"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/color" 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14" y="1378473"/>
            <a:ext cx="2990850" cy="534352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5820508" y="3174023"/>
            <a:ext cx="2048607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5820508" y="4387362"/>
            <a:ext cx="2048607" cy="146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5820508" y="5679831"/>
            <a:ext cx="2048607" cy="6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8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15" y="844839"/>
            <a:ext cx="9453729" cy="564257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223849" y="2495885"/>
            <a:ext cx="3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Agregamos</a:t>
            </a:r>
            <a:r>
              <a:rPr lang="en-US" dirty="0" smtClean="0">
                <a:solidFill>
                  <a:srgbClr val="FFFF00"/>
                </a:solidFill>
              </a:rPr>
              <a:t> las variables</a:t>
            </a:r>
            <a:endParaRPr lang="es-BO" dirty="0">
              <a:solidFill>
                <a:srgbClr val="FFFF00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6055990" y="994340"/>
            <a:ext cx="966824" cy="425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511779" y="2865217"/>
            <a:ext cx="2368530" cy="12855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22814" y="746369"/>
            <a:ext cx="3949075" cy="3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librerias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423213" y="47039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>
                <a:solidFill>
                  <a:srgbClr val="FFFF00"/>
                </a:solidFill>
              </a:rPr>
              <a:t>metodos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202803" y="5379351"/>
            <a:ext cx="8407688" cy="11080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5624423" y="4932560"/>
            <a:ext cx="1889185" cy="6314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784915" y="844839"/>
            <a:ext cx="4971144" cy="25831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/>
          <p:cNvSpPr/>
          <p:nvPr/>
        </p:nvSpPr>
        <p:spPr>
          <a:xfrm>
            <a:off x="2177836" y="4093767"/>
            <a:ext cx="9060808" cy="4304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CuadroTexto 14"/>
          <p:cNvSpPr txBox="1"/>
          <p:nvPr/>
        </p:nvSpPr>
        <p:spPr>
          <a:xfrm>
            <a:off x="1432769" y="132463"/>
            <a:ext cx="92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archibo</a:t>
            </a:r>
            <a:r>
              <a:rPr lang="en-US" dirty="0" smtClean="0"/>
              <a:t> .java </a:t>
            </a:r>
            <a:r>
              <a:rPr lang="en-US" dirty="0" err="1" smtClean="0"/>
              <a:t>daremos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al </a:t>
            </a:r>
            <a:r>
              <a:rPr lang="en-US" dirty="0" err="1" smtClean="0"/>
              <a:t>diseno</a:t>
            </a:r>
            <a:r>
              <a:rPr lang="en-US" dirty="0" smtClean="0"/>
              <a:t> que </a:t>
            </a:r>
            <a:r>
              <a:rPr lang="en-US" dirty="0" err="1" smtClean="0"/>
              <a:t>realizamos</a:t>
            </a:r>
            <a:r>
              <a:rPr lang="en-US" dirty="0" smtClean="0"/>
              <a:t> para el login</a:t>
            </a:r>
            <a:endParaRPr lang="es-B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760454" y="465373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Fragmentlogin.java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201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9" y="1408325"/>
            <a:ext cx="6333559" cy="29253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18780" y="763105"/>
            <a:ext cx="105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llamamos</a:t>
            </a:r>
            <a:r>
              <a:rPr lang="en-US" dirty="0" smtClean="0"/>
              <a:t> al </a:t>
            </a:r>
            <a:r>
              <a:rPr lang="en-US" dirty="0" err="1" smtClean="0"/>
              <a:t>objeto</a:t>
            </a:r>
            <a:r>
              <a:rPr lang="en-US" dirty="0" smtClean="0"/>
              <a:t> que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extraer</a:t>
            </a:r>
            <a:r>
              <a:rPr lang="en-US" dirty="0" smtClean="0"/>
              <a:t> del </a:t>
            </a:r>
            <a:r>
              <a:rPr lang="en-US" dirty="0" err="1" smtClean="0"/>
              <a:t>archibo</a:t>
            </a:r>
            <a:r>
              <a:rPr lang="en-US" dirty="0" smtClean="0"/>
              <a:t> fragmentlogin.xml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743"/>
          <a:stretch/>
        </p:blipFill>
        <p:spPr>
          <a:xfrm>
            <a:off x="3516924" y="4498737"/>
            <a:ext cx="8036169" cy="2168801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437794" y="4712677"/>
            <a:ext cx="3279531" cy="369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FFFF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9146931" y="5418993"/>
            <a:ext cx="2485292" cy="4982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FFFF00"/>
              </a:solidFill>
            </a:endParaRPr>
          </a:p>
        </p:txBody>
      </p:sp>
      <p:cxnSp>
        <p:nvCxnSpPr>
          <p:cNvPr id="10" name="Conector curvado 9"/>
          <p:cNvCxnSpPr/>
          <p:nvPr/>
        </p:nvCxnSpPr>
        <p:spPr>
          <a:xfrm rot="16200000" flipV="1">
            <a:off x="4664319" y="2941027"/>
            <a:ext cx="2901462" cy="80010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89373" y="1705705"/>
            <a:ext cx="2127738" cy="369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FFFF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232947" y="1705706"/>
            <a:ext cx="2127738" cy="369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FFFF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1698702" y="1978266"/>
            <a:ext cx="323529" cy="29190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42573" y="5081954"/>
            <a:ext cx="3949075" cy="3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Nombre</a:t>
            </a:r>
            <a:r>
              <a:rPr lang="en-US" dirty="0" smtClean="0"/>
              <a:t> de variable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28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201960" y="478931"/>
            <a:ext cx="484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setMensaje</a:t>
            </a:r>
            <a:r>
              <a:rPr lang="en-US" dirty="0" smtClean="0"/>
              <a:t> </a:t>
            </a:r>
            <a:r>
              <a:rPr lang="en-US" dirty="0" err="1" smtClean="0"/>
              <a:t>aremos</a:t>
            </a:r>
            <a:r>
              <a:rPr lang="en-US" dirty="0" smtClean="0"/>
              <a:t> que al </a:t>
            </a:r>
            <a:r>
              <a:rPr lang="en-US" dirty="0" err="1" smtClean="0"/>
              <a:t>presionar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. Nos </a:t>
            </a:r>
            <a:r>
              <a:rPr lang="en-US" dirty="0" err="1" smtClean="0"/>
              <a:t>emvie</a:t>
            </a:r>
            <a:r>
              <a:rPr lang="en-US" dirty="0" smtClean="0"/>
              <a:t> un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mensaje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descripcion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el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75" y="2728672"/>
            <a:ext cx="10621992" cy="40122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22" y="358160"/>
            <a:ext cx="5935083" cy="1755311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 rot="657826" flipH="1" flipV="1">
            <a:off x="6237960" y="851568"/>
            <a:ext cx="978619" cy="10509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Elipse 10"/>
          <p:cNvSpPr/>
          <p:nvPr/>
        </p:nvSpPr>
        <p:spPr>
          <a:xfrm>
            <a:off x="1354348" y="3162883"/>
            <a:ext cx="1505896" cy="369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FFFF0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1173192" y="2547682"/>
            <a:ext cx="293299" cy="7998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95222" y="2268845"/>
            <a:ext cx="13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50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6" y="139108"/>
            <a:ext cx="6153778" cy="300184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184708" y="306403"/>
            <a:ext cx="484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setMensaje</a:t>
            </a:r>
            <a:r>
              <a:rPr lang="en-US" dirty="0" smtClean="0"/>
              <a:t> </a:t>
            </a:r>
            <a:r>
              <a:rPr lang="en-US" dirty="0" err="1" smtClean="0"/>
              <a:t>aremos</a:t>
            </a:r>
            <a:r>
              <a:rPr lang="en-US" dirty="0" smtClean="0"/>
              <a:t> que al </a:t>
            </a:r>
            <a:r>
              <a:rPr lang="en-US" dirty="0" err="1" smtClean="0"/>
              <a:t>presionar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Select. El </a:t>
            </a:r>
            <a:r>
              <a:rPr lang="en-US" dirty="0" err="1" smtClean="0"/>
              <a:t>nombre</a:t>
            </a:r>
            <a:r>
              <a:rPr lang="en-US" dirty="0" smtClean="0"/>
              <a:t> respective se </a:t>
            </a:r>
            <a:r>
              <a:rPr lang="en-US" dirty="0" err="1" smtClean="0"/>
              <a:t>cargue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casilla</a:t>
            </a:r>
            <a:r>
              <a:rPr lang="en-US" dirty="0" smtClean="0"/>
              <a:t> Select App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3227"/>
          <a:stretch/>
        </p:blipFill>
        <p:spPr>
          <a:xfrm>
            <a:off x="4287329" y="2614615"/>
            <a:ext cx="7636806" cy="41743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00037" y="1737508"/>
            <a:ext cx="453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casilla</a:t>
            </a:r>
            <a:r>
              <a:rPr lang="en-US" dirty="0" smtClean="0"/>
              <a:t> Username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devera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s-BO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6392008" y="527538"/>
            <a:ext cx="792700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6084278" y="879231"/>
            <a:ext cx="1169376" cy="85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6272616" y="2051880"/>
            <a:ext cx="792700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437793" y="3516923"/>
            <a:ext cx="931984" cy="615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813218" y="3393803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Boton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endParaRPr lang="es-BO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411806" y="2429949"/>
            <a:ext cx="608602" cy="10254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o 20"/>
          <p:cNvSpPr/>
          <p:nvPr/>
        </p:nvSpPr>
        <p:spPr>
          <a:xfrm rot="14835918">
            <a:off x="3823369" y="5042052"/>
            <a:ext cx="3578469" cy="2455136"/>
          </a:xfrm>
          <a:prstGeom prst="arc">
            <a:avLst/>
          </a:prstGeom>
          <a:solidFill>
            <a:srgbClr val="FFFF00">
              <a:alpha val="19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2" name="CuadroTexto 21"/>
          <p:cNvSpPr txBox="1"/>
          <p:nvPr/>
        </p:nvSpPr>
        <p:spPr>
          <a:xfrm>
            <a:off x="1189600" y="4931228"/>
            <a:ext cx="3222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/>
              <a:t>Condicional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si</a:t>
            </a:r>
            <a:r>
              <a:rPr lang="en-US" sz="1400" b="1" i="1" dirty="0" smtClean="0"/>
              <a:t> las Casillas </a:t>
            </a:r>
            <a:r>
              <a:rPr lang="en-US" sz="1400" b="1" i="1" dirty="0" err="1" smtClean="0"/>
              <a:t>SelectApp</a:t>
            </a:r>
            <a:r>
              <a:rPr lang="en-US" sz="1400" b="1" i="1" dirty="0" smtClean="0"/>
              <a:t> y Username </a:t>
            </a:r>
            <a:r>
              <a:rPr lang="en-US" sz="1400" b="1" i="1" dirty="0" err="1" smtClean="0"/>
              <a:t>estan</a:t>
            </a:r>
            <a:r>
              <a:rPr lang="en-US" sz="1400" b="1" i="1" dirty="0" smtClean="0"/>
              <a:t> no </a:t>
            </a:r>
            <a:r>
              <a:rPr lang="en-US" sz="1400" b="1" i="1" dirty="0" err="1" smtClean="0"/>
              <a:t>han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cambiado</a:t>
            </a:r>
            <a:r>
              <a:rPr lang="en-US" sz="1400" b="1" i="1" dirty="0" smtClean="0"/>
              <a:t> de </a:t>
            </a:r>
            <a:r>
              <a:rPr lang="en-US" sz="1400" b="1" i="1" dirty="0" err="1" smtClean="0"/>
              <a:t>texto</a:t>
            </a:r>
            <a:r>
              <a:rPr lang="en-US" sz="1400" b="1" i="1" dirty="0" smtClean="0"/>
              <a:t> no se </a:t>
            </a:r>
            <a:r>
              <a:rPr lang="en-US" sz="1400" b="1" i="1" dirty="0" err="1" smtClean="0"/>
              <a:t>puede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logear</a:t>
            </a:r>
            <a:r>
              <a:rPr lang="en-US" sz="1400" b="1" i="1" dirty="0" smtClean="0"/>
              <a:t> e </a:t>
            </a:r>
            <a:r>
              <a:rPr lang="en-US" sz="1400" b="1" i="1" dirty="0" err="1" smtClean="0"/>
              <a:t>ingresar</a:t>
            </a:r>
            <a:r>
              <a:rPr lang="en-US" sz="1400" b="1" i="1" dirty="0" smtClean="0"/>
              <a:t>  a la </a:t>
            </a:r>
            <a:r>
              <a:rPr lang="en-US" sz="1400" b="1" i="1" dirty="0" err="1" smtClean="0"/>
              <a:t>calculadora</a:t>
            </a:r>
            <a:r>
              <a:rPr lang="en-US" sz="1400" b="1" i="1" dirty="0" smtClean="0"/>
              <a:t> Custom,  </a:t>
            </a:r>
            <a:r>
              <a:rPr lang="en-US" sz="1400" b="1" i="1" dirty="0" err="1" smtClean="0"/>
              <a:t>emviara</a:t>
            </a:r>
            <a:r>
              <a:rPr lang="en-US" sz="1400" b="1" i="1" dirty="0" smtClean="0"/>
              <a:t> un </a:t>
            </a:r>
            <a:r>
              <a:rPr lang="en-US" sz="1400" b="1" i="1" dirty="0" err="1" smtClean="0"/>
              <a:t>mensaje</a:t>
            </a:r>
            <a:r>
              <a:rPr lang="en-US" sz="1400" b="1" i="1" dirty="0" smtClean="0"/>
              <a:t>” </a:t>
            </a:r>
            <a:r>
              <a:rPr lang="en-US" sz="1400" b="1" i="1" dirty="0" err="1" smtClean="0"/>
              <a:t>seleccione</a:t>
            </a:r>
            <a:r>
              <a:rPr lang="en-US" sz="1400" b="1" i="1" dirty="0" smtClean="0"/>
              <a:t> las Casillas”</a:t>
            </a:r>
          </a:p>
          <a:p>
            <a:r>
              <a:rPr lang="en-US" sz="1400" b="1" i="1" dirty="0" smtClean="0"/>
              <a:t>De lo </a:t>
            </a:r>
            <a:r>
              <a:rPr lang="en-US" sz="1400" b="1" i="1" dirty="0" err="1" smtClean="0"/>
              <a:t>contrario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ingresara</a:t>
            </a:r>
            <a:r>
              <a:rPr lang="en-US" sz="1400" b="1" i="1" dirty="0" smtClean="0"/>
              <a:t> a la </a:t>
            </a:r>
            <a:r>
              <a:rPr lang="en-US" sz="1400" b="1" i="1" dirty="0" err="1" smtClean="0"/>
              <a:t>calculadora</a:t>
            </a:r>
            <a:endParaRPr lang="es-BO" sz="1400" b="1" i="1" dirty="0"/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3903785" y="5204691"/>
            <a:ext cx="508021" cy="615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7" idx="0"/>
          </p:cNvCxnSpPr>
          <p:nvPr/>
        </p:nvCxnSpPr>
        <p:spPr>
          <a:xfrm flipV="1">
            <a:off x="9089121" y="4343400"/>
            <a:ext cx="674004" cy="1383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336173" y="5726654"/>
            <a:ext cx="1505896" cy="369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FFFF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9184371" y="3851014"/>
            <a:ext cx="266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Llama a Empty Activity que </a:t>
            </a:r>
            <a:r>
              <a:rPr lang="en-US" sz="1400" dirty="0" err="1" smtClean="0">
                <a:solidFill>
                  <a:srgbClr val="FFFF00"/>
                </a:solidFill>
              </a:rPr>
              <a:t>seria</a:t>
            </a:r>
            <a:r>
              <a:rPr lang="en-US" sz="1400" dirty="0" smtClean="0">
                <a:solidFill>
                  <a:srgbClr val="FFFF00"/>
                </a:solidFill>
              </a:rPr>
              <a:t> la </a:t>
            </a:r>
            <a:r>
              <a:rPr lang="en-US" sz="1400" dirty="0" err="1" smtClean="0">
                <a:solidFill>
                  <a:srgbClr val="FFFF00"/>
                </a:solidFill>
              </a:rPr>
              <a:t>calculadora</a:t>
            </a:r>
            <a:endParaRPr lang="es-BO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5775" y="285750"/>
            <a:ext cx="13503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3</a:t>
            </a:r>
            <a:r>
              <a:rPr lang="en-US" sz="3600" b="1" dirty="0" smtClean="0">
                <a:latin typeface="Algerian" panose="04020705040A02060702" pitchFamily="82" charset="0"/>
              </a:rPr>
              <a:t>.- </a:t>
            </a:r>
            <a:r>
              <a:rPr lang="en-US" sz="2800" b="1" dirty="0" err="1" smtClean="0">
                <a:latin typeface="Algerian" panose="04020705040A02060702" pitchFamily="82" charset="0"/>
              </a:rPr>
              <a:t>Creacion</a:t>
            </a:r>
            <a:r>
              <a:rPr lang="en-US" sz="2800" b="1" dirty="0" smtClean="0">
                <a:latin typeface="Algerian" panose="04020705040A02060702" pitchFamily="82" charset="0"/>
              </a:rPr>
              <a:t> </a:t>
            </a:r>
            <a:r>
              <a:rPr lang="en-US" sz="2800" b="1" dirty="0" smtClean="0">
                <a:latin typeface="Algerian" panose="04020705040A02060702" pitchFamily="82" charset="0"/>
              </a:rPr>
              <a:t>de la </a:t>
            </a:r>
            <a:r>
              <a:rPr lang="en-US" sz="2800" b="1" dirty="0" err="1" smtClean="0">
                <a:latin typeface="Algerian" panose="04020705040A02060702" pitchFamily="82" charset="0"/>
              </a:rPr>
              <a:t>calculadora</a:t>
            </a:r>
            <a:r>
              <a:rPr lang="en-US" sz="2800" b="1" dirty="0" smtClean="0">
                <a:latin typeface="Algerian" panose="04020705040A02060702" pitchFamily="82" charset="0"/>
              </a:rPr>
              <a:t> custom y </a:t>
            </a:r>
            <a:r>
              <a:rPr lang="en-US" sz="2800" b="1" dirty="0" err="1" smtClean="0">
                <a:latin typeface="Algerian" panose="04020705040A02060702" pitchFamily="82" charset="0"/>
              </a:rPr>
              <a:t>su</a:t>
            </a:r>
            <a:r>
              <a:rPr lang="en-US" sz="2800" b="1" dirty="0">
                <a:latin typeface="Algerian" panose="04020705040A02060702" pitchFamily="82" charset="0"/>
              </a:rPr>
              <a:t> </a:t>
            </a:r>
            <a:r>
              <a:rPr lang="en-US" sz="2800" b="1" dirty="0" err="1" smtClean="0">
                <a:latin typeface="Algerian" panose="04020705040A02060702" pitchFamily="82" charset="0"/>
              </a:rPr>
              <a:t>funcionalidad</a:t>
            </a:r>
            <a:endParaRPr lang="es-BO" sz="2800" b="1" dirty="0">
              <a:latin typeface="Algerian" panose="04020705040A020607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76" y="1027522"/>
            <a:ext cx="7448729" cy="55900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260505" y="2015500"/>
            <a:ext cx="281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Creamos</a:t>
            </a:r>
            <a:r>
              <a:rPr lang="en-US" dirty="0" smtClean="0"/>
              <a:t>  un </a:t>
            </a:r>
            <a:r>
              <a:rPr lang="en-US" dirty="0" err="1" smtClean="0"/>
              <a:t>archibo</a:t>
            </a:r>
            <a:r>
              <a:rPr lang="en-US" dirty="0" smtClean="0"/>
              <a:t> Empty Activity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archibo.xml </a:t>
            </a:r>
            <a:r>
              <a:rPr lang="en-US" dirty="0" err="1" smtClean="0"/>
              <a:t>realizaremos</a:t>
            </a:r>
            <a:r>
              <a:rPr lang="en-US" dirty="0" smtClean="0"/>
              <a:t> el </a:t>
            </a:r>
            <a:r>
              <a:rPr lang="en-US" dirty="0" err="1" smtClean="0"/>
              <a:t>diceno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estara</a:t>
            </a:r>
            <a:r>
              <a:rPr lang="en-US" dirty="0" smtClean="0"/>
              <a:t> </a:t>
            </a:r>
            <a:r>
              <a:rPr lang="en-US" dirty="0" err="1" smtClean="0"/>
              <a:t>organizado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bloques</a:t>
            </a:r>
            <a:r>
              <a:rPr lang="en-US" dirty="0" smtClean="0"/>
              <a:t> hacienda </a:t>
            </a:r>
            <a:r>
              <a:rPr lang="en-US" dirty="0" err="1" smtClean="0"/>
              <a:t>uso</a:t>
            </a:r>
            <a:r>
              <a:rPr lang="en-US" dirty="0" smtClean="0"/>
              <a:t> del &lt;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608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3716" y="535492"/>
            <a:ext cx="676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Primer </a:t>
            </a:r>
            <a:r>
              <a:rPr lang="en-US" b="1" dirty="0" err="1" smtClean="0"/>
              <a:t>TextView</a:t>
            </a:r>
            <a:r>
              <a:rPr lang="en-US" b="1" dirty="0" smtClean="0"/>
              <a:t> , Segundo </a:t>
            </a:r>
            <a:r>
              <a:rPr lang="en-US" b="1" dirty="0" err="1" smtClean="0"/>
              <a:t>TextView</a:t>
            </a:r>
            <a:r>
              <a:rPr lang="en-US" b="1" dirty="0" smtClean="0"/>
              <a:t> y </a:t>
            </a:r>
            <a:r>
              <a:rPr lang="en-US" b="1" dirty="0" err="1" smtClean="0"/>
              <a:t>caja</a:t>
            </a:r>
            <a:r>
              <a:rPr lang="en-US" b="1" dirty="0" smtClean="0"/>
              <a:t> de </a:t>
            </a:r>
            <a:r>
              <a:rPr lang="en-US" b="1" dirty="0" err="1" smtClean="0"/>
              <a:t>texto</a:t>
            </a:r>
            <a:r>
              <a:rPr lang="en-US" b="1" dirty="0" smtClean="0"/>
              <a:t> que </a:t>
            </a:r>
            <a:r>
              <a:rPr lang="en-US" b="1" dirty="0" err="1" smtClean="0"/>
              <a:t>mostrara</a:t>
            </a:r>
            <a:r>
              <a:rPr lang="en-US" b="1" dirty="0" smtClean="0"/>
              <a:t> las </a:t>
            </a:r>
            <a:r>
              <a:rPr lang="en-US" b="1" dirty="0" err="1" smtClean="0"/>
              <a:t>operaciones</a:t>
            </a:r>
            <a:endParaRPr lang="es-B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49" y="1207964"/>
            <a:ext cx="4294204" cy="34619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49" y="4669904"/>
            <a:ext cx="4294204" cy="20318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180" y="1431352"/>
            <a:ext cx="3152775" cy="441007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2785967" y="1304550"/>
            <a:ext cx="4043213" cy="3489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2950590" y="1776193"/>
            <a:ext cx="3878590" cy="1466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5328602" y="2448542"/>
            <a:ext cx="2110718" cy="32660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08829" y="309249"/>
            <a:ext cx="676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Primer </a:t>
            </a:r>
            <a:r>
              <a:rPr lang="en-US" b="1" dirty="0" err="1" smtClean="0"/>
              <a:t>LinearLayout</a:t>
            </a:r>
            <a:endParaRPr lang="es-B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49" y="309249"/>
            <a:ext cx="3463927" cy="33808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49" y="3690083"/>
            <a:ext cx="3463927" cy="2993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581" y="678581"/>
            <a:ext cx="3086100" cy="54197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100249" y="808869"/>
            <a:ext cx="2817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fila </a:t>
            </a:r>
            <a:r>
              <a:rPr lang="en-US" dirty="0" err="1" smtClean="0"/>
              <a:t>estara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fila </a:t>
            </a:r>
            <a:r>
              <a:rPr lang="en-US" dirty="0" err="1" smtClean="0"/>
              <a:t>tendra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botones</a:t>
            </a:r>
            <a:r>
              <a:rPr lang="en-US" dirty="0" smtClean="0"/>
              <a:t> que </a:t>
            </a:r>
            <a:r>
              <a:rPr lang="en-US" dirty="0" err="1" smtClean="0"/>
              <a:t>cambiaran</a:t>
            </a:r>
            <a:r>
              <a:rPr lang="en-US" dirty="0" smtClean="0"/>
              <a:t> de </a:t>
            </a:r>
            <a:r>
              <a:rPr lang="en-US" dirty="0" err="1" smtClean="0"/>
              <a:t>funcionalidad</a:t>
            </a:r>
            <a:r>
              <a:rPr lang="en-US" dirty="0" smtClean="0"/>
              <a:t> con el shift</a:t>
            </a:r>
          </a:p>
          <a:p>
            <a:endParaRPr lang="es-B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0" t="41488" r="36711" b="45209"/>
          <a:stretch/>
        </p:blipFill>
        <p:spPr>
          <a:xfrm>
            <a:off x="6806152" y="3388443"/>
            <a:ext cx="3233393" cy="89986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6872140" y="2130458"/>
            <a:ext cx="1036950" cy="134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1006" y="3329482"/>
            <a:ext cx="4203320" cy="1148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97" y="416275"/>
            <a:ext cx="3518862" cy="33461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97" y="3762472"/>
            <a:ext cx="3518862" cy="28904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261" y="1287026"/>
            <a:ext cx="3162300" cy="38957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374064" y="3234889"/>
            <a:ext cx="2817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fila </a:t>
            </a:r>
            <a:r>
              <a:rPr lang="en-US" dirty="0" err="1" smtClean="0"/>
              <a:t>estara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LinearLayout</a:t>
            </a:r>
            <a:r>
              <a:rPr lang="en-US" dirty="0" smtClean="0"/>
              <a:t>  </a:t>
            </a:r>
            <a:r>
              <a:rPr lang="en-US" dirty="0" err="1" smtClean="0"/>
              <a:t>tendra</a:t>
            </a:r>
            <a:r>
              <a:rPr lang="en-US" dirty="0" smtClean="0"/>
              <a:t> 4 </a:t>
            </a:r>
            <a:r>
              <a:rPr lang="en-US" dirty="0" err="1" smtClean="0"/>
              <a:t>botones</a:t>
            </a:r>
            <a:r>
              <a:rPr lang="en-US" dirty="0" smtClean="0"/>
              <a:t>  que </a:t>
            </a:r>
            <a:r>
              <a:rPr lang="en-US" dirty="0" err="1" smtClean="0"/>
              <a:t>perteneceran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1,2,3,4</a:t>
            </a: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6668134" y="640695"/>
            <a:ext cx="373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Segundo </a:t>
            </a:r>
            <a:r>
              <a:rPr lang="en-US" sz="2400" b="1" dirty="0" err="1" smtClean="0"/>
              <a:t>LinearLayout</a:t>
            </a:r>
            <a:endParaRPr lang="en-US" sz="2400" b="1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575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0883" y="4891979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alt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21165" y="1564285"/>
            <a:ext cx="826380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=".Onboarding.Fragment1"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  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lang="es-BO" altLang="es-BO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.../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.../&gt;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.../&gt;</a:t>
            </a:r>
          </a:p>
          <a:p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  <a:b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9" name="CuadroTexto 8"/>
          <p:cNvSpPr txBox="1"/>
          <p:nvPr/>
        </p:nvSpPr>
        <p:spPr>
          <a:xfrm>
            <a:off x="7550637" y="2876042"/>
            <a:ext cx="3545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Crearemos</a:t>
            </a:r>
            <a:r>
              <a:rPr lang="en-US" sz="1400" dirty="0" smtClean="0"/>
              <a:t> un primer fragment,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de la </a:t>
            </a:r>
            <a:r>
              <a:rPr lang="en-US" sz="1400" dirty="0" err="1" smtClean="0"/>
              <a:t>carpeta</a:t>
            </a:r>
            <a:r>
              <a:rPr lang="en-US" sz="1400" b="1" dirty="0" smtClean="0"/>
              <a:t> layout </a:t>
            </a:r>
            <a:r>
              <a:rPr lang="en-US" sz="1400" dirty="0" err="1" smtClean="0"/>
              <a:t>encontraremos</a:t>
            </a:r>
            <a:r>
              <a:rPr lang="en-US" sz="1400" dirty="0" smtClean="0"/>
              <a:t> el  fragment.xml  , </a:t>
            </a:r>
            <a:r>
              <a:rPr lang="en-US" sz="1400" dirty="0" err="1" smtClean="0"/>
              <a:t>en</a:t>
            </a:r>
            <a:r>
              <a:rPr lang="en-US" sz="1400" dirty="0" smtClean="0"/>
              <a:t> el que </a:t>
            </a:r>
            <a:r>
              <a:rPr lang="en-US" sz="1400" dirty="0" err="1" smtClean="0"/>
              <a:t>pondremos</a:t>
            </a:r>
            <a:r>
              <a:rPr lang="en-US" sz="1400" dirty="0" smtClean="0"/>
              <a:t> </a:t>
            </a:r>
            <a:r>
              <a:rPr lang="en-US" sz="1400" dirty="0" err="1" smtClean="0"/>
              <a:t>imageView</a:t>
            </a:r>
            <a:endParaRPr lang="en-US" sz="1400" dirty="0" smtClean="0"/>
          </a:p>
          <a:p>
            <a:r>
              <a:rPr lang="en-US" sz="1400" dirty="0" err="1" smtClean="0"/>
              <a:t>TextView</a:t>
            </a:r>
            <a:endParaRPr lang="en-US" sz="1400" dirty="0" smtClean="0"/>
          </a:p>
          <a:p>
            <a:r>
              <a:rPr lang="en-US" sz="1400" dirty="0" smtClean="0"/>
              <a:t>button</a:t>
            </a:r>
            <a:endParaRPr lang="es-BO" sz="1400" dirty="0"/>
          </a:p>
        </p:txBody>
      </p:sp>
      <p:sp>
        <p:nvSpPr>
          <p:cNvPr id="10" name="Flecha derecha 9"/>
          <p:cNvSpPr/>
          <p:nvPr/>
        </p:nvSpPr>
        <p:spPr>
          <a:xfrm>
            <a:off x="5779698" y="3226279"/>
            <a:ext cx="1500996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CuadroTexto 10"/>
          <p:cNvSpPr txBox="1"/>
          <p:nvPr/>
        </p:nvSpPr>
        <p:spPr>
          <a:xfrm>
            <a:off x="2544792" y="638353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Onboarding principal</a:t>
            </a:r>
            <a:endParaRPr lang="es-BO" b="1" dirty="0">
              <a:latin typeface="Algerian" panose="04020705040A02060702" pitchFamily="8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44792" y="1007685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Fragment1.xml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32174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3168"/>
          <a:stretch/>
        </p:blipFill>
        <p:spPr>
          <a:xfrm>
            <a:off x="1545917" y="780160"/>
            <a:ext cx="4609786" cy="38823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3762"/>
          <a:stretch/>
        </p:blipFill>
        <p:spPr>
          <a:xfrm>
            <a:off x="1545917" y="4662480"/>
            <a:ext cx="4609786" cy="199681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018444" y="197635"/>
            <a:ext cx="373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Tercer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LinearLayout</a:t>
            </a:r>
            <a:endParaRPr lang="en-US" sz="2400" b="1" dirty="0" smtClean="0"/>
          </a:p>
          <a:p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02" y="1022121"/>
            <a:ext cx="3076575" cy="42481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978897" y="3785317"/>
            <a:ext cx="281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fila </a:t>
            </a:r>
            <a:r>
              <a:rPr lang="en-US" dirty="0" err="1" smtClean="0"/>
              <a:t>estara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LinearLayout</a:t>
            </a:r>
            <a:r>
              <a:rPr lang="en-US" dirty="0" smtClean="0"/>
              <a:t>  </a:t>
            </a:r>
            <a:r>
              <a:rPr lang="en-US" dirty="0" err="1" smtClean="0"/>
              <a:t>tendra</a:t>
            </a:r>
            <a:r>
              <a:rPr lang="en-US" dirty="0" smtClean="0"/>
              <a:t> 4 </a:t>
            </a:r>
            <a:r>
              <a:rPr lang="en-US" dirty="0" err="1" smtClean="0"/>
              <a:t>botones</a:t>
            </a:r>
            <a:r>
              <a:rPr lang="en-US" dirty="0" smtClean="0"/>
              <a:t>  que </a:t>
            </a:r>
            <a:r>
              <a:rPr lang="en-US" dirty="0" err="1" smtClean="0"/>
              <a:t>perteneceran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0, al </a:t>
            </a:r>
            <a:r>
              <a:rPr lang="en-US" dirty="0" err="1" smtClean="0"/>
              <a:t>boton</a:t>
            </a:r>
            <a:r>
              <a:rPr lang="en-US" dirty="0" smtClean="0"/>
              <a:t> shift y al </a:t>
            </a:r>
            <a:r>
              <a:rPr lang="en-US" dirty="0" err="1" smtClean="0"/>
              <a:t>boton</a:t>
            </a:r>
            <a:r>
              <a:rPr lang="en-US" dirty="0" smtClean="0"/>
              <a:t> </a:t>
            </a:r>
            <a:r>
              <a:rPr lang="en-US" dirty="0" err="1" smtClean="0"/>
              <a:t>borrar</a:t>
            </a:r>
            <a:r>
              <a:rPr lang="en-US" dirty="0" smtClean="0"/>
              <a:t>(C)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8217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95987" y="414452"/>
            <a:ext cx="373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Cuarto </a:t>
            </a:r>
            <a:r>
              <a:rPr lang="en-US" sz="2400" b="1" dirty="0" err="1" smtClean="0"/>
              <a:t>LinearLayout</a:t>
            </a:r>
            <a:endParaRPr lang="en-US" sz="2400" b="1" dirty="0" smtClean="0"/>
          </a:p>
          <a:p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84" y="62421"/>
            <a:ext cx="3612037" cy="3687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85" y="3749821"/>
            <a:ext cx="3612037" cy="28917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987" y="1228530"/>
            <a:ext cx="3086100" cy="40957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07752" y="1718496"/>
            <a:ext cx="2817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fila </a:t>
            </a:r>
            <a:r>
              <a:rPr lang="en-US" dirty="0" err="1" smtClean="0"/>
              <a:t>estara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LinearLayout</a:t>
            </a:r>
            <a:r>
              <a:rPr lang="en-US" dirty="0" smtClean="0"/>
              <a:t>  </a:t>
            </a:r>
            <a:r>
              <a:rPr lang="en-US" dirty="0" err="1" smtClean="0"/>
              <a:t>tendra</a:t>
            </a:r>
            <a:r>
              <a:rPr lang="en-US" dirty="0" smtClean="0"/>
              <a:t> 4 </a:t>
            </a:r>
            <a:r>
              <a:rPr lang="en-US" dirty="0" err="1" smtClean="0"/>
              <a:t>botones</a:t>
            </a:r>
            <a:r>
              <a:rPr lang="en-US" dirty="0" smtClean="0"/>
              <a:t>  que </a:t>
            </a:r>
            <a:r>
              <a:rPr lang="en-US" dirty="0" err="1" smtClean="0"/>
              <a:t>perteneceran</a:t>
            </a:r>
            <a:r>
              <a:rPr lang="en-US" dirty="0" smtClean="0"/>
              <a:t> a 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basicas</a:t>
            </a:r>
            <a:r>
              <a:rPr lang="en-US" dirty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3954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53" y="904452"/>
            <a:ext cx="5238209" cy="555732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194343" y="4558315"/>
            <a:ext cx="2817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fila </a:t>
            </a:r>
            <a:r>
              <a:rPr lang="en-US" dirty="0" err="1" smtClean="0"/>
              <a:t>estara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LinearLayout</a:t>
            </a:r>
            <a:r>
              <a:rPr lang="en-US" dirty="0" smtClean="0"/>
              <a:t>  </a:t>
            </a:r>
            <a:r>
              <a:rPr lang="en-US" dirty="0" err="1" smtClean="0"/>
              <a:t>tendra</a:t>
            </a:r>
            <a:r>
              <a:rPr lang="en-US" dirty="0" smtClean="0"/>
              <a:t> 2 </a:t>
            </a:r>
            <a:r>
              <a:rPr lang="en-US" dirty="0" err="1" smtClean="0"/>
              <a:t>botones</a:t>
            </a:r>
            <a:r>
              <a:rPr lang="en-US" dirty="0" smtClean="0"/>
              <a:t>  que </a:t>
            </a:r>
            <a:r>
              <a:rPr lang="en-US" dirty="0" err="1" smtClean="0"/>
              <a:t>perteneceran</a:t>
            </a:r>
            <a:r>
              <a:rPr lang="en-US" dirty="0" smtClean="0"/>
              <a:t> al </a:t>
            </a:r>
            <a:r>
              <a:rPr lang="en-US" dirty="0" err="1" smtClean="0"/>
              <a:t>boton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igual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5595987" y="414452"/>
            <a:ext cx="373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Quinto </a:t>
            </a:r>
            <a:r>
              <a:rPr lang="en-US" sz="2400" b="1" dirty="0" err="1" smtClean="0"/>
              <a:t>LinearLayout</a:t>
            </a:r>
            <a:endParaRPr lang="en-US" sz="2400" b="1" dirty="0" smtClean="0"/>
          </a:p>
          <a:p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888" y="929290"/>
            <a:ext cx="3219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4224" y="289895"/>
            <a:ext cx="7473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archibo</a:t>
            </a:r>
            <a:r>
              <a:rPr lang="en-US" dirty="0" smtClean="0"/>
              <a:t> . Java de la </a:t>
            </a:r>
            <a:r>
              <a:rPr lang="en-US" dirty="0" err="1" smtClean="0"/>
              <a:t>calculadora</a:t>
            </a:r>
            <a:r>
              <a:rPr lang="en-US" dirty="0"/>
              <a:t> </a:t>
            </a:r>
            <a:r>
              <a:rPr lang="en-US" dirty="0" err="1" smtClean="0"/>
              <a:t>realizaremos</a:t>
            </a:r>
            <a:r>
              <a:rPr lang="en-US" dirty="0" smtClean="0"/>
              <a:t> la </a:t>
            </a:r>
            <a:r>
              <a:rPr lang="en-US" dirty="0" err="1" smtClean="0"/>
              <a:t>resolucion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la </a:t>
            </a:r>
            <a:r>
              <a:rPr lang="en-US" dirty="0" err="1" smtClean="0"/>
              <a:t>calculadora</a:t>
            </a:r>
            <a:r>
              <a:rPr lang="en-US" dirty="0" smtClean="0"/>
              <a:t> , </a:t>
            </a:r>
            <a:r>
              <a:rPr lang="en-US" dirty="0" err="1" smtClean="0"/>
              <a:t>todad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logicas</a:t>
            </a:r>
            <a:r>
              <a:rPr lang="en-US" dirty="0" smtClean="0"/>
              <a:t>.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77" y="1485313"/>
            <a:ext cx="6900420" cy="519420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88677" y="1485313"/>
            <a:ext cx="4267382" cy="15878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2803009" y="3305235"/>
            <a:ext cx="6586088" cy="187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ángulo 5"/>
          <p:cNvSpPr/>
          <p:nvPr/>
        </p:nvSpPr>
        <p:spPr>
          <a:xfrm>
            <a:off x="3076387" y="6061434"/>
            <a:ext cx="4971144" cy="6180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5561959" y="1848065"/>
            <a:ext cx="3949075" cy="3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librerias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7531" y="3305234"/>
            <a:ext cx="3949075" cy="3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variables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80503" y="6061433"/>
            <a:ext cx="3949075" cy="3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metodos</a:t>
            </a:r>
            <a:endParaRPr lang="es-B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8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64" y="2134336"/>
            <a:ext cx="9886950" cy="33623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04594" y="697583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ininciar</a:t>
            </a:r>
            <a:r>
              <a:rPr lang="en-US" dirty="0" smtClean="0"/>
              <a:t> </a:t>
            </a:r>
            <a:r>
              <a:rPr lang="en-US" dirty="0" err="1" smtClean="0"/>
              <a:t>saludo</a:t>
            </a:r>
            <a:r>
              <a:rPr lang="en-US" dirty="0" smtClean="0"/>
              <a:t> </a:t>
            </a:r>
            <a:r>
              <a:rPr lang="en-US" dirty="0" err="1" smtClean="0"/>
              <a:t>agarramos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fragmentlogin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calculadora</a:t>
            </a:r>
            <a:r>
              <a:rPr lang="en-US" dirty="0" smtClean="0"/>
              <a:t>  y el </a:t>
            </a:r>
            <a:r>
              <a:rPr lang="en-US" dirty="0" err="1" smtClean="0"/>
              <a:t>nombre</a:t>
            </a:r>
            <a:r>
              <a:rPr lang="en-US" dirty="0" smtClean="0"/>
              <a:t> que </a:t>
            </a:r>
            <a:r>
              <a:rPr lang="en-US" dirty="0" err="1" smtClean="0"/>
              <a:t>ingresara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33375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57" y="863866"/>
            <a:ext cx="6107930" cy="587983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32359" y="414313"/>
            <a:ext cx="111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llamamos</a:t>
            </a:r>
            <a:r>
              <a:rPr lang="en-US" dirty="0" smtClean="0"/>
              <a:t> al </a:t>
            </a:r>
            <a:r>
              <a:rPr lang="en-US" dirty="0" err="1" smtClean="0"/>
              <a:t>objeto</a:t>
            </a:r>
            <a:r>
              <a:rPr lang="en-US" dirty="0" smtClean="0"/>
              <a:t> que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extraer</a:t>
            </a:r>
            <a:r>
              <a:rPr lang="en-US" dirty="0" smtClean="0"/>
              <a:t> del </a:t>
            </a:r>
            <a:r>
              <a:rPr lang="en-US" dirty="0" err="1" smtClean="0"/>
              <a:t>archibo</a:t>
            </a:r>
            <a:r>
              <a:rPr lang="en-US" dirty="0" smtClean="0"/>
              <a:t> .xml de la </a:t>
            </a:r>
            <a:r>
              <a:rPr lang="en-US" dirty="0" err="1" smtClean="0"/>
              <a:t>calculadora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5685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00" y="1027522"/>
            <a:ext cx="5414315" cy="55476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99662" y="288858"/>
            <a:ext cx="386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addClickDoneAndPrev</a:t>
            </a:r>
            <a:r>
              <a:rPr lang="en-US" dirty="0" smtClean="0"/>
              <a:t>  </a:t>
            </a:r>
            <a:r>
              <a:rPr lang="en-US" dirty="0" err="1" smtClean="0"/>
              <a:t>estaran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logicas</a:t>
            </a:r>
            <a:r>
              <a:rPr lang="en-US" dirty="0" smtClean="0"/>
              <a:t> que </a:t>
            </a:r>
            <a:r>
              <a:rPr lang="en-US" dirty="0" err="1" smtClean="0"/>
              <a:t>daran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a la </a:t>
            </a:r>
            <a:r>
              <a:rPr lang="en-US" dirty="0" err="1" smtClean="0"/>
              <a:t>caculadora</a:t>
            </a:r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8061489" y="2324030"/>
            <a:ext cx="386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botones</a:t>
            </a:r>
            <a:r>
              <a:rPr lang="en-US" dirty="0" smtClean="0"/>
              <a:t> de 1,2,3 y 4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6208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3" y="919076"/>
            <a:ext cx="8748075" cy="55132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753438" y="272745"/>
            <a:ext cx="61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botones</a:t>
            </a:r>
            <a:r>
              <a:rPr lang="en-US" dirty="0" smtClean="0"/>
              <a:t> de </a:t>
            </a:r>
            <a:r>
              <a:rPr lang="en-US" dirty="0" err="1" smtClean="0"/>
              <a:t>suma</a:t>
            </a:r>
            <a:r>
              <a:rPr lang="en-US" dirty="0" smtClean="0"/>
              <a:t> y </a:t>
            </a:r>
            <a:r>
              <a:rPr lang="en-US" dirty="0" err="1" smtClean="0"/>
              <a:t>resta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24566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53438" y="272745"/>
            <a:ext cx="61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botones</a:t>
            </a:r>
            <a:r>
              <a:rPr lang="en-US" dirty="0" smtClean="0"/>
              <a:t> de </a:t>
            </a:r>
            <a:r>
              <a:rPr lang="en-US" dirty="0" err="1" smtClean="0"/>
              <a:t>multiplicacion</a:t>
            </a:r>
            <a:r>
              <a:rPr lang="en-US" dirty="0" smtClean="0"/>
              <a:t> y </a:t>
            </a:r>
            <a:r>
              <a:rPr lang="en-US" dirty="0" err="1" smtClean="0"/>
              <a:t>divicion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60" y="962222"/>
            <a:ext cx="103632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3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05025" y="244465"/>
            <a:ext cx="61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el </a:t>
            </a:r>
            <a:r>
              <a:rPr lang="en-US" dirty="0" err="1" smtClean="0"/>
              <a:t>boton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09" y="815811"/>
            <a:ext cx="97821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12539" y="1214049"/>
            <a:ext cx="1847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1396032" y="686510"/>
            <a:ext cx="104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…&gt; 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pondremos el siguiente </a:t>
            </a:r>
            <a:r>
              <a:rPr kumimoji="0" lang="es-BO" altLang="es-BO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codigo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para la</a:t>
            </a:r>
            <a:r>
              <a:rPr kumimoji="0" lang="es-BO" altLang="es-BO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acomodar la imagen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2540976" y="1951893"/>
            <a:ext cx="5630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="@+id/imagen"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="663dp"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="438dp"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="-100dp"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/img1"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B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847" t="318" r="2705" b="-99"/>
          <a:stretch/>
        </p:blipFill>
        <p:spPr>
          <a:xfrm>
            <a:off x="8634046" y="1214049"/>
            <a:ext cx="3103684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96" y="627350"/>
            <a:ext cx="6051743" cy="6230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05025" y="244465"/>
            <a:ext cx="61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el </a:t>
            </a:r>
            <a:r>
              <a:rPr lang="en-US" dirty="0" err="1" smtClean="0"/>
              <a:t>boton</a:t>
            </a:r>
            <a:r>
              <a:rPr lang="en-US" dirty="0" smtClean="0"/>
              <a:t> </a:t>
            </a:r>
            <a:r>
              <a:rPr lang="en-US" dirty="0" err="1" smtClean="0"/>
              <a:t>borrar</a:t>
            </a:r>
            <a:r>
              <a:rPr lang="en-US" dirty="0" smtClean="0"/>
              <a:t>(C) y el </a:t>
            </a:r>
            <a:r>
              <a:rPr lang="en-US" dirty="0" err="1" smtClean="0"/>
              <a:t>boton</a:t>
            </a:r>
            <a:r>
              <a:rPr lang="en-US" dirty="0" smtClean="0"/>
              <a:t> shift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2412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5025" y="244465"/>
            <a:ext cx="618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el </a:t>
            </a:r>
            <a:r>
              <a:rPr lang="en-US" dirty="0" err="1" smtClean="0"/>
              <a:t>boton</a:t>
            </a:r>
            <a:r>
              <a:rPr lang="en-US" dirty="0" smtClean="0"/>
              <a:t> x2 y el x3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cambiar</a:t>
            </a:r>
            <a:r>
              <a:rPr lang="en-US" dirty="0" smtClean="0"/>
              <a:t> con el shift a x3 y </a:t>
            </a:r>
            <a:r>
              <a:rPr lang="en-US" dirty="0" err="1" smtClean="0"/>
              <a:t>xy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54" y="1151985"/>
            <a:ext cx="88487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07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29611" y="593256"/>
            <a:ext cx="61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el </a:t>
            </a:r>
            <a:r>
              <a:rPr lang="en-US" dirty="0" err="1" smtClean="0"/>
              <a:t>boton</a:t>
            </a:r>
            <a:r>
              <a:rPr lang="en-US" dirty="0" smtClean="0"/>
              <a:t> de </a:t>
            </a:r>
            <a:r>
              <a:rPr lang="en-US" dirty="0" err="1" smtClean="0"/>
              <a:t>sumatoria</a:t>
            </a:r>
            <a:r>
              <a:rPr lang="en-US" dirty="0" smtClean="0"/>
              <a:t> 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409700"/>
            <a:ext cx="9210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82" y="962588"/>
            <a:ext cx="7867650" cy="55816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29611" y="480135"/>
            <a:ext cx="61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Codigo</a:t>
            </a:r>
            <a:r>
              <a:rPr lang="en-US" dirty="0" smtClean="0"/>
              <a:t> para el </a:t>
            </a:r>
            <a:r>
              <a:rPr lang="en-US" dirty="0" err="1" smtClean="0"/>
              <a:t>boton</a:t>
            </a:r>
            <a:r>
              <a:rPr lang="en-US" dirty="0" smtClean="0"/>
              <a:t> de </a:t>
            </a:r>
            <a:r>
              <a:rPr lang="en-US" dirty="0" err="1" smtClean="0"/>
              <a:t>sumatoria</a:t>
            </a:r>
            <a:r>
              <a:rPr lang="en-US" dirty="0" smtClean="0"/>
              <a:t> de factorial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80263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14919" y="2488677"/>
            <a:ext cx="8275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GRACIAS POR SU ATENCION!!!</a:t>
            </a:r>
            <a:endParaRPr lang="es-BO" sz="4400" b="1" dirty="0"/>
          </a:p>
        </p:txBody>
      </p:sp>
    </p:spTree>
    <p:extLst>
      <p:ext uri="{BB962C8B-B14F-4D97-AF65-F5344CB8AC3E}">
        <p14:creationId xmlns:p14="http://schemas.microsoft.com/office/powerpoint/2010/main" val="258973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06096" y="1250830"/>
            <a:ext cx="575670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="@+id/mensaje1"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mensajesome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="25sp"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3735238" y="405442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Pondremos dos</a:t>
            </a:r>
            <a:r>
              <a:rPr lang="es-BO" altLang="es-BO" dirty="0">
                <a:latin typeface="Consolas" panose="020B0609020204030204" pitchFamily="49" charset="0"/>
              </a:rPr>
              <a:t>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...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BO" altLang="es-BO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para los textos</a:t>
            </a:r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023" y="1052062"/>
            <a:ext cx="3171825" cy="55245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816196" y="3571336"/>
            <a:ext cx="1570008" cy="319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ectángulo 7"/>
          <p:cNvSpPr/>
          <p:nvPr/>
        </p:nvSpPr>
        <p:spPr>
          <a:xfrm>
            <a:off x="7929023" y="4047406"/>
            <a:ext cx="3223404" cy="813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6961517" y="2493034"/>
            <a:ext cx="2199736" cy="12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5861649" y="3922423"/>
            <a:ext cx="2067374" cy="2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00996" y="1216324"/>
            <a:ext cx="797943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btnLogin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="131dp"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="34dp"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="230dp"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/color"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="Skype"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="@color/blanco"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 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tvNext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="@color/naranja"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="30sp"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BO" altLang="es-BO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lang="es-BO" sz="1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387666" y="483079"/>
            <a:ext cx="820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...&gt;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crearemos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…&gt; y un &lt;</a:t>
            </a:r>
            <a:r>
              <a:rPr kumimoji="0" lang="es-BO" altLang="es-BO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texView</a:t>
            </a:r>
            <a:r>
              <a:rPr kumimoji="0" lang="es-BO" altLang="es-BO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…&gt;</a:t>
            </a:r>
            <a:r>
              <a:rPr lang="en-US" dirty="0" smtClean="0"/>
              <a:t> 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18" y="978932"/>
            <a:ext cx="3143250" cy="56102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11019" y="6176513"/>
            <a:ext cx="1449238" cy="560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ángulo 5"/>
          <p:cNvSpPr/>
          <p:nvPr/>
        </p:nvSpPr>
        <p:spPr>
          <a:xfrm>
            <a:off x="8338868" y="6139882"/>
            <a:ext cx="1449238" cy="560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7039155" y="3519577"/>
            <a:ext cx="2941607" cy="262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8615274" y="5175913"/>
            <a:ext cx="1567131" cy="9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182405" y="3252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&lt;button…&gt;</a:t>
            </a:r>
            <a:endParaRPr lang="es-B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282687" y="505507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r>
              <a:rPr lang="en-US" dirty="0" smtClean="0"/>
              <a:t>…&gt;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74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16889" y="1442603"/>
            <a:ext cx="76386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com.test.examenhito3.Onboarding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androidx.fragment.app.Fragment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android.view.LayoutInflater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android.view.ViewGroup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com.test.examenhito3.R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Fragment1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Fragment1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inflater.inflate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(R.layout.</a:t>
            </a:r>
            <a:r>
              <a:rPr kumimoji="0" lang="es-BO" altLang="es-BO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fragment_1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false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BO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953555" y="2018581"/>
            <a:ext cx="3071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archibo</a:t>
            </a:r>
            <a:r>
              <a:rPr lang="en-US" dirty="0" smtClean="0"/>
              <a:t>  fragment.java </a:t>
            </a:r>
            <a:r>
              <a:rPr lang="en-US" dirty="0" err="1" smtClean="0"/>
              <a:t>damos</a:t>
            </a:r>
            <a:r>
              <a:rPr lang="en-US" dirty="0" smtClean="0"/>
              <a:t> la </a:t>
            </a:r>
            <a:r>
              <a:rPr lang="en-US" dirty="0" err="1" smtClean="0"/>
              <a:t>funcionalidad</a:t>
            </a:r>
            <a:r>
              <a:rPr lang="en-US" dirty="0" smtClean="0"/>
              <a:t> al archibo.xml</a:t>
            </a:r>
            <a:endParaRPr lang="es-BO" dirty="0"/>
          </a:p>
        </p:txBody>
      </p:sp>
      <p:sp>
        <p:nvSpPr>
          <p:cNvPr id="5" name="Flecha derecha 4"/>
          <p:cNvSpPr/>
          <p:nvPr/>
        </p:nvSpPr>
        <p:spPr>
          <a:xfrm>
            <a:off x="6280030" y="2390145"/>
            <a:ext cx="1500996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2544792" y="638353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Onboarding principal</a:t>
            </a:r>
            <a:endParaRPr lang="es-BO" b="1" dirty="0">
              <a:latin typeface="Algerian" panose="04020705040A020607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44792" y="100768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Fragment1.java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15089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96" y="746369"/>
            <a:ext cx="8297550" cy="493811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423213" y="1896149"/>
            <a:ext cx="3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Agregamos</a:t>
            </a:r>
            <a:r>
              <a:rPr lang="en-US" dirty="0" smtClean="0">
                <a:solidFill>
                  <a:srgbClr val="FFFF00"/>
                </a:solidFill>
              </a:rPr>
              <a:t> las variables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02609" y="2478056"/>
            <a:ext cx="4934313" cy="10230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ectángulo 9"/>
          <p:cNvSpPr/>
          <p:nvPr/>
        </p:nvSpPr>
        <p:spPr>
          <a:xfrm>
            <a:off x="2155562" y="824239"/>
            <a:ext cx="4364968" cy="118736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Rectángulo 10"/>
          <p:cNvSpPr/>
          <p:nvPr/>
        </p:nvSpPr>
        <p:spPr>
          <a:xfrm>
            <a:off x="2337754" y="4742634"/>
            <a:ext cx="8350373" cy="12616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6055990" y="994340"/>
            <a:ext cx="966824" cy="425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5189368" y="2259137"/>
            <a:ext cx="2700068" cy="6943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22814" y="746369"/>
            <a:ext cx="3949075" cy="3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librerias</a:t>
            </a:r>
            <a:endParaRPr lang="es-BO" dirty="0">
              <a:solidFill>
                <a:srgbClr val="FFFF00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96" y="3935520"/>
            <a:ext cx="8325529" cy="2668105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8117457" y="347372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>
                <a:solidFill>
                  <a:srgbClr val="FFFF00"/>
                </a:solidFill>
              </a:rPr>
              <a:t>metodos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67337" y="4686359"/>
            <a:ext cx="4204855" cy="9348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5465164" y="3724268"/>
            <a:ext cx="2652293" cy="13091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875994" y="328476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Onboarding principal</a:t>
            </a:r>
            <a:endParaRPr lang="es-BO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728229" y="313791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Fragment1.java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27618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46" y="1261534"/>
            <a:ext cx="8070583" cy="524278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5542" y="180656"/>
            <a:ext cx="1117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s-BO" dirty="0" err="1" smtClean="0"/>
              <a:t>initializeInflater</a:t>
            </a:r>
            <a:r>
              <a:rPr lang="es-BO" dirty="0" smtClean="0"/>
              <a:t>(</a:t>
            </a:r>
            <a:r>
              <a:rPr lang="es-BO" dirty="0" err="1" smtClean="0"/>
              <a:t>inflater</a:t>
            </a:r>
            <a:r>
              <a:rPr lang="es-BO" dirty="0" smtClean="0"/>
              <a:t>, </a:t>
            </a:r>
            <a:r>
              <a:rPr lang="es-BO" dirty="0" err="1" smtClean="0"/>
              <a:t>container</a:t>
            </a:r>
            <a:r>
              <a:rPr lang="es-BO" dirty="0" smtClean="0"/>
              <a:t>);     </a:t>
            </a:r>
            <a:r>
              <a:rPr lang="es-BO" dirty="0" err="1" smtClean="0"/>
              <a:t>initializeComponents</a:t>
            </a:r>
            <a:r>
              <a:rPr lang="es-BO" dirty="0" smtClean="0"/>
              <a:t>();</a:t>
            </a:r>
          </a:p>
          <a:p>
            <a:r>
              <a:rPr lang="es-BO" dirty="0" err="1" smtClean="0"/>
              <a:t>eventClickNext</a:t>
            </a:r>
            <a:r>
              <a:rPr lang="es-BO" dirty="0" smtClean="0"/>
              <a:t>();   daremos la funcionalidad a nuestro </a:t>
            </a:r>
            <a:r>
              <a:rPr lang="es-BO" dirty="0" err="1" smtClean="0"/>
              <a:t>Omboarding</a:t>
            </a:r>
            <a:r>
              <a:rPr lang="es-BO" dirty="0" smtClean="0"/>
              <a:t> para ir </a:t>
            </a:r>
            <a:r>
              <a:rPr lang="es-BO" dirty="0" err="1" smtClean="0"/>
              <a:t>desdes</a:t>
            </a:r>
            <a:r>
              <a:rPr lang="es-BO" dirty="0" smtClean="0"/>
              <a:t> el </a:t>
            </a:r>
            <a:r>
              <a:rPr lang="es-BO" dirty="0" err="1" smtClean="0"/>
              <a:t>omboardin</a:t>
            </a:r>
            <a:r>
              <a:rPr lang="es-BO" dirty="0" smtClean="0"/>
              <a:t> </a:t>
            </a:r>
          </a:p>
          <a:p>
            <a:r>
              <a:rPr lang="es-BO" dirty="0" smtClean="0"/>
              <a:t>principal al segundo presionando </a:t>
            </a:r>
            <a:r>
              <a:rPr lang="es-BO" dirty="0" err="1" smtClean="0"/>
              <a:t>next</a:t>
            </a:r>
            <a:endParaRPr lang="es-BO" dirty="0" smtClean="0"/>
          </a:p>
          <a:p>
            <a:endParaRPr lang="es-BO" dirty="0"/>
          </a:p>
        </p:txBody>
      </p:sp>
      <p:sp>
        <p:nvSpPr>
          <p:cNvPr id="4" name="Rectángulo 3"/>
          <p:cNvSpPr/>
          <p:nvPr/>
        </p:nvSpPr>
        <p:spPr>
          <a:xfrm>
            <a:off x="3560885" y="3508131"/>
            <a:ext cx="5389684" cy="14476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CuadroTexto 4"/>
          <p:cNvSpPr txBox="1"/>
          <p:nvPr/>
        </p:nvSpPr>
        <p:spPr>
          <a:xfrm>
            <a:off x="7872083" y="2508569"/>
            <a:ext cx="3352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Al </a:t>
            </a:r>
            <a:r>
              <a:rPr lang="en-US" sz="1400" dirty="0" err="1" smtClean="0">
                <a:solidFill>
                  <a:srgbClr val="FFFF00"/>
                </a:solidFill>
              </a:rPr>
              <a:t>presionar</a:t>
            </a:r>
            <a:r>
              <a:rPr lang="en-US" sz="1400" dirty="0" smtClean="0">
                <a:solidFill>
                  <a:srgbClr val="FFFF00"/>
                </a:solidFill>
              </a:rPr>
              <a:t> Next </a:t>
            </a:r>
            <a:r>
              <a:rPr lang="en-US" sz="1400" dirty="0" err="1" smtClean="0">
                <a:solidFill>
                  <a:srgbClr val="FFFF00"/>
                </a:solidFill>
              </a:rPr>
              <a:t>llamamos</a:t>
            </a:r>
            <a:r>
              <a:rPr lang="en-US" sz="1400" dirty="0" smtClean="0">
                <a:solidFill>
                  <a:srgbClr val="FFFF00"/>
                </a:solidFill>
              </a:rPr>
              <a:t> al </a:t>
            </a:r>
            <a:r>
              <a:rPr lang="en-US" sz="1400" dirty="0" err="1" smtClean="0">
                <a:solidFill>
                  <a:srgbClr val="FFFF00"/>
                </a:solidFill>
              </a:rPr>
              <a:t>siguiente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omboarding</a:t>
            </a:r>
            <a:r>
              <a:rPr lang="en-US" sz="1400" dirty="0" smtClean="0">
                <a:solidFill>
                  <a:srgbClr val="FFFF00"/>
                </a:solidFill>
              </a:rPr>
              <a:t> que </a:t>
            </a:r>
            <a:r>
              <a:rPr lang="en-US" sz="1400" dirty="0" err="1" smtClean="0">
                <a:solidFill>
                  <a:srgbClr val="FFFF00"/>
                </a:solidFill>
              </a:rPr>
              <a:t>tiene</a:t>
            </a:r>
            <a:r>
              <a:rPr lang="en-US" sz="1400" dirty="0" smtClean="0">
                <a:solidFill>
                  <a:srgbClr val="FFFF00"/>
                </a:solidFill>
              </a:rPr>
              <a:t> la </a:t>
            </a:r>
            <a:r>
              <a:rPr lang="en-US" sz="1400" dirty="0" err="1" smtClean="0">
                <a:solidFill>
                  <a:srgbClr val="FFFF00"/>
                </a:solidFill>
              </a:rPr>
              <a:t>posicion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numero</a:t>
            </a:r>
            <a:r>
              <a:rPr lang="en-US" sz="1400" dirty="0" smtClean="0">
                <a:solidFill>
                  <a:srgbClr val="FFFF00"/>
                </a:solidFill>
              </a:rPr>
              <a:t> 1</a:t>
            </a:r>
            <a:endParaRPr lang="es-BO" sz="1400" dirty="0">
              <a:solidFill>
                <a:srgbClr val="FFFF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7007469" y="3244691"/>
            <a:ext cx="1598246" cy="10808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820283" y="5236561"/>
            <a:ext cx="4204855" cy="10323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6940983" y="5374379"/>
            <a:ext cx="2009586" cy="4717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8950569" y="4583187"/>
            <a:ext cx="2083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Al </a:t>
            </a:r>
            <a:r>
              <a:rPr lang="en-US" sz="1400" dirty="0" err="1" smtClean="0">
                <a:solidFill>
                  <a:srgbClr val="FFFF00"/>
                </a:solidFill>
              </a:rPr>
              <a:t>presionar</a:t>
            </a:r>
            <a:r>
              <a:rPr lang="en-US" sz="1400" dirty="0" smtClean="0">
                <a:solidFill>
                  <a:srgbClr val="FFFF00"/>
                </a:solidFill>
              </a:rPr>
              <a:t> Skype </a:t>
            </a:r>
            <a:r>
              <a:rPr lang="en-US" sz="1400" dirty="0" err="1" smtClean="0">
                <a:solidFill>
                  <a:srgbClr val="FFFF00"/>
                </a:solidFill>
              </a:rPr>
              <a:t>llamamos</a:t>
            </a:r>
            <a:r>
              <a:rPr lang="en-US" sz="1400" dirty="0" smtClean="0">
                <a:solidFill>
                  <a:srgbClr val="FFFF00"/>
                </a:solidFill>
              </a:rPr>
              <a:t> al  </a:t>
            </a:r>
            <a:r>
              <a:rPr lang="en-US" sz="1400" dirty="0" err="1" smtClean="0">
                <a:solidFill>
                  <a:srgbClr val="FFFF00"/>
                </a:solidFill>
              </a:rPr>
              <a:t>omboarding</a:t>
            </a:r>
            <a:r>
              <a:rPr lang="en-US" sz="1400" dirty="0" smtClean="0">
                <a:solidFill>
                  <a:srgbClr val="FFFF00"/>
                </a:solidFill>
              </a:rPr>
              <a:t> de login que </a:t>
            </a:r>
            <a:r>
              <a:rPr lang="en-US" sz="1400" dirty="0" err="1" smtClean="0">
                <a:solidFill>
                  <a:srgbClr val="FFFF00"/>
                </a:solidFill>
              </a:rPr>
              <a:t>tiene</a:t>
            </a:r>
            <a:r>
              <a:rPr lang="en-US" sz="1400" dirty="0" smtClean="0">
                <a:solidFill>
                  <a:srgbClr val="FFFF00"/>
                </a:solidFill>
              </a:rPr>
              <a:t> la </a:t>
            </a:r>
            <a:r>
              <a:rPr lang="en-US" sz="1400" dirty="0" err="1" smtClean="0">
                <a:solidFill>
                  <a:srgbClr val="FFFF00"/>
                </a:solidFill>
              </a:rPr>
              <a:t>posicion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numero</a:t>
            </a:r>
            <a:r>
              <a:rPr lang="en-US" sz="1400" dirty="0" smtClean="0">
                <a:solidFill>
                  <a:srgbClr val="FFFF00"/>
                </a:solidFill>
              </a:rPr>
              <a:t> 3</a:t>
            </a:r>
            <a:endParaRPr lang="es-BO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450</TotalTime>
  <Words>929</Words>
  <Application>Microsoft Office PowerPoint</Application>
  <PresentationFormat>Panorámica</PresentationFormat>
  <Paragraphs>144</Paragraphs>
  <Slides>44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Algerian</vt:lpstr>
      <vt:lpstr>Arial</vt:lpstr>
      <vt:lpstr>Calibri</vt:lpstr>
      <vt:lpstr>Century Gothic</vt:lpstr>
      <vt:lpstr>Consolas</vt:lpstr>
      <vt:lpstr>Wingdings 3</vt:lpstr>
      <vt:lpstr>Espiral</vt:lpstr>
      <vt:lpstr>Resolucion de examen HITO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Resolucion de examen HITO 3</dc:title>
  <dc:creator>saly rosas</dc:creator>
  <cp:lastModifiedBy>saly rosas</cp:lastModifiedBy>
  <cp:revision>40</cp:revision>
  <dcterms:created xsi:type="dcterms:W3CDTF">2020-05-18T14:15:59Z</dcterms:created>
  <dcterms:modified xsi:type="dcterms:W3CDTF">2020-05-18T23:32:29Z</dcterms:modified>
</cp:coreProperties>
</file>