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ldrich"/>
      <p:regular r:id="rId25"/>
    </p:embeddedFont>
    <p:embeddedFont>
      <p:font typeface="Bai Jamjure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BaiJamjuree-regular.fntdata"/><Relationship Id="rId25" Type="http://schemas.openxmlformats.org/officeDocument/2006/relationships/font" Target="fonts/Aldrich-regular.fntdata"/><Relationship Id="rId28" Type="http://schemas.openxmlformats.org/officeDocument/2006/relationships/font" Target="fonts/BaiJamjuree-italic.fntdata"/><Relationship Id="rId27" Type="http://schemas.openxmlformats.org/officeDocument/2006/relationships/font" Target="fonts/BaiJamjuree-bold.fntdata"/><Relationship Id="rId29" Type="http://schemas.openxmlformats.org/officeDocument/2006/relationships/font" Target="fonts/BaiJamjure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2209f49c6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2209f49c6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2209f49c62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2209f49c6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3" name="Shape 2733"/>
        <p:cNvGrpSpPr/>
        <p:nvPr/>
      </p:nvGrpSpPr>
      <p:grpSpPr>
        <a:xfrm>
          <a:off x="0" y="0"/>
          <a:ext cx="0" cy="0"/>
          <a:chOff x="0" y="0"/>
          <a:chExt cx="0" cy="0"/>
        </a:xfrm>
      </p:grpSpPr>
      <p:sp>
        <p:nvSpPr>
          <p:cNvPr id="2734" name="Google Shape;2734;g2209f49c62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5" name="Google Shape;2735;g2209f49c62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2209f49c6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2209f49c6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7" name="Shape 2757"/>
        <p:cNvGrpSpPr/>
        <p:nvPr/>
      </p:nvGrpSpPr>
      <p:grpSpPr>
        <a:xfrm>
          <a:off x="0" y="0"/>
          <a:ext cx="0" cy="0"/>
          <a:chOff x="0" y="0"/>
          <a:chExt cx="0" cy="0"/>
        </a:xfrm>
      </p:grpSpPr>
      <p:sp>
        <p:nvSpPr>
          <p:cNvPr id="2758" name="Google Shape;2758;g2209f49c62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9" name="Google Shape;2759;g2209f49c62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3" name="Shape 2763"/>
        <p:cNvGrpSpPr/>
        <p:nvPr/>
      </p:nvGrpSpPr>
      <p:grpSpPr>
        <a:xfrm>
          <a:off x="0" y="0"/>
          <a:ext cx="0" cy="0"/>
          <a:chOff x="0" y="0"/>
          <a:chExt cx="0" cy="0"/>
        </a:xfrm>
      </p:grpSpPr>
      <p:sp>
        <p:nvSpPr>
          <p:cNvPr id="2764" name="Google Shape;2764;g2209f49c62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5" name="Google Shape;2765;g2209f49c62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g2209f49c62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1" name="Google Shape;2771;g2209f49c62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5" name="Shape 2775"/>
        <p:cNvGrpSpPr/>
        <p:nvPr/>
      </p:nvGrpSpPr>
      <p:grpSpPr>
        <a:xfrm>
          <a:off x="0" y="0"/>
          <a:ext cx="0" cy="0"/>
          <a:chOff x="0" y="0"/>
          <a:chExt cx="0" cy="0"/>
        </a:xfrm>
      </p:grpSpPr>
      <p:sp>
        <p:nvSpPr>
          <p:cNvPr id="2776" name="Google Shape;2776;g2209f49c62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7" name="Google Shape;2777;g2209f49c62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2209f49c62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2209f49c62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2209f49c62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2209f49c62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3" name="Shape 2793"/>
        <p:cNvGrpSpPr/>
        <p:nvPr/>
      </p:nvGrpSpPr>
      <p:grpSpPr>
        <a:xfrm>
          <a:off x="0" y="0"/>
          <a:ext cx="0" cy="0"/>
          <a:chOff x="0" y="0"/>
          <a:chExt cx="0" cy="0"/>
        </a:xfrm>
      </p:grpSpPr>
      <p:sp>
        <p:nvSpPr>
          <p:cNvPr id="2794" name="Google Shape;2794;g2209f49c62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5" name="Google Shape;2795;g2209f49c62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12948bcd1fb_0_2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12948bcd1fb_0_2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g2209f49c6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9" name="Google Shape;2639;g2209f49c6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2209f49c6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2209f49c6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1" name="Shape 2661"/>
        <p:cNvGrpSpPr/>
        <p:nvPr/>
      </p:nvGrpSpPr>
      <p:grpSpPr>
        <a:xfrm>
          <a:off x="0" y="0"/>
          <a:ext cx="0" cy="0"/>
          <a:chOff x="0" y="0"/>
          <a:chExt cx="0" cy="0"/>
        </a:xfrm>
      </p:grpSpPr>
      <p:sp>
        <p:nvSpPr>
          <p:cNvPr id="2662" name="Google Shape;2662;g2209f49c62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3" name="Google Shape;2663;g2209f49c62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2209f49c6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2209f49c6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g2209f49c62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7" name="Google Shape;2687;g2209f49c62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2209f49c62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2209f49c6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437150" y="1541475"/>
            <a:ext cx="82860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800"/>
              <a:t>Proiect - Structuri de Date</a:t>
            </a:r>
            <a:endParaRPr sz="5050">
              <a:solidFill>
                <a:schemeClr val="dk2"/>
              </a:solidFill>
            </a:endParaRPr>
          </a:p>
        </p:txBody>
      </p:sp>
      <p:sp>
        <p:nvSpPr>
          <p:cNvPr id="2582" name="Google Shape;2582;p53"/>
          <p:cNvSpPr txBox="1"/>
          <p:nvPr>
            <p:ph idx="1" type="subTitle"/>
          </p:nvPr>
        </p:nvSpPr>
        <p:spPr>
          <a:xfrm>
            <a:off x="1248525" y="3290708"/>
            <a:ext cx="6647100" cy="378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dk1"/>
              </a:buClr>
              <a:buSzPts val="1100"/>
              <a:buFont typeface="Arial"/>
              <a:buNone/>
            </a:pPr>
            <a:r>
              <a:rPr lang="en" sz="3000"/>
              <a:t>SORTĂRI</a:t>
            </a:r>
            <a:endParaRPr sz="3000"/>
          </a:p>
        </p:txBody>
      </p:sp>
      <p:sp>
        <p:nvSpPr>
          <p:cNvPr id="2583" name="Google Shape;2583;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4" name="Google Shape;2584;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4"/>
                                        </p:tgtEl>
                                        <p:attrNameLst>
                                          <p:attrName>style.visibility</p:attrName>
                                        </p:attrNameLst>
                                      </p:cBhvr>
                                      <p:to>
                                        <p:strVal val="visible"/>
                                      </p:to>
                                    </p:set>
                                    <p:anim calcmode="lin" valueType="num">
                                      <p:cBhvr additive="base">
                                        <p:cTn dur="1000"/>
                                        <p:tgtEl>
                                          <p:spTgt spid="25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2"/>
                                        </p:tgtEl>
                                        <p:attrNameLst>
                                          <p:attrName>style.visibility</p:attrName>
                                        </p:attrNameLst>
                                      </p:cBhvr>
                                      <p:to>
                                        <p:strVal val="visible"/>
                                      </p:to>
                                    </p:set>
                                    <p:animEffect filter="fade" transition="in">
                                      <p:cBhvr>
                                        <p:cTn dur="1000"/>
                                        <p:tgtEl>
                                          <p:spTgt spid="2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2" name="Shape 2712"/>
        <p:cNvGrpSpPr/>
        <p:nvPr/>
      </p:nvGrpSpPr>
      <p:grpSpPr>
        <a:xfrm>
          <a:off x="0" y="0"/>
          <a:ext cx="0" cy="0"/>
          <a:chOff x="0" y="0"/>
          <a:chExt cx="0" cy="0"/>
        </a:xfrm>
      </p:grpSpPr>
      <p:sp>
        <p:nvSpPr>
          <p:cNvPr id="2713" name="Google Shape;2713;p62"/>
          <p:cNvSpPr txBox="1"/>
          <p:nvPr/>
        </p:nvSpPr>
        <p:spPr>
          <a:xfrm>
            <a:off x="733350" y="1119900"/>
            <a:ext cx="7677300" cy="290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72F49A"/>
                </a:solidFill>
                <a:latin typeface="Bai Jamjuree"/>
                <a:ea typeface="Bai Jamjuree"/>
                <a:cs typeface="Bai Jamjuree"/>
                <a:sym typeface="Bai Jamjuree"/>
              </a:rPr>
              <a:t>Insertion Sort este un algoritm simplu de sortare, care sortează un vector prin parcurgerea sa și inserarea fiecărui element în ordinea corectă într-un sub-vector de elemente deja sortate. Algoritmul are o complexitate medie de timp de O(n^2), dar este util pentru sortarea de vectori de dimensiuni mici sau pentru vectori care sunt deja aproape sortați.</a:t>
            </a:r>
            <a:endParaRPr sz="2400">
              <a:solidFill>
                <a:srgbClr val="72F49A"/>
              </a:solidFill>
              <a:latin typeface="Bai Jamjuree"/>
              <a:ea typeface="Bai Jamjuree"/>
              <a:cs typeface="Bai Jamjuree"/>
              <a:sym typeface="Bai Jamju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6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COUNTINGSORT</a:t>
            </a:r>
            <a:endParaRPr sz="6000"/>
          </a:p>
        </p:txBody>
      </p:sp>
      <p:sp>
        <p:nvSpPr>
          <p:cNvPr id="2719" name="Google Shape;2719;p63"/>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05</a:t>
            </a:r>
            <a:endParaRPr/>
          </a:p>
        </p:txBody>
      </p:sp>
      <p:grpSp>
        <p:nvGrpSpPr>
          <p:cNvPr id="2720" name="Google Shape;2720;p63"/>
          <p:cNvGrpSpPr/>
          <p:nvPr/>
        </p:nvGrpSpPr>
        <p:grpSpPr>
          <a:xfrm flipH="1">
            <a:off x="2124013" y="1936921"/>
            <a:ext cx="793256" cy="182899"/>
            <a:chOff x="2685575" y="2835950"/>
            <a:chExt cx="433000" cy="99825"/>
          </a:xfrm>
        </p:grpSpPr>
        <p:sp>
          <p:nvSpPr>
            <p:cNvPr id="2721" name="Google Shape;2721;p6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5" name="Google Shape;2725;p63"/>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3"/>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7" name="Google Shape;2727;p63"/>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728" name="Google Shape;2728;p6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25"/>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720"/>
                                        </p:tgtEl>
                                        <p:attrNameLst>
                                          <p:attrName>style.visibility</p:attrName>
                                        </p:attrNameLst>
                                      </p:cBhvr>
                                      <p:to>
                                        <p:strVal val="visible"/>
                                      </p:to>
                                    </p:set>
                                    <p:anim calcmode="lin" valueType="num">
                                      <p:cBhvr additive="base">
                                        <p:cTn dur="1000"/>
                                        <p:tgtEl>
                                          <p:spTgt spid="27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719"/>
                                        </p:tgtEl>
                                        <p:attrNameLst>
                                          <p:attrName>style.visibility</p:attrName>
                                        </p:attrNameLst>
                                      </p:cBhvr>
                                      <p:to>
                                        <p:strVal val="visible"/>
                                      </p:to>
                                    </p:set>
                                    <p:anim calcmode="lin" valueType="num">
                                      <p:cBhvr additive="base">
                                        <p:cTn dur="1000"/>
                                        <p:tgtEl>
                                          <p:spTgt spid="27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18"/>
                                        </p:tgtEl>
                                        <p:attrNameLst>
                                          <p:attrName>style.visibility</p:attrName>
                                        </p:attrNameLst>
                                      </p:cBhvr>
                                      <p:to>
                                        <p:strVal val="visible"/>
                                      </p:to>
                                    </p:set>
                                    <p:anim calcmode="lin" valueType="num">
                                      <p:cBhvr additive="base">
                                        <p:cTn dur="1000"/>
                                        <p:tgtEl>
                                          <p:spTgt spid="27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27"/>
                                        </p:tgtEl>
                                        <p:attrNameLst>
                                          <p:attrName>style.visibility</p:attrName>
                                        </p:attrNameLst>
                                      </p:cBhvr>
                                      <p:to>
                                        <p:strVal val="visible"/>
                                      </p:to>
                                    </p:set>
                                    <p:anim calcmode="lin" valueType="num">
                                      <p:cBhvr additive="base">
                                        <p:cTn dur="1000"/>
                                        <p:tgtEl>
                                          <p:spTgt spid="272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28"/>
                                        </p:tgtEl>
                                        <p:attrNameLst>
                                          <p:attrName>style.visibility</p:attrName>
                                        </p:attrNameLst>
                                      </p:cBhvr>
                                      <p:to>
                                        <p:strVal val="visible"/>
                                      </p:to>
                                    </p:set>
                                    <p:animEffect filter="fade" transition="in">
                                      <p:cBhvr>
                                        <p:cTn dur="1000"/>
                                        <p:tgtEl>
                                          <p:spTgt spid="2728"/>
                                        </p:tgtEl>
                                      </p:cBhvr>
                                    </p:animEffect>
                                  </p:childTnLst>
                                </p:cTn>
                              </p:par>
                              <p:par>
                                <p:cTn fill="hold" nodeType="withEffect" presetClass="entr" presetID="10" presetSubtype="0">
                                  <p:stCondLst>
                                    <p:cond delay="0"/>
                                  </p:stCondLst>
                                  <p:childTnLst>
                                    <p:set>
                                      <p:cBhvr>
                                        <p:cTn dur="1" fill="hold">
                                          <p:stCondLst>
                                            <p:cond delay="0"/>
                                          </p:stCondLst>
                                        </p:cTn>
                                        <p:tgtEl>
                                          <p:spTgt spid="2729"/>
                                        </p:tgtEl>
                                        <p:attrNameLst>
                                          <p:attrName>style.visibility</p:attrName>
                                        </p:attrNameLst>
                                      </p:cBhvr>
                                      <p:to>
                                        <p:strVal val="visible"/>
                                      </p:to>
                                    </p:set>
                                    <p:animEffect filter="fade" transition="in">
                                      <p:cBhvr>
                                        <p:cTn dur="1000"/>
                                        <p:tgtEl>
                                          <p:spTgt spid="2729"/>
                                        </p:tgtEl>
                                      </p:cBhvr>
                                    </p:animEffect>
                                  </p:childTnLst>
                                </p:cTn>
                              </p:par>
                              <p:par>
                                <p:cTn fill="hold" nodeType="withEffect" presetClass="entr" presetID="10" presetSubtype="0">
                                  <p:stCondLst>
                                    <p:cond delay="0"/>
                                  </p:stCondLst>
                                  <p:childTnLst>
                                    <p:set>
                                      <p:cBhvr>
                                        <p:cTn dur="1" fill="hold">
                                          <p:stCondLst>
                                            <p:cond delay="0"/>
                                          </p:stCondLst>
                                        </p:cTn>
                                        <p:tgtEl>
                                          <p:spTgt spid="2730"/>
                                        </p:tgtEl>
                                        <p:attrNameLst>
                                          <p:attrName>style.visibility</p:attrName>
                                        </p:attrNameLst>
                                      </p:cBhvr>
                                      <p:to>
                                        <p:strVal val="visible"/>
                                      </p:to>
                                    </p:set>
                                    <p:animEffect filter="fade" transition="in">
                                      <p:cBhvr>
                                        <p:cTn dur="1000"/>
                                        <p:tgtEl>
                                          <p:spTgt spid="2730"/>
                                        </p:tgtEl>
                                      </p:cBhvr>
                                    </p:animEffect>
                                  </p:childTnLst>
                                </p:cTn>
                              </p:par>
                              <p:par>
                                <p:cTn fill="hold" nodeType="withEffect" presetClass="entr" presetID="10" presetSubtype="0">
                                  <p:stCondLst>
                                    <p:cond delay="0"/>
                                  </p:stCondLst>
                                  <p:childTnLst>
                                    <p:set>
                                      <p:cBhvr>
                                        <p:cTn dur="1" fill="hold">
                                          <p:stCondLst>
                                            <p:cond delay="0"/>
                                          </p:stCondLst>
                                        </p:cTn>
                                        <p:tgtEl>
                                          <p:spTgt spid="2731"/>
                                        </p:tgtEl>
                                        <p:attrNameLst>
                                          <p:attrName>style.visibility</p:attrName>
                                        </p:attrNameLst>
                                      </p:cBhvr>
                                      <p:to>
                                        <p:strVal val="visible"/>
                                      </p:to>
                                    </p:set>
                                    <p:animEffect filter="fade" transition="in">
                                      <p:cBhvr>
                                        <p:cTn dur="1000"/>
                                        <p:tgtEl>
                                          <p:spTgt spid="2731"/>
                                        </p:tgtEl>
                                      </p:cBhvr>
                                    </p:animEffect>
                                  </p:childTnLst>
                                </p:cTn>
                              </p:par>
                              <p:par>
                                <p:cTn fill="hold" nodeType="withEffect" presetClass="entr" presetID="10" presetSubtype="0">
                                  <p:stCondLst>
                                    <p:cond delay="0"/>
                                  </p:stCondLst>
                                  <p:childTnLst>
                                    <p:set>
                                      <p:cBhvr>
                                        <p:cTn dur="1" fill="hold">
                                          <p:stCondLst>
                                            <p:cond delay="0"/>
                                          </p:stCondLst>
                                        </p:cTn>
                                        <p:tgtEl>
                                          <p:spTgt spid="2732"/>
                                        </p:tgtEl>
                                        <p:attrNameLst>
                                          <p:attrName>style.visibility</p:attrName>
                                        </p:attrNameLst>
                                      </p:cBhvr>
                                      <p:to>
                                        <p:strVal val="visible"/>
                                      </p:to>
                                    </p:set>
                                    <p:animEffect filter="fade" transition="in">
                                      <p:cBhvr>
                                        <p:cTn dur="1000"/>
                                        <p:tgtEl>
                                          <p:spTgt spid="2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6" name="Shape 2736"/>
        <p:cNvGrpSpPr/>
        <p:nvPr/>
      </p:nvGrpSpPr>
      <p:grpSpPr>
        <a:xfrm>
          <a:off x="0" y="0"/>
          <a:ext cx="0" cy="0"/>
          <a:chOff x="0" y="0"/>
          <a:chExt cx="0" cy="0"/>
        </a:xfrm>
      </p:grpSpPr>
      <p:sp>
        <p:nvSpPr>
          <p:cNvPr id="2737" name="Google Shape;2737;p64"/>
          <p:cNvSpPr txBox="1"/>
          <p:nvPr/>
        </p:nvSpPr>
        <p:spPr>
          <a:xfrm>
            <a:off x="733350" y="1119900"/>
            <a:ext cx="7677300" cy="290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72F49A"/>
                </a:solidFill>
                <a:latin typeface="Bai Jamjuree"/>
                <a:ea typeface="Bai Jamjuree"/>
                <a:cs typeface="Bai Jamjuree"/>
                <a:sym typeface="Bai Jamjuree"/>
              </a:rPr>
              <a:t>Counting Sort este un algoritm de sortare stabil și liniar, utilizat pentru a sorta elemente dintr-un interval specific. Ideea de bază a Counting Sort- ului este să numere numărul de apariții al fiecărui element distinct din interval și să construiască un vector de frecvență, apoi să folosească acest vector pentru a reconstrui elementele în ordine sortată. Complexitatea timpului pentru Counting Sort este O(n + k), unde n este numărul de elemente din setul de date și k este dimensiunea intervalului de valori.</a:t>
            </a:r>
            <a:endParaRPr sz="2200">
              <a:solidFill>
                <a:srgbClr val="72F49A"/>
              </a:solidFill>
              <a:latin typeface="Bai Jamjuree"/>
              <a:ea typeface="Bai Jamjuree"/>
              <a:cs typeface="Bai Jamjuree"/>
              <a:sym typeface="Bai Jamjure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65"/>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TESTE DE TIMP</a:t>
            </a:r>
            <a:endParaRPr sz="6000"/>
          </a:p>
        </p:txBody>
      </p:sp>
      <p:sp>
        <p:nvSpPr>
          <p:cNvPr id="2743" name="Google Shape;2743;p65"/>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06</a:t>
            </a:r>
            <a:endParaRPr/>
          </a:p>
        </p:txBody>
      </p:sp>
      <p:grpSp>
        <p:nvGrpSpPr>
          <p:cNvPr id="2744" name="Google Shape;2744;p65"/>
          <p:cNvGrpSpPr/>
          <p:nvPr/>
        </p:nvGrpSpPr>
        <p:grpSpPr>
          <a:xfrm flipH="1">
            <a:off x="2124013" y="1936921"/>
            <a:ext cx="793256" cy="182899"/>
            <a:chOff x="2685575" y="2835950"/>
            <a:chExt cx="433000" cy="99825"/>
          </a:xfrm>
        </p:grpSpPr>
        <p:sp>
          <p:nvSpPr>
            <p:cNvPr id="2745" name="Google Shape;2745;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9" name="Google Shape;2749;p65"/>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5"/>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1" name="Google Shape;2751;p65"/>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752" name="Google Shape;2752;p6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49"/>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744"/>
                                        </p:tgtEl>
                                        <p:attrNameLst>
                                          <p:attrName>style.visibility</p:attrName>
                                        </p:attrNameLst>
                                      </p:cBhvr>
                                      <p:to>
                                        <p:strVal val="visible"/>
                                      </p:to>
                                    </p:set>
                                    <p:anim calcmode="lin" valueType="num">
                                      <p:cBhvr additive="base">
                                        <p:cTn dur="1000"/>
                                        <p:tgtEl>
                                          <p:spTgt spid="27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743"/>
                                        </p:tgtEl>
                                        <p:attrNameLst>
                                          <p:attrName>style.visibility</p:attrName>
                                        </p:attrNameLst>
                                      </p:cBhvr>
                                      <p:to>
                                        <p:strVal val="visible"/>
                                      </p:to>
                                    </p:set>
                                    <p:anim calcmode="lin" valueType="num">
                                      <p:cBhvr additive="base">
                                        <p:cTn dur="1000"/>
                                        <p:tgtEl>
                                          <p:spTgt spid="27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42"/>
                                        </p:tgtEl>
                                        <p:attrNameLst>
                                          <p:attrName>style.visibility</p:attrName>
                                        </p:attrNameLst>
                                      </p:cBhvr>
                                      <p:to>
                                        <p:strVal val="visible"/>
                                      </p:to>
                                    </p:set>
                                    <p:anim calcmode="lin" valueType="num">
                                      <p:cBhvr additive="base">
                                        <p:cTn dur="1000"/>
                                        <p:tgtEl>
                                          <p:spTgt spid="27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51"/>
                                        </p:tgtEl>
                                        <p:attrNameLst>
                                          <p:attrName>style.visibility</p:attrName>
                                        </p:attrNameLst>
                                      </p:cBhvr>
                                      <p:to>
                                        <p:strVal val="visible"/>
                                      </p:to>
                                    </p:set>
                                    <p:anim calcmode="lin" valueType="num">
                                      <p:cBhvr additive="base">
                                        <p:cTn dur="1000"/>
                                        <p:tgtEl>
                                          <p:spTgt spid="27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52"/>
                                        </p:tgtEl>
                                        <p:attrNameLst>
                                          <p:attrName>style.visibility</p:attrName>
                                        </p:attrNameLst>
                                      </p:cBhvr>
                                      <p:to>
                                        <p:strVal val="visible"/>
                                      </p:to>
                                    </p:set>
                                    <p:animEffect filter="fade" transition="in">
                                      <p:cBhvr>
                                        <p:cTn dur="1000"/>
                                        <p:tgtEl>
                                          <p:spTgt spid="2752"/>
                                        </p:tgtEl>
                                      </p:cBhvr>
                                    </p:animEffect>
                                  </p:childTnLst>
                                </p:cTn>
                              </p:par>
                              <p:par>
                                <p:cTn fill="hold" nodeType="withEffect" presetClass="entr" presetID="10" presetSubtype="0">
                                  <p:stCondLst>
                                    <p:cond delay="0"/>
                                  </p:stCondLst>
                                  <p:childTnLst>
                                    <p:set>
                                      <p:cBhvr>
                                        <p:cTn dur="1" fill="hold">
                                          <p:stCondLst>
                                            <p:cond delay="0"/>
                                          </p:stCondLst>
                                        </p:cTn>
                                        <p:tgtEl>
                                          <p:spTgt spid="2753"/>
                                        </p:tgtEl>
                                        <p:attrNameLst>
                                          <p:attrName>style.visibility</p:attrName>
                                        </p:attrNameLst>
                                      </p:cBhvr>
                                      <p:to>
                                        <p:strVal val="visible"/>
                                      </p:to>
                                    </p:set>
                                    <p:animEffect filter="fade" transition="in">
                                      <p:cBhvr>
                                        <p:cTn dur="1000"/>
                                        <p:tgtEl>
                                          <p:spTgt spid="2753"/>
                                        </p:tgtEl>
                                      </p:cBhvr>
                                    </p:animEffect>
                                  </p:childTnLst>
                                </p:cTn>
                              </p:par>
                              <p:par>
                                <p:cTn fill="hold" nodeType="withEffect" presetClass="entr" presetID="10" presetSubtype="0">
                                  <p:stCondLst>
                                    <p:cond delay="0"/>
                                  </p:stCondLst>
                                  <p:childTnLst>
                                    <p:set>
                                      <p:cBhvr>
                                        <p:cTn dur="1" fill="hold">
                                          <p:stCondLst>
                                            <p:cond delay="0"/>
                                          </p:stCondLst>
                                        </p:cTn>
                                        <p:tgtEl>
                                          <p:spTgt spid="2754"/>
                                        </p:tgtEl>
                                        <p:attrNameLst>
                                          <p:attrName>style.visibility</p:attrName>
                                        </p:attrNameLst>
                                      </p:cBhvr>
                                      <p:to>
                                        <p:strVal val="visible"/>
                                      </p:to>
                                    </p:set>
                                    <p:animEffect filter="fade" transition="in">
                                      <p:cBhvr>
                                        <p:cTn dur="1000"/>
                                        <p:tgtEl>
                                          <p:spTgt spid="2754"/>
                                        </p:tgtEl>
                                      </p:cBhvr>
                                    </p:animEffect>
                                  </p:childTnLst>
                                </p:cTn>
                              </p:par>
                              <p:par>
                                <p:cTn fill="hold" nodeType="withEffect" presetClass="entr" presetID="10" presetSubtype="0">
                                  <p:stCondLst>
                                    <p:cond delay="0"/>
                                  </p:stCondLst>
                                  <p:childTnLst>
                                    <p:set>
                                      <p:cBhvr>
                                        <p:cTn dur="1" fill="hold">
                                          <p:stCondLst>
                                            <p:cond delay="0"/>
                                          </p:stCondLst>
                                        </p:cTn>
                                        <p:tgtEl>
                                          <p:spTgt spid="2755"/>
                                        </p:tgtEl>
                                        <p:attrNameLst>
                                          <p:attrName>style.visibility</p:attrName>
                                        </p:attrNameLst>
                                      </p:cBhvr>
                                      <p:to>
                                        <p:strVal val="visible"/>
                                      </p:to>
                                    </p:set>
                                    <p:animEffect filter="fade" transition="in">
                                      <p:cBhvr>
                                        <p:cTn dur="1000"/>
                                        <p:tgtEl>
                                          <p:spTgt spid="2755"/>
                                        </p:tgtEl>
                                      </p:cBhvr>
                                    </p:animEffect>
                                  </p:childTnLst>
                                </p:cTn>
                              </p:par>
                              <p:par>
                                <p:cTn fill="hold" nodeType="withEffect" presetClass="entr" presetID="10" presetSubtype="0">
                                  <p:stCondLst>
                                    <p:cond delay="0"/>
                                  </p:stCondLst>
                                  <p:childTnLst>
                                    <p:set>
                                      <p:cBhvr>
                                        <p:cTn dur="1" fill="hold">
                                          <p:stCondLst>
                                            <p:cond delay="0"/>
                                          </p:stCondLst>
                                        </p:cTn>
                                        <p:tgtEl>
                                          <p:spTgt spid="2756"/>
                                        </p:tgtEl>
                                        <p:attrNameLst>
                                          <p:attrName>style.visibility</p:attrName>
                                        </p:attrNameLst>
                                      </p:cBhvr>
                                      <p:to>
                                        <p:strVal val="visible"/>
                                      </p:to>
                                    </p:set>
                                    <p:animEffect filter="fade" transition="in">
                                      <p:cBhvr>
                                        <p:cTn dur="1000"/>
                                        <p:tgtEl>
                                          <p:spTgt spid="2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0" name="Shape 2760"/>
        <p:cNvGrpSpPr/>
        <p:nvPr/>
      </p:nvGrpSpPr>
      <p:grpSpPr>
        <a:xfrm>
          <a:off x="0" y="0"/>
          <a:ext cx="0" cy="0"/>
          <a:chOff x="0" y="0"/>
          <a:chExt cx="0" cy="0"/>
        </a:xfrm>
      </p:grpSpPr>
      <p:sp>
        <p:nvSpPr>
          <p:cNvPr id="2761" name="Google Shape;2761;p6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     ElementMax=100</a:t>
            </a:r>
            <a:endParaRPr sz="2300"/>
          </a:p>
        </p:txBody>
      </p:sp>
      <p:sp>
        <p:nvSpPr>
          <p:cNvPr id="2762" name="Google Shape;2762;p66"/>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1.1e-06 secunde = 0.0000011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8e-07 secunde = 0.0000008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1.2e-06 secunde  = 0.0000012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3e-07 secunde = 0.0000003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5.3e-06 secunde = 0.0000053 secunde</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6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     ElementMax=1000</a:t>
            </a:r>
            <a:endParaRPr sz="2300"/>
          </a:p>
        </p:txBody>
      </p:sp>
      <p:sp>
        <p:nvSpPr>
          <p:cNvPr id="2768" name="Google Shape;2768;p67"/>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a:t>
            </a:r>
            <a:r>
              <a:rPr lang="en" sz="2100">
                <a:solidFill>
                  <a:schemeClr val="lt1"/>
                </a:solidFill>
                <a:latin typeface="Bai Jamjuree"/>
                <a:ea typeface="Bai Jamjuree"/>
                <a:cs typeface="Bai Jamjuree"/>
                <a:sym typeface="Bai Jamjuree"/>
              </a:rPr>
              <a:t> 0.0002844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a:t>
            </a:r>
            <a:r>
              <a:rPr lang="en" sz="2100">
                <a:solidFill>
                  <a:schemeClr val="lt1"/>
                </a:solidFill>
                <a:latin typeface="Bai Jamjuree"/>
                <a:ea typeface="Bai Jamjuree"/>
                <a:cs typeface="Bai Jamjuree"/>
                <a:sym typeface="Bai Jamjuree"/>
              </a:rPr>
              <a:t>4e-07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0.0000004</a:t>
            </a:r>
            <a:r>
              <a:rPr lang="en" sz="2100">
                <a:solidFill>
                  <a:schemeClr val="lt1"/>
                </a:solidFill>
                <a:latin typeface="Bai Jamjuree"/>
                <a:ea typeface="Bai Jamjuree"/>
                <a:cs typeface="Bai Jamjuree"/>
                <a:sym typeface="Bai Jamjuree"/>
              </a:rPr>
              <a:t>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a:t>
            </a:r>
            <a:r>
              <a:rPr lang="en" sz="2100">
                <a:solidFill>
                  <a:schemeClr val="lt1"/>
                </a:solidFill>
                <a:latin typeface="Bai Jamjuree"/>
                <a:ea typeface="Bai Jamjuree"/>
                <a:cs typeface="Bai Jamjuree"/>
                <a:sym typeface="Bai Jamjuree"/>
              </a:rPr>
              <a:t>1.7e-06 secunde</a:t>
            </a:r>
            <a:r>
              <a:rPr lang="en" sz="2100">
                <a:solidFill>
                  <a:schemeClr val="lt1"/>
                </a:solidFill>
                <a:latin typeface="Bai Jamjuree"/>
                <a:ea typeface="Bai Jamjuree"/>
                <a:cs typeface="Bai Jamjuree"/>
                <a:sym typeface="Bai Jamjuree"/>
              </a:rPr>
              <a:t>  =</a:t>
            </a:r>
            <a:r>
              <a:rPr lang="en" sz="2100">
                <a:solidFill>
                  <a:schemeClr val="lt1"/>
                </a:solidFill>
                <a:latin typeface="Bai Jamjuree"/>
                <a:ea typeface="Bai Jamjuree"/>
                <a:cs typeface="Bai Jamjuree"/>
                <a:sym typeface="Bai Jamjuree"/>
              </a:rPr>
              <a:t>0.0000017</a:t>
            </a:r>
            <a:r>
              <a:rPr lang="en" sz="2100">
                <a:solidFill>
                  <a:schemeClr val="lt1"/>
                </a:solidFill>
                <a:latin typeface="Bai Jamjuree"/>
                <a:ea typeface="Bai Jamjuree"/>
                <a:cs typeface="Bai Jamjuree"/>
                <a:sym typeface="Bai Jamjuree"/>
              </a:rPr>
              <a:t>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a:t>
            </a:r>
            <a:r>
              <a:rPr lang="en" sz="2100">
                <a:solidFill>
                  <a:schemeClr val="lt1"/>
                </a:solidFill>
                <a:latin typeface="Bai Jamjuree"/>
                <a:ea typeface="Bai Jamjuree"/>
                <a:cs typeface="Bai Jamjuree"/>
                <a:sym typeface="Bai Jamjuree"/>
              </a:rPr>
              <a:t>4e-07</a:t>
            </a:r>
            <a:r>
              <a:rPr lang="en" sz="2100">
                <a:solidFill>
                  <a:schemeClr val="lt1"/>
                </a:solidFill>
                <a:latin typeface="Bai Jamjuree"/>
                <a:ea typeface="Bai Jamjuree"/>
                <a:cs typeface="Bai Jamjuree"/>
                <a:sym typeface="Bai Jamjuree"/>
              </a:rPr>
              <a:t> secunde = 0.0000004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a:t>
            </a:r>
            <a:r>
              <a:rPr lang="en" sz="2100">
                <a:solidFill>
                  <a:schemeClr val="lt1"/>
                </a:solidFill>
                <a:latin typeface="Bai Jamjuree"/>
                <a:ea typeface="Bai Jamjuree"/>
                <a:cs typeface="Bai Jamjuree"/>
                <a:sym typeface="Bai Jamjuree"/>
              </a:rPr>
              <a:t> 0.0003105 secunde</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2" name="Shape 2772"/>
        <p:cNvGrpSpPr/>
        <p:nvPr/>
      </p:nvGrpSpPr>
      <p:grpSpPr>
        <a:xfrm>
          <a:off x="0" y="0"/>
          <a:ext cx="0" cy="0"/>
          <a:chOff x="0" y="0"/>
          <a:chExt cx="0" cy="0"/>
        </a:xfrm>
      </p:grpSpPr>
      <p:sp>
        <p:nvSpPr>
          <p:cNvPr id="2773" name="Google Shape;2773;p6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100     ElementMax=1000</a:t>
            </a:r>
            <a:endParaRPr sz="2300"/>
          </a:p>
        </p:txBody>
      </p:sp>
      <p:sp>
        <p:nvSpPr>
          <p:cNvPr id="2774" name="Google Shape;2774;p68"/>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a:t>
            </a:r>
            <a:r>
              <a:rPr lang="en" sz="2100">
                <a:solidFill>
                  <a:schemeClr val="lt1"/>
                </a:solidFill>
                <a:latin typeface="Bai Jamjuree"/>
                <a:ea typeface="Bai Jamjuree"/>
                <a:cs typeface="Bai Jamjuree"/>
                <a:sym typeface="Bai Jamjuree"/>
              </a:rPr>
              <a:t> 8.3e-06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0.0000083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a:t>
            </a:r>
            <a:r>
              <a:rPr lang="en" sz="2100">
                <a:solidFill>
                  <a:schemeClr val="lt1"/>
                </a:solidFill>
                <a:latin typeface="Bai Jamjuree"/>
                <a:ea typeface="Bai Jamjuree"/>
                <a:cs typeface="Bai Jamjuree"/>
                <a:sym typeface="Bai Jamjuree"/>
              </a:rPr>
              <a:t>5.8e-06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0.0000058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a:t>
            </a:r>
            <a:r>
              <a:rPr lang="en" sz="2100">
                <a:solidFill>
                  <a:schemeClr val="lt1"/>
                </a:solidFill>
                <a:latin typeface="Bai Jamjuree"/>
                <a:ea typeface="Bai Jamjuree"/>
                <a:cs typeface="Bai Jamjuree"/>
                <a:sym typeface="Bai Jamjuree"/>
              </a:rPr>
              <a:t>4.5e-06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0.0000045</a:t>
            </a:r>
            <a:r>
              <a:rPr lang="en" sz="2100">
                <a:solidFill>
                  <a:schemeClr val="lt1"/>
                </a:solidFill>
                <a:latin typeface="Bai Jamjuree"/>
                <a:ea typeface="Bai Jamjuree"/>
                <a:cs typeface="Bai Jamjuree"/>
                <a:sym typeface="Bai Jamjuree"/>
              </a:rPr>
              <a:t>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a:t>
            </a:r>
            <a:r>
              <a:rPr lang="en" sz="2100">
                <a:solidFill>
                  <a:schemeClr val="lt1"/>
                </a:solidFill>
                <a:latin typeface="Bai Jamjuree"/>
                <a:ea typeface="Bai Jamjuree"/>
                <a:cs typeface="Bai Jamjuree"/>
                <a:sym typeface="Bai Jamjuree"/>
              </a:rPr>
              <a:t> 7.4e-06 </a:t>
            </a:r>
            <a:r>
              <a:rPr lang="en" sz="2100">
                <a:solidFill>
                  <a:schemeClr val="lt1"/>
                </a:solidFill>
                <a:latin typeface="Bai Jamjuree"/>
                <a:ea typeface="Bai Jamjuree"/>
                <a:cs typeface="Bai Jamjuree"/>
                <a:sym typeface="Bai Jamjuree"/>
              </a:rPr>
              <a:t>secunde = </a:t>
            </a:r>
            <a:r>
              <a:rPr lang="en" sz="2100">
                <a:solidFill>
                  <a:schemeClr val="lt1"/>
                </a:solidFill>
                <a:latin typeface="Bai Jamjuree"/>
                <a:ea typeface="Bai Jamjuree"/>
                <a:cs typeface="Bai Jamjuree"/>
                <a:sym typeface="Bai Jamjuree"/>
              </a:rPr>
              <a:t>0.0000074</a:t>
            </a:r>
            <a:r>
              <a:rPr lang="en" sz="2100">
                <a:solidFill>
                  <a:schemeClr val="lt1"/>
                </a:solidFill>
                <a:latin typeface="Bai Jamjuree"/>
                <a:ea typeface="Bai Jamjuree"/>
                <a:cs typeface="Bai Jamjuree"/>
                <a:sym typeface="Bai Jamjuree"/>
              </a:rPr>
              <a:t>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a:t>
            </a:r>
            <a:r>
              <a:rPr lang="en" sz="2100">
                <a:solidFill>
                  <a:schemeClr val="lt1"/>
                </a:solidFill>
                <a:latin typeface="Bai Jamjuree"/>
                <a:ea typeface="Bai Jamjuree"/>
                <a:cs typeface="Bai Jamjuree"/>
                <a:sym typeface="Bai Jamjuree"/>
              </a:rPr>
              <a:t>3.1e-06 secunde</a:t>
            </a:r>
            <a:r>
              <a:rPr lang="en" sz="2100">
                <a:solidFill>
                  <a:schemeClr val="lt1"/>
                </a:solidFill>
                <a:latin typeface="Bai Jamjuree"/>
                <a:ea typeface="Bai Jamjuree"/>
                <a:cs typeface="Bai Jamjuree"/>
                <a:sym typeface="Bai Jamjuree"/>
              </a:rPr>
              <a:t> =</a:t>
            </a:r>
            <a:r>
              <a:rPr lang="en" sz="2100">
                <a:solidFill>
                  <a:schemeClr val="lt1"/>
                </a:solidFill>
                <a:latin typeface="Bai Jamjuree"/>
                <a:ea typeface="Bai Jamjuree"/>
                <a:cs typeface="Bai Jamjuree"/>
                <a:sym typeface="Bai Jamjuree"/>
              </a:rPr>
              <a:t>0.0000031</a:t>
            </a:r>
            <a:r>
              <a:rPr lang="en" sz="2100">
                <a:solidFill>
                  <a:schemeClr val="lt1"/>
                </a:solidFill>
                <a:latin typeface="Bai Jamjuree"/>
                <a:ea typeface="Bai Jamjuree"/>
                <a:cs typeface="Bai Jamjuree"/>
                <a:sym typeface="Bai Jamjuree"/>
              </a:rPr>
              <a:t> secunde</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8" name="Shape 2778"/>
        <p:cNvGrpSpPr/>
        <p:nvPr/>
      </p:nvGrpSpPr>
      <p:grpSpPr>
        <a:xfrm>
          <a:off x="0" y="0"/>
          <a:ext cx="0" cy="0"/>
          <a:chOff x="0" y="0"/>
          <a:chExt cx="0" cy="0"/>
        </a:xfrm>
      </p:grpSpPr>
      <p:sp>
        <p:nvSpPr>
          <p:cNvPr id="2779" name="Google Shape;2779;p6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100     ElementMax=100000</a:t>
            </a:r>
            <a:endParaRPr sz="2300"/>
          </a:p>
        </p:txBody>
      </p:sp>
      <p:sp>
        <p:nvSpPr>
          <p:cNvPr id="2780" name="Google Shape;2780;p69"/>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8.3e-06 secunde = </a:t>
            </a:r>
            <a:r>
              <a:rPr lang="en" sz="2100">
                <a:solidFill>
                  <a:schemeClr val="lt1"/>
                </a:solidFill>
                <a:latin typeface="Bai Jamjuree"/>
                <a:ea typeface="Bai Jamjuree"/>
                <a:cs typeface="Bai Jamjuree"/>
                <a:sym typeface="Bai Jamjuree"/>
              </a:rPr>
              <a:t>0.0009445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a:t>
            </a:r>
            <a:r>
              <a:rPr lang="en" sz="2100">
                <a:solidFill>
                  <a:schemeClr val="lt1"/>
                </a:solidFill>
                <a:latin typeface="Bai Jamjuree"/>
                <a:ea typeface="Bai Jamjuree"/>
                <a:cs typeface="Bai Jamjuree"/>
                <a:sym typeface="Bai Jamjuree"/>
              </a:rPr>
              <a:t>5.7e-06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0.0000057</a:t>
            </a:r>
            <a:r>
              <a:rPr lang="en" sz="2100">
                <a:solidFill>
                  <a:schemeClr val="lt1"/>
                </a:solidFill>
                <a:latin typeface="Bai Jamjuree"/>
                <a:ea typeface="Bai Jamjuree"/>
                <a:cs typeface="Bai Jamjuree"/>
                <a:sym typeface="Bai Jamjuree"/>
              </a:rPr>
              <a:t>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a:t>
            </a:r>
            <a:r>
              <a:rPr lang="en" sz="2100">
                <a:solidFill>
                  <a:schemeClr val="lt1"/>
                </a:solidFill>
                <a:latin typeface="Bai Jamjuree"/>
                <a:ea typeface="Bai Jamjuree"/>
                <a:cs typeface="Bai Jamjuree"/>
                <a:sym typeface="Bai Jamjuree"/>
              </a:rPr>
              <a:t>7.4e-06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0.0000074</a:t>
            </a:r>
            <a:r>
              <a:rPr lang="en" sz="2100">
                <a:solidFill>
                  <a:schemeClr val="lt1"/>
                </a:solidFill>
                <a:latin typeface="Bai Jamjuree"/>
                <a:ea typeface="Bai Jamjuree"/>
                <a:cs typeface="Bai Jamjuree"/>
                <a:sym typeface="Bai Jamjuree"/>
              </a:rPr>
              <a:t>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a:t>
            </a:r>
            <a:r>
              <a:rPr lang="en" sz="2100">
                <a:solidFill>
                  <a:schemeClr val="lt1"/>
                </a:solidFill>
                <a:latin typeface="Bai Jamjuree"/>
                <a:ea typeface="Bai Jamjuree"/>
                <a:cs typeface="Bai Jamjuree"/>
                <a:sym typeface="Bai Jamjuree"/>
              </a:rPr>
              <a:t> 6.1e-06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0.0000061 </a:t>
            </a:r>
            <a:r>
              <a:rPr lang="en" sz="2100">
                <a:solidFill>
                  <a:schemeClr val="lt1"/>
                </a:solidFill>
                <a:latin typeface="Bai Jamjuree"/>
                <a:ea typeface="Bai Jamjuree"/>
                <a:cs typeface="Bai Jamjuree"/>
                <a:sym typeface="Bai Jamjuree"/>
              </a:rPr>
              <a:t>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a:t>
            </a:r>
            <a:r>
              <a:rPr lang="en" sz="2100">
                <a:solidFill>
                  <a:schemeClr val="lt1"/>
                </a:solidFill>
                <a:latin typeface="Bai Jamjuree"/>
                <a:ea typeface="Bai Jamjuree"/>
                <a:cs typeface="Bai Jamjuree"/>
                <a:sym typeface="Bai Jamjuree"/>
              </a:rPr>
              <a:t>0.0003076 secunde</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7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10000     ElementMax=1000</a:t>
            </a:r>
            <a:endParaRPr sz="2300"/>
          </a:p>
        </p:txBody>
      </p:sp>
      <p:sp>
        <p:nvSpPr>
          <p:cNvPr id="2786" name="Google Shape;2786;p70"/>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0.0075188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9.03e-05 secunde = 0.0000903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4.53e-05 secunde  = 0.0000453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0.000452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7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1000     ElementMax=1000000</a:t>
            </a:r>
            <a:endParaRPr sz="2300"/>
          </a:p>
        </p:txBody>
      </p:sp>
      <p:sp>
        <p:nvSpPr>
          <p:cNvPr id="2792" name="Google Shape;2792;p71"/>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a:t>
            </a:r>
            <a:r>
              <a:rPr lang="en" sz="2100">
                <a:solidFill>
                  <a:schemeClr val="lt1"/>
                </a:solidFill>
                <a:latin typeface="Bai Jamjuree"/>
                <a:ea typeface="Bai Jamjuree"/>
                <a:cs typeface="Bai Jamjuree"/>
                <a:sym typeface="Bai Jamjuree"/>
              </a:rPr>
              <a:t> 0.0071889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a:t>
            </a:r>
            <a:r>
              <a:rPr lang="en" sz="2100">
                <a:solidFill>
                  <a:schemeClr val="lt1"/>
                </a:solidFill>
                <a:latin typeface="Bai Jamjuree"/>
                <a:ea typeface="Bai Jamjuree"/>
                <a:cs typeface="Bai Jamjuree"/>
                <a:sym typeface="Bai Jamjuree"/>
              </a:rPr>
              <a:t>8.6e-05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0.000086 </a:t>
            </a:r>
            <a:r>
              <a:rPr lang="en" sz="2100">
                <a:solidFill>
                  <a:schemeClr val="lt1"/>
                </a:solidFill>
                <a:latin typeface="Bai Jamjuree"/>
                <a:ea typeface="Bai Jamjuree"/>
                <a:cs typeface="Bai Jamjuree"/>
                <a:sym typeface="Bai Jamjuree"/>
              </a:rPr>
              <a:t>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a:t>
            </a:r>
            <a:r>
              <a:rPr lang="en" sz="2100">
                <a:solidFill>
                  <a:schemeClr val="lt1"/>
                </a:solidFill>
                <a:latin typeface="Bai Jamjuree"/>
                <a:ea typeface="Bai Jamjuree"/>
                <a:cs typeface="Bai Jamjuree"/>
                <a:sym typeface="Bai Jamjuree"/>
              </a:rPr>
              <a:t>5.51e-05 secunde</a:t>
            </a:r>
            <a:r>
              <a:rPr lang="en" sz="2100">
                <a:solidFill>
                  <a:schemeClr val="lt1"/>
                </a:solidFill>
                <a:latin typeface="Bai Jamjuree"/>
                <a:ea typeface="Bai Jamjuree"/>
                <a:cs typeface="Bai Jamjuree"/>
                <a:sym typeface="Bai Jamjuree"/>
              </a:rPr>
              <a:t>  = </a:t>
            </a:r>
            <a:r>
              <a:rPr lang="en" sz="2100">
                <a:solidFill>
                  <a:schemeClr val="lt1"/>
                </a:solidFill>
                <a:latin typeface="Bai Jamjuree"/>
                <a:ea typeface="Bai Jamjuree"/>
                <a:cs typeface="Bai Jamjuree"/>
                <a:sym typeface="Bai Jamjuree"/>
              </a:rPr>
              <a:t> 0.0000551</a:t>
            </a:r>
            <a:r>
              <a:rPr lang="en" sz="2100">
                <a:solidFill>
                  <a:schemeClr val="lt1"/>
                </a:solidFill>
                <a:latin typeface="Bai Jamjuree"/>
                <a:ea typeface="Bai Jamjuree"/>
                <a:cs typeface="Bai Jamjuree"/>
                <a:sym typeface="Bai Jamjuree"/>
              </a:rPr>
              <a:t> secunde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a:t>
            </a:r>
            <a:r>
              <a:rPr lang="en" sz="2100">
                <a:solidFill>
                  <a:schemeClr val="lt1"/>
                </a:solidFill>
                <a:latin typeface="Bai Jamjuree"/>
                <a:ea typeface="Bai Jamjuree"/>
                <a:cs typeface="Bai Jamjuree"/>
                <a:sym typeface="Bai Jamjuree"/>
              </a:rPr>
              <a:t> 0.0004565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a:t>
            </a:r>
            <a:r>
              <a:rPr lang="en" sz="2100">
                <a:solidFill>
                  <a:schemeClr val="lt1"/>
                </a:solidFill>
                <a:latin typeface="Bai Jamjuree"/>
                <a:ea typeface="Bai Jamjuree"/>
                <a:cs typeface="Bai Jamjuree"/>
                <a:sym typeface="Bai Jamjuree"/>
              </a:rPr>
              <a:t> 0.0003045 secunde</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54"/>
          <p:cNvSpPr/>
          <p:nvPr/>
        </p:nvSpPr>
        <p:spPr>
          <a:xfrm>
            <a:off x="951017"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4840804" y="26172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951017" y="26319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4"/>
          <p:cNvSpPr/>
          <p:nvPr/>
        </p:nvSpPr>
        <p:spPr>
          <a:xfrm>
            <a:off x="4840804"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4"/>
          <p:cNvSpPr/>
          <p:nvPr/>
        </p:nvSpPr>
        <p:spPr>
          <a:xfrm>
            <a:off x="951017"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CUPRINS</a:t>
            </a:r>
            <a:endParaRPr/>
          </a:p>
        </p:txBody>
      </p:sp>
      <p:sp>
        <p:nvSpPr>
          <p:cNvPr id="2596" name="Google Shape;2596;p54"/>
          <p:cNvSpPr txBox="1"/>
          <p:nvPr>
            <p:ph type="title"/>
          </p:nvPr>
        </p:nvSpPr>
        <p:spPr>
          <a:xfrm>
            <a:off x="817925"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597" name="Google Shape;2597;p54"/>
          <p:cNvSpPr txBox="1"/>
          <p:nvPr>
            <p:ph idx="1" type="subTitle"/>
          </p:nvPr>
        </p:nvSpPr>
        <p:spPr>
          <a:xfrm>
            <a:off x="1663525" y="16349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MERGESORT</a:t>
            </a:r>
            <a:endParaRPr/>
          </a:p>
        </p:txBody>
      </p:sp>
      <p:sp>
        <p:nvSpPr>
          <p:cNvPr id="2598" name="Google Shape;2598;p54"/>
          <p:cNvSpPr txBox="1"/>
          <p:nvPr>
            <p:ph idx="3" type="title"/>
          </p:nvPr>
        </p:nvSpPr>
        <p:spPr>
          <a:xfrm>
            <a:off x="817925"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599" name="Google Shape;2599;p54"/>
          <p:cNvSpPr txBox="1"/>
          <p:nvPr>
            <p:ph idx="4" type="subTitle"/>
          </p:nvPr>
        </p:nvSpPr>
        <p:spPr>
          <a:xfrm>
            <a:off x="1663525" y="27318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SHELLSORT</a:t>
            </a:r>
            <a:endParaRPr/>
          </a:p>
        </p:txBody>
      </p:sp>
      <p:sp>
        <p:nvSpPr>
          <p:cNvPr id="2600" name="Google Shape;2600;p54"/>
          <p:cNvSpPr txBox="1"/>
          <p:nvPr>
            <p:ph idx="6" type="title"/>
          </p:nvPr>
        </p:nvSpPr>
        <p:spPr>
          <a:xfrm>
            <a:off x="817925"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01" name="Google Shape;2601;p54"/>
          <p:cNvSpPr txBox="1"/>
          <p:nvPr>
            <p:ph idx="7" type="subTitle"/>
          </p:nvPr>
        </p:nvSpPr>
        <p:spPr>
          <a:xfrm>
            <a:off x="1639675" y="37419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RADIXSORT</a:t>
            </a:r>
            <a:endParaRPr/>
          </a:p>
        </p:txBody>
      </p:sp>
      <p:sp>
        <p:nvSpPr>
          <p:cNvPr id="2602" name="Google Shape;2602;p54"/>
          <p:cNvSpPr txBox="1"/>
          <p:nvPr>
            <p:ph idx="9" type="title"/>
          </p:nvPr>
        </p:nvSpPr>
        <p:spPr>
          <a:xfrm>
            <a:off x="4707713"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03" name="Google Shape;2603;p54"/>
          <p:cNvSpPr txBox="1"/>
          <p:nvPr>
            <p:ph idx="13" type="subTitle"/>
          </p:nvPr>
        </p:nvSpPr>
        <p:spPr>
          <a:xfrm>
            <a:off x="5529413" y="16349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INSERTIONSORT</a:t>
            </a:r>
            <a:endParaRPr/>
          </a:p>
        </p:txBody>
      </p:sp>
      <p:sp>
        <p:nvSpPr>
          <p:cNvPr id="2604" name="Google Shape;2604;p54"/>
          <p:cNvSpPr txBox="1"/>
          <p:nvPr>
            <p:ph idx="15" type="title"/>
          </p:nvPr>
        </p:nvSpPr>
        <p:spPr>
          <a:xfrm>
            <a:off x="4707713"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2605" name="Google Shape;2605;p54"/>
          <p:cNvSpPr txBox="1"/>
          <p:nvPr>
            <p:ph idx="16" type="subTitle"/>
          </p:nvPr>
        </p:nvSpPr>
        <p:spPr>
          <a:xfrm>
            <a:off x="5529413" y="27318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COUNTINGSORT</a:t>
            </a:r>
            <a:endParaRPr/>
          </a:p>
        </p:txBody>
      </p:sp>
      <p:sp>
        <p:nvSpPr>
          <p:cNvPr id="2606" name="Google Shape;2606;p54"/>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2607" name="Google Shape;2607;p54"/>
          <p:cNvSpPr txBox="1"/>
          <p:nvPr>
            <p:ph idx="19" type="subTitle"/>
          </p:nvPr>
        </p:nvSpPr>
        <p:spPr>
          <a:xfrm>
            <a:off x="5529413" y="373778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TESTE DE TIMP</a:t>
            </a:r>
            <a:endParaRPr/>
          </a:p>
        </p:txBody>
      </p:sp>
      <p:grpSp>
        <p:nvGrpSpPr>
          <p:cNvPr id="2608" name="Google Shape;2608;p54"/>
          <p:cNvGrpSpPr/>
          <p:nvPr/>
        </p:nvGrpSpPr>
        <p:grpSpPr>
          <a:xfrm>
            <a:off x="7391908" y="722871"/>
            <a:ext cx="793256" cy="182899"/>
            <a:chOff x="2685575" y="2835950"/>
            <a:chExt cx="433000" cy="99825"/>
          </a:xfrm>
        </p:grpSpPr>
        <p:sp>
          <p:nvSpPr>
            <p:cNvPr id="2609" name="Google Shape;2609;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3" name="Google Shape;2613;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7"/>
                                        </p:tgtEl>
                                        <p:attrNameLst>
                                          <p:attrName>style.visibility</p:attrName>
                                        </p:attrNameLst>
                                      </p:cBhvr>
                                      <p:to>
                                        <p:strVal val="visible"/>
                                      </p:to>
                                    </p:set>
                                    <p:animEffect filter="fade" transition="in">
                                      <p:cBhvr>
                                        <p:cTn dur="1000"/>
                                        <p:tgtEl>
                                          <p:spTgt spid="2597"/>
                                        </p:tgtEl>
                                      </p:cBhvr>
                                    </p:animEffect>
                                  </p:childTnLst>
                                </p:cTn>
                              </p:par>
                              <p:par>
                                <p:cTn fill="hold" nodeType="withEffect" presetClass="entr" presetID="10" presetSubtype="0">
                                  <p:stCondLst>
                                    <p:cond delay="0"/>
                                  </p:stCondLst>
                                  <p:childTnLst>
                                    <p:set>
                                      <p:cBhvr>
                                        <p:cTn dur="1" fill="hold">
                                          <p:stCondLst>
                                            <p:cond delay="0"/>
                                          </p:stCondLst>
                                        </p:cTn>
                                        <p:tgtEl>
                                          <p:spTgt spid="2599"/>
                                        </p:tgtEl>
                                        <p:attrNameLst>
                                          <p:attrName>style.visibility</p:attrName>
                                        </p:attrNameLst>
                                      </p:cBhvr>
                                      <p:to>
                                        <p:strVal val="visible"/>
                                      </p:to>
                                    </p:set>
                                    <p:animEffect filter="fade" transition="in">
                                      <p:cBhvr>
                                        <p:cTn dur="1000"/>
                                        <p:tgtEl>
                                          <p:spTgt spid="2599"/>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par>
                                <p:cTn fill="hold" nodeType="withEffect" presetClass="entr" presetID="10" presetSubtype="0">
                                  <p:stCondLst>
                                    <p:cond delay="0"/>
                                  </p:stCondLst>
                                  <p:childTnLst>
                                    <p:set>
                                      <p:cBhvr>
                                        <p:cTn dur="1" fill="hold">
                                          <p:stCondLst>
                                            <p:cond delay="0"/>
                                          </p:stCondLst>
                                        </p:cTn>
                                        <p:tgtEl>
                                          <p:spTgt spid="2607"/>
                                        </p:tgtEl>
                                        <p:attrNameLst>
                                          <p:attrName>style.visibility</p:attrName>
                                        </p:attrNameLst>
                                      </p:cBhvr>
                                      <p:to>
                                        <p:strVal val="visible"/>
                                      </p:to>
                                    </p:set>
                                    <p:animEffect filter="fade" transition="in">
                                      <p:cBhvr>
                                        <p:cTn dur="1000"/>
                                        <p:tgtEl>
                                          <p:spTgt spid="2607"/>
                                        </p:tgtEl>
                                      </p:cBhvr>
                                    </p:animEffect>
                                  </p:childTnLst>
                                </p:cTn>
                              </p:par>
                              <p:par>
                                <p:cTn fill="hold" nodeType="withEffect" presetClass="entr" presetID="23" presetSubtype="16">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ppt_w</p:attrName>
                                        </p:attrNameLst>
                                      </p:cBhvr>
                                      <p:tavLst>
                                        <p:tav fmla="" tm="0">
                                          <p:val>
                                            <p:strVal val="0"/>
                                          </p:val>
                                        </p:tav>
                                        <p:tav fmla="" tm="100000">
                                          <p:val>
                                            <p:strVal val="#ppt_w"/>
                                          </p:val>
                                        </p:tav>
                                      </p:tavLst>
                                    </p:anim>
                                    <p:anim calcmode="lin" valueType="num">
                                      <p:cBhvr additive="base">
                                        <p:cTn dur="1000"/>
                                        <p:tgtEl>
                                          <p:spTgt spid="25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ppt_w</p:attrName>
                                        </p:attrNameLst>
                                      </p:cBhvr>
                                      <p:tavLst>
                                        <p:tav fmla="" tm="0">
                                          <p:val>
                                            <p:strVal val="0"/>
                                          </p:val>
                                        </p:tav>
                                        <p:tav fmla="" tm="100000">
                                          <p:val>
                                            <p:strVal val="#ppt_w"/>
                                          </p:val>
                                        </p:tav>
                                      </p:tavLst>
                                    </p:anim>
                                    <p:anim calcmode="lin" valueType="num">
                                      <p:cBhvr additive="base">
                                        <p:cTn dur="1000"/>
                                        <p:tgtEl>
                                          <p:spTgt spid="25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1"/>
                                        </p:tgtEl>
                                        <p:attrNameLst>
                                          <p:attrName>style.visibility</p:attrName>
                                        </p:attrNameLst>
                                      </p:cBhvr>
                                      <p:to>
                                        <p:strVal val="visible"/>
                                      </p:to>
                                    </p:set>
                                    <p:anim calcmode="lin" valueType="num">
                                      <p:cBhvr additive="base">
                                        <p:cTn dur="1000"/>
                                        <p:tgtEl>
                                          <p:spTgt spid="2591"/>
                                        </p:tgtEl>
                                        <p:attrNameLst>
                                          <p:attrName>ppt_w</p:attrName>
                                        </p:attrNameLst>
                                      </p:cBhvr>
                                      <p:tavLst>
                                        <p:tav fmla="" tm="0">
                                          <p:val>
                                            <p:strVal val="0"/>
                                          </p:val>
                                        </p:tav>
                                        <p:tav fmla="" tm="100000">
                                          <p:val>
                                            <p:strVal val="#ppt_w"/>
                                          </p:val>
                                        </p:tav>
                                      </p:tavLst>
                                    </p:anim>
                                    <p:anim calcmode="lin" valueType="num">
                                      <p:cBhvr additive="base">
                                        <p:cTn dur="1000"/>
                                        <p:tgtEl>
                                          <p:spTgt spid="25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2"/>
                                        </p:tgtEl>
                                        <p:attrNameLst>
                                          <p:attrName>style.visibility</p:attrName>
                                        </p:attrNameLst>
                                      </p:cBhvr>
                                      <p:to>
                                        <p:strVal val="visible"/>
                                      </p:to>
                                    </p:set>
                                    <p:anim calcmode="lin" valueType="num">
                                      <p:cBhvr additive="base">
                                        <p:cTn dur="1000"/>
                                        <p:tgtEl>
                                          <p:spTgt spid="2592"/>
                                        </p:tgtEl>
                                        <p:attrNameLst>
                                          <p:attrName>ppt_w</p:attrName>
                                        </p:attrNameLst>
                                      </p:cBhvr>
                                      <p:tavLst>
                                        <p:tav fmla="" tm="0">
                                          <p:val>
                                            <p:strVal val="0"/>
                                          </p:val>
                                        </p:tav>
                                        <p:tav fmla="" tm="100000">
                                          <p:val>
                                            <p:strVal val="#ppt_w"/>
                                          </p:val>
                                        </p:tav>
                                      </p:tavLst>
                                    </p:anim>
                                    <p:anim calcmode="lin" valueType="num">
                                      <p:cBhvr additive="base">
                                        <p:cTn dur="1000"/>
                                        <p:tgtEl>
                                          <p:spTgt spid="25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4"/>
                                        </p:tgtEl>
                                        <p:attrNameLst>
                                          <p:attrName>style.visibility</p:attrName>
                                        </p:attrNameLst>
                                      </p:cBhvr>
                                      <p:to>
                                        <p:strVal val="visible"/>
                                      </p:to>
                                    </p:set>
                                    <p:anim calcmode="lin" valueType="num">
                                      <p:cBhvr additive="base">
                                        <p:cTn dur="1000"/>
                                        <p:tgtEl>
                                          <p:spTgt spid="2594"/>
                                        </p:tgtEl>
                                        <p:attrNameLst>
                                          <p:attrName>ppt_w</p:attrName>
                                        </p:attrNameLst>
                                      </p:cBhvr>
                                      <p:tavLst>
                                        <p:tav fmla="" tm="0">
                                          <p:val>
                                            <p:strVal val="0"/>
                                          </p:val>
                                        </p:tav>
                                        <p:tav fmla="" tm="100000">
                                          <p:val>
                                            <p:strVal val="#ppt_w"/>
                                          </p:val>
                                        </p:tav>
                                      </p:tavLst>
                                    </p:anim>
                                    <p:anim calcmode="lin" valueType="num">
                                      <p:cBhvr additive="base">
                                        <p:cTn dur="1000"/>
                                        <p:tgtEl>
                                          <p:spTgt spid="25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ppt_w</p:attrName>
                                        </p:attrNameLst>
                                      </p:cBhvr>
                                      <p:tavLst>
                                        <p:tav fmla="" tm="0">
                                          <p:val>
                                            <p:strVal val="0"/>
                                          </p:val>
                                        </p:tav>
                                        <p:tav fmla="" tm="100000">
                                          <p:val>
                                            <p:strVal val="#ppt_w"/>
                                          </p:val>
                                        </p:tav>
                                      </p:tavLst>
                                    </p:anim>
                                    <p:anim calcmode="lin" valueType="num">
                                      <p:cBhvr additive="base">
                                        <p:cTn dur="1000"/>
                                        <p:tgtEl>
                                          <p:spTgt spid="259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96"/>
                                        </p:tgtEl>
                                        <p:attrNameLst>
                                          <p:attrName>style.visibility</p:attrName>
                                        </p:attrNameLst>
                                      </p:cBhvr>
                                      <p:to>
                                        <p:strVal val="visible"/>
                                      </p:to>
                                    </p:set>
                                    <p:animEffect filter="fade" transition="in">
                                      <p:cBhvr>
                                        <p:cTn dur="1000"/>
                                        <p:tgtEl>
                                          <p:spTgt spid="2596"/>
                                        </p:tgtEl>
                                      </p:cBhvr>
                                    </p:animEffect>
                                  </p:childTnLst>
                                </p:cTn>
                              </p:par>
                              <p:par>
                                <p:cTn fill="hold" nodeType="withEffect" presetClass="entr" presetID="10" presetSubtype="0">
                                  <p:stCondLst>
                                    <p:cond delay="0"/>
                                  </p:stCondLst>
                                  <p:childTnLst>
                                    <p:set>
                                      <p:cBhvr>
                                        <p:cTn dur="1" fill="hold">
                                          <p:stCondLst>
                                            <p:cond delay="0"/>
                                          </p:stCondLst>
                                        </p:cTn>
                                        <p:tgtEl>
                                          <p:spTgt spid="2598"/>
                                        </p:tgtEl>
                                        <p:attrNameLst>
                                          <p:attrName>style.visibility</p:attrName>
                                        </p:attrNameLst>
                                      </p:cBhvr>
                                      <p:to>
                                        <p:strVal val="visible"/>
                                      </p:to>
                                    </p:set>
                                    <p:animEffect filter="fade" transition="in">
                                      <p:cBhvr>
                                        <p:cTn dur="1000"/>
                                        <p:tgtEl>
                                          <p:spTgt spid="2598"/>
                                        </p:tgtEl>
                                      </p:cBhvr>
                                    </p:animEffect>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06"/>
                                        </p:tgtEl>
                                        <p:attrNameLst>
                                          <p:attrName>style.visibility</p:attrName>
                                        </p:attrNameLst>
                                      </p:cBhvr>
                                      <p:to>
                                        <p:strVal val="visible"/>
                                      </p:to>
                                    </p:set>
                                    <p:animEffect filter="fade" transition="in">
                                      <p:cBhvr>
                                        <p:cTn dur="1000"/>
                                        <p:tgtEl>
                                          <p:spTgt spid="2606"/>
                                        </p:tgtEl>
                                      </p:cBhvr>
                                    </p:animEffect>
                                  </p:childTnLst>
                                </p:cTn>
                              </p:par>
                              <p:par>
                                <p:cTn fill="hold" nodeType="withEffect" presetClass="entr" presetID="2" presetSubtype="8">
                                  <p:stCondLst>
                                    <p:cond delay="0"/>
                                  </p:stCondLst>
                                  <p:childTnLst>
                                    <p:set>
                                      <p:cBhvr>
                                        <p:cTn dur="1" fill="hold">
                                          <p:stCondLst>
                                            <p:cond delay="0"/>
                                          </p:stCondLst>
                                        </p:cTn>
                                        <p:tgtEl>
                                          <p:spTgt spid="2595"/>
                                        </p:tgtEl>
                                        <p:attrNameLst>
                                          <p:attrName>style.visibility</p:attrName>
                                        </p:attrNameLst>
                                      </p:cBhvr>
                                      <p:to>
                                        <p:strVal val="visible"/>
                                      </p:to>
                                    </p:set>
                                    <p:anim calcmode="lin" valueType="num">
                                      <p:cBhvr additive="base">
                                        <p:cTn dur="1000"/>
                                        <p:tgtEl>
                                          <p:spTgt spid="259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13"/>
                                        </p:tgtEl>
                                        <p:attrNameLst>
                                          <p:attrName>style.visibility</p:attrName>
                                        </p:attrNameLst>
                                      </p:cBhvr>
                                      <p:to>
                                        <p:strVal val="visible"/>
                                      </p:to>
                                    </p:set>
                                    <p:animEffect filter="fade" transition="in">
                                      <p:cBhvr>
                                        <p:cTn dur="1000"/>
                                        <p:tgtEl>
                                          <p:spTgt spid="2613"/>
                                        </p:tgtEl>
                                      </p:cBhvr>
                                    </p:animEffect>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par>
                                <p:cTn fill="hold" nodeType="withEffect" presetClass="entr" presetID="10" presetSubtype="0">
                                  <p:stCondLst>
                                    <p:cond delay="0"/>
                                  </p:stCondLst>
                                  <p:childTnLst>
                                    <p:set>
                                      <p:cBhvr>
                                        <p:cTn dur="1" fill="hold">
                                          <p:stCondLst>
                                            <p:cond delay="0"/>
                                          </p:stCondLst>
                                        </p:cTn>
                                        <p:tgtEl>
                                          <p:spTgt spid="2617"/>
                                        </p:tgtEl>
                                        <p:attrNameLst>
                                          <p:attrName>style.visibility</p:attrName>
                                        </p:attrNameLst>
                                      </p:cBhvr>
                                      <p:to>
                                        <p:strVal val="visible"/>
                                      </p:to>
                                    </p:set>
                                    <p:animEffect filter="fade" transition="in">
                                      <p:cBhvr>
                                        <p:cTn dur="1000"/>
                                        <p:tgtEl>
                                          <p:spTgt spid="2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6" name="Shape 2796"/>
        <p:cNvGrpSpPr/>
        <p:nvPr/>
      </p:nvGrpSpPr>
      <p:grpSpPr>
        <a:xfrm>
          <a:off x="0" y="0"/>
          <a:ext cx="0" cy="0"/>
          <a:chOff x="0" y="0"/>
          <a:chExt cx="0" cy="0"/>
        </a:xfrm>
      </p:grpSpPr>
      <p:sp>
        <p:nvSpPr>
          <p:cNvPr id="2797" name="Google Shape;2797;p7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300"/>
              <a:t>N= 10000     ElementMax=1000000</a:t>
            </a:r>
            <a:endParaRPr sz="2300"/>
          </a:p>
        </p:txBody>
      </p:sp>
      <p:sp>
        <p:nvSpPr>
          <p:cNvPr id="2798" name="Google Shape;2798;p72"/>
          <p:cNvSpPr txBox="1"/>
          <p:nvPr/>
        </p:nvSpPr>
        <p:spPr>
          <a:xfrm>
            <a:off x="715500" y="1157025"/>
            <a:ext cx="7899000" cy="1800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MERGESORT:    </a:t>
            </a:r>
            <a:r>
              <a:rPr lang="en" sz="2100">
                <a:solidFill>
                  <a:schemeClr val="lt1"/>
                </a:solidFill>
                <a:latin typeface="Bai Jamjuree"/>
                <a:ea typeface="Bai Jamjuree"/>
                <a:cs typeface="Bai Jamjuree"/>
                <a:sym typeface="Bai Jamjuree"/>
              </a:rPr>
              <a:t>0.075142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SHELLSORT:  </a:t>
            </a:r>
            <a:r>
              <a:rPr lang="en" sz="2100">
                <a:solidFill>
                  <a:schemeClr val="lt1"/>
                </a:solidFill>
                <a:latin typeface="Bai Jamjuree"/>
                <a:ea typeface="Bai Jamjuree"/>
                <a:cs typeface="Bai Jamjuree"/>
                <a:sym typeface="Bai Jamjuree"/>
              </a:rPr>
              <a:t>0.0013148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RADIXSORT:   </a:t>
            </a:r>
            <a:r>
              <a:rPr lang="en" sz="2100">
                <a:solidFill>
                  <a:schemeClr val="lt1"/>
                </a:solidFill>
                <a:latin typeface="Bai Jamjuree"/>
                <a:ea typeface="Bai Jamjuree"/>
                <a:cs typeface="Bai Jamjuree"/>
                <a:sym typeface="Bai Jamjuree"/>
              </a:rPr>
              <a:t> 0.0006179 secunde</a:t>
            </a:r>
            <a:r>
              <a:rPr lang="en" sz="2100">
                <a:solidFill>
                  <a:schemeClr val="lt1"/>
                </a:solidFill>
                <a:latin typeface="Bai Jamjuree"/>
                <a:ea typeface="Bai Jamjuree"/>
                <a:cs typeface="Bai Jamjuree"/>
                <a:sym typeface="Bai Jamjuree"/>
              </a:rPr>
              <a:t>   </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INSERTIONSORT:    </a:t>
            </a:r>
            <a:r>
              <a:rPr lang="en" sz="2100">
                <a:solidFill>
                  <a:schemeClr val="lt1"/>
                </a:solidFill>
                <a:latin typeface="Bai Jamjuree"/>
                <a:ea typeface="Bai Jamjuree"/>
                <a:cs typeface="Bai Jamjuree"/>
                <a:sym typeface="Bai Jamjuree"/>
              </a:rPr>
              <a:t> 0.0468695 secunde</a:t>
            </a:r>
            <a:endParaRPr sz="2100">
              <a:solidFill>
                <a:schemeClr val="lt1"/>
              </a:solidFill>
              <a:latin typeface="Bai Jamjuree"/>
              <a:ea typeface="Bai Jamjuree"/>
              <a:cs typeface="Bai Jamjuree"/>
              <a:sym typeface="Bai Jamjuree"/>
            </a:endParaRPr>
          </a:p>
          <a:p>
            <a:pPr indent="-361950" lvl="0" marL="457200" rtl="0" algn="l">
              <a:spcBef>
                <a:spcPts val="0"/>
              </a:spcBef>
              <a:spcAft>
                <a:spcPts val="0"/>
              </a:spcAft>
              <a:buClr>
                <a:schemeClr val="lt1"/>
              </a:buClr>
              <a:buSzPts val="2100"/>
              <a:buFont typeface="Bai Jamjuree"/>
              <a:buChar char="●"/>
            </a:pPr>
            <a:r>
              <a:rPr lang="en" sz="2100">
                <a:solidFill>
                  <a:schemeClr val="lt1"/>
                </a:solidFill>
                <a:latin typeface="Bai Jamjuree"/>
                <a:ea typeface="Bai Jamjuree"/>
                <a:cs typeface="Bai Jamjuree"/>
                <a:sym typeface="Bai Jamjuree"/>
              </a:rPr>
              <a:t>COUNTINGSORT:   -</a:t>
            </a:r>
            <a:endParaRPr sz="2100">
              <a:solidFill>
                <a:schemeClr val="lt1"/>
              </a:solidFill>
              <a:latin typeface="Bai Jamjuree"/>
              <a:ea typeface="Bai Jamjuree"/>
              <a:cs typeface="Bai Jamjuree"/>
              <a:sym typeface="Bai Jamjure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5"/>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MERGESORT</a:t>
            </a:r>
            <a:endParaRPr sz="6000"/>
          </a:p>
        </p:txBody>
      </p:sp>
      <p:sp>
        <p:nvSpPr>
          <p:cNvPr id="2623" name="Google Shape;2623;p55"/>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01</a:t>
            </a:r>
            <a:endParaRPr/>
          </a:p>
        </p:txBody>
      </p:sp>
      <p:grpSp>
        <p:nvGrpSpPr>
          <p:cNvPr id="2624" name="Google Shape;2624;p55"/>
          <p:cNvGrpSpPr/>
          <p:nvPr/>
        </p:nvGrpSpPr>
        <p:grpSpPr>
          <a:xfrm flipH="1">
            <a:off x="2124013" y="1936921"/>
            <a:ext cx="793256" cy="182899"/>
            <a:chOff x="2685575" y="2835950"/>
            <a:chExt cx="433000" cy="99825"/>
          </a:xfrm>
        </p:grpSpPr>
        <p:sp>
          <p:nvSpPr>
            <p:cNvPr id="2625" name="Google Shape;2625;p5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9" name="Google Shape;2629;p55"/>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5"/>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1" name="Google Shape;2631;p55"/>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632" name="Google Shape;2632;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29"/>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24"/>
                                        </p:tgtEl>
                                        <p:attrNameLst>
                                          <p:attrName>style.visibility</p:attrName>
                                        </p:attrNameLst>
                                      </p:cBhvr>
                                      <p:to>
                                        <p:strVal val="visible"/>
                                      </p:to>
                                    </p:set>
                                    <p:anim calcmode="lin" valueType="num">
                                      <p:cBhvr additive="base">
                                        <p:cTn dur="1000"/>
                                        <p:tgtEl>
                                          <p:spTgt spid="26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23"/>
                                        </p:tgtEl>
                                        <p:attrNameLst>
                                          <p:attrName>style.visibility</p:attrName>
                                        </p:attrNameLst>
                                      </p:cBhvr>
                                      <p:to>
                                        <p:strVal val="visible"/>
                                      </p:to>
                                    </p:set>
                                    <p:anim calcmode="lin" valueType="num">
                                      <p:cBhvr additive="base">
                                        <p:cTn dur="1000"/>
                                        <p:tgtEl>
                                          <p:spTgt spid="26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622"/>
                                        </p:tgtEl>
                                        <p:attrNameLst>
                                          <p:attrName>style.visibility</p:attrName>
                                        </p:attrNameLst>
                                      </p:cBhvr>
                                      <p:to>
                                        <p:strVal val="visible"/>
                                      </p:to>
                                    </p:set>
                                    <p:anim calcmode="lin" valueType="num">
                                      <p:cBhvr additive="base">
                                        <p:cTn dur="1000"/>
                                        <p:tgtEl>
                                          <p:spTgt spid="26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31"/>
                                        </p:tgtEl>
                                        <p:attrNameLst>
                                          <p:attrName>style.visibility</p:attrName>
                                        </p:attrNameLst>
                                      </p:cBhvr>
                                      <p:to>
                                        <p:strVal val="visible"/>
                                      </p:to>
                                    </p:set>
                                    <p:anim calcmode="lin" valueType="num">
                                      <p:cBhvr additive="base">
                                        <p:cTn dur="1000"/>
                                        <p:tgtEl>
                                          <p:spTgt spid="26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32"/>
                                        </p:tgtEl>
                                        <p:attrNameLst>
                                          <p:attrName>style.visibility</p:attrName>
                                        </p:attrNameLst>
                                      </p:cBhvr>
                                      <p:to>
                                        <p:strVal val="visible"/>
                                      </p:to>
                                    </p:set>
                                    <p:animEffect filter="fade" transition="in">
                                      <p:cBhvr>
                                        <p:cTn dur="1000"/>
                                        <p:tgtEl>
                                          <p:spTgt spid="2632"/>
                                        </p:tgtEl>
                                      </p:cBhvr>
                                    </p:animEffect>
                                  </p:childTnLst>
                                </p:cTn>
                              </p:par>
                              <p:par>
                                <p:cTn fill="hold" nodeType="withEffect" presetClass="entr" presetID="10" presetSubtype="0">
                                  <p:stCondLst>
                                    <p:cond delay="0"/>
                                  </p:stCondLst>
                                  <p:childTnLst>
                                    <p:set>
                                      <p:cBhvr>
                                        <p:cTn dur="1" fill="hold">
                                          <p:stCondLst>
                                            <p:cond delay="0"/>
                                          </p:stCondLst>
                                        </p:cTn>
                                        <p:tgtEl>
                                          <p:spTgt spid="2633"/>
                                        </p:tgtEl>
                                        <p:attrNameLst>
                                          <p:attrName>style.visibility</p:attrName>
                                        </p:attrNameLst>
                                      </p:cBhvr>
                                      <p:to>
                                        <p:strVal val="visible"/>
                                      </p:to>
                                    </p:set>
                                    <p:animEffect filter="fade" transition="in">
                                      <p:cBhvr>
                                        <p:cTn dur="1000"/>
                                        <p:tgtEl>
                                          <p:spTgt spid="2633"/>
                                        </p:tgtEl>
                                      </p:cBhvr>
                                    </p:animEffect>
                                  </p:childTnLst>
                                </p:cTn>
                              </p:par>
                              <p:par>
                                <p:cTn fill="hold" nodeType="withEffect" presetClass="entr" presetID="10" presetSubtype="0">
                                  <p:stCondLst>
                                    <p:cond delay="0"/>
                                  </p:stCondLst>
                                  <p:childTnLst>
                                    <p:set>
                                      <p:cBhvr>
                                        <p:cTn dur="1" fill="hold">
                                          <p:stCondLst>
                                            <p:cond delay="0"/>
                                          </p:stCondLst>
                                        </p:cTn>
                                        <p:tgtEl>
                                          <p:spTgt spid="2634"/>
                                        </p:tgtEl>
                                        <p:attrNameLst>
                                          <p:attrName>style.visibility</p:attrName>
                                        </p:attrNameLst>
                                      </p:cBhvr>
                                      <p:to>
                                        <p:strVal val="visible"/>
                                      </p:to>
                                    </p:set>
                                    <p:animEffect filter="fade" transition="in">
                                      <p:cBhvr>
                                        <p:cTn dur="1000"/>
                                        <p:tgtEl>
                                          <p:spTgt spid="2634"/>
                                        </p:tgtEl>
                                      </p:cBhvr>
                                    </p:animEffect>
                                  </p:childTnLst>
                                </p:cTn>
                              </p:par>
                              <p:par>
                                <p:cTn fill="hold" nodeType="withEffect" presetClass="entr" presetID="10" presetSubtype="0">
                                  <p:stCondLst>
                                    <p:cond delay="0"/>
                                  </p:stCondLst>
                                  <p:childTnLst>
                                    <p:set>
                                      <p:cBhvr>
                                        <p:cTn dur="1" fill="hold">
                                          <p:stCondLst>
                                            <p:cond delay="0"/>
                                          </p:stCondLst>
                                        </p:cTn>
                                        <p:tgtEl>
                                          <p:spTgt spid="2635"/>
                                        </p:tgtEl>
                                        <p:attrNameLst>
                                          <p:attrName>style.visibility</p:attrName>
                                        </p:attrNameLst>
                                      </p:cBhvr>
                                      <p:to>
                                        <p:strVal val="visible"/>
                                      </p:to>
                                    </p:set>
                                    <p:animEffect filter="fade" transition="in">
                                      <p:cBhvr>
                                        <p:cTn dur="1000"/>
                                        <p:tgtEl>
                                          <p:spTgt spid="2635"/>
                                        </p:tgtEl>
                                      </p:cBhvr>
                                    </p:animEffect>
                                  </p:childTnLst>
                                </p:cTn>
                              </p:par>
                              <p:par>
                                <p:cTn fill="hold" nodeType="withEffect" presetClass="entr" presetID="10" presetSubtype="0">
                                  <p:stCondLst>
                                    <p:cond delay="0"/>
                                  </p:stCondLst>
                                  <p:childTnLst>
                                    <p:set>
                                      <p:cBhvr>
                                        <p:cTn dur="1" fill="hold">
                                          <p:stCondLst>
                                            <p:cond delay="0"/>
                                          </p:stCondLst>
                                        </p:cTn>
                                        <p:tgtEl>
                                          <p:spTgt spid="2636"/>
                                        </p:tgtEl>
                                        <p:attrNameLst>
                                          <p:attrName>style.visibility</p:attrName>
                                        </p:attrNameLst>
                                      </p:cBhvr>
                                      <p:to>
                                        <p:strVal val="visible"/>
                                      </p:to>
                                    </p:set>
                                    <p:animEffect filter="fade" transition="in">
                                      <p:cBhvr>
                                        <p:cTn dur="1000"/>
                                        <p:tgtEl>
                                          <p:spTgt spid="2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0" name="Shape 2640"/>
        <p:cNvGrpSpPr/>
        <p:nvPr/>
      </p:nvGrpSpPr>
      <p:grpSpPr>
        <a:xfrm>
          <a:off x="0" y="0"/>
          <a:ext cx="0" cy="0"/>
          <a:chOff x="0" y="0"/>
          <a:chExt cx="0" cy="0"/>
        </a:xfrm>
      </p:grpSpPr>
      <p:sp>
        <p:nvSpPr>
          <p:cNvPr id="2641" name="Google Shape;2641;p56"/>
          <p:cNvSpPr txBox="1"/>
          <p:nvPr/>
        </p:nvSpPr>
        <p:spPr>
          <a:xfrm>
            <a:off x="495900" y="785100"/>
            <a:ext cx="8152200" cy="357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72F49A"/>
                </a:solidFill>
                <a:latin typeface="Bai Jamjuree"/>
                <a:ea typeface="Bai Jamjuree"/>
                <a:cs typeface="Bai Jamjuree"/>
                <a:sym typeface="Bai Jamjuree"/>
              </a:rPr>
              <a:t>Merge sort este un algoritm de sortare eficient bazat pe tehnica "divide et impera" ("divizează și stăpânește"). Ideea de bază a algoritmului merge</a:t>
            </a:r>
            <a:endParaRPr sz="2600">
              <a:solidFill>
                <a:srgbClr val="72F49A"/>
              </a:solidFill>
              <a:latin typeface="Bai Jamjuree"/>
              <a:ea typeface="Bai Jamjuree"/>
              <a:cs typeface="Bai Jamjuree"/>
              <a:sym typeface="Bai Jamjuree"/>
            </a:endParaRPr>
          </a:p>
          <a:p>
            <a:pPr indent="0" lvl="0" marL="0" rtl="0" algn="ctr">
              <a:spcBef>
                <a:spcPts val="0"/>
              </a:spcBef>
              <a:spcAft>
                <a:spcPts val="0"/>
              </a:spcAft>
              <a:buNone/>
            </a:pPr>
            <a:r>
              <a:rPr lang="en" sz="2600">
                <a:solidFill>
                  <a:srgbClr val="72F49A"/>
                </a:solidFill>
                <a:latin typeface="Bai Jamjuree"/>
                <a:ea typeface="Bai Jamjuree"/>
                <a:cs typeface="Bai Jamjuree"/>
                <a:sym typeface="Bai Jamjuree"/>
              </a:rPr>
              <a:t>sort este să împartă lista nesortată în jumătate, să sorteze fiecare jumătate separată, apoi să combine cele două jumate sortate într-o singură listă sortată. Deoarece algoritmul merge sort folosește o abordare recursivă, timpul de rulare a algoritmului este O(nlogn).</a:t>
            </a:r>
            <a:endParaRPr sz="2600">
              <a:solidFill>
                <a:srgbClr val="72F49A"/>
              </a:solidFill>
              <a:latin typeface="Bai Jamjuree"/>
              <a:ea typeface="Bai Jamjuree"/>
              <a:cs typeface="Bai Jamjuree"/>
              <a:sym typeface="Bai Jamjur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57"/>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SHELLSORT</a:t>
            </a:r>
            <a:endParaRPr sz="6000"/>
          </a:p>
        </p:txBody>
      </p:sp>
      <p:sp>
        <p:nvSpPr>
          <p:cNvPr id="2647" name="Google Shape;2647;p57"/>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02</a:t>
            </a:r>
            <a:endParaRPr/>
          </a:p>
        </p:txBody>
      </p:sp>
      <p:grpSp>
        <p:nvGrpSpPr>
          <p:cNvPr id="2648" name="Google Shape;2648;p57"/>
          <p:cNvGrpSpPr/>
          <p:nvPr/>
        </p:nvGrpSpPr>
        <p:grpSpPr>
          <a:xfrm flipH="1">
            <a:off x="2124013" y="1936921"/>
            <a:ext cx="793256" cy="182899"/>
            <a:chOff x="2685575" y="2835950"/>
            <a:chExt cx="433000" cy="99825"/>
          </a:xfrm>
        </p:grpSpPr>
        <p:sp>
          <p:nvSpPr>
            <p:cNvPr id="2649" name="Google Shape;2649;p5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3" name="Google Shape;2653;p57"/>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7"/>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5" name="Google Shape;2655;p57"/>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656" name="Google Shape;2656;p5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53"/>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48"/>
                                        </p:tgtEl>
                                        <p:attrNameLst>
                                          <p:attrName>style.visibility</p:attrName>
                                        </p:attrNameLst>
                                      </p:cBhvr>
                                      <p:to>
                                        <p:strVal val="visible"/>
                                      </p:to>
                                    </p:set>
                                    <p:anim calcmode="lin" valueType="num">
                                      <p:cBhvr additive="base">
                                        <p:cTn dur="1000"/>
                                        <p:tgtEl>
                                          <p:spTgt spid="26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47"/>
                                        </p:tgtEl>
                                        <p:attrNameLst>
                                          <p:attrName>style.visibility</p:attrName>
                                        </p:attrNameLst>
                                      </p:cBhvr>
                                      <p:to>
                                        <p:strVal val="visible"/>
                                      </p:to>
                                    </p:set>
                                    <p:anim calcmode="lin" valueType="num">
                                      <p:cBhvr additive="base">
                                        <p:cTn dur="1000"/>
                                        <p:tgtEl>
                                          <p:spTgt spid="26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646"/>
                                        </p:tgtEl>
                                        <p:attrNameLst>
                                          <p:attrName>style.visibility</p:attrName>
                                        </p:attrNameLst>
                                      </p:cBhvr>
                                      <p:to>
                                        <p:strVal val="visible"/>
                                      </p:to>
                                    </p:set>
                                    <p:anim calcmode="lin" valueType="num">
                                      <p:cBhvr additive="base">
                                        <p:cTn dur="1000"/>
                                        <p:tgtEl>
                                          <p:spTgt spid="26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55"/>
                                        </p:tgtEl>
                                        <p:attrNameLst>
                                          <p:attrName>style.visibility</p:attrName>
                                        </p:attrNameLst>
                                      </p:cBhvr>
                                      <p:to>
                                        <p:strVal val="visible"/>
                                      </p:to>
                                    </p:set>
                                    <p:anim calcmode="lin" valueType="num">
                                      <p:cBhvr additive="base">
                                        <p:cTn dur="1000"/>
                                        <p:tgtEl>
                                          <p:spTgt spid="265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56"/>
                                        </p:tgtEl>
                                        <p:attrNameLst>
                                          <p:attrName>style.visibility</p:attrName>
                                        </p:attrNameLst>
                                      </p:cBhvr>
                                      <p:to>
                                        <p:strVal val="visible"/>
                                      </p:to>
                                    </p:set>
                                    <p:animEffect filter="fade" transition="in">
                                      <p:cBhvr>
                                        <p:cTn dur="1000"/>
                                        <p:tgtEl>
                                          <p:spTgt spid="2656"/>
                                        </p:tgtEl>
                                      </p:cBhvr>
                                    </p:animEffect>
                                  </p:childTnLst>
                                </p:cTn>
                              </p:par>
                              <p:par>
                                <p:cTn fill="hold" nodeType="withEffect" presetClass="entr" presetID="10" presetSubtype="0">
                                  <p:stCondLst>
                                    <p:cond delay="0"/>
                                  </p:stCondLst>
                                  <p:childTnLst>
                                    <p:set>
                                      <p:cBhvr>
                                        <p:cTn dur="1" fill="hold">
                                          <p:stCondLst>
                                            <p:cond delay="0"/>
                                          </p:stCondLst>
                                        </p:cTn>
                                        <p:tgtEl>
                                          <p:spTgt spid="2657"/>
                                        </p:tgtEl>
                                        <p:attrNameLst>
                                          <p:attrName>style.visibility</p:attrName>
                                        </p:attrNameLst>
                                      </p:cBhvr>
                                      <p:to>
                                        <p:strVal val="visible"/>
                                      </p:to>
                                    </p:set>
                                    <p:animEffect filter="fade" transition="in">
                                      <p:cBhvr>
                                        <p:cTn dur="1000"/>
                                        <p:tgtEl>
                                          <p:spTgt spid="2657"/>
                                        </p:tgtEl>
                                      </p:cBhvr>
                                    </p:animEffect>
                                  </p:childTnLst>
                                </p:cTn>
                              </p:par>
                              <p:par>
                                <p:cTn fill="hold" nodeType="withEffect" presetClass="entr" presetID="10" presetSubtype="0">
                                  <p:stCondLst>
                                    <p:cond delay="0"/>
                                  </p:stCondLst>
                                  <p:childTnLst>
                                    <p:set>
                                      <p:cBhvr>
                                        <p:cTn dur="1" fill="hold">
                                          <p:stCondLst>
                                            <p:cond delay="0"/>
                                          </p:stCondLst>
                                        </p:cTn>
                                        <p:tgtEl>
                                          <p:spTgt spid="2658"/>
                                        </p:tgtEl>
                                        <p:attrNameLst>
                                          <p:attrName>style.visibility</p:attrName>
                                        </p:attrNameLst>
                                      </p:cBhvr>
                                      <p:to>
                                        <p:strVal val="visible"/>
                                      </p:to>
                                    </p:set>
                                    <p:animEffect filter="fade" transition="in">
                                      <p:cBhvr>
                                        <p:cTn dur="1000"/>
                                        <p:tgtEl>
                                          <p:spTgt spid="2658"/>
                                        </p:tgtEl>
                                      </p:cBhvr>
                                    </p:animEffect>
                                  </p:childTnLst>
                                </p:cTn>
                              </p:par>
                              <p:par>
                                <p:cTn fill="hold" nodeType="withEffect" presetClass="entr" presetID="10" presetSubtype="0">
                                  <p:stCondLst>
                                    <p:cond delay="0"/>
                                  </p:stCondLst>
                                  <p:childTnLst>
                                    <p:set>
                                      <p:cBhvr>
                                        <p:cTn dur="1" fill="hold">
                                          <p:stCondLst>
                                            <p:cond delay="0"/>
                                          </p:stCondLst>
                                        </p:cTn>
                                        <p:tgtEl>
                                          <p:spTgt spid="2659"/>
                                        </p:tgtEl>
                                        <p:attrNameLst>
                                          <p:attrName>style.visibility</p:attrName>
                                        </p:attrNameLst>
                                      </p:cBhvr>
                                      <p:to>
                                        <p:strVal val="visible"/>
                                      </p:to>
                                    </p:set>
                                    <p:animEffect filter="fade" transition="in">
                                      <p:cBhvr>
                                        <p:cTn dur="1000"/>
                                        <p:tgtEl>
                                          <p:spTgt spid="2659"/>
                                        </p:tgtEl>
                                      </p:cBhvr>
                                    </p:animEffect>
                                  </p:childTnLst>
                                </p:cTn>
                              </p:par>
                              <p:par>
                                <p:cTn fill="hold" nodeType="withEffect" presetClass="entr" presetID="10" presetSubtype="0">
                                  <p:stCondLst>
                                    <p:cond delay="0"/>
                                  </p:stCondLst>
                                  <p:childTnLst>
                                    <p:set>
                                      <p:cBhvr>
                                        <p:cTn dur="1" fill="hold">
                                          <p:stCondLst>
                                            <p:cond delay="0"/>
                                          </p:stCondLst>
                                        </p:cTn>
                                        <p:tgtEl>
                                          <p:spTgt spid="2660"/>
                                        </p:tgtEl>
                                        <p:attrNameLst>
                                          <p:attrName>style.visibility</p:attrName>
                                        </p:attrNameLst>
                                      </p:cBhvr>
                                      <p:to>
                                        <p:strVal val="visible"/>
                                      </p:to>
                                    </p:set>
                                    <p:animEffect filter="fade" transition="in">
                                      <p:cBhvr>
                                        <p:cTn dur="1000"/>
                                        <p:tgtEl>
                                          <p:spTgt spid="2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4" name="Shape 2664"/>
        <p:cNvGrpSpPr/>
        <p:nvPr/>
      </p:nvGrpSpPr>
      <p:grpSpPr>
        <a:xfrm>
          <a:off x="0" y="0"/>
          <a:ext cx="0" cy="0"/>
          <a:chOff x="0" y="0"/>
          <a:chExt cx="0" cy="0"/>
        </a:xfrm>
      </p:grpSpPr>
      <p:sp>
        <p:nvSpPr>
          <p:cNvPr id="2665" name="Google Shape;2665;p58"/>
          <p:cNvSpPr txBox="1"/>
          <p:nvPr/>
        </p:nvSpPr>
        <p:spPr>
          <a:xfrm>
            <a:off x="79650" y="1119900"/>
            <a:ext cx="8984700" cy="290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72F49A"/>
                </a:solidFill>
                <a:latin typeface="Bai Jamjuree"/>
                <a:ea typeface="Bai Jamjuree"/>
                <a:cs typeface="Bai Jamjuree"/>
                <a:sym typeface="Bai Jamjuree"/>
              </a:rPr>
              <a:t>Shell Sort este un algoritm de sortare in-place, ceea ce înseamnă că nu necesită memorie suplimentară pentru a efectua sortarea. Acesta foloseste o abordare de tip insertion sort, dar cu o modificare importantă. In loc sa compare elementele unele cu altele si sa le interschimbe, Shell Sort compara elemente care sunt departate cu o anumita distanta (numita gap). Acest lucru face ca sortarea sa fie mai eficienta. Complexitatea timpului de executie pentru Shell Sort depinde de alegerea gap-ului si poate varia intre O(n log^2 n) si O(n^2).</a:t>
            </a:r>
            <a:endParaRPr sz="2000">
              <a:solidFill>
                <a:srgbClr val="72F49A"/>
              </a:solidFill>
              <a:latin typeface="Bai Jamjuree"/>
              <a:ea typeface="Bai Jamjuree"/>
              <a:cs typeface="Bai Jamjuree"/>
              <a:sym typeface="Bai Jamju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59"/>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RADIXSORT</a:t>
            </a:r>
            <a:endParaRPr sz="6000"/>
          </a:p>
        </p:txBody>
      </p:sp>
      <p:sp>
        <p:nvSpPr>
          <p:cNvPr id="2671" name="Google Shape;2671;p59"/>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03</a:t>
            </a:r>
            <a:endParaRPr/>
          </a:p>
        </p:txBody>
      </p:sp>
      <p:grpSp>
        <p:nvGrpSpPr>
          <p:cNvPr id="2672" name="Google Shape;2672;p59"/>
          <p:cNvGrpSpPr/>
          <p:nvPr/>
        </p:nvGrpSpPr>
        <p:grpSpPr>
          <a:xfrm flipH="1">
            <a:off x="2124013" y="1936921"/>
            <a:ext cx="793256" cy="182899"/>
            <a:chOff x="2685575" y="2835950"/>
            <a:chExt cx="433000" cy="99825"/>
          </a:xfrm>
        </p:grpSpPr>
        <p:sp>
          <p:nvSpPr>
            <p:cNvPr id="2673" name="Google Shape;2673;p5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7" name="Google Shape;2677;p59"/>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9"/>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9" name="Google Shape;2679;p59"/>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680" name="Google Shape;2680;p5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77"/>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72"/>
                                        </p:tgtEl>
                                        <p:attrNameLst>
                                          <p:attrName>style.visibility</p:attrName>
                                        </p:attrNameLst>
                                      </p:cBhvr>
                                      <p:to>
                                        <p:strVal val="visible"/>
                                      </p:to>
                                    </p:set>
                                    <p:anim calcmode="lin" valueType="num">
                                      <p:cBhvr additive="base">
                                        <p:cTn dur="1000"/>
                                        <p:tgtEl>
                                          <p:spTgt spid="26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71"/>
                                        </p:tgtEl>
                                        <p:attrNameLst>
                                          <p:attrName>style.visibility</p:attrName>
                                        </p:attrNameLst>
                                      </p:cBhvr>
                                      <p:to>
                                        <p:strVal val="visible"/>
                                      </p:to>
                                    </p:set>
                                    <p:anim calcmode="lin" valueType="num">
                                      <p:cBhvr additive="base">
                                        <p:cTn dur="1000"/>
                                        <p:tgtEl>
                                          <p:spTgt spid="26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670"/>
                                        </p:tgtEl>
                                        <p:attrNameLst>
                                          <p:attrName>style.visibility</p:attrName>
                                        </p:attrNameLst>
                                      </p:cBhvr>
                                      <p:to>
                                        <p:strVal val="visible"/>
                                      </p:to>
                                    </p:set>
                                    <p:anim calcmode="lin" valueType="num">
                                      <p:cBhvr additive="base">
                                        <p:cTn dur="1000"/>
                                        <p:tgtEl>
                                          <p:spTgt spid="26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79"/>
                                        </p:tgtEl>
                                        <p:attrNameLst>
                                          <p:attrName>style.visibility</p:attrName>
                                        </p:attrNameLst>
                                      </p:cBhvr>
                                      <p:to>
                                        <p:strVal val="visible"/>
                                      </p:to>
                                    </p:set>
                                    <p:anim calcmode="lin" valueType="num">
                                      <p:cBhvr additive="base">
                                        <p:cTn dur="1000"/>
                                        <p:tgtEl>
                                          <p:spTgt spid="267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80"/>
                                        </p:tgtEl>
                                        <p:attrNameLst>
                                          <p:attrName>style.visibility</p:attrName>
                                        </p:attrNameLst>
                                      </p:cBhvr>
                                      <p:to>
                                        <p:strVal val="visible"/>
                                      </p:to>
                                    </p:set>
                                    <p:animEffect filter="fade" transition="in">
                                      <p:cBhvr>
                                        <p:cTn dur="1000"/>
                                        <p:tgtEl>
                                          <p:spTgt spid="2680"/>
                                        </p:tgtEl>
                                      </p:cBhvr>
                                    </p:animEffect>
                                  </p:childTnLst>
                                </p:cTn>
                              </p:par>
                              <p:par>
                                <p:cTn fill="hold" nodeType="withEffect" presetClass="entr" presetID="10" presetSubtype="0">
                                  <p:stCondLst>
                                    <p:cond delay="0"/>
                                  </p:stCondLst>
                                  <p:childTnLst>
                                    <p:set>
                                      <p:cBhvr>
                                        <p:cTn dur="1" fill="hold">
                                          <p:stCondLst>
                                            <p:cond delay="0"/>
                                          </p:stCondLst>
                                        </p:cTn>
                                        <p:tgtEl>
                                          <p:spTgt spid="2681"/>
                                        </p:tgtEl>
                                        <p:attrNameLst>
                                          <p:attrName>style.visibility</p:attrName>
                                        </p:attrNameLst>
                                      </p:cBhvr>
                                      <p:to>
                                        <p:strVal val="visible"/>
                                      </p:to>
                                    </p:set>
                                    <p:animEffect filter="fade" transition="in">
                                      <p:cBhvr>
                                        <p:cTn dur="1000"/>
                                        <p:tgtEl>
                                          <p:spTgt spid="2681"/>
                                        </p:tgtEl>
                                      </p:cBhvr>
                                    </p:animEffect>
                                  </p:childTnLst>
                                </p:cTn>
                              </p:par>
                              <p:par>
                                <p:cTn fill="hold" nodeType="withEffect" presetClass="entr" presetID="10" presetSubtype="0">
                                  <p:stCondLst>
                                    <p:cond delay="0"/>
                                  </p:stCondLst>
                                  <p:childTnLst>
                                    <p:set>
                                      <p:cBhvr>
                                        <p:cTn dur="1" fill="hold">
                                          <p:stCondLst>
                                            <p:cond delay="0"/>
                                          </p:stCondLst>
                                        </p:cTn>
                                        <p:tgtEl>
                                          <p:spTgt spid="2682"/>
                                        </p:tgtEl>
                                        <p:attrNameLst>
                                          <p:attrName>style.visibility</p:attrName>
                                        </p:attrNameLst>
                                      </p:cBhvr>
                                      <p:to>
                                        <p:strVal val="visible"/>
                                      </p:to>
                                    </p:set>
                                    <p:animEffect filter="fade" transition="in">
                                      <p:cBhvr>
                                        <p:cTn dur="1000"/>
                                        <p:tgtEl>
                                          <p:spTgt spid="2682"/>
                                        </p:tgtEl>
                                      </p:cBhvr>
                                    </p:animEffect>
                                  </p:childTnLst>
                                </p:cTn>
                              </p:par>
                              <p:par>
                                <p:cTn fill="hold" nodeType="withEffect" presetClass="entr" presetID="10" presetSubtype="0">
                                  <p:stCondLst>
                                    <p:cond delay="0"/>
                                  </p:stCondLst>
                                  <p:childTnLst>
                                    <p:set>
                                      <p:cBhvr>
                                        <p:cTn dur="1" fill="hold">
                                          <p:stCondLst>
                                            <p:cond delay="0"/>
                                          </p:stCondLst>
                                        </p:cTn>
                                        <p:tgtEl>
                                          <p:spTgt spid="2683"/>
                                        </p:tgtEl>
                                        <p:attrNameLst>
                                          <p:attrName>style.visibility</p:attrName>
                                        </p:attrNameLst>
                                      </p:cBhvr>
                                      <p:to>
                                        <p:strVal val="visible"/>
                                      </p:to>
                                    </p:set>
                                    <p:animEffect filter="fade" transition="in">
                                      <p:cBhvr>
                                        <p:cTn dur="1000"/>
                                        <p:tgtEl>
                                          <p:spTgt spid="2683"/>
                                        </p:tgtEl>
                                      </p:cBhvr>
                                    </p:animEffect>
                                  </p:childTnLst>
                                </p:cTn>
                              </p:par>
                              <p:par>
                                <p:cTn fill="hold" nodeType="withEffect" presetClass="entr" presetID="10" presetSubtype="0">
                                  <p:stCondLst>
                                    <p:cond delay="0"/>
                                  </p:stCondLst>
                                  <p:childTnLst>
                                    <p:set>
                                      <p:cBhvr>
                                        <p:cTn dur="1" fill="hold">
                                          <p:stCondLst>
                                            <p:cond delay="0"/>
                                          </p:stCondLst>
                                        </p:cTn>
                                        <p:tgtEl>
                                          <p:spTgt spid="2684"/>
                                        </p:tgtEl>
                                        <p:attrNameLst>
                                          <p:attrName>style.visibility</p:attrName>
                                        </p:attrNameLst>
                                      </p:cBhvr>
                                      <p:to>
                                        <p:strVal val="visible"/>
                                      </p:to>
                                    </p:set>
                                    <p:animEffect filter="fade" transition="in">
                                      <p:cBhvr>
                                        <p:cTn dur="1000"/>
                                        <p:tgtEl>
                                          <p:spTgt spid="2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8" name="Shape 2688"/>
        <p:cNvGrpSpPr/>
        <p:nvPr/>
      </p:nvGrpSpPr>
      <p:grpSpPr>
        <a:xfrm>
          <a:off x="0" y="0"/>
          <a:ext cx="0" cy="0"/>
          <a:chOff x="0" y="0"/>
          <a:chExt cx="0" cy="0"/>
        </a:xfrm>
      </p:grpSpPr>
      <p:sp>
        <p:nvSpPr>
          <p:cNvPr id="2689" name="Google Shape;2689;p60"/>
          <p:cNvSpPr txBox="1"/>
          <p:nvPr/>
        </p:nvSpPr>
        <p:spPr>
          <a:xfrm>
            <a:off x="733350" y="1119900"/>
            <a:ext cx="7677300" cy="290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72F49A"/>
                </a:solidFill>
                <a:latin typeface="Bai Jamjuree"/>
                <a:ea typeface="Bai Jamjuree"/>
                <a:cs typeface="Bai Jamjuree"/>
                <a:sym typeface="Bai Jamjuree"/>
              </a:rPr>
              <a:t>Radix sort este un algoritm de sortare non-comparativ, utilizat pentru a sorta elemente numerice sau alfanumerice. În loc să compare elementele două câte două, algoritmul sortează elementele pe baza cifrelor lor, de la cifra cea mai semnificativă la cea mai puțin semnificativă. În general, radix sort este mai rapid decât alte algoritmi de sortare pentru seturi de date mari. Complexitatea sa este O(kn), unde k este numărul maxim de cifre al elementelor din setul de date.</a:t>
            </a:r>
            <a:endParaRPr sz="2200">
              <a:solidFill>
                <a:srgbClr val="72F49A"/>
              </a:solidFill>
              <a:latin typeface="Bai Jamjuree"/>
              <a:ea typeface="Bai Jamjuree"/>
              <a:cs typeface="Bai Jamjuree"/>
              <a:sym typeface="Bai Jamju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61"/>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INSERTIONSORT</a:t>
            </a:r>
            <a:endParaRPr sz="6000"/>
          </a:p>
        </p:txBody>
      </p:sp>
      <p:sp>
        <p:nvSpPr>
          <p:cNvPr id="2695" name="Google Shape;2695;p61"/>
          <p:cNvSpPr txBox="1"/>
          <p:nvPr>
            <p:ph idx="2" type="title"/>
          </p:nvPr>
        </p:nvSpPr>
        <p:spPr>
          <a:xfrm>
            <a:off x="2748300" y="965501"/>
            <a:ext cx="3647400" cy="1599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04</a:t>
            </a:r>
            <a:endParaRPr/>
          </a:p>
        </p:txBody>
      </p:sp>
      <p:grpSp>
        <p:nvGrpSpPr>
          <p:cNvPr id="2696" name="Google Shape;2696;p61"/>
          <p:cNvGrpSpPr/>
          <p:nvPr/>
        </p:nvGrpSpPr>
        <p:grpSpPr>
          <a:xfrm flipH="1">
            <a:off x="2124013" y="1936921"/>
            <a:ext cx="793256" cy="182899"/>
            <a:chOff x="2685575" y="2835950"/>
            <a:chExt cx="433000" cy="99825"/>
          </a:xfrm>
        </p:grpSpPr>
        <p:sp>
          <p:nvSpPr>
            <p:cNvPr id="2697" name="Google Shape;2697;p6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1" name="Google Shape;2701;p61"/>
          <p:cNvSpPr/>
          <p:nvPr/>
        </p:nvSpPr>
        <p:spPr>
          <a:xfrm flipH="1" rot="10800000">
            <a:off x="6498641" y="5967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1"/>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3" name="Google Shape;2703;p61"/>
          <p:cNvCxnSpPr/>
          <p:nvPr/>
        </p:nvCxnSpPr>
        <p:spPr>
          <a:xfrm>
            <a:off x="1968150" y="3579361"/>
            <a:ext cx="5208300" cy="0"/>
          </a:xfrm>
          <a:prstGeom prst="straightConnector1">
            <a:avLst/>
          </a:prstGeom>
          <a:noFill/>
          <a:ln cap="flat" cmpd="sng" w="9525">
            <a:solidFill>
              <a:schemeClr val="lt1"/>
            </a:solidFill>
            <a:prstDash val="solid"/>
            <a:round/>
            <a:headEnd len="med" w="med" type="none"/>
            <a:tailEnd len="med" w="med" type="none"/>
          </a:ln>
        </p:spPr>
      </p:cxnSp>
      <p:sp>
        <p:nvSpPr>
          <p:cNvPr id="2704" name="Google Shape;2704;p6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01"/>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2696"/>
                                        </p:tgtEl>
                                        <p:attrNameLst>
                                          <p:attrName>style.visibility</p:attrName>
                                        </p:attrNameLst>
                                      </p:cBhvr>
                                      <p:to>
                                        <p:strVal val="visible"/>
                                      </p:to>
                                    </p:set>
                                    <p:anim calcmode="lin" valueType="num">
                                      <p:cBhvr additive="base">
                                        <p:cTn dur="1000"/>
                                        <p:tgtEl>
                                          <p:spTgt spid="26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695"/>
                                        </p:tgtEl>
                                        <p:attrNameLst>
                                          <p:attrName>style.visibility</p:attrName>
                                        </p:attrNameLst>
                                      </p:cBhvr>
                                      <p:to>
                                        <p:strVal val="visible"/>
                                      </p:to>
                                    </p:set>
                                    <p:anim calcmode="lin" valueType="num">
                                      <p:cBhvr additive="base">
                                        <p:cTn dur="1000"/>
                                        <p:tgtEl>
                                          <p:spTgt spid="26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694"/>
                                        </p:tgtEl>
                                        <p:attrNameLst>
                                          <p:attrName>style.visibility</p:attrName>
                                        </p:attrNameLst>
                                      </p:cBhvr>
                                      <p:to>
                                        <p:strVal val="visible"/>
                                      </p:to>
                                    </p:set>
                                    <p:anim calcmode="lin" valueType="num">
                                      <p:cBhvr additive="base">
                                        <p:cTn dur="1000"/>
                                        <p:tgtEl>
                                          <p:spTgt spid="26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03"/>
                                        </p:tgtEl>
                                        <p:attrNameLst>
                                          <p:attrName>style.visibility</p:attrName>
                                        </p:attrNameLst>
                                      </p:cBhvr>
                                      <p:to>
                                        <p:strVal val="visible"/>
                                      </p:to>
                                    </p:set>
                                    <p:anim calcmode="lin" valueType="num">
                                      <p:cBhvr additive="base">
                                        <p:cTn dur="1000"/>
                                        <p:tgtEl>
                                          <p:spTgt spid="270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04"/>
                                        </p:tgtEl>
                                        <p:attrNameLst>
                                          <p:attrName>style.visibility</p:attrName>
                                        </p:attrNameLst>
                                      </p:cBhvr>
                                      <p:to>
                                        <p:strVal val="visible"/>
                                      </p:to>
                                    </p:set>
                                    <p:animEffect filter="fade" transition="in">
                                      <p:cBhvr>
                                        <p:cTn dur="1000"/>
                                        <p:tgtEl>
                                          <p:spTgt spid="2704"/>
                                        </p:tgtEl>
                                      </p:cBhvr>
                                    </p:animEffect>
                                  </p:childTnLst>
                                </p:cTn>
                              </p:par>
                              <p:par>
                                <p:cTn fill="hold" nodeType="withEffect" presetClass="entr" presetID="10" presetSubtype="0">
                                  <p:stCondLst>
                                    <p:cond delay="0"/>
                                  </p:stCondLst>
                                  <p:childTnLst>
                                    <p:set>
                                      <p:cBhvr>
                                        <p:cTn dur="1" fill="hold">
                                          <p:stCondLst>
                                            <p:cond delay="0"/>
                                          </p:stCondLst>
                                        </p:cTn>
                                        <p:tgtEl>
                                          <p:spTgt spid="2705"/>
                                        </p:tgtEl>
                                        <p:attrNameLst>
                                          <p:attrName>style.visibility</p:attrName>
                                        </p:attrNameLst>
                                      </p:cBhvr>
                                      <p:to>
                                        <p:strVal val="visible"/>
                                      </p:to>
                                    </p:set>
                                    <p:animEffect filter="fade" transition="in">
                                      <p:cBhvr>
                                        <p:cTn dur="1000"/>
                                        <p:tgtEl>
                                          <p:spTgt spid="2705"/>
                                        </p:tgtEl>
                                      </p:cBhvr>
                                    </p:animEffect>
                                  </p:childTnLst>
                                </p:cTn>
                              </p:par>
                              <p:par>
                                <p:cTn fill="hold" nodeType="withEffect" presetClass="entr" presetID="10" presetSubtype="0">
                                  <p:stCondLst>
                                    <p:cond delay="0"/>
                                  </p:stCondLst>
                                  <p:childTnLst>
                                    <p:set>
                                      <p:cBhvr>
                                        <p:cTn dur="1" fill="hold">
                                          <p:stCondLst>
                                            <p:cond delay="0"/>
                                          </p:stCondLst>
                                        </p:cTn>
                                        <p:tgtEl>
                                          <p:spTgt spid="2706"/>
                                        </p:tgtEl>
                                        <p:attrNameLst>
                                          <p:attrName>style.visibility</p:attrName>
                                        </p:attrNameLst>
                                      </p:cBhvr>
                                      <p:to>
                                        <p:strVal val="visible"/>
                                      </p:to>
                                    </p:set>
                                    <p:animEffect filter="fade" transition="in">
                                      <p:cBhvr>
                                        <p:cTn dur="1000"/>
                                        <p:tgtEl>
                                          <p:spTgt spid="2706"/>
                                        </p:tgtEl>
                                      </p:cBhvr>
                                    </p:animEffect>
                                  </p:childTnLst>
                                </p:cTn>
                              </p:par>
                              <p:par>
                                <p:cTn fill="hold" nodeType="withEffect" presetClass="entr" presetID="10" presetSubtype="0">
                                  <p:stCondLst>
                                    <p:cond delay="0"/>
                                  </p:stCondLst>
                                  <p:childTnLst>
                                    <p:set>
                                      <p:cBhvr>
                                        <p:cTn dur="1" fill="hold">
                                          <p:stCondLst>
                                            <p:cond delay="0"/>
                                          </p:stCondLst>
                                        </p:cTn>
                                        <p:tgtEl>
                                          <p:spTgt spid="2707"/>
                                        </p:tgtEl>
                                        <p:attrNameLst>
                                          <p:attrName>style.visibility</p:attrName>
                                        </p:attrNameLst>
                                      </p:cBhvr>
                                      <p:to>
                                        <p:strVal val="visible"/>
                                      </p:to>
                                    </p:set>
                                    <p:animEffect filter="fade" transition="in">
                                      <p:cBhvr>
                                        <p:cTn dur="1000"/>
                                        <p:tgtEl>
                                          <p:spTgt spid="2707"/>
                                        </p:tgtEl>
                                      </p:cBhvr>
                                    </p:animEffect>
                                  </p:childTnLst>
                                </p:cTn>
                              </p:par>
                              <p:par>
                                <p:cTn fill="hold" nodeType="withEffect" presetClass="entr" presetID="10" presetSubtype="0">
                                  <p:stCondLst>
                                    <p:cond delay="0"/>
                                  </p:stCondLst>
                                  <p:childTnLst>
                                    <p:set>
                                      <p:cBhvr>
                                        <p:cTn dur="1" fill="hold">
                                          <p:stCondLst>
                                            <p:cond delay="0"/>
                                          </p:stCondLst>
                                        </p:cTn>
                                        <p:tgtEl>
                                          <p:spTgt spid="2708"/>
                                        </p:tgtEl>
                                        <p:attrNameLst>
                                          <p:attrName>style.visibility</p:attrName>
                                        </p:attrNameLst>
                                      </p:cBhvr>
                                      <p:to>
                                        <p:strVal val="visible"/>
                                      </p:to>
                                    </p:set>
                                    <p:animEffect filter="fade" transition="in">
                                      <p:cBhvr>
                                        <p:cTn dur="1000"/>
                                        <p:tgtEl>
                                          <p:spTgt spid="2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