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8"/>
    <p:restoredTop sz="84918"/>
  </p:normalViewPr>
  <p:slideViewPr>
    <p:cSldViewPr snapToGrid="0" snapToObjects="1">
      <p:cViewPr>
        <p:scale>
          <a:sx n="99" d="100"/>
          <a:sy n="99" d="100"/>
        </p:scale>
        <p:origin x="384" y="15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C1762-5DAE-A84E-B2CC-7257A2B06744}" type="datetimeFigureOut">
              <a:rPr lang="en-US" smtClean="0"/>
              <a:t>12/3/16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49D51-57ED-D046-BAC6-8F53ED2A2AAA}" type="slidenum">
              <a:rPr lang="en-US" smtClean="0"/>
              <a:t>‹#›</a:t>
            </a:fld>
            <a:endParaRPr lang="en-US"/>
          </a:p>
        </p:txBody>
      </p:sp>
    </p:spTree>
    <p:extLst>
      <p:ext uri="{BB962C8B-B14F-4D97-AF65-F5344CB8AC3E}">
        <p14:creationId xmlns:p14="http://schemas.microsoft.com/office/powerpoint/2010/main" val="199267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Education</a:t>
            </a:r>
            <a:r>
              <a:rPr lang="en-US" baseline="0" dirty="0" smtClean="0"/>
              <a:t> is an important piece of our society and is integral for the development and success of many citizens of the US. However, the quality of education and school environmental factors are key for productive learning and overall student success rate. </a:t>
            </a:r>
            <a:r>
              <a:rPr lang="en-US" dirty="0" smtClean="0"/>
              <a:t>This</a:t>
            </a:r>
            <a:r>
              <a:rPr lang="en-US" baseline="0" dirty="0" smtClean="0"/>
              <a:t> data science project was to identify factors affecting parent and student satisfaction of New York City public high schools. </a:t>
            </a:r>
            <a:endParaRPr lang="en-US" dirty="0"/>
          </a:p>
        </p:txBody>
      </p:sp>
      <p:sp>
        <p:nvSpPr>
          <p:cNvPr id="4" name="Slide Number Placeholder 3"/>
          <p:cNvSpPr>
            <a:spLocks noGrp="1"/>
          </p:cNvSpPr>
          <p:nvPr>
            <p:ph type="sldNum" sz="quarter" idx="10"/>
          </p:nvPr>
        </p:nvSpPr>
        <p:spPr/>
        <p:txBody>
          <a:bodyPr/>
          <a:lstStyle/>
          <a:p>
            <a:fld id="{33849D51-57ED-D046-BAC6-8F53ED2A2AAA}" type="slidenum">
              <a:rPr lang="en-US" smtClean="0"/>
              <a:t>1</a:t>
            </a:fld>
            <a:endParaRPr lang="en-US"/>
          </a:p>
        </p:txBody>
      </p:sp>
    </p:spTree>
    <p:extLst>
      <p:ext uri="{BB962C8B-B14F-4D97-AF65-F5344CB8AC3E}">
        <p14:creationId xmlns:p14="http://schemas.microsoft.com/office/powerpoint/2010/main" val="198495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York</a:t>
            </a:r>
            <a:r>
              <a:rPr lang="en-US" baseline="0" dirty="0" smtClean="0"/>
              <a:t> City Department of Education releases the annual results of their NYC School Survey, which is distributed at 436 high schools. This survey collects responses from parents and students pertaining to ^^^</a:t>
            </a:r>
            <a:r>
              <a:rPr lang="en-US" b="1" baseline="0" dirty="0" smtClean="0"/>
              <a:t>LIST OF VARIABLES^^^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3849D51-57ED-D046-BAC6-8F53ED2A2AAA}" type="slidenum">
              <a:rPr lang="en-US" smtClean="0"/>
              <a:t>2</a:t>
            </a:fld>
            <a:endParaRPr lang="en-US"/>
          </a:p>
        </p:txBody>
      </p:sp>
    </p:spTree>
    <p:extLst>
      <p:ext uri="{BB962C8B-B14F-4D97-AF65-F5344CB8AC3E}">
        <p14:creationId xmlns:p14="http://schemas.microsoft.com/office/powerpoint/2010/main" val="84713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 New</a:t>
            </a:r>
            <a:r>
              <a:rPr lang="en-US" baseline="0" dirty="0" smtClean="0"/>
              <a:t> York City has made the “High Schools At a Glance” dataset, which provides data mostly for a tool used by parents for choosing schools based on a number of factors, such as </a:t>
            </a:r>
            <a:r>
              <a:rPr lang="en-US" b="1" baseline="0" dirty="0" smtClean="0"/>
              <a:t>^^LIST OF VARIABLES^^.</a:t>
            </a:r>
            <a:r>
              <a:rPr lang="en-US" b="0" baseline="0" dirty="0" smtClean="0"/>
              <a:t> These variables give insight on key statistics on these schools.</a:t>
            </a:r>
            <a:endParaRPr lang="en-US" dirty="0"/>
          </a:p>
        </p:txBody>
      </p:sp>
      <p:sp>
        <p:nvSpPr>
          <p:cNvPr id="4" name="Slide Number Placeholder 3"/>
          <p:cNvSpPr>
            <a:spLocks noGrp="1"/>
          </p:cNvSpPr>
          <p:nvPr>
            <p:ph type="sldNum" sz="quarter" idx="10"/>
          </p:nvPr>
        </p:nvSpPr>
        <p:spPr/>
        <p:txBody>
          <a:bodyPr/>
          <a:lstStyle/>
          <a:p>
            <a:fld id="{33849D51-57ED-D046-BAC6-8F53ED2A2AAA}" type="slidenum">
              <a:rPr lang="en-US" smtClean="0"/>
              <a:t>3</a:t>
            </a:fld>
            <a:endParaRPr lang="en-US"/>
          </a:p>
        </p:txBody>
      </p:sp>
    </p:spTree>
    <p:extLst>
      <p:ext uri="{BB962C8B-B14F-4D97-AF65-F5344CB8AC3E}">
        <p14:creationId xmlns:p14="http://schemas.microsoft.com/office/powerpoint/2010/main" val="823215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 we integrated demographic and socioeconomic information,</a:t>
            </a:r>
            <a:r>
              <a:rPr lang="en-US" baseline="0" dirty="0" smtClean="0"/>
              <a:t> including the percent of minority students (in orange) and the percent of students considered to be in poverty based on their parents income (in blue). The distribution of these variables show that the high schools in New York City are highly diverse and a high percentage of their students are in poverty. </a:t>
            </a:r>
            <a:endParaRPr lang="en-US" dirty="0"/>
          </a:p>
        </p:txBody>
      </p:sp>
      <p:sp>
        <p:nvSpPr>
          <p:cNvPr id="4" name="Slide Number Placeholder 3"/>
          <p:cNvSpPr>
            <a:spLocks noGrp="1"/>
          </p:cNvSpPr>
          <p:nvPr>
            <p:ph type="sldNum" sz="quarter" idx="10"/>
          </p:nvPr>
        </p:nvSpPr>
        <p:spPr/>
        <p:txBody>
          <a:bodyPr/>
          <a:lstStyle/>
          <a:p>
            <a:fld id="{33849D51-57ED-D046-BAC6-8F53ED2A2AAA}" type="slidenum">
              <a:rPr lang="en-US" smtClean="0"/>
              <a:t>4</a:t>
            </a:fld>
            <a:endParaRPr lang="en-US"/>
          </a:p>
        </p:txBody>
      </p:sp>
    </p:spTree>
    <p:extLst>
      <p:ext uri="{BB962C8B-B14F-4D97-AF65-F5344CB8AC3E}">
        <p14:creationId xmlns:p14="http://schemas.microsoft.com/office/powerpoint/2010/main" val="152614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explored the distributions of the parent response rate (in blue), parent percent satisfaction (in green), and student percent satisfaction (in red). This shows that there is a relatively broad distribution in student satisfaction between 40-90% while the parent satisfaction is a tight curve between 80-100%.</a:t>
            </a:r>
          </a:p>
          <a:p>
            <a:endParaRPr lang="en-US" baseline="0" dirty="0" smtClean="0"/>
          </a:p>
          <a:p>
            <a:r>
              <a:rPr lang="en-US" baseline="0" dirty="0" smtClean="0"/>
              <a:t>When we considered both the high minority and high poverty rates combined with this disparity in student and parent satisfaction, we decided to ask some questions about the relationships between environmental and educational factors and </a:t>
            </a:r>
            <a:endParaRPr lang="en-US" dirty="0"/>
          </a:p>
        </p:txBody>
      </p:sp>
      <p:sp>
        <p:nvSpPr>
          <p:cNvPr id="4" name="Slide Number Placeholder 3"/>
          <p:cNvSpPr>
            <a:spLocks noGrp="1"/>
          </p:cNvSpPr>
          <p:nvPr>
            <p:ph type="sldNum" sz="quarter" idx="10"/>
          </p:nvPr>
        </p:nvSpPr>
        <p:spPr/>
        <p:txBody>
          <a:bodyPr/>
          <a:lstStyle/>
          <a:p>
            <a:fld id="{33849D51-57ED-D046-BAC6-8F53ED2A2AAA}" type="slidenum">
              <a:rPr lang="en-US" smtClean="0"/>
              <a:t>5</a:t>
            </a:fld>
            <a:endParaRPr lang="en-US"/>
          </a:p>
        </p:txBody>
      </p:sp>
    </p:spTree>
    <p:extLst>
      <p:ext uri="{BB962C8B-B14F-4D97-AF65-F5344CB8AC3E}">
        <p14:creationId xmlns:p14="http://schemas.microsoft.com/office/powerpoint/2010/main" val="157296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pPr/>
              <a:t>12/3/16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39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12/3/16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9237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12/3/16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1804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12/3/16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1862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1556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t>12/3/16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521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E6118-2437-4B30-8E3C-4D2BE6020583}" type="datetimeFigureOut">
              <a:rPr lang="en-US" smtClean="0"/>
              <a:t>12/3/16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7725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E6118-2437-4B30-8E3C-4D2BE6020583}" type="datetimeFigureOut">
              <a:rPr lang="en-US" smtClean="0"/>
              <a:t>12/3/16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7493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77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0009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703741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12/3/16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4597635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accent1"/>
            </a:solidFill>
          </a:ln>
        </p:spPr>
        <p:txBody>
          <a:bodyPr>
            <a:normAutofit/>
          </a:bodyPr>
          <a:lstStyle/>
          <a:p>
            <a:r>
              <a:rPr lang="en-US" sz="4800" dirty="0" smtClean="0"/>
              <a:t>Factors Affecting Parent and Student Satisfaction of </a:t>
            </a:r>
            <a:r>
              <a:rPr lang="en-US" sz="4800" dirty="0" smtClean="0"/>
              <a:t/>
            </a:r>
            <a:br>
              <a:rPr lang="en-US" sz="4800" dirty="0" smtClean="0"/>
            </a:br>
            <a:r>
              <a:rPr lang="en-US" sz="4800" dirty="0" smtClean="0"/>
              <a:t>New </a:t>
            </a:r>
            <a:r>
              <a:rPr lang="en-US" sz="4800" dirty="0" smtClean="0"/>
              <a:t>York City Public High Schools</a:t>
            </a:r>
            <a:endParaRPr lang="en-US" sz="4800" dirty="0"/>
          </a:p>
        </p:txBody>
      </p:sp>
      <p:sp>
        <p:nvSpPr>
          <p:cNvPr id="3" name="Subtitle 2"/>
          <p:cNvSpPr>
            <a:spLocks noGrp="1"/>
          </p:cNvSpPr>
          <p:nvPr>
            <p:ph type="subTitle" idx="1"/>
          </p:nvPr>
        </p:nvSpPr>
        <p:spPr/>
        <p:txBody>
          <a:bodyPr>
            <a:normAutofit lnSpcReduction="10000"/>
          </a:bodyPr>
          <a:lstStyle/>
          <a:p>
            <a:r>
              <a:rPr lang="en-US" dirty="0" smtClean="0"/>
              <a:t>Kara and Sara Johnson</a:t>
            </a:r>
          </a:p>
          <a:p>
            <a:endParaRPr lang="en-US" dirty="0"/>
          </a:p>
          <a:p>
            <a:r>
              <a:rPr lang="en-US" dirty="0" smtClean="0"/>
              <a:t>CS 5963 – Introduction to Data Science</a:t>
            </a:r>
          </a:p>
          <a:p>
            <a:r>
              <a:rPr lang="en-US" dirty="0" smtClean="0"/>
              <a:t>Final Project</a:t>
            </a:r>
            <a:endParaRPr lang="en-US" dirty="0"/>
          </a:p>
        </p:txBody>
      </p:sp>
    </p:spTree>
    <p:extLst>
      <p:ext uri="{BB962C8B-B14F-4D97-AF65-F5344CB8AC3E}">
        <p14:creationId xmlns:p14="http://schemas.microsoft.com/office/powerpoint/2010/main" val="575435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834"/>
          </a:xfrm>
          <a:ln>
            <a:solidFill>
              <a:schemeClr val="accent1"/>
            </a:solidFill>
          </a:ln>
        </p:spPr>
        <p:txBody>
          <a:bodyPr/>
          <a:lstStyle/>
          <a:p>
            <a:r>
              <a:rPr lang="en-US" dirty="0" smtClean="0"/>
              <a:t>New York City Schools Data</a:t>
            </a:r>
            <a:endParaRPr lang="en-US" dirty="0"/>
          </a:p>
        </p:txBody>
      </p:sp>
      <p:sp>
        <p:nvSpPr>
          <p:cNvPr id="3" name="Content Placeholder 2"/>
          <p:cNvSpPr>
            <a:spLocks noGrp="1"/>
          </p:cNvSpPr>
          <p:nvPr>
            <p:ph sz="half" idx="1"/>
          </p:nvPr>
        </p:nvSpPr>
        <p:spPr/>
        <p:txBody>
          <a:bodyPr anchor="t">
            <a:normAutofit/>
          </a:bodyPr>
          <a:lstStyle/>
          <a:p>
            <a:pPr marL="0" indent="0" algn="ctr">
              <a:buNone/>
            </a:pPr>
            <a:endParaRPr lang="en-US" sz="5200" dirty="0"/>
          </a:p>
          <a:p>
            <a:pPr marL="0" indent="0" algn="ctr">
              <a:buNone/>
            </a:pPr>
            <a:r>
              <a:rPr lang="en-US" sz="5200" dirty="0" smtClean="0"/>
              <a:t>436 High Schools</a:t>
            </a:r>
            <a:endParaRPr lang="en-US" sz="5200" dirty="0"/>
          </a:p>
        </p:txBody>
      </p:sp>
      <p:sp>
        <p:nvSpPr>
          <p:cNvPr id="6" name="Content Placeholder 5"/>
          <p:cNvSpPr>
            <a:spLocks noGrp="1"/>
          </p:cNvSpPr>
          <p:nvPr>
            <p:ph sz="half" idx="2"/>
          </p:nvPr>
        </p:nvSpPr>
        <p:spPr>
          <a:xfrm>
            <a:off x="6172200" y="2077417"/>
            <a:ext cx="5181600" cy="4351338"/>
          </a:xfrm>
        </p:spPr>
        <p:txBody>
          <a:bodyPr>
            <a:noAutofit/>
          </a:bodyPr>
          <a:lstStyle/>
          <a:p>
            <a:pPr>
              <a:buFontTx/>
              <a:buChar char="-"/>
            </a:pPr>
            <a:r>
              <a:rPr lang="en-US" sz="2000" dirty="0" smtClean="0"/>
              <a:t>% </a:t>
            </a:r>
            <a:r>
              <a:rPr lang="en-US" sz="2000" dirty="0" smtClean="0"/>
              <a:t>Satisfaction with 'Collaborative Teachers’</a:t>
            </a:r>
          </a:p>
          <a:p>
            <a:pPr>
              <a:buFontTx/>
              <a:buChar char="-"/>
            </a:pPr>
            <a:r>
              <a:rPr lang="en-US" sz="2000" dirty="0" smtClean="0"/>
              <a:t>% Satisfaction with 'School Leadership’</a:t>
            </a:r>
          </a:p>
          <a:p>
            <a:pPr>
              <a:buFontTx/>
              <a:buChar char="-"/>
            </a:pPr>
            <a:r>
              <a:rPr lang="en-US" sz="2000" dirty="0" smtClean="0"/>
              <a:t>% Satisfaction with 'Rigorous Instruction' </a:t>
            </a:r>
          </a:p>
          <a:p>
            <a:pPr>
              <a:buFontTx/>
              <a:buChar char="-"/>
            </a:pPr>
            <a:r>
              <a:rPr lang="en-US" sz="2000" dirty="0" smtClean="0"/>
              <a:t>% Satisfaction with 'Family-Community Ties’</a:t>
            </a:r>
          </a:p>
          <a:p>
            <a:pPr>
              <a:buFontTx/>
              <a:buChar char="-"/>
            </a:pPr>
            <a:r>
              <a:rPr lang="en-US" sz="2000" dirty="0" smtClean="0"/>
              <a:t>% Satisfaction with 'Supportive Environment’</a:t>
            </a:r>
          </a:p>
          <a:p>
            <a:pPr>
              <a:buFontTx/>
              <a:buChar char="-"/>
            </a:pPr>
            <a:r>
              <a:rPr lang="en-US" sz="2000" dirty="0" smtClean="0"/>
              <a:t>% Satisfaction with 'Trust</a:t>
            </a:r>
            <a:r>
              <a:rPr lang="en-US" sz="2000" dirty="0" smtClean="0"/>
              <a:t>’</a:t>
            </a:r>
            <a:br>
              <a:rPr lang="en-US" sz="2000" dirty="0" smtClean="0"/>
            </a:br>
            <a:endParaRPr lang="en-US" sz="2000" dirty="0" smtClean="0"/>
          </a:p>
          <a:p>
            <a:pPr>
              <a:buFontTx/>
              <a:buChar char="-"/>
            </a:pPr>
            <a:endParaRPr lang="en-US" sz="2000" dirty="0" smtClean="0"/>
          </a:p>
          <a:p>
            <a:pPr>
              <a:buFontTx/>
              <a:buChar char="-"/>
            </a:pPr>
            <a:r>
              <a:rPr lang="en-US" sz="2000" dirty="0" smtClean="0"/>
              <a:t>% Overall Parent Satisfaction</a:t>
            </a:r>
          </a:p>
          <a:p>
            <a:pPr>
              <a:buFontTx/>
              <a:buChar char="-"/>
            </a:pPr>
            <a:r>
              <a:rPr lang="en-US" sz="2000" dirty="0" smtClean="0"/>
              <a:t>% Overall Student Satisfaction</a:t>
            </a:r>
          </a:p>
          <a:p>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4001294"/>
            <a:ext cx="3225800" cy="1282700"/>
          </a:xfrm>
          <a:prstGeom prst="rect">
            <a:avLst/>
          </a:prstGeom>
        </p:spPr>
      </p:pic>
      <p:sp>
        <p:nvSpPr>
          <p:cNvPr id="7" name="TextBox 6"/>
          <p:cNvSpPr txBox="1"/>
          <p:nvPr/>
        </p:nvSpPr>
        <p:spPr>
          <a:xfrm>
            <a:off x="838200" y="1429078"/>
            <a:ext cx="7381460" cy="523220"/>
          </a:xfrm>
          <a:prstGeom prst="rect">
            <a:avLst/>
          </a:prstGeom>
          <a:noFill/>
        </p:spPr>
        <p:txBody>
          <a:bodyPr wrap="square" rtlCol="0">
            <a:spAutoFit/>
          </a:bodyPr>
          <a:lstStyle/>
          <a:p>
            <a:r>
              <a:rPr lang="en-US" sz="2800" u="sng" dirty="0"/>
              <a:t>NYC Dept. of Education 2015-16 School </a:t>
            </a:r>
            <a:r>
              <a:rPr lang="en-US" sz="2800" u="sng" dirty="0" smtClean="0"/>
              <a:t>Survey</a:t>
            </a:r>
            <a:endParaRPr lang="en-US" sz="2800" u="sng" dirty="0"/>
          </a:p>
        </p:txBody>
      </p:sp>
      <p:sp>
        <p:nvSpPr>
          <p:cNvPr id="5" name="Rectangle 4"/>
          <p:cNvSpPr/>
          <p:nvPr/>
        </p:nvSpPr>
        <p:spPr>
          <a:xfrm>
            <a:off x="6134100" y="2051658"/>
            <a:ext cx="5257800" cy="243410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5087567"/>
            <a:ext cx="5257800" cy="89393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3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7010"/>
            <a:ext cx="10515600" cy="4903304"/>
          </a:xfrm>
        </p:spPr>
        <p:txBody>
          <a:bodyPr>
            <a:normAutofit lnSpcReduction="10000"/>
          </a:bodyPr>
          <a:lstStyle/>
          <a:p>
            <a:pPr marL="0" indent="0">
              <a:buNone/>
            </a:pPr>
            <a:r>
              <a:rPr lang="en-US" sz="3000" u="sng" dirty="0" smtClean="0"/>
              <a:t>NYC “High Schools At a Glance” Dataset</a:t>
            </a:r>
            <a:endParaRPr lang="en-US" sz="3000" dirty="0"/>
          </a:p>
          <a:p>
            <a:pPr marL="0" indent="0">
              <a:buNone/>
            </a:pPr>
            <a:r>
              <a:rPr lang="en-US" sz="2400" dirty="0" smtClean="0"/>
              <a:t>Tool mostly used by parents for choosing schools </a:t>
            </a:r>
          </a:p>
          <a:p>
            <a:pPr marL="0" indent="0">
              <a:buNone/>
            </a:pPr>
            <a:r>
              <a:rPr lang="en-US" sz="2400" dirty="0" smtClean="0"/>
              <a:t>based on a number of factors:</a:t>
            </a:r>
          </a:p>
          <a:p>
            <a:pPr lvl="1">
              <a:lnSpc>
                <a:spcPct val="120000"/>
              </a:lnSpc>
              <a:buFontTx/>
              <a:buChar char="-"/>
            </a:pPr>
            <a:r>
              <a:rPr lang="en-US" sz="2200" dirty="0" smtClean="0"/>
              <a:t>Borough</a:t>
            </a:r>
          </a:p>
          <a:p>
            <a:pPr lvl="1">
              <a:lnSpc>
                <a:spcPct val="120000"/>
              </a:lnSpc>
              <a:buFontTx/>
              <a:buChar char="-"/>
            </a:pPr>
            <a:r>
              <a:rPr lang="en-US" sz="2200" dirty="0" smtClean="0"/>
              <a:t>Number </a:t>
            </a:r>
            <a:r>
              <a:rPr lang="en-US" sz="2200" dirty="0"/>
              <a:t>of </a:t>
            </a:r>
            <a:r>
              <a:rPr lang="en-US" sz="2200" dirty="0" smtClean="0"/>
              <a:t>Programs</a:t>
            </a:r>
          </a:p>
          <a:p>
            <a:pPr lvl="1">
              <a:lnSpc>
                <a:spcPct val="120000"/>
              </a:lnSpc>
              <a:buFontTx/>
              <a:buChar char="-"/>
            </a:pPr>
            <a:r>
              <a:rPr lang="en-US" sz="2200" dirty="0" smtClean="0"/>
              <a:t>Neighborhood</a:t>
            </a:r>
          </a:p>
          <a:p>
            <a:pPr lvl="1">
              <a:lnSpc>
                <a:spcPct val="120000"/>
              </a:lnSpc>
              <a:buFontTx/>
              <a:buChar char="-"/>
            </a:pPr>
            <a:r>
              <a:rPr lang="en-US" sz="2200" dirty="0" smtClean="0"/>
              <a:t>Graduation Rate</a:t>
            </a:r>
          </a:p>
          <a:p>
            <a:pPr lvl="1">
              <a:lnSpc>
                <a:spcPct val="120000"/>
              </a:lnSpc>
              <a:buFontTx/>
              <a:buChar char="-"/>
            </a:pPr>
            <a:r>
              <a:rPr lang="en-US" sz="2200" dirty="0" smtClean="0"/>
              <a:t>Attendance Rate</a:t>
            </a:r>
          </a:p>
          <a:p>
            <a:pPr lvl="1">
              <a:lnSpc>
                <a:spcPct val="120000"/>
              </a:lnSpc>
              <a:buFontTx/>
              <a:buChar char="-"/>
            </a:pPr>
            <a:r>
              <a:rPr lang="en-US" sz="2200" dirty="0" smtClean="0"/>
              <a:t>% </a:t>
            </a:r>
            <a:r>
              <a:rPr lang="en-US" sz="2200" dirty="0"/>
              <a:t>Students who feel </a:t>
            </a:r>
            <a:r>
              <a:rPr lang="en-US" sz="2200" dirty="0" smtClean="0"/>
              <a:t>safe</a:t>
            </a:r>
          </a:p>
          <a:p>
            <a:pPr lvl="1">
              <a:lnSpc>
                <a:spcPct val="120000"/>
              </a:lnSpc>
              <a:buFontTx/>
              <a:buChar char="-"/>
            </a:pPr>
            <a:r>
              <a:rPr lang="en-US" sz="2200" dirty="0" smtClean="0"/>
              <a:t>AP Courses</a:t>
            </a:r>
          </a:p>
          <a:p>
            <a:pPr lvl="1">
              <a:lnSpc>
                <a:spcPct val="120000"/>
              </a:lnSpc>
              <a:buFontTx/>
              <a:buChar char="-"/>
            </a:pPr>
            <a:r>
              <a:rPr lang="en-US" sz="2200" dirty="0" smtClean="0"/>
              <a:t>CTE </a:t>
            </a:r>
            <a:r>
              <a:rPr lang="en-US" sz="2200" dirty="0"/>
              <a:t>Programs</a:t>
            </a:r>
          </a:p>
          <a:p>
            <a:pPr marL="0" indent="0">
              <a:buNone/>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2151" y="1577009"/>
            <a:ext cx="2694057" cy="4992377"/>
          </a:xfrm>
          <a:prstGeom prst="rect">
            <a:avLst/>
          </a:prstGeom>
        </p:spPr>
      </p:pic>
      <p:sp>
        <p:nvSpPr>
          <p:cNvPr id="8" name="Title 1"/>
          <p:cNvSpPr>
            <a:spLocks noGrp="1"/>
          </p:cNvSpPr>
          <p:nvPr>
            <p:ph type="title"/>
          </p:nvPr>
        </p:nvSpPr>
        <p:spPr>
          <a:xfrm>
            <a:off x="838200" y="365126"/>
            <a:ext cx="10515600" cy="938834"/>
          </a:xfrm>
          <a:ln>
            <a:solidFill>
              <a:schemeClr val="accent1"/>
            </a:solidFill>
          </a:ln>
        </p:spPr>
        <p:txBody>
          <a:bodyPr/>
          <a:lstStyle/>
          <a:p>
            <a:r>
              <a:rPr lang="en-US" dirty="0" smtClean="0"/>
              <a:t>New York City Schools Data</a:t>
            </a:r>
            <a:endParaRPr lang="en-US" dirty="0"/>
          </a:p>
        </p:txBody>
      </p:sp>
      <p:sp>
        <p:nvSpPr>
          <p:cNvPr id="5" name="Rectangle 4"/>
          <p:cNvSpPr/>
          <p:nvPr/>
        </p:nvSpPr>
        <p:spPr>
          <a:xfrm>
            <a:off x="1120463" y="2884868"/>
            <a:ext cx="3486954" cy="34795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46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950" y="1303960"/>
            <a:ext cx="8166100" cy="5477755"/>
          </a:xfrm>
          <a:prstGeom prst="rect">
            <a:avLst/>
          </a:prstGeom>
        </p:spPr>
      </p:pic>
      <p:sp>
        <p:nvSpPr>
          <p:cNvPr id="12" name="Title 1"/>
          <p:cNvSpPr>
            <a:spLocks noGrp="1"/>
          </p:cNvSpPr>
          <p:nvPr>
            <p:ph type="title"/>
          </p:nvPr>
        </p:nvSpPr>
        <p:spPr>
          <a:xfrm>
            <a:off x="838200" y="365126"/>
            <a:ext cx="10515600" cy="938834"/>
          </a:xfrm>
          <a:ln>
            <a:solidFill>
              <a:schemeClr val="accent1"/>
            </a:solidFill>
          </a:ln>
        </p:spPr>
        <p:txBody>
          <a:bodyPr/>
          <a:lstStyle/>
          <a:p>
            <a:r>
              <a:rPr lang="en-US" dirty="0" smtClean="0"/>
              <a:t>Demographics and Socioeconomics</a:t>
            </a:r>
            <a:endParaRPr lang="en-US" dirty="0"/>
          </a:p>
        </p:txBody>
      </p:sp>
    </p:spTree>
    <p:extLst>
      <p:ext uri="{BB962C8B-B14F-4D97-AF65-F5344CB8AC3E}">
        <p14:creationId xmlns:p14="http://schemas.microsoft.com/office/powerpoint/2010/main" val="11313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224" y="1439367"/>
            <a:ext cx="8251770" cy="5434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txBox="1">
            <a:spLocks/>
          </p:cNvSpPr>
          <p:nvPr/>
        </p:nvSpPr>
        <p:spPr>
          <a:xfrm>
            <a:off x="838200" y="365126"/>
            <a:ext cx="10515600" cy="938834"/>
          </a:xfrm>
          <a:prstGeom prst="rect">
            <a:avLst/>
          </a:prstGeom>
          <a:ln>
            <a:solidFill>
              <a:schemeClr val="accent1"/>
            </a:solid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Overall Satisfaction with School</a:t>
            </a:r>
            <a:endParaRPr lang="en-US" dirty="0"/>
          </a:p>
        </p:txBody>
      </p:sp>
    </p:spTree>
    <p:extLst>
      <p:ext uri="{BB962C8B-B14F-4D97-AF65-F5344CB8AC3E}">
        <p14:creationId xmlns:p14="http://schemas.microsoft.com/office/powerpoint/2010/main" val="1301702781"/>
      </p:ext>
    </p:extLst>
  </p:cSld>
  <p:clrMapOvr>
    <a:masterClrMapping/>
  </p:clrMapOvr>
  <mc:AlternateContent xmlns:mc="http://schemas.openxmlformats.org/markup-compatibility/2006">
    <mc:Choice xmlns:p14="http://schemas.microsoft.com/office/powerpoint/2010/main" Requires="p14">
      <p:transition spd="slow" p14:dur="2000" advTm="7997"/>
    </mc:Choice>
    <mc:Fallback>
      <p:transition spd="slow" advTm="79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b="1" dirty="0" smtClean="0"/>
              <a:t>Objective 1:</a:t>
            </a:r>
            <a:r>
              <a:rPr lang="en-US" dirty="0" smtClean="0"/>
              <a:t> Identify factors important to students versus parents</a:t>
            </a:r>
            <a:endParaRPr lang="en-US" b="1" dirty="0"/>
          </a:p>
        </p:txBody>
      </p:sp>
      <p:sp>
        <p:nvSpPr>
          <p:cNvPr id="3" name="TextBox 2"/>
          <p:cNvSpPr txBox="1"/>
          <p:nvPr/>
        </p:nvSpPr>
        <p:spPr>
          <a:xfrm>
            <a:off x="838200" y="1859577"/>
            <a:ext cx="2985497" cy="461665"/>
          </a:xfrm>
          <a:prstGeom prst="rect">
            <a:avLst/>
          </a:prstGeom>
          <a:noFill/>
        </p:spPr>
        <p:txBody>
          <a:bodyPr wrap="none" rtlCol="0">
            <a:spAutoFit/>
          </a:bodyPr>
          <a:lstStyle/>
          <a:p>
            <a:r>
              <a:rPr lang="en-US" sz="2400" smtClean="0"/>
              <a:t>Multilinear Regression</a:t>
            </a:r>
            <a:endParaRPr lang="en-US" sz="2400"/>
          </a:p>
        </p:txBody>
      </p:sp>
      <p:grpSp>
        <p:nvGrpSpPr>
          <p:cNvPr id="6" name="Group 5"/>
          <p:cNvGrpSpPr/>
          <p:nvPr/>
        </p:nvGrpSpPr>
        <p:grpSpPr>
          <a:xfrm>
            <a:off x="1483305" y="2551686"/>
            <a:ext cx="9225389" cy="3203490"/>
            <a:chOff x="945585" y="2896243"/>
            <a:chExt cx="9225389" cy="3203490"/>
          </a:xfrm>
        </p:grpSpPr>
        <p:sp>
          <p:nvSpPr>
            <p:cNvPr id="4" name="TextBox 3"/>
            <p:cNvSpPr txBox="1"/>
            <p:nvPr/>
          </p:nvSpPr>
          <p:spPr>
            <a:xfrm>
              <a:off x="1721615" y="2896243"/>
              <a:ext cx="2195216" cy="646331"/>
            </a:xfrm>
            <a:prstGeom prst="rect">
              <a:avLst/>
            </a:prstGeom>
            <a:noFill/>
            <a:ln w="38100">
              <a:solidFill>
                <a:schemeClr val="accent6"/>
              </a:solidFill>
            </a:ln>
          </p:spPr>
          <p:txBody>
            <a:bodyPr wrap="none" rtlCol="0">
              <a:spAutoFit/>
            </a:bodyPr>
            <a:lstStyle/>
            <a:p>
              <a:r>
                <a:rPr lang="en-US" sz="3600" b="1" dirty="0" smtClean="0"/>
                <a:t>STUDENTS</a:t>
              </a:r>
              <a:endParaRPr lang="en-US" sz="3600" b="1" dirty="0"/>
            </a:p>
          </p:txBody>
        </p:sp>
        <p:sp>
          <p:nvSpPr>
            <p:cNvPr id="7" name="TextBox 6"/>
            <p:cNvSpPr txBox="1"/>
            <p:nvPr/>
          </p:nvSpPr>
          <p:spPr>
            <a:xfrm>
              <a:off x="7400172" y="2896243"/>
              <a:ext cx="1913601" cy="646331"/>
            </a:xfrm>
            <a:prstGeom prst="rect">
              <a:avLst/>
            </a:prstGeom>
            <a:noFill/>
            <a:ln w="38100">
              <a:solidFill>
                <a:srgbClr val="FF0000"/>
              </a:solidFill>
            </a:ln>
          </p:spPr>
          <p:txBody>
            <a:bodyPr wrap="none" rtlCol="0">
              <a:spAutoFit/>
            </a:bodyPr>
            <a:lstStyle/>
            <a:p>
              <a:r>
                <a:rPr lang="en-US" sz="3600" b="1" dirty="0" smtClean="0"/>
                <a:t>PARENTS</a:t>
              </a:r>
              <a:endParaRPr lang="en-US" sz="3600" b="1" dirty="0"/>
            </a:p>
          </p:txBody>
        </p:sp>
        <p:sp>
          <p:nvSpPr>
            <p:cNvPr id="5" name="TextBox 4"/>
            <p:cNvSpPr txBox="1"/>
            <p:nvPr/>
          </p:nvSpPr>
          <p:spPr>
            <a:xfrm>
              <a:off x="945585" y="3852964"/>
              <a:ext cx="3747275" cy="2246769"/>
            </a:xfrm>
            <a:prstGeom prst="rect">
              <a:avLst/>
            </a:prstGeom>
            <a:noFill/>
          </p:spPr>
          <p:txBody>
            <a:bodyPr wrap="square" rtlCol="0">
              <a:spAutoFit/>
            </a:bodyPr>
            <a:lstStyle/>
            <a:p>
              <a:pPr algn="ctr"/>
              <a:r>
                <a:rPr lang="en-US" sz="2800" dirty="0" smtClean="0"/>
                <a:t>Trust</a:t>
              </a:r>
            </a:p>
            <a:p>
              <a:pPr algn="ctr"/>
              <a:endParaRPr lang="en-US" sz="2800" dirty="0"/>
            </a:p>
            <a:p>
              <a:pPr algn="ctr"/>
              <a:r>
                <a:rPr lang="en-US" sz="2800" dirty="0" smtClean="0"/>
                <a:t>Collaborative Teachers</a:t>
              </a:r>
            </a:p>
            <a:p>
              <a:pPr algn="ctr"/>
              <a:endParaRPr lang="en-US" sz="2800" dirty="0"/>
            </a:p>
            <a:p>
              <a:pPr algn="ctr"/>
              <a:r>
                <a:rPr lang="en-US" sz="2800" dirty="0" smtClean="0"/>
                <a:t>Supportive Environment</a:t>
              </a:r>
              <a:endParaRPr lang="en-US" sz="2800" dirty="0"/>
            </a:p>
          </p:txBody>
        </p:sp>
        <p:sp>
          <p:nvSpPr>
            <p:cNvPr id="9" name="TextBox 8"/>
            <p:cNvSpPr txBox="1"/>
            <p:nvPr/>
          </p:nvSpPr>
          <p:spPr>
            <a:xfrm>
              <a:off x="6542969" y="3852964"/>
              <a:ext cx="3628005" cy="2246769"/>
            </a:xfrm>
            <a:prstGeom prst="rect">
              <a:avLst/>
            </a:prstGeom>
            <a:noFill/>
          </p:spPr>
          <p:txBody>
            <a:bodyPr wrap="square" rtlCol="0">
              <a:spAutoFit/>
            </a:bodyPr>
            <a:lstStyle/>
            <a:p>
              <a:pPr algn="ctr"/>
              <a:r>
                <a:rPr lang="en-US" sz="2800" dirty="0" smtClean="0"/>
                <a:t>Trust</a:t>
              </a:r>
            </a:p>
            <a:p>
              <a:pPr algn="ctr"/>
              <a:endParaRPr lang="en-US" sz="2800" dirty="0"/>
            </a:p>
            <a:p>
              <a:pPr algn="ctr"/>
              <a:r>
                <a:rPr lang="en-US" sz="2800" dirty="0" smtClean="0"/>
                <a:t>School Leadership</a:t>
              </a:r>
            </a:p>
            <a:p>
              <a:pPr algn="ctr"/>
              <a:endParaRPr lang="en-US" sz="2800" dirty="0"/>
            </a:p>
            <a:p>
              <a:pPr algn="ctr"/>
              <a:r>
                <a:rPr lang="en-US" sz="2800" dirty="0" smtClean="0"/>
                <a:t>Family-Community Ties</a:t>
              </a:r>
              <a:endParaRPr lang="en-US" sz="2800" dirty="0"/>
            </a:p>
          </p:txBody>
        </p:sp>
      </p:grpSp>
      <p:sp>
        <p:nvSpPr>
          <p:cNvPr id="11" name="TextBox 10"/>
          <p:cNvSpPr txBox="1"/>
          <p:nvPr/>
        </p:nvSpPr>
        <p:spPr>
          <a:xfrm>
            <a:off x="2147601" y="6065566"/>
            <a:ext cx="2418682" cy="523220"/>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2800" dirty="0" smtClean="0"/>
              <a:t>R</a:t>
            </a:r>
            <a:r>
              <a:rPr lang="en-US" sz="2800" baseline="30000" dirty="0" smtClean="0"/>
              <a:t>2</a:t>
            </a:r>
            <a:r>
              <a:rPr lang="en-US" sz="2800" dirty="0" smtClean="0"/>
              <a:t> = 0.976</a:t>
            </a:r>
            <a:endParaRPr lang="en-US" sz="2800" dirty="0"/>
          </a:p>
        </p:txBody>
      </p:sp>
      <p:sp>
        <p:nvSpPr>
          <p:cNvPr id="12" name="TextBox 11"/>
          <p:cNvSpPr txBox="1"/>
          <p:nvPr/>
        </p:nvSpPr>
        <p:spPr>
          <a:xfrm>
            <a:off x="7685350" y="6065566"/>
            <a:ext cx="2418682" cy="523220"/>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2800" dirty="0" smtClean="0"/>
              <a:t>R</a:t>
            </a:r>
            <a:r>
              <a:rPr lang="en-US" sz="2800" baseline="30000" dirty="0" smtClean="0"/>
              <a:t>2</a:t>
            </a:r>
            <a:r>
              <a:rPr lang="en-US" sz="2800" dirty="0" smtClean="0"/>
              <a:t> = 0.763</a:t>
            </a:r>
            <a:endParaRPr lang="en-US" sz="2800" dirty="0"/>
          </a:p>
        </p:txBody>
      </p:sp>
    </p:spTree>
    <p:extLst>
      <p:ext uri="{BB962C8B-B14F-4D97-AF65-F5344CB8AC3E}">
        <p14:creationId xmlns:p14="http://schemas.microsoft.com/office/powerpoint/2010/main" val="2908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3900" b="1" dirty="0" smtClean="0"/>
              <a:t>Objective 2:</a:t>
            </a:r>
            <a:r>
              <a:rPr lang="en-US" sz="3900" dirty="0" smtClean="0"/>
              <a:t> Do factors important to </a:t>
            </a:r>
            <a:r>
              <a:rPr lang="en-US" sz="3900" i="1" dirty="0" smtClean="0"/>
              <a:t>students</a:t>
            </a:r>
            <a:r>
              <a:rPr lang="en-US" sz="3900" dirty="0" smtClean="0"/>
              <a:t> or </a:t>
            </a:r>
            <a:r>
              <a:rPr lang="en-US" sz="3900" i="1" dirty="0" smtClean="0"/>
              <a:t>parents</a:t>
            </a:r>
            <a:r>
              <a:rPr lang="en-US" sz="3900" dirty="0" smtClean="0"/>
              <a:t> best predict minority, poverty, or borough?</a:t>
            </a:r>
            <a:endParaRPr lang="en-US" sz="3900" b="1" dirty="0"/>
          </a:p>
        </p:txBody>
      </p:sp>
      <p:sp>
        <p:nvSpPr>
          <p:cNvPr id="3" name="TextBox 2"/>
          <p:cNvSpPr txBox="1"/>
          <p:nvPr/>
        </p:nvSpPr>
        <p:spPr>
          <a:xfrm>
            <a:off x="838200" y="1859577"/>
            <a:ext cx="1880258" cy="830997"/>
          </a:xfrm>
          <a:prstGeom prst="rect">
            <a:avLst/>
          </a:prstGeom>
          <a:noFill/>
        </p:spPr>
        <p:txBody>
          <a:bodyPr wrap="none" rtlCol="0">
            <a:spAutoFit/>
          </a:bodyPr>
          <a:lstStyle/>
          <a:p>
            <a:r>
              <a:rPr lang="en-US" sz="2400" dirty="0" smtClean="0"/>
              <a:t>Classification </a:t>
            </a:r>
          </a:p>
          <a:p>
            <a:r>
              <a:rPr lang="en-US" sz="2400" dirty="0" smtClean="0"/>
              <a:t>(K-NN)</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58" y="1802425"/>
            <a:ext cx="7706191" cy="4947795"/>
          </a:xfrm>
          <a:prstGeom prst="rect">
            <a:avLst/>
          </a:prstGeom>
        </p:spPr>
      </p:pic>
    </p:spTree>
    <p:extLst>
      <p:ext uri="{BB962C8B-B14F-4D97-AF65-F5344CB8AC3E}">
        <p14:creationId xmlns:p14="http://schemas.microsoft.com/office/powerpoint/2010/main" val="1187359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3900" b="1" dirty="0" smtClean="0"/>
              <a:t>Objective 3: </a:t>
            </a:r>
            <a:r>
              <a:rPr lang="en-US" sz="3900" dirty="0" smtClean="0"/>
              <a:t>What factors best predict differences in </a:t>
            </a:r>
            <a:r>
              <a:rPr lang="en-US" sz="3900" i="1" dirty="0" smtClean="0"/>
              <a:t>student</a:t>
            </a:r>
            <a:r>
              <a:rPr lang="en-US" sz="3900" dirty="0" smtClean="0"/>
              <a:t> and </a:t>
            </a:r>
            <a:r>
              <a:rPr lang="en-US" sz="3900" i="1" dirty="0" smtClean="0"/>
              <a:t>parent</a:t>
            </a:r>
            <a:r>
              <a:rPr lang="en-US" sz="3900" dirty="0" smtClean="0"/>
              <a:t> satisfaction?</a:t>
            </a:r>
            <a:endParaRPr lang="en-US" sz="3900" b="1" dirty="0"/>
          </a:p>
        </p:txBody>
      </p:sp>
      <p:sp>
        <p:nvSpPr>
          <p:cNvPr id="3" name="TextBox 2"/>
          <p:cNvSpPr txBox="1"/>
          <p:nvPr/>
        </p:nvSpPr>
        <p:spPr>
          <a:xfrm>
            <a:off x="838200" y="1859577"/>
            <a:ext cx="1880258" cy="830997"/>
          </a:xfrm>
          <a:prstGeom prst="rect">
            <a:avLst/>
          </a:prstGeom>
          <a:noFill/>
        </p:spPr>
        <p:txBody>
          <a:bodyPr wrap="none" rtlCol="0">
            <a:spAutoFit/>
          </a:bodyPr>
          <a:lstStyle/>
          <a:p>
            <a:r>
              <a:rPr lang="en-US" sz="2400" dirty="0" smtClean="0"/>
              <a:t>Classification </a:t>
            </a:r>
          </a:p>
          <a:p>
            <a:r>
              <a:rPr lang="en-US" sz="2400" dirty="0" smtClean="0"/>
              <a:t>(K-NN)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58" y="1859577"/>
            <a:ext cx="7139917" cy="4928284"/>
          </a:xfrm>
          <a:prstGeom prst="rect">
            <a:avLst/>
          </a:prstGeom>
        </p:spPr>
      </p:pic>
      <p:cxnSp>
        <p:nvCxnSpPr>
          <p:cNvPr id="6" name="Straight Connector 5"/>
          <p:cNvCxnSpPr/>
          <p:nvPr/>
        </p:nvCxnSpPr>
        <p:spPr>
          <a:xfrm flipV="1">
            <a:off x="5533698" y="2065283"/>
            <a:ext cx="31532" cy="4225158"/>
          </a:xfrm>
          <a:prstGeom prst="line">
            <a:avLst/>
          </a:prstGeom>
          <a:ln w="2857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8" name="Right Arrow 7"/>
          <p:cNvSpPr/>
          <p:nvPr/>
        </p:nvSpPr>
        <p:spPr>
          <a:xfrm>
            <a:off x="5707117" y="2065283"/>
            <a:ext cx="693683" cy="209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4740131" y="2060023"/>
            <a:ext cx="693683" cy="209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16555" y="1981193"/>
            <a:ext cx="2096814" cy="369332"/>
          </a:xfrm>
          <a:prstGeom prst="rect">
            <a:avLst/>
          </a:prstGeom>
          <a:noFill/>
        </p:spPr>
        <p:txBody>
          <a:bodyPr wrap="square" rtlCol="0">
            <a:spAutoFit/>
          </a:bodyPr>
          <a:lstStyle/>
          <a:p>
            <a:r>
              <a:rPr lang="en-US" dirty="0" smtClean="0"/>
              <a:t>“Large Difference”</a:t>
            </a:r>
            <a:endParaRPr lang="en-US" dirty="0"/>
          </a:p>
        </p:txBody>
      </p:sp>
      <p:sp>
        <p:nvSpPr>
          <p:cNvPr id="11" name="TextBox 10"/>
          <p:cNvSpPr txBox="1"/>
          <p:nvPr/>
        </p:nvSpPr>
        <p:spPr>
          <a:xfrm>
            <a:off x="3841533" y="1992431"/>
            <a:ext cx="2096814" cy="646331"/>
          </a:xfrm>
          <a:prstGeom prst="rect">
            <a:avLst/>
          </a:prstGeom>
          <a:noFill/>
        </p:spPr>
        <p:txBody>
          <a:bodyPr wrap="square" rtlCol="0">
            <a:spAutoFit/>
          </a:bodyPr>
          <a:lstStyle/>
          <a:p>
            <a:r>
              <a:rPr lang="en-US" dirty="0" smtClean="0"/>
              <a:t>“Small </a:t>
            </a:r>
          </a:p>
          <a:p>
            <a:r>
              <a:rPr lang="en-US" dirty="0" smtClean="0"/>
              <a:t>Difference”</a:t>
            </a:r>
            <a:endParaRPr lang="en-US" dirty="0"/>
          </a:p>
        </p:txBody>
      </p:sp>
    </p:spTree>
    <p:extLst>
      <p:ext uri="{BB962C8B-B14F-4D97-AF65-F5344CB8AC3E}">
        <p14:creationId xmlns:p14="http://schemas.microsoft.com/office/powerpoint/2010/main" val="1577114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3900" b="1" dirty="0" smtClean="0"/>
              <a:t>Objective 3: </a:t>
            </a:r>
            <a:r>
              <a:rPr lang="en-US" sz="3900" dirty="0" smtClean="0"/>
              <a:t>What factors best predict differences in </a:t>
            </a:r>
            <a:r>
              <a:rPr lang="en-US" sz="3900" i="1" dirty="0" smtClean="0"/>
              <a:t>student</a:t>
            </a:r>
            <a:r>
              <a:rPr lang="en-US" sz="3900" dirty="0" smtClean="0"/>
              <a:t> and </a:t>
            </a:r>
            <a:r>
              <a:rPr lang="en-US" sz="3900" i="1" dirty="0" smtClean="0"/>
              <a:t>parent</a:t>
            </a:r>
            <a:r>
              <a:rPr lang="en-US" sz="3900" dirty="0" smtClean="0"/>
              <a:t> satisfaction?</a:t>
            </a:r>
            <a:endParaRPr lang="en-US" sz="3900" b="1" dirty="0"/>
          </a:p>
        </p:txBody>
      </p:sp>
      <p:sp>
        <p:nvSpPr>
          <p:cNvPr id="5" name="Rectangle 4"/>
          <p:cNvSpPr/>
          <p:nvPr/>
        </p:nvSpPr>
        <p:spPr>
          <a:xfrm>
            <a:off x="431004" y="1975835"/>
            <a:ext cx="3955763" cy="646331"/>
          </a:xfrm>
          <a:prstGeom prst="rect">
            <a:avLst/>
          </a:prstGeom>
        </p:spPr>
        <p:txBody>
          <a:bodyPr wrap="none">
            <a:spAutoFit/>
          </a:bodyPr>
          <a:lstStyle/>
          <a:p>
            <a:r>
              <a:rPr lang="en-US" sz="3600" dirty="0" smtClean="0"/>
              <a:t>Rigorous Instruction</a:t>
            </a:r>
            <a:endParaRPr lang="en-US" sz="3600" dirty="0"/>
          </a:p>
        </p:txBody>
      </p:sp>
      <p:sp>
        <p:nvSpPr>
          <p:cNvPr id="7" name="Rectangle 6"/>
          <p:cNvSpPr/>
          <p:nvPr/>
        </p:nvSpPr>
        <p:spPr>
          <a:xfrm>
            <a:off x="431004" y="2856809"/>
            <a:ext cx="2909130" cy="646331"/>
          </a:xfrm>
          <a:prstGeom prst="rect">
            <a:avLst/>
          </a:prstGeom>
        </p:spPr>
        <p:txBody>
          <a:bodyPr wrap="none">
            <a:spAutoFit/>
          </a:bodyPr>
          <a:lstStyle/>
          <a:p>
            <a:r>
              <a:rPr lang="en-US" sz="3600" dirty="0" smtClean="0"/>
              <a:t>Student Safety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1753964739"/>
              </p:ext>
            </p:extLst>
          </p:nvPr>
        </p:nvGraphicFramePr>
        <p:xfrm>
          <a:off x="519806" y="3955236"/>
          <a:ext cx="3495603" cy="1920240"/>
        </p:xfrm>
        <a:graphic>
          <a:graphicData uri="http://schemas.openxmlformats.org/drawingml/2006/table">
            <a:tbl>
              <a:tblPr firstRow="1" bandRow="1">
                <a:tableStyleId>{5A111915-BE36-4E01-A7E5-04B1672EAD32}</a:tableStyleId>
              </a:tblPr>
              <a:tblGrid>
                <a:gridCol w="1165201"/>
                <a:gridCol w="1165201"/>
                <a:gridCol w="1165201"/>
              </a:tblGrid>
              <a:tr h="370840">
                <a:tc>
                  <a:txBody>
                    <a:bodyPr/>
                    <a:lstStyle/>
                    <a:p>
                      <a:pPr algn="ctr"/>
                      <a:r>
                        <a:rPr lang="en-US" sz="1800" dirty="0" smtClean="0">
                          <a:solidFill>
                            <a:schemeClr val="tx1"/>
                          </a:solidFill>
                        </a:rPr>
                        <a:t>Confusion Matrix</a:t>
                      </a:r>
                      <a:endParaRPr lang="en-US" sz="1800" dirty="0">
                        <a:solidFill>
                          <a:schemeClr val="tx1"/>
                        </a:solidFill>
                      </a:endParaRPr>
                    </a:p>
                  </a:txBody>
                  <a:tcPr>
                    <a:noFill/>
                  </a:tcPr>
                </a:tc>
                <a:tc>
                  <a:txBody>
                    <a:bodyPr/>
                    <a:lstStyle/>
                    <a:p>
                      <a:pPr algn="ctr"/>
                      <a:r>
                        <a:rPr lang="en-US" sz="2000" dirty="0" smtClean="0">
                          <a:solidFill>
                            <a:schemeClr val="tx1"/>
                          </a:solidFill>
                        </a:rPr>
                        <a:t>Correct</a:t>
                      </a:r>
                      <a:endParaRPr lang="en-US" sz="2000" dirty="0">
                        <a:solidFill>
                          <a:schemeClr val="tx1"/>
                        </a:solidFill>
                      </a:endParaRPr>
                    </a:p>
                  </a:txBody>
                  <a:tcPr anchor="ctr">
                    <a:noFill/>
                  </a:tcPr>
                </a:tc>
                <a:tc>
                  <a:txBody>
                    <a:bodyPr/>
                    <a:lstStyle/>
                    <a:p>
                      <a:pPr algn="ctr"/>
                      <a:r>
                        <a:rPr lang="en-US" sz="2000" dirty="0" smtClean="0">
                          <a:solidFill>
                            <a:schemeClr val="tx1"/>
                          </a:solidFill>
                        </a:rPr>
                        <a:t>Incorrect</a:t>
                      </a:r>
                      <a:endParaRPr lang="en-US" sz="2000" dirty="0">
                        <a:solidFill>
                          <a:schemeClr val="tx1"/>
                        </a:solidFill>
                      </a:endParaRPr>
                    </a:p>
                  </a:txBody>
                  <a:tcPr anchor="ctr">
                    <a:noFill/>
                  </a:tcPr>
                </a:tc>
              </a:tr>
              <a:tr h="370840">
                <a:tc>
                  <a:txBody>
                    <a:bodyPr/>
                    <a:lstStyle/>
                    <a:p>
                      <a:pPr algn="ctr"/>
                      <a:r>
                        <a:rPr lang="en-US" sz="1800" dirty="0" smtClean="0"/>
                        <a:t>Small  Difference</a:t>
                      </a:r>
                      <a:endParaRPr lang="en-US" sz="1800" dirty="0"/>
                    </a:p>
                  </a:txBody>
                  <a:tcPr>
                    <a:solidFill>
                      <a:srgbClr val="92D050"/>
                    </a:solidFill>
                  </a:tcPr>
                </a:tc>
                <a:tc>
                  <a:txBody>
                    <a:bodyPr/>
                    <a:lstStyle/>
                    <a:p>
                      <a:pPr algn="ctr"/>
                      <a:r>
                        <a:rPr lang="en-US" sz="2000" dirty="0" smtClean="0"/>
                        <a:t>41</a:t>
                      </a:r>
                      <a:endParaRPr lang="en-US" sz="2000" b="1" dirty="0"/>
                    </a:p>
                  </a:txBody>
                  <a:tcPr anchor="ctr">
                    <a:solidFill>
                      <a:srgbClr val="92D050"/>
                    </a:solidFill>
                  </a:tcPr>
                </a:tc>
                <a:tc>
                  <a:txBody>
                    <a:bodyPr/>
                    <a:lstStyle/>
                    <a:p>
                      <a:pPr algn="ctr"/>
                      <a:r>
                        <a:rPr lang="en-US" sz="2000" dirty="0" smtClean="0"/>
                        <a:t>40</a:t>
                      </a:r>
                      <a:endParaRPr lang="en-US" sz="2000" b="1" dirty="0"/>
                    </a:p>
                  </a:txBody>
                  <a:tcPr anchor="ctr">
                    <a:solidFill>
                      <a:srgbClr val="92D050"/>
                    </a:solidFill>
                  </a:tcPr>
                </a:tc>
              </a:tr>
              <a:tr h="370840">
                <a:tc>
                  <a:txBody>
                    <a:bodyPr/>
                    <a:lstStyle/>
                    <a:p>
                      <a:pPr algn="ctr"/>
                      <a:r>
                        <a:rPr lang="en-US" sz="1800" dirty="0" smtClean="0"/>
                        <a:t>Large</a:t>
                      </a:r>
                      <a:r>
                        <a:rPr lang="en-US" sz="1800" baseline="0" dirty="0" smtClean="0"/>
                        <a:t>  Difference</a:t>
                      </a:r>
                      <a:endParaRPr lang="en-US" sz="1800" dirty="0"/>
                    </a:p>
                  </a:txBody>
                  <a:tcPr>
                    <a:solidFill>
                      <a:schemeClr val="accent1">
                        <a:lumMod val="60000"/>
                        <a:lumOff val="40000"/>
                      </a:schemeClr>
                    </a:solidFill>
                  </a:tcPr>
                </a:tc>
                <a:tc>
                  <a:txBody>
                    <a:bodyPr/>
                    <a:lstStyle/>
                    <a:p>
                      <a:pPr algn="ctr"/>
                      <a:r>
                        <a:rPr lang="en-US" sz="2000" dirty="0" smtClean="0"/>
                        <a:t>15</a:t>
                      </a:r>
                      <a:endParaRPr lang="en-US" sz="2000" b="1" dirty="0"/>
                    </a:p>
                  </a:txBody>
                  <a:tcPr anchor="ctr">
                    <a:solidFill>
                      <a:schemeClr val="accent1">
                        <a:lumMod val="60000"/>
                        <a:lumOff val="40000"/>
                      </a:schemeClr>
                    </a:solidFill>
                  </a:tcPr>
                </a:tc>
                <a:tc>
                  <a:txBody>
                    <a:bodyPr/>
                    <a:lstStyle/>
                    <a:p>
                      <a:pPr algn="ctr"/>
                      <a:r>
                        <a:rPr lang="en-US" sz="2000" dirty="0" smtClean="0"/>
                        <a:t>340</a:t>
                      </a:r>
                      <a:endParaRPr lang="en-US" sz="2000" b="1" dirty="0"/>
                    </a:p>
                  </a:txBody>
                  <a:tcPr anchor="ctr">
                    <a:solidFill>
                      <a:schemeClr val="accent1">
                        <a:lumMod val="60000"/>
                        <a:lumOff val="40000"/>
                      </a:schemeClr>
                    </a:solidFill>
                  </a:tcPr>
                </a:tc>
              </a:tr>
            </a:tbl>
          </a:graphicData>
        </a:graphic>
      </p:graphicFrame>
      <p:grpSp>
        <p:nvGrpSpPr>
          <p:cNvPr id="4" name="Group 3"/>
          <p:cNvGrpSpPr/>
          <p:nvPr/>
        </p:nvGrpSpPr>
        <p:grpSpPr>
          <a:xfrm>
            <a:off x="4234366" y="1975835"/>
            <a:ext cx="7794593" cy="4878642"/>
            <a:chOff x="4234366" y="1975835"/>
            <a:chExt cx="7794593" cy="4878642"/>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366" y="1975835"/>
              <a:ext cx="7794593"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8784" t="93672" r="30608" b="-723"/>
            <a:stretch/>
          </p:blipFill>
          <p:spPr bwMode="auto">
            <a:xfrm>
              <a:off x="6749578" y="6379997"/>
              <a:ext cx="3419175" cy="47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39" t="19152" r="94522" b="27031"/>
            <a:stretch/>
          </p:blipFill>
          <p:spPr bwMode="auto">
            <a:xfrm>
              <a:off x="4406148" y="2486706"/>
              <a:ext cx="290696" cy="344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857585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556</Words>
  <Application>Microsoft Macintosh PowerPoint</Application>
  <PresentationFormat>Widescreen</PresentationFormat>
  <Paragraphs>81</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Factors Affecting Parent and Student Satisfaction of  New York City Public High Schools</vt:lpstr>
      <vt:lpstr>New York City Schools Data</vt:lpstr>
      <vt:lpstr>New York City Schools Data</vt:lpstr>
      <vt:lpstr>Demographics and Socioeconomics</vt:lpstr>
      <vt:lpstr>PowerPoint Presentation</vt:lpstr>
      <vt:lpstr>Objective 1: Identify factors important to students versus parents</vt:lpstr>
      <vt:lpstr>Objective 2: Do factors important to students or parents best predict minority, poverty, or borough?</vt:lpstr>
      <vt:lpstr>Objective 3: What factors best predict differences in student and parent satisfaction?</vt:lpstr>
      <vt:lpstr>Objective 3: What factors best predict differences in student and parent satisfaction?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Parent and Student Satisfaction of New York City Public High Schools</dc:title>
  <dc:creator>Kara Johnson</dc:creator>
  <cp:lastModifiedBy>Kara Johnson</cp:lastModifiedBy>
  <cp:revision>32</cp:revision>
  <dcterms:created xsi:type="dcterms:W3CDTF">2016-12-01T22:57:05Z</dcterms:created>
  <dcterms:modified xsi:type="dcterms:W3CDTF">2016-12-03T21:32:49Z</dcterms:modified>
</cp:coreProperties>
</file>