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2"/>
    <p:restoredTop sz="92942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7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2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6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1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7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Factors Affecting Parent and Student Satisfaction of New York City Public High Schools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Kara and Sara Johnson</a:t>
            </a:r>
          </a:p>
          <a:p>
            <a:endParaRPr lang="en-US" dirty="0"/>
          </a:p>
          <a:p>
            <a:r>
              <a:rPr lang="en-US" dirty="0" smtClean="0"/>
              <a:t>CS 5963 – Introduction to Data Science</a:t>
            </a:r>
          </a:p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3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83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New York City Schools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5200" dirty="0"/>
          </a:p>
          <a:p>
            <a:pPr marL="0" indent="0" algn="ctr">
              <a:buNone/>
            </a:pPr>
            <a:r>
              <a:rPr lang="en-US" sz="5200" dirty="0" smtClean="0"/>
              <a:t>436 High Schools</a:t>
            </a:r>
            <a:endParaRPr lang="en-US" sz="5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2077417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Collects responses from </a:t>
            </a:r>
            <a:r>
              <a:rPr lang="en-US" sz="2000" b="1" u="sng" dirty="0" smtClean="0"/>
              <a:t>parents and students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pertaining to the following variables:</a:t>
            </a:r>
            <a:r>
              <a:rPr lang="en-US" sz="1400" b="1" dirty="0" smtClean="0"/>
              <a:t> </a:t>
            </a:r>
            <a:endParaRPr lang="en-US" sz="2000" b="1" dirty="0" smtClean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% Satisfaction with 'Collaborative Teachers’</a:t>
            </a:r>
          </a:p>
          <a:p>
            <a:pPr>
              <a:buFontTx/>
              <a:buChar char="-"/>
            </a:pPr>
            <a:r>
              <a:rPr lang="en-US" sz="2000" dirty="0" smtClean="0"/>
              <a:t>% Satisfaction with 'School Leadership’</a:t>
            </a:r>
          </a:p>
          <a:p>
            <a:pPr>
              <a:buFontTx/>
              <a:buChar char="-"/>
            </a:pPr>
            <a:r>
              <a:rPr lang="en-US" sz="2000" dirty="0" smtClean="0"/>
              <a:t>% Satisfaction with 'Rigorous Instruction' </a:t>
            </a:r>
          </a:p>
          <a:p>
            <a:pPr>
              <a:buFontTx/>
              <a:buChar char="-"/>
            </a:pPr>
            <a:r>
              <a:rPr lang="en-US" sz="2000" dirty="0" smtClean="0"/>
              <a:t>% Satisfaction with 'Family-Community Ties’</a:t>
            </a:r>
          </a:p>
          <a:p>
            <a:pPr>
              <a:buFontTx/>
              <a:buChar char="-"/>
            </a:pPr>
            <a:r>
              <a:rPr lang="en-US" sz="2000" dirty="0" smtClean="0"/>
              <a:t>% Satisfaction with 'Supportive Environment’</a:t>
            </a:r>
          </a:p>
          <a:p>
            <a:pPr>
              <a:buFontTx/>
              <a:buChar char="-"/>
            </a:pPr>
            <a:r>
              <a:rPr lang="en-US" sz="2000" dirty="0" smtClean="0"/>
              <a:t>% Satisfaction with 'Trust’</a:t>
            </a:r>
          </a:p>
          <a:p>
            <a:pPr>
              <a:buFontTx/>
              <a:buChar char="-"/>
            </a:pPr>
            <a:r>
              <a:rPr lang="en-US" sz="2000" dirty="0" smtClean="0"/>
              <a:t>% Overall Parent Satisfaction</a:t>
            </a:r>
          </a:p>
          <a:p>
            <a:pPr>
              <a:buFontTx/>
              <a:buChar char="-"/>
            </a:pPr>
            <a:r>
              <a:rPr lang="en-US" sz="2000" dirty="0" smtClean="0"/>
              <a:t>% Overall Student Satisfaction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4001294"/>
            <a:ext cx="3225800" cy="1282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429078"/>
            <a:ext cx="738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NYC Dept. of Education 2015-16 School </a:t>
            </a:r>
            <a:r>
              <a:rPr lang="en-US" sz="2800" u="sng" dirty="0" smtClean="0"/>
              <a:t>Survey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06031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10"/>
            <a:ext cx="10515600" cy="490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 smtClean="0"/>
              <a:t>NYC “High Schools At a Glance” Dataset</a:t>
            </a:r>
            <a:endParaRPr lang="en-US" sz="3000" dirty="0"/>
          </a:p>
          <a:p>
            <a:pPr marL="0" indent="0">
              <a:buNone/>
            </a:pPr>
            <a:r>
              <a:rPr lang="en-US" sz="2400" dirty="0" smtClean="0"/>
              <a:t>Tool mostly used by parents for choosing schools </a:t>
            </a:r>
          </a:p>
          <a:p>
            <a:pPr marL="0" indent="0">
              <a:buNone/>
            </a:pPr>
            <a:r>
              <a:rPr lang="en-US" sz="2400" dirty="0" smtClean="0"/>
              <a:t>based on a number of factors:</a:t>
            </a:r>
          </a:p>
          <a:p>
            <a:pPr>
              <a:buFontTx/>
              <a:buChar char="-"/>
            </a:pPr>
            <a:r>
              <a:rPr lang="en-US" sz="2200" dirty="0" smtClean="0"/>
              <a:t>Borough</a:t>
            </a:r>
          </a:p>
          <a:p>
            <a:pPr>
              <a:buFontTx/>
              <a:buChar char="-"/>
            </a:pPr>
            <a:r>
              <a:rPr lang="en-US" sz="2200" dirty="0" smtClean="0"/>
              <a:t>Number </a:t>
            </a:r>
            <a:r>
              <a:rPr lang="en-US" sz="2200" dirty="0"/>
              <a:t>of </a:t>
            </a:r>
            <a:r>
              <a:rPr lang="en-US" sz="2200" dirty="0" smtClean="0"/>
              <a:t>Programs</a:t>
            </a:r>
          </a:p>
          <a:p>
            <a:pPr>
              <a:buFontTx/>
              <a:buChar char="-"/>
            </a:pPr>
            <a:r>
              <a:rPr lang="en-US" sz="2200" dirty="0" smtClean="0"/>
              <a:t>Neighborhood</a:t>
            </a:r>
          </a:p>
          <a:p>
            <a:pPr>
              <a:buFontTx/>
              <a:buChar char="-"/>
            </a:pPr>
            <a:r>
              <a:rPr lang="en-US" sz="2200" dirty="0" smtClean="0"/>
              <a:t>Graduation Rate</a:t>
            </a:r>
          </a:p>
          <a:p>
            <a:pPr>
              <a:buFontTx/>
              <a:buChar char="-"/>
            </a:pPr>
            <a:r>
              <a:rPr lang="en-US" sz="2200" dirty="0" smtClean="0"/>
              <a:t>Attendance Rate</a:t>
            </a:r>
          </a:p>
          <a:p>
            <a:pPr>
              <a:buFontTx/>
              <a:buChar char="-"/>
            </a:pPr>
            <a:r>
              <a:rPr lang="en-US" sz="2200" dirty="0" smtClean="0"/>
              <a:t>% </a:t>
            </a:r>
            <a:r>
              <a:rPr lang="en-US" sz="2200" dirty="0"/>
              <a:t>Students who feel </a:t>
            </a:r>
            <a:r>
              <a:rPr lang="en-US" sz="2200" dirty="0" smtClean="0"/>
              <a:t>safe</a:t>
            </a:r>
          </a:p>
          <a:p>
            <a:pPr>
              <a:buFontTx/>
              <a:buChar char="-"/>
            </a:pPr>
            <a:r>
              <a:rPr lang="en-US" sz="2200" dirty="0" smtClean="0"/>
              <a:t>AP Courses</a:t>
            </a:r>
          </a:p>
          <a:p>
            <a:pPr>
              <a:buFontTx/>
              <a:buChar char="-"/>
            </a:pPr>
            <a:r>
              <a:rPr lang="en-US" sz="2200" dirty="0" smtClean="0"/>
              <a:t>CTE </a:t>
            </a:r>
            <a:r>
              <a:rPr lang="en-US" sz="2200" dirty="0"/>
              <a:t>Programs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51" y="1577009"/>
            <a:ext cx="2694057" cy="499237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83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New York City Schools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6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303960"/>
            <a:ext cx="8166100" cy="547775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83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Demographics and Socioeconomics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Objective 1:</a:t>
            </a:r>
            <a:r>
              <a:rPr lang="en-US" dirty="0" smtClean="0"/>
              <a:t> Identify factors important to students versus parents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59577"/>
            <a:ext cx="298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Multilinear Regression</a:t>
            </a:r>
            <a:endParaRPr lang="en-US" sz="2400"/>
          </a:p>
        </p:txBody>
      </p:sp>
      <p:grpSp>
        <p:nvGrpSpPr>
          <p:cNvPr id="6" name="Group 5"/>
          <p:cNvGrpSpPr/>
          <p:nvPr/>
        </p:nvGrpSpPr>
        <p:grpSpPr>
          <a:xfrm>
            <a:off x="1483305" y="2551686"/>
            <a:ext cx="9225389" cy="3203490"/>
            <a:chOff x="945585" y="2896243"/>
            <a:chExt cx="9225389" cy="3203490"/>
          </a:xfrm>
        </p:grpSpPr>
        <p:sp>
          <p:nvSpPr>
            <p:cNvPr id="4" name="TextBox 3"/>
            <p:cNvSpPr txBox="1"/>
            <p:nvPr/>
          </p:nvSpPr>
          <p:spPr>
            <a:xfrm>
              <a:off x="1721615" y="2896243"/>
              <a:ext cx="2195216" cy="64633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STUDENTS</a:t>
              </a:r>
              <a:endParaRPr lang="en-US" sz="3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00172" y="2896243"/>
              <a:ext cx="1913601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PARENTS</a:t>
              </a:r>
              <a:endParaRPr lang="en-US" sz="36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45585" y="3852964"/>
              <a:ext cx="374727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Trust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 smtClean="0"/>
                <a:t>Collaborative Teachers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 smtClean="0"/>
                <a:t>Supportive Environment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42969" y="3852964"/>
              <a:ext cx="362800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Trust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 smtClean="0"/>
                <a:t>School Leadership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 smtClean="0"/>
                <a:t>Family-Community Ties</a:t>
              </a:r>
              <a:endParaRPr lang="en-US" sz="28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47601" y="6065566"/>
            <a:ext cx="241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= 0.976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85350" y="6065566"/>
            <a:ext cx="241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0.763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900" b="1" dirty="0" smtClean="0"/>
              <a:t>Objective 2:</a:t>
            </a:r>
            <a:r>
              <a:rPr lang="en-US" sz="3900" dirty="0" smtClean="0"/>
              <a:t> Do factors important to </a:t>
            </a:r>
            <a:r>
              <a:rPr lang="en-US" sz="3900" i="1" dirty="0" smtClean="0"/>
              <a:t>students</a:t>
            </a:r>
            <a:r>
              <a:rPr lang="en-US" sz="3900" dirty="0" smtClean="0"/>
              <a:t> or </a:t>
            </a:r>
            <a:r>
              <a:rPr lang="en-US" sz="3900" i="1" dirty="0" smtClean="0"/>
              <a:t>parents</a:t>
            </a:r>
            <a:r>
              <a:rPr lang="en-US" sz="3900" dirty="0" smtClean="0"/>
              <a:t> best predict minority, poverty, or borough?</a:t>
            </a:r>
            <a:endParaRPr lang="en-US" sz="3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59577"/>
            <a:ext cx="1880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Classification </a:t>
            </a:r>
          </a:p>
          <a:p>
            <a:r>
              <a:rPr lang="en-US" sz="2400" dirty="0" smtClean="0"/>
              <a:t>(K-NN)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8" y="1802425"/>
            <a:ext cx="7706191" cy="49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5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900" b="1" dirty="0" smtClean="0"/>
              <a:t>Objective 3: </a:t>
            </a:r>
            <a:r>
              <a:rPr lang="en-US" sz="3900" dirty="0" smtClean="0"/>
              <a:t>What factors best predict differences in </a:t>
            </a:r>
            <a:r>
              <a:rPr lang="en-US" sz="3900" i="1" dirty="0" smtClean="0"/>
              <a:t>student</a:t>
            </a:r>
            <a:r>
              <a:rPr lang="en-US" sz="3900" dirty="0" smtClean="0"/>
              <a:t> and </a:t>
            </a:r>
            <a:r>
              <a:rPr lang="en-US" sz="3900" i="1" dirty="0" smtClean="0"/>
              <a:t>parent</a:t>
            </a:r>
            <a:r>
              <a:rPr lang="en-US" sz="3900" dirty="0" smtClean="0"/>
              <a:t> satisfaction?</a:t>
            </a:r>
            <a:endParaRPr lang="en-US" sz="3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59577"/>
            <a:ext cx="1880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Classification </a:t>
            </a:r>
          </a:p>
          <a:p>
            <a:r>
              <a:rPr lang="en-US" sz="2400" dirty="0" smtClean="0"/>
              <a:t>(K-NN)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8" y="1859577"/>
            <a:ext cx="7139917" cy="49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900" b="1" dirty="0" smtClean="0"/>
              <a:t>Objective 3: </a:t>
            </a:r>
            <a:r>
              <a:rPr lang="en-US" sz="3900" dirty="0" smtClean="0"/>
              <a:t>What factors best predict differences in </a:t>
            </a:r>
            <a:r>
              <a:rPr lang="en-US" sz="3900" i="1" dirty="0" smtClean="0"/>
              <a:t>student</a:t>
            </a:r>
            <a:r>
              <a:rPr lang="en-US" sz="3900" dirty="0" smtClean="0"/>
              <a:t> and </a:t>
            </a:r>
            <a:r>
              <a:rPr lang="en-US" sz="3900" i="1" dirty="0" smtClean="0"/>
              <a:t>parent</a:t>
            </a:r>
            <a:r>
              <a:rPr lang="en-US" sz="3900" dirty="0" smtClean="0"/>
              <a:t> satisfaction?</a:t>
            </a:r>
            <a:endParaRPr lang="en-US" sz="3900" b="1" dirty="0"/>
          </a:p>
        </p:txBody>
      </p:sp>
      <p:sp>
        <p:nvSpPr>
          <p:cNvPr id="5" name="Rectangle 4"/>
          <p:cNvSpPr/>
          <p:nvPr/>
        </p:nvSpPr>
        <p:spPr>
          <a:xfrm>
            <a:off x="1146114" y="2228984"/>
            <a:ext cx="3955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/>
              <a:t>Rigorous Instruction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572145" y="4437905"/>
            <a:ext cx="4726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/>
              <a:t>Supportive Environment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185590" y="3244334"/>
            <a:ext cx="2909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/>
              <a:t>Student Safety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758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238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Factors Affecting Parent and Student Satisfaction of New York City Public High Schools</vt:lpstr>
      <vt:lpstr>New York City Schools Data</vt:lpstr>
      <vt:lpstr>New York City Schools Data</vt:lpstr>
      <vt:lpstr>Demographics and Socioeconomics</vt:lpstr>
      <vt:lpstr>Objective 1: Identify factors important to students versus parents</vt:lpstr>
      <vt:lpstr>Objective 2: Do factors important to students or parents best predict minority, poverty, or borough?</vt:lpstr>
      <vt:lpstr>Objective 3: What factors best predict differences in student and parent satisfaction?</vt:lpstr>
      <vt:lpstr>Objective 3: What factors best predict differences in student and parent satisfaction?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Parent and Student Satisfaction of New York City Public High Schools</dc:title>
  <dc:creator>Kara Johnson</dc:creator>
  <cp:lastModifiedBy>Kara Johnson</cp:lastModifiedBy>
  <cp:revision>23</cp:revision>
  <dcterms:created xsi:type="dcterms:W3CDTF">2016-12-01T22:57:05Z</dcterms:created>
  <dcterms:modified xsi:type="dcterms:W3CDTF">2016-12-02T01:31:57Z</dcterms:modified>
</cp:coreProperties>
</file>