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13"/>
  </p:notesMasterIdLst>
  <p:sldIdLst>
    <p:sldId id="256" r:id="rId2"/>
    <p:sldId id="257" r:id="rId3"/>
    <p:sldId id="258" r:id="rId4"/>
    <p:sldId id="264" r:id="rId5"/>
    <p:sldId id="259" r:id="rId6"/>
    <p:sldId id="260" r:id="rId7"/>
    <p:sldId id="262" r:id="rId8"/>
    <p:sldId id="263" r:id="rId9"/>
    <p:sldId id="261" r:id="rId10"/>
    <p:sldId id="267"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09" autoAdjust="0"/>
    <p:restoredTop sz="75360" autoAdjust="0"/>
  </p:normalViewPr>
  <p:slideViewPr>
    <p:cSldViewPr snapToGrid="0" snapToObjects="1">
      <p:cViewPr>
        <p:scale>
          <a:sx n="60" d="100"/>
          <a:sy n="60" d="100"/>
        </p:scale>
        <p:origin x="-1176" y="-180"/>
      </p:cViewPr>
      <p:guideLst>
        <p:guide orient="horz" pos="2160"/>
        <p:guide pos="3840"/>
      </p:guideLst>
    </p:cSldViewPr>
  </p:slideViewPr>
  <p:outlineViewPr>
    <p:cViewPr>
      <p:scale>
        <a:sx n="33" d="100"/>
        <a:sy n="33" d="100"/>
      </p:scale>
      <p:origin x="0" y="139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095D87-5B1A-4C74-B9D8-04DA791206CA}" type="datetimeFigureOut">
              <a:rPr lang="en-US" smtClean="0"/>
              <a:t>12/3/2016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846582-E3E4-4F8F-9AFA-62AAF4C920F9}" type="slidenum">
              <a:rPr lang="en-US" smtClean="0"/>
              <a:t>‹#›</a:t>
            </a:fld>
            <a:endParaRPr lang="en-US"/>
          </a:p>
        </p:txBody>
      </p:sp>
    </p:spTree>
    <p:extLst>
      <p:ext uri="{BB962C8B-B14F-4D97-AF65-F5344CB8AC3E}">
        <p14:creationId xmlns:p14="http://schemas.microsoft.com/office/powerpoint/2010/main" val="2146181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Education is an important piece of our society and is integral for the development and success of many citizens of the US. However, the quality of education and school environmental factors are key for productive learning and overall student success rate. This data science project was to identify factors affecting parent and student satisfaction of New York City public high schools,</a:t>
            </a:r>
            <a:r>
              <a:rPr lang="en-US" sz="1200" b="0" i="0" kern="1200" baseline="0" dirty="0" smtClean="0">
                <a:solidFill>
                  <a:schemeClr val="tx1"/>
                </a:solidFill>
                <a:effectLst/>
                <a:latin typeface="+mn-lt"/>
                <a:ea typeface="+mn-ea"/>
                <a:cs typeface="+mn-cs"/>
              </a:rPr>
              <a:t> which is one of the largest public school systems in the country. </a:t>
            </a:r>
            <a:endParaRPr lang="en-US" dirty="0"/>
          </a:p>
        </p:txBody>
      </p:sp>
      <p:sp>
        <p:nvSpPr>
          <p:cNvPr id="4" name="Slide Number Placeholder 3"/>
          <p:cNvSpPr>
            <a:spLocks noGrp="1"/>
          </p:cNvSpPr>
          <p:nvPr>
            <p:ph type="sldNum" sz="quarter" idx="10"/>
          </p:nvPr>
        </p:nvSpPr>
        <p:spPr/>
        <p:txBody>
          <a:bodyPr/>
          <a:lstStyle/>
          <a:p>
            <a:fld id="{F1846582-E3E4-4F8F-9AFA-62AAF4C920F9}" type="slidenum">
              <a:rPr lang="en-US" smtClean="0"/>
              <a:t>1</a:t>
            </a:fld>
            <a:endParaRPr lang="en-US"/>
          </a:p>
        </p:txBody>
      </p:sp>
    </p:spTree>
    <p:extLst>
      <p:ext uri="{BB962C8B-B14F-4D97-AF65-F5344CB8AC3E}">
        <p14:creationId xmlns:p14="http://schemas.microsoft.com/office/powerpoint/2010/main" val="996433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latinLnBrk="0"/>
            <a:r>
              <a:rPr lang="en-US" sz="1200" b="0" i="0" kern="1200" dirty="0" smtClean="0">
                <a:solidFill>
                  <a:schemeClr val="tx1"/>
                </a:solidFill>
                <a:effectLst/>
                <a:latin typeface="+mn-lt"/>
                <a:ea typeface="+mn-ea"/>
                <a:cs typeface="+mn-cs"/>
              </a:rPr>
              <a:t>Therefore,</a:t>
            </a:r>
            <a:r>
              <a:rPr lang="en-US" sz="1200" b="0" i="0" kern="1200" baseline="0" dirty="0" smtClean="0">
                <a:solidFill>
                  <a:schemeClr val="tx1"/>
                </a:solidFill>
                <a:effectLst/>
                <a:latin typeface="+mn-lt"/>
                <a:ea typeface="+mn-ea"/>
                <a:cs typeface="+mn-cs"/>
              </a:rPr>
              <a:t> the demographics of a particular school are a better predictor of both student and parent satisfaction than the borough the borough the school is located in. These findings, as well as the identified factors important to student and parent satisfaction in NYC schools, may be translatable to many public school systems in the US, particularly in other large and diverse communities.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1846582-E3E4-4F8F-9AFA-62AAF4C920F9}" type="slidenum">
              <a:rPr lang="en-US" smtClean="0"/>
              <a:t>10</a:t>
            </a:fld>
            <a:endParaRPr lang="en-US"/>
          </a:p>
        </p:txBody>
      </p:sp>
    </p:spTree>
    <p:extLst>
      <p:ext uri="{BB962C8B-B14F-4D97-AF65-F5344CB8AC3E}">
        <p14:creationId xmlns:p14="http://schemas.microsoft.com/office/powerpoint/2010/main" val="2290653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New York City Department of Education releases the annual results of their NYC School Survey, which is distributed at 436 high schools. This survey collects responses from parents and students pertaining to ^^^</a:t>
            </a:r>
            <a:r>
              <a:rPr lang="en-US" sz="1200" b="1" i="0" kern="1200" dirty="0" smtClean="0">
                <a:solidFill>
                  <a:schemeClr val="tx1"/>
                </a:solidFill>
                <a:effectLst/>
                <a:latin typeface="+mn-lt"/>
                <a:ea typeface="+mn-ea"/>
                <a:cs typeface="+mn-cs"/>
              </a:rPr>
              <a:t>LIST OF VARIABLES^^^</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F1846582-E3E4-4F8F-9AFA-62AAF4C920F9}" type="slidenum">
              <a:rPr lang="en-US" smtClean="0"/>
              <a:t>2</a:t>
            </a:fld>
            <a:endParaRPr lang="en-US"/>
          </a:p>
        </p:txBody>
      </p:sp>
    </p:spTree>
    <p:extLst>
      <p:ext uri="{BB962C8B-B14F-4D97-AF65-F5344CB8AC3E}">
        <p14:creationId xmlns:p14="http://schemas.microsoft.com/office/powerpoint/2010/main" val="4207944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Additionally, New York City has made the “High Schools At a Glance” dataset, which provides data mostly for a tool used by parents for choosing schools based on a number of factors, such as </a:t>
            </a:r>
            <a:r>
              <a:rPr lang="en-US" sz="1200" b="1" i="0" kern="1200" dirty="0" smtClean="0">
                <a:solidFill>
                  <a:schemeClr val="tx1"/>
                </a:solidFill>
                <a:effectLst/>
                <a:latin typeface="+mn-lt"/>
                <a:ea typeface="+mn-ea"/>
                <a:cs typeface="+mn-cs"/>
              </a:rPr>
              <a:t>^^LIST OF VARIABLES^^.</a:t>
            </a:r>
            <a:r>
              <a:rPr lang="en-US" sz="1200" b="0" i="0" kern="1200" dirty="0" smtClean="0">
                <a:solidFill>
                  <a:schemeClr val="tx1"/>
                </a:solidFill>
                <a:effectLst/>
                <a:latin typeface="+mn-lt"/>
                <a:ea typeface="+mn-ea"/>
                <a:cs typeface="+mn-cs"/>
              </a:rPr>
              <a:t> These variables give insight on key statistics on these schools.</a:t>
            </a:r>
            <a:endParaRPr lang="en-US" dirty="0"/>
          </a:p>
        </p:txBody>
      </p:sp>
      <p:sp>
        <p:nvSpPr>
          <p:cNvPr id="4" name="Slide Number Placeholder 3"/>
          <p:cNvSpPr>
            <a:spLocks noGrp="1"/>
          </p:cNvSpPr>
          <p:nvPr>
            <p:ph type="sldNum" sz="quarter" idx="10"/>
          </p:nvPr>
        </p:nvSpPr>
        <p:spPr/>
        <p:txBody>
          <a:bodyPr/>
          <a:lstStyle/>
          <a:p>
            <a:fld id="{F1846582-E3E4-4F8F-9AFA-62AAF4C920F9}" type="slidenum">
              <a:rPr lang="en-US" smtClean="0"/>
              <a:t>3</a:t>
            </a:fld>
            <a:endParaRPr lang="en-US"/>
          </a:p>
        </p:txBody>
      </p:sp>
    </p:spTree>
    <p:extLst>
      <p:ext uri="{BB962C8B-B14F-4D97-AF65-F5344CB8AC3E}">
        <p14:creationId xmlns:p14="http://schemas.microsoft.com/office/powerpoint/2010/main" val="2081043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latinLnBrk="0"/>
            <a:r>
              <a:rPr lang="en-US" sz="1200" b="0" i="0" kern="1200" dirty="0" smtClean="0">
                <a:solidFill>
                  <a:schemeClr val="tx1"/>
                </a:solidFill>
                <a:effectLst/>
                <a:latin typeface="+mn-lt"/>
                <a:ea typeface="+mn-ea"/>
                <a:cs typeface="+mn-cs"/>
              </a:rPr>
              <a:t>From</a:t>
            </a:r>
            <a:r>
              <a:rPr lang="en-US" sz="1200" b="0" i="0" kern="1200" baseline="0" dirty="0" smtClean="0">
                <a:solidFill>
                  <a:schemeClr val="tx1"/>
                </a:solidFill>
                <a:effectLst/>
                <a:latin typeface="+mn-lt"/>
                <a:ea typeface="+mn-ea"/>
                <a:cs typeface="+mn-cs"/>
              </a:rPr>
              <a:t> the NYC School Survey, we</a:t>
            </a:r>
            <a:r>
              <a:rPr lang="en-US" sz="1200" b="0" i="0" kern="1200" dirty="0" smtClean="0">
                <a:solidFill>
                  <a:schemeClr val="tx1"/>
                </a:solidFill>
                <a:effectLst/>
                <a:latin typeface="+mn-lt"/>
                <a:ea typeface="+mn-ea"/>
                <a:cs typeface="+mn-cs"/>
              </a:rPr>
              <a:t> explored the distributions of the parent response rate (in blue), parent percent satisfaction (in green), and student percent satisfaction (in red). While there is a relatively broad distribution in student satisfaction between 40-90%,</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the parent satisfaction is a tight curve between 80-100%.</a:t>
            </a:r>
          </a:p>
          <a:p>
            <a:pPr rtl="0" latinLnBrk="0"/>
            <a:r>
              <a:rPr lang="en-US" sz="1200" b="0" i="0" kern="1200" dirty="0" smtClean="0">
                <a:solidFill>
                  <a:schemeClr val="tx1"/>
                </a:solidFill>
                <a:effectLst/>
                <a:latin typeface="+mn-lt"/>
                <a:ea typeface="+mn-ea"/>
                <a:cs typeface="+mn-cs"/>
              </a:rPr>
              <a:t>When we considered both the high minority and high poverty rates combined with this disparity in student and parent satisfaction, we decided to ask some questions about the relationships between environmental and educational factors, parent and student satisfaction, and socioeconomics, demographics, and geographic location.</a:t>
            </a:r>
          </a:p>
          <a:p>
            <a:endParaRPr lang="en-US" dirty="0"/>
          </a:p>
        </p:txBody>
      </p:sp>
      <p:sp>
        <p:nvSpPr>
          <p:cNvPr id="4" name="Slide Number Placeholder 3"/>
          <p:cNvSpPr>
            <a:spLocks noGrp="1"/>
          </p:cNvSpPr>
          <p:nvPr>
            <p:ph type="sldNum" sz="quarter" idx="10"/>
          </p:nvPr>
        </p:nvSpPr>
        <p:spPr/>
        <p:txBody>
          <a:bodyPr/>
          <a:lstStyle/>
          <a:p>
            <a:fld id="{F1846582-E3E4-4F8F-9AFA-62AAF4C920F9}" type="slidenum">
              <a:rPr lang="en-US" smtClean="0"/>
              <a:t>4</a:t>
            </a:fld>
            <a:endParaRPr lang="en-US"/>
          </a:p>
        </p:txBody>
      </p:sp>
    </p:spTree>
    <p:extLst>
      <p:ext uri="{BB962C8B-B14F-4D97-AF65-F5344CB8AC3E}">
        <p14:creationId xmlns:p14="http://schemas.microsoft.com/office/powerpoint/2010/main" val="2513013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latinLnBrk="0"/>
            <a:r>
              <a:rPr lang="en-US" sz="1200" b="0" i="0" kern="1200" dirty="0" smtClean="0">
                <a:solidFill>
                  <a:schemeClr val="tx1"/>
                </a:solidFill>
                <a:effectLst/>
                <a:latin typeface="+mn-lt"/>
                <a:ea typeface="+mn-ea"/>
                <a:cs typeface="+mn-cs"/>
              </a:rPr>
              <a:t>Additionally, we integrated demographic and socioeconomic information, including the percent of minority students (in orange) and the percent of students considered to be in poverty based on their parents income (in blue). The distribution of these variables show that the high schools in New York City are highly diverse and a high percentage of their students are in poverty. When we considered both the high minority and high poverty rates combined with this disparity in student and parent satisfaction, we decided to ask some questions about the relationships between environmental and educational factors, parent and student satisfaction, and socioeconomics, demographics, and geographic location.</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1846582-E3E4-4F8F-9AFA-62AAF4C920F9}" type="slidenum">
              <a:rPr lang="en-US" smtClean="0"/>
              <a:t>5</a:t>
            </a:fld>
            <a:endParaRPr lang="en-US"/>
          </a:p>
        </p:txBody>
      </p:sp>
    </p:spTree>
    <p:extLst>
      <p:ext uri="{BB962C8B-B14F-4D97-AF65-F5344CB8AC3E}">
        <p14:creationId xmlns:p14="http://schemas.microsoft.com/office/powerpoint/2010/main" val="2290653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latinLnBrk="0"/>
            <a:r>
              <a:rPr lang="en-US" sz="1200" b="0" i="0" kern="1200" dirty="0" smtClean="0">
                <a:solidFill>
                  <a:schemeClr val="tx1"/>
                </a:solidFill>
                <a:effectLst/>
                <a:latin typeface="+mn-lt"/>
                <a:ea typeface="+mn-ea"/>
                <a:cs typeface="+mn-cs"/>
              </a:rPr>
              <a:t>Our first objective was to identify which educational factors are most important to students versus parents. We first performed multilinear regression to find the combination of variables that best correlated to overall student satisfaction. We found that the factors most important to students were: </a:t>
            </a:r>
            <a:r>
              <a:rPr lang="en-US" sz="1200" b="1" i="0" kern="1200" dirty="0" smtClean="0">
                <a:solidFill>
                  <a:schemeClr val="tx1"/>
                </a:solidFill>
                <a:effectLst/>
                <a:latin typeface="+mn-lt"/>
                <a:ea typeface="+mn-ea"/>
                <a:cs typeface="+mn-cs"/>
              </a:rPr>
              <a:t>Trust, Collaborative Teachers, and Supportive Environment</a:t>
            </a:r>
            <a:r>
              <a:rPr lang="en-US" sz="1200" b="0" i="0" kern="1200" dirty="0" smtClean="0">
                <a:solidFill>
                  <a:schemeClr val="tx1"/>
                </a:solidFill>
                <a:effectLst/>
                <a:latin typeface="+mn-lt"/>
                <a:ea typeface="+mn-ea"/>
                <a:cs typeface="+mn-cs"/>
              </a:rPr>
              <a:t>.</a:t>
            </a:r>
          </a:p>
          <a:p>
            <a:pPr rtl="0" latinLnBrk="0"/>
            <a:r>
              <a:rPr lang="en-US" sz="1200" b="0" i="0" kern="1200" dirty="0" smtClean="0">
                <a:solidFill>
                  <a:schemeClr val="tx1"/>
                </a:solidFill>
                <a:effectLst/>
                <a:latin typeface="+mn-lt"/>
                <a:ea typeface="+mn-ea"/>
                <a:cs typeface="+mn-cs"/>
              </a:rPr>
              <a:t>We then repeated this to find the factors most important to parents, which were </a:t>
            </a:r>
            <a:r>
              <a:rPr lang="en-US" sz="1200" b="1" i="0" kern="1200" dirty="0" smtClean="0">
                <a:solidFill>
                  <a:schemeClr val="tx1"/>
                </a:solidFill>
                <a:effectLst/>
                <a:latin typeface="+mn-lt"/>
                <a:ea typeface="+mn-ea"/>
                <a:cs typeface="+mn-cs"/>
              </a:rPr>
              <a:t>Trust, School Leadership, and Family-Community Ties</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F1846582-E3E4-4F8F-9AFA-62AAF4C920F9}" type="slidenum">
              <a:rPr lang="en-US" smtClean="0"/>
              <a:t>6</a:t>
            </a:fld>
            <a:endParaRPr lang="en-US"/>
          </a:p>
        </p:txBody>
      </p:sp>
    </p:spTree>
    <p:extLst>
      <p:ext uri="{BB962C8B-B14F-4D97-AF65-F5344CB8AC3E}">
        <p14:creationId xmlns:p14="http://schemas.microsoft.com/office/powerpoint/2010/main" val="2865766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Next</a:t>
            </a:r>
            <a:r>
              <a:rPr lang="en-US" sz="1200" b="0" i="0" kern="1200" baseline="0" dirty="0" smtClean="0">
                <a:solidFill>
                  <a:schemeClr val="tx1"/>
                </a:solidFill>
                <a:effectLst/>
                <a:latin typeface="+mn-lt"/>
                <a:ea typeface="+mn-ea"/>
                <a:cs typeface="+mn-cs"/>
              </a:rPr>
              <a:t> we wanted to determine if we could accurately predict schools with a large </a:t>
            </a:r>
            <a:r>
              <a:rPr lang="en-US" sz="1200" b="0" i="0" kern="1200" dirty="0" smtClean="0">
                <a:solidFill>
                  <a:schemeClr val="tx1"/>
                </a:solidFill>
                <a:effectLst/>
                <a:latin typeface="+mn-lt"/>
                <a:ea typeface="+mn-ea"/>
                <a:cs typeface="+mn-cs"/>
              </a:rPr>
              <a:t>difference in student and parent satisfaction. In order to investigate, we used k-Nearest Neighbors classification to see if we could classify whether the school has a ”Small difference” or a ”large difference” in parent versus student percent satisfaction.</a:t>
            </a:r>
            <a:endParaRPr lang="en-US" dirty="0"/>
          </a:p>
        </p:txBody>
      </p:sp>
      <p:sp>
        <p:nvSpPr>
          <p:cNvPr id="4" name="Slide Number Placeholder 3"/>
          <p:cNvSpPr>
            <a:spLocks noGrp="1"/>
          </p:cNvSpPr>
          <p:nvPr>
            <p:ph type="sldNum" sz="quarter" idx="10"/>
          </p:nvPr>
        </p:nvSpPr>
        <p:spPr/>
        <p:txBody>
          <a:bodyPr/>
          <a:lstStyle/>
          <a:p>
            <a:fld id="{F1846582-E3E4-4F8F-9AFA-62AAF4C920F9}" type="slidenum">
              <a:rPr lang="en-US" smtClean="0"/>
              <a:t>7</a:t>
            </a:fld>
            <a:endParaRPr lang="en-US"/>
          </a:p>
        </p:txBody>
      </p:sp>
    </p:spTree>
    <p:extLst>
      <p:ext uri="{BB962C8B-B14F-4D97-AF65-F5344CB8AC3E}">
        <p14:creationId xmlns:p14="http://schemas.microsoft.com/office/powerpoint/2010/main" val="1349302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found that two factors in particular best predict the disparity in student and parent satisfaction: rigorous instruction and student safety. This implies that parents and students may have different perceptions of whether the school has rigorous enough instruction or whether the school is safe.</a:t>
            </a:r>
            <a:endParaRPr lang="en-US" dirty="0"/>
          </a:p>
        </p:txBody>
      </p:sp>
      <p:sp>
        <p:nvSpPr>
          <p:cNvPr id="4" name="Slide Number Placeholder 3"/>
          <p:cNvSpPr>
            <a:spLocks noGrp="1"/>
          </p:cNvSpPr>
          <p:nvPr>
            <p:ph type="sldNum" sz="quarter" idx="10"/>
          </p:nvPr>
        </p:nvSpPr>
        <p:spPr/>
        <p:txBody>
          <a:bodyPr/>
          <a:lstStyle/>
          <a:p>
            <a:fld id="{F1846582-E3E4-4F8F-9AFA-62AAF4C920F9}" type="slidenum">
              <a:rPr lang="en-US" smtClean="0"/>
              <a:t>8</a:t>
            </a:fld>
            <a:endParaRPr lang="en-US"/>
          </a:p>
        </p:txBody>
      </p:sp>
    </p:spTree>
    <p:extLst>
      <p:ext uri="{BB962C8B-B14F-4D97-AF65-F5344CB8AC3E}">
        <p14:creationId xmlns:p14="http://schemas.microsoft.com/office/powerpoint/2010/main" val="894220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latinLnBrk="0"/>
            <a:r>
              <a:rPr lang="en-US" sz="1200" b="0" i="0" kern="1200" dirty="0" smtClean="0">
                <a:solidFill>
                  <a:schemeClr val="tx1"/>
                </a:solidFill>
                <a:effectLst/>
                <a:latin typeface="+mn-lt"/>
                <a:ea typeface="+mn-ea"/>
                <a:cs typeface="+mn-cs"/>
              </a:rPr>
              <a:t>Finally, based the</a:t>
            </a:r>
            <a:r>
              <a:rPr lang="en-US" sz="1200" b="0" i="0" kern="1200" baseline="0" dirty="0" smtClean="0">
                <a:solidFill>
                  <a:schemeClr val="tx1"/>
                </a:solidFill>
                <a:effectLst/>
                <a:latin typeface="+mn-lt"/>
                <a:ea typeface="+mn-ea"/>
                <a:cs typeface="+mn-cs"/>
              </a:rPr>
              <a:t> regression</a:t>
            </a:r>
            <a:r>
              <a:rPr lang="en-US" sz="1200" b="0" i="0" kern="1200" dirty="0" smtClean="0">
                <a:solidFill>
                  <a:schemeClr val="tx1"/>
                </a:solidFill>
                <a:effectLst/>
                <a:latin typeface="+mn-lt"/>
                <a:ea typeface="+mn-ea"/>
                <a:cs typeface="+mn-cs"/>
              </a:rPr>
              <a:t> results, we were interested to see if factors important to students versus parents best predict minority, poverty, or borough of these high schools. We performed k-Nearest Neighbors classification to build multiple models using either the parent factors or the student factors.</a:t>
            </a:r>
          </a:p>
          <a:p>
            <a:pPr rtl="0" latinLnBrk="0"/>
            <a:r>
              <a:rPr lang="en-US" sz="1200" b="0" i="0" kern="1200" dirty="0" smtClean="0">
                <a:solidFill>
                  <a:schemeClr val="tx1"/>
                </a:solidFill>
                <a:effectLst/>
                <a:latin typeface="+mn-lt"/>
                <a:ea typeface="+mn-ea"/>
                <a:cs typeface="+mn-cs"/>
              </a:rPr>
              <a:t>We found that both the parent and student factors were least accurate in predicting borough, while the </a:t>
            </a:r>
            <a:r>
              <a:rPr lang="en-US" sz="1200" b="0" i="0" kern="1200" dirty="0" err="1" smtClean="0">
                <a:solidFill>
                  <a:schemeClr val="tx1"/>
                </a:solidFill>
                <a:effectLst/>
                <a:latin typeface="+mn-lt"/>
                <a:ea typeface="+mn-ea"/>
                <a:cs typeface="+mn-cs"/>
              </a:rPr>
              <a:t>the</a:t>
            </a:r>
            <a:r>
              <a:rPr lang="en-US" sz="1200" b="0" i="0" kern="1200" dirty="0" smtClean="0">
                <a:solidFill>
                  <a:schemeClr val="tx1"/>
                </a:solidFill>
                <a:effectLst/>
                <a:latin typeface="+mn-lt"/>
                <a:ea typeface="+mn-ea"/>
                <a:cs typeface="+mn-cs"/>
              </a:rPr>
              <a:t> factors more accurately predicted poverty and minority. Overall, the best classification model was predicting schools’ percent minority using the factors important to students, indicating that student satisfaction is more impacted by minority and poverty levels than borough, and that factors important to students have a more direct influence on overall satisfaction.</a:t>
            </a:r>
          </a:p>
          <a:p>
            <a:endParaRPr lang="en-US" dirty="0"/>
          </a:p>
        </p:txBody>
      </p:sp>
      <p:sp>
        <p:nvSpPr>
          <p:cNvPr id="4" name="Slide Number Placeholder 3"/>
          <p:cNvSpPr>
            <a:spLocks noGrp="1"/>
          </p:cNvSpPr>
          <p:nvPr>
            <p:ph type="sldNum" sz="quarter" idx="10"/>
          </p:nvPr>
        </p:nvSpPr>
        <p:spPr/>
        <p:txBody>
          <a:bodyPr/>
          <a:lstStyle/>
          <a:p>
            <a:fld id="{F1846582-E3E4-4F8F-9AFA-62AAF4C920F9}" type="slidenum">
              <a:rPr lang="en-US" smtClean="0"/>
              <a:t>9</a:t>
            </a:fld>
            <a:endParaRPr lang="en-US"/>
          </a:p>
        </p:txBody>
      </p:sp>
    </p:spTree>
    <p:extLst>
      <p:ext uri="{BB962C8B-B14F-4D97-AF65-F5344CB8AC3E}">
        <p14:creationId xmlns:p14="http://schemas.microsoft.com/office/powerpoint/2010/main" val="1117009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DE6118-2437-4B30-8E3C-4D2BE6020583}" type="datetimeFigureOut">
              <a:rPr lang="en-US" smtClean="0"/>
              <a:pPr/>
              <a:t>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3396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DE6118-2437-4B30-8E3C-4D2BE6020583}" type="datetimeFigureOut">
              <a:rPr lang="en-US" smtClean="0"/>
              <a:t>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92376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DE6118-2437-4B30-8E3C-4D2BE6020583}" type="datetimeFigureOut">
              <a:rPr lang="en-US" smtClean="0"/>
              <a:t>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18044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DE6118-2437-4B30-8E3C-4D2BE6020583}" type="datetimeFigureOut">
              <a:rPr lang="en-US" smtClean="0"/>
              <a:t>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418627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515565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DE6118-2437-4B30-8E3C-4D2BE6020583}" type="datetimeFigureOut">
              <a:rPr lang="en-US" smtClean="0"/>
              <a:t>12/3/2016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05216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DE6118-2437-4B30-8E3C-4D2BE6020583}" type="datetimeFigureOut">
              <a:rPr lang="en-US" smtClean="0"/>
              <a:t>12/3/2016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77255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DE6118-2437-4B30-8E3C-4D2BE6020583}" type="datetimeFigureOut">
              <a:rPr lang="en-US" smtClean="0"/>
              <a:t>12/3/2016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574932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775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800093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12/3/2016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770374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12/3/2016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45976351"/>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a:solidFill>
              <a:schemeClr val="accent1"/>
            </a:solidFill>
          </a:ln>
        </p:spPr>
        <p:txBody>
          <a:bodyPr>
            <a:normAutofit fontScale="90000"/>
          </a:bodyPr>
          <a:lstStyle/>
          <a:p>
            <a:r>
              <a:rPr lang="en-US" dirty="0" smtClean="0"/>
              <a:t>Factors Affecting Parent and Student Satisfaction of New York City Public High Schools</a:t>
            </a:r>
            <a:endParaRPr lang="en-US" dirty="0"/>
          </a:p>
        </p:txBody>
      </p:sp>
      <p:sp>
        <p:nvSpPr>
          <p:cNvPr id="3" name="Subtitle 2"/>
          <p:cNvSpPr>
            <a:spLocks noGrp="1"/>
          </p:cNvSpPr>
          <p:nvPr>
            <p:ph type="subTitle" idx="1"/>
          </p:nvPr>
        </p:nvSpPr>
        <p:spPr/>
        <p:txBody>
          <a:bodyPr>
            <a:normAutofit lnSpcReduction="10000"/>
          </a:bodyPr>
          <a:lstStyle/>
          <a:p>
            <a:r>
              <a:rPr lang="en-US" dirty="0" smtClean="0"/>
              <a:t>Kara and Sara Johnson</a:t>
            </a:r>
          </a:p>
          <a:p>
            <a:endParaRPr lang="en-US" dirty="0"/>
          </a:p>
          <a:p>
            <a:r>
              <a:rPr lang="en-US" dirty="0" smtClean="0"/>
              <a:t>CS 5963 – Introduction to Data Science</a:t>
            </a:r>
          </a:p>
          <a:p>
            <a:r>
              <a:rPr lang="en-US" dirty="0" smtClean="0"/>
              <a:t>Final Project</a:t>
            </a:r>
            <a:endParaRPr lang="en-US" dirty="0"/>
          </a:p>
        </p:txBody>
      </p:sp>
    </p:spTree>
    <p:extLst>
      <p:ext uri="{BB962C8B-B14F-4D97-AF65-F5344CB8AC3E}">
        <p14:creationId xmlns:p14="http://schemas.microsoft.com/office/powerpoint/2010/main" val="575435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570" y="1999947"/>
            <a:ext cx="5805583" cy="3894339"/>
          </a:xfrm>
          <a:prstGeom prst="rect">
            <a:avLst/>
          </a:prstGeom>
        </p:spPr>
      </p:pic>
      <p:sp>
        <p:nvSpPr>
          <p:cNvPr id="12" name="Title 1"/>
          <p:cNvSpPr>
            <a:spLocks noGrp="1"/>
          </p:cNvSpPr>
          <p:nvPr>
            <p:ph type="title"/>
          </p:nvPr>
        </p:nvSpPr>
        <p:spPr>
          <a:xfrm>
            <a:off x="838200" y="365126"/>
            <a:ext cx="10515600" cy="938834"/>
          </a:xfrm>
          <a:ln>
            <a:solidFill>
              <a:schemeClr val="accent1"/>
            </a:solidFill>
          </a:ln>
        </p:spPr>
        <p:txBody>
          <a:bodyPr>
            <a:normAutofit fontScale="90000"/>
          </a:bodyPr>
          <a:lstStyle/>
          <a:p>
            <a:r>
              <a:rPr lang="en-US" dirty="0" smtClean="0"/>
              <a:t>Demographics, Socioeconomics and Geography</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6058" y="1828075"/>
            <a:ext cx="4153321" cy="4238082"/>
          </a:xfrm>
          <a:prstGeom prst="rect">
            <a:avLst/>
          </a:prstGeom>
          <a:ln>
            <a:solidFill>
              <a:schemeClr val="tx1"/>
            </a:solidFill>
          </a:ln>
        </p:spPr>
      </p:pic>
    </p:spTree>
    <p:extLst>
      <p:ext uri="{BB962C8B-B14F-4D97-AF65-F5344CB8AC3E}">
        <p14:creationId xmlns:p14="http://schemas.microsoft.com/office/powerpoint/2010/main" val="3596482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AutoShape 2" descr="Image result for new york city ma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new york city ma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Image result for new york city map"/>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Image result for new york city map"/>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Image result for new york city map"/>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2" descr="Image result for new york city map"/>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Image result for new york city map"/>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537111"/>
            <a:ext cx="4918842" cy="5019226"/>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4775" y="2044941"/>
            <a:ext cx="4766222" cy="3197144"/>
          </a:xfrm>
          <a:prstGeom prst="rect">
            <a:avLst/>
          </a:prstGeom>
        </p:spPr>
      </p:pic>
    </p:spTree>
    <p:extLst>
      <p:ext uri="{BB962C8B-B14F-4D97-AF65-F5344CB8AC3E}">
        <p14:creationId xmlns:p14="http://schemas.microsoft.com/office/powerpoint/2010/main" val="12999989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8834"/>
          </a:xfrm>
          <a:ln>
            <a:solidFill>
              <a:schemeClr val="accent1"/>
            </a:solidFill>
          </a:ln>
        </p:spPr>
        <p:txBody>
          <a:bodyPr/>
          <a:lstStyle/>
          <a:p>
            <a:r>
              <a:rPr lang="en-US" dirty="0" smtClean="0"/>
              <a:t>New York City Schools Data</a:t>
            </a:r>
            <a:endParaRPr lang="en-US" dirty="0"/>
          </a:p>
        </p:txBody>
      </p:sp>
      <p:sp>
        <p:nvSpPr>
          <p:cNvPr id="3" name="Content Placeholder 2"/>
          <p:cNvSpPr>
            <a:spLocks noGrp="1"/>
          </p:cNvSpPr>
          <p:nvPr>
            <p:ph sz="half" idx="1"/>
          </p:nvPr>
        </p:nvSpPr>
        <p:spPr/>
        <p:txBody>
          <a:bodyPr anchor="t">
            <a:normAutofit/>
          </a:bodyPr>
          <a:lstStyle/>
          <a:p>
            <a:pPr marL="0" indent="0" algn="ctr">
              <a:buNone/>
            </a:pPr>
            <a:endParaRPr lang="en-US" sz="5200" dirty="0"/>
          </a:p>
          <a:p>
            <a:pPr marL="0" indent="0" algn="ctr">
              <a:buNone/>
            </a:pPr>
            <a:r>
              <a:rPr lang="en-US" sz="5200" dirty="0" smtClean="0"/>
              <a:t>436 High Schools</a:t>
            </a:r>
            <a:endParaRPr lang="en-US" sz="5200" dirty="0"/>
          </a:p>
        </p:txBody>
      </p:sp>
      <p:sp>
        <p:nvSpPr>
          <p:cNvPr id="6" name="Content Placeholder 5"/>
          <p:cNvSpPr>
            <a:spLocks noGrp="1"/>
          </p:cNvSpPr>
          <p:nvPr>
            <p:ph sz="half" idx="2"/>
          </p:nvPr>
        </p:nvSpPr>
        <p:spPr>
          <a:xfrm>
            <a:off x="6172200" y="2077417"/>
            <a:ext cx="5181600" cy="4351338"/>
          </a:xfrm>
        </p:spPr>
        <p:txBody>
          <a:bodyPr>
            <a:noAutofit/>
          </a:bodyPr>
          <a:lstStyle/>
          <a:p>
            <a:pPr marL="0" indent="0">
              <a:buNone/>
            </a:pPr>
            <a:r>
              <a:rPr lang="en-US" sz="2000" b="1" dirty="0" smtClean="0"/>
              <a:t>Collects responses from </a:t>
            </a:r>
            <a:r>
              <a:rPr lang="en-US" sz="2000" b="1" u="sng" dirty="0" smtClean="0"/>
              <a:t>parents and students</a:t>
            </a:r>
            <a:r>
              <a:rPr lang="en-US" sz="2000" b="1" dirty="0" smtClean="0"/>
              <a:t> </a:t>
            </a:r>
          </a:p>
          <a:p>
            <a:pPr marL="0" indent="0">
              <a:buNone/>
            </a:pPr>
            <a:r>
              <a:rPr lang="en-US" sz="2000" b="1" dirty="0" smtClean="0"/>
              <a:t>pertaining to the following variables:</a:t>
            </a:r>
            <a:r>
              <a:rPr lang="en-US" sz="1400" b="1" dirty="0" smtClean="0"/>
              <a:t> </a:t>
            </a:r>
            <a:endParaRPr lang="en-US" sz="2000" b="1" dirty="0" smtClean="0"/>
          </a:p>
          <a:p>
            <a:pPr>
              <a:buFontTx/>
              <a:buChar char="-"/>
            </a:pPr>
            <a:endParaRPr lang="en-US" sz="2000" dirty="0" smtClean="0"/>
          </a:p>
          <a:p>
            <a:pPr>
              <a:buFontTx/>
              <a:buChar char="-"/>
            </a:pPr>
            <a:r>
              <a:rPr lang="en-US" sz="2000" dirty="0" smtClean="0"/>
              <a:t>% Satisfaction with 'Collaborative Teachers’</a:t>
            </a:r>
          </a:p>
          <a:p>
            <a:pPr>
              <a:buFontTx/>
              <a:buChar char="-"/>
            </a:pPr>
            <a:r>
              <a:rPr lang="en-US" sz="2000" dirty="0" smtClean="0"/>
              <a:t>% Satisfaction with 'School Leadership’</a:t>
            </a:r>
          </a:p>
          <a:p>
            <a:pPr>
              <a:buFontTx/>
              <a:buChar char="-"/>
            </a:pPr>
            <a:r>
              <a:rPr lang="en-US" sz="2000" dirty="0" smtClean="0"/>
              <a:t>% Satisfaction with 'Rigorous Instruction' </a:t>
            </a:r>
          </a:p>
          <a:p>
            <a:pPr>
              <a:buFontTx/>
              <a:buChar char="-"/>
            </a:pPr>
            <a:r>
              <a:rPr lang="en-US" sz="2000" dirty="0" smtClean="0"/>
              <a:t>% Satisfaction with 'Family-Community Ties’</a:t>
            </a:r>
          </a:p>
          <a:p>
            <a:pPr>
              <a:buFontTx/>
              <a:buChar char="-"/>
            </a:pPr>
            <a:r>
              <a:rPr lang="en-US" sz="2000" dirty="0" smtClean="0"/>
              <a:t>% Satisfaction with 'Supportive Environment’</a:t>
            </a:r>
          </a:p>
          <a:p>
            <a:pPr>
              <a:buFontTx/>
              <a:buChar char="-"/>
            </a:pPr>
            <a:r>
              <a:rPr lang="en-US" sz="2000" dirty="0" smtClean="0"/>
              <a:t>% Satisfaction with 'Trust’</a:t>
            </a:r>
          </a:p>
          <a:p>
            <a:pPr>
              <a:buFontTx/>
              <a:buChar char="-"/>
            </a:pPr>
            <a:r>
              <a:rPr lang="en-US" sz="2000" dirty="0" smtClean="0"/>
              <a:t>% Overall Parent Satisfaction</a:t>
            </a:r>
          </a:p>
          <a:p>
            <a:pPr>
              <a:buFontTx/>
              <a:buChar char="-"/>
            </a:pPr>
            <a:r>
              <a:rPr lang="en-US" sz="2000" dirty="0" smtClean="0"/>
              <a:t>% Overall Student Satisfaction</a:t>
            </a:r>
          </a:p>
          <a:p>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6100" y="4001294"/>
            <a:ext cx="3225800" cy="1282700"/>
          </a:xfrm>
          <a:prstGeom prst="rect">
            <a:avLst/>
          </a:prstGeom>
        </p:spPr>
      </p:pic>
      <p:sp>
        <p:nvSpPr>
          <p:cNvPr id="7" name="TextBox 6"/>
          <p:cNvSpPr txBox="1"/>
          <p:nvPr/>
        </p:nvSpPr>
        <p:spPr>
          <a:xfrm>
            <a:off x="838200" y="1429078"/>
            <a:ext cx="7381460" cy="523220"/>
          </a:xfrm>
          <a:prstGeom prst="rect">
            <a:avLst/>
          </a:prstGeom>
          <a:noFill/>
        </p:spPr>
        <p:txBody>
          <a:bodyPr wrap="square" rtlCol="0">
            <a:spAutoFit/>
          </a:bodyPr>
          <a:lstStyle/>
          <a:p>
            <a:r>
              <a:rPr lang="en-US" sz="2800" u="sng" dirty="0"/>
              <a:t>NYC Dept. of Education 2015-16 School </a:t>
            </a:r>
            <a:r>
              <a:rPr lang="en-US" sz="2800" u="sng" dirty="0" smtClean="0"/>
              <a:t>Survey</a:t>
            </a:r>
            <a:endParaRPr lang="en-US" sz="2800" u="sng" dirty="0"/>
          </a:p>
        </p:txBody>
      </p:sp>
    </p:spTree>
    <p:extLst>
      <p:ext uri="{BB962C8B-B14F-4D97-AF65-F5344CB8AC3E}">
        <p14:creationId xmlns:p14="http://schemas.microsoft.com/office/powerpoint/2010/main" val="2060318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77010"/>
            <a:ext cx="10515600" cy="4903304"/>
          </a:xfrm>
        </p:spPr>
        <p:txBody>
          <a:bodyPr>
            <a:normAutofit/>
          </a:bodyPr>
          <a:lstStyle/>
          <a:p>
            <a:pPr marL="0" indent="0">
              <a:buNone/>
            </a:pPr>
            <a:r>
              <a:rPr lang="en-US" sz="3000" u="sng" dirty="0" smtClean="0"/>
              <a:t>NYC “High Schools At a Glance” Dataset</a:t>
            </a:r>
            <a:endParaRPr lang="en-US" sz="3000" dirty="0"/>
          </a:p>
          <a:p>
            <a:pPr marL="0" indent="0">
              <a:buNone/>
            </a:pPr>
            <a:r>
              <a:rPr lang="en-US" sz="2400" dirty="0" smtClean="0"/>
              <a:t>Tool mostly used by parents for choosing schools </a:t>
            </a:r>
          </a:p>
          <a:p>
            <a:pPr marL="0" indent="0">
              <a:buNone/>
            </a:pPr>
            <a:r>
              <a:rPr lang="en-US" sz="2400" dirty="0" smtClean="0"/>
              <a:t>based on a number of factors:</a:t>
            </a:r>
          </a:p>
          <a:p>
            <a:pPr>
              <a:buFontTx/>
              <a:buChar char="-"/>
            </a:pPr>
            <a:r>
              <a:rPr lang="en-US" sz="2200" dirty="0" smtClean="0"/>
              <a:t>Borough</a:t>
            </a:r>
          </a:p>
          <a:p>
            <a:pPr>
              <a:buFontTx/>
              <a:buChar char="-"/>
            </a:pPr>
            <a:r>
              <a:rPr lang="en-US" sz="2200" dirty="0" smtClean="0"/>
              <a:t>Number </a:t>
            </a:r>
            <a:r>
              <a:rPr lang="en-US" sz="2200" dirty="0"/>
              <a:t>of </a:t>
            </a:r>
            <a:r>
              <a:rPr lang="en-US" sz="2200" dirty="0" smtClean="0"/>
              <a:t>Programs</a:t>
            </a:r>
          </a:p>
          <a:p>
            <a:pPr>
              <a:buFontTx/>
              <a:buChar char="-"/>
            </a:pPr>
            <a:r>
              <a:rPr lang="en-US" sz="2200" dirty="0" smtClean="0"/>
              <a:t>Neighborhood</a:t>
            </a:r>
          </a:p>
          <a:p>
            <a:pPr>
              <a:buFontTx/>
              <a:buChar char="-"/>
            </a:pPr>
            <a:r>
              <a:rPr lang="en-US" sz="2200" dirty="0" smtClean="0"/>
              <a:t>Graduation Rate</a:t>
            </a:r>
          </a:p>
          <a:p>
            <a:pPr>
              <a:buFontTx/>
              <a:buChar char="-"/>
            </a:pPr>
            <a:r>
              <a:rPr lang="en-US" sz="2200" dirty="0" smtClean="0"/>
              <a:t>Attendance Rate</a:t>
            </a:r>
          </a:p>
          <a:p>
            <a:pPr>
              <a:buFontTx/>
              <a:buChar char="-"/>
            </a:pPr>
            <a:r>
              <a:rPr lang="en-US" sz="2200" dirty="0" smtClean="0"/>
              <a:t>% </a:t>
            </a:r>
            <a:r>
              <a:rPr lang="en-US" sz="2200" dirty="0"/>
              <a:t>Students who feel </a:t>
            </a:r>
            <a:r>
              <a:rPr lang="en-US" sz="2200" dirty="0" smtClean="0"/>
              <a:t>safe</a:t>
            </a:r>
          </a:p>
          <a:p>
            <a:pPr>
              <a:buFontTx/>
              <a:buChar char="-"/>
            </a:pPr>
            <a:r>
              <a:rPr lang="en-US" sz="2200" dirty="0" smtClean="0"/>
              <a:t>AP Courses</a:t>
            </a:r>
          </a:p>
          <a:p>
            <a:pPr>
              <a:buFontTx/>
              <a:buChar char="-"/>
            </a:pPr>
            <a:r>
              <a:rPr lang="en-US" sz="2200" dirty="0" smtClean="0"/>
              <a:t>CTE </a:t>
            </a:r>
            <a:r>
              <a:rPr lang="en-US" sz="2200" dirty="0"/>
              <a:t>Programs</a:t>
            </a:r>
          </a:p>
          <a:p>
            <a:pPr marL="0" indent="0">
              <a:buNone/>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2151" y="1577009"/>
            <a:ext cx="2694057" cy="4992377"/>
          </a:xfrm>
          <a:prstGeom prst="rect">
            <a:avLst/>
          </a:prstGeom>
        </p:spPr>
      </p:pic>
      <p:sp>
        <p:nvSpPr>
          <p:cNvPr id="8" name="Title 1"/>
          <p:cNvSpPr>
            <a:spLocks noGrp="1"/>
          </p:cNvSpPr>
          <p:nvPr>
            <p:ph type="title"/>
          </p:nvPr>
        </p:nvSpPr>
        <p:spPr>
          <a:xfrm>
            <a:off x="838200" y="365126"/>
            <a:ext cx="10515600" cy="938834"/>
          </a:xfrm>
          <a:ln>
            <a:solidFill>
              <a:schemeClr val="accent1"/>
            </a:solidFill>
          </a:ln>
        </p:spPr>
        <p:txBody>
          <a:bodyPr/>
          <a:lstStyle/>
          <a:p>
            <a:r>
              <a:rPr lang="en-US" dirty="0" smtClean="0"/>
              <a:t>New York City Schools Data</a:t>
            </a:r>
            <a:endParaRPr lang="en-US" dirty="0"/>
          </a:p>
        </p:txBody>
      </p:sp>
    </p:spTree>
    <p:extLst>
      <p:ext uri="{BB962C8B-B14F-4D97-AF65-F5344CB8AC3E}">
        <p14:creationId xmlns:p14="http://schemas.microsoft.com/office/powerpoint/2010/main" val="17294686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5618" y="1303960"/>
            <a:ext cx="8457376" cy="5569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1"/>
          <p:cNvSpPr txBox="1">
            <a:spLocks/>
          </p:cNvSpPr>
          <p:nvPr/>
        </p:nvSpPr>
        <p:spPr>
          <a:xfrm>
            <a:off x="838200" y="365126"/>
            <a:ext cx="10515600" cy="938834"/>
          </a:xfrm>
          <a:prstGeom prst="rect">
            <a:avLst/>
          </a:prstGeom>
          <a:ln>
            <a:solidFill>
              <a:schemeClr val="accent1"/>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Overall Satisfaction with School</a:t>
            </a:r>
            <a:endParaRPr lang="en-US" dirty="0"/>
          </a:p>
        </p:txBody>
      </p:sp>
    </p:spTree>
    <p:extLst>
      <p:ext uri="{BB962C8B-B14F-4D97-AF65-F5344CB8AC3E}">
        <p14:creationId xmlns:p14="http://schemas.microsoft.com/office/powerpoint/2010/main" val="1301702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570" y="1999947"/>
            <a:ext cx="5805583" cy="3894339"/>
          </a:xfrm>
          <a:prstGeom prst="rect">
            <a:avLst/>
          </a:prstGeom>
        </p:spPr>
      </p:pic>
      <p:sp>
        <p:nvSpPr>
          <p:cNvPr id="12" name="Title 1"/>
          <p:cNvSpPr>
            <a:spLocks noGrp="1"/>
          </p:cNvSpPr>
          <p:nvPr>
            <p:ph type="title"/>
          </p:nvPr>
        </p:nvSpPr>
        <p:spPr>
          <a:xfrm>
            <a:off x="838200" y="365126"/>
            <a:ext cx="10515600" cy="938834"/>
          </a:xfrm>
          <a:ln>
            <a:solidFill>
              <a:schemeClr val="accent1"/>
            </a:solidFill>
          </a:ln>
        </p:spPr>
        <p:txBody>
          <a:bodyPr>
            <a:normAutofit fontScale="90000"/>
          </a:bodyPr>
          <a:lstStyle/>
          <a:p>
            <a:r>
              <a:rPr lang="en-US" dirty="0" smtClean="0"/>
              <a:t>Demographics, Socioeconomics and Geography</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6058" y="1828075"/>
            <a:ext cx="4153321" cy="4238082"/>
          </a:xfrm>
          <a:prstGeom prst="rect">
            <a:avLst/>
          </a:prstGeom>
          <a:ln>
            <a:solidFill>
              <a:schemeClr val="tx1"/>
            </a:solidFill>
          </a:ln>
        </p:spPr>
      </p:pic>
    </p:spTree>
    <p:extLst>
      <p:ext uri="{BB962C8B-B14F-4D97-AF65-F5344CB8AC3E}">
        <p14:creationId xmlns:p14="http://schemas.microsoft.com/office/powerpoint/2010/main" val="1131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a:bodyPr>
          <a:lstStyle/>
          <a:p>
            <a:r>
              <a:rPr lang="en-US" b="1" dirty="0" smtClean="0"/>
              <a:t>Objective 1:</a:t>
            </a:r>
            <a:r>
              <a:rPr lang="en-US" dirty="0" smtClean="0"/>
              <a:t> Identify factors important to students versus parents</a:t>
            </a:r>
            <a:endParaRPr lang="en-US" b="1" dirty="0"/>
          </a:p>
        </p:txBody>
      </p:sp>
      <p:sp>
        <p:nvSpPr>
          <p:cNvPr id="3" name="TextBox 2"/>
          <p:cNvSpPr txBox="1"/>
          <p:nvPr/>
        </p:nvSpPr>
        <p:spPr>
          <a:xfrm>
            <a:off x="838200" y="1859577"/>
            <a:ext cx="2985497" cy="461665"/>
          </a:xfrm>
          <a:prstGeom prst="rect">
            <a:avLst/>
          </a:prstGeom>
          <a:noFill/>
        </p:spPr>
        <p:txBody>
          <a:bodyPr wrap="none" rtlCol="0">
            <a:spAutoFit/>
          </a:bodyPr>
          <a:lstStyle/>
          <a:p>
            <a:r>
              <a:rPr lang="en-US" sz="2400" smtClean="0"/>
              <a:t>Multilinear Regression</a:t>
            </a:r>
            <a:endParaRPr lang="en-US" sz="2400"/>
          </a:p>
        </p:txBody>
      </p:sp>
      <p:grpSp>
        <p:nvGrpSpPr>
          <p:cNvPr id="6" name="Group 5"/>
          <p:cNvGrpSpPr/>
          <p:nvPr/>
        </p:nvGrpSpPr>
        <p:grpSpPr>
          <a:xfrm>
            <a:off x="1483305" y="2551686"/>
            <a:ext cx="9225389" cy="3203490"/>
            <a:chOff x="945585" y="2896243"/>
            <a:chExt cx="9225389" cy="3203490"/>
          </a:xfrm>
        </p:grpSpPr>
        <p:sp>
          <p:nvSpPr>
            <p:cNvPr id="4" name="TextBox 3"/>
            <p:cNvSpPr txBox="1"/>
            <p:nvPr/>
          </p:nvSpPr>
          <p:spPr>
            <a:xfrm>
              <a:off x="1721615" y="2896243"/>
              <a:ext cx="2195216" cy="646331"/>
            </a:xfrm>
            <a:prstGeom prst="rect">
              <a:avLst/>
            </a:prstGeom>
            <a:noFill/>
            <a:ln>
              <a:solidFill>
                <a:schemeClr val="accent6"/>
              </a:solidFill>
            </a:ln>
          </p:spPr>
          <p:txBody>
            <a:bodyPr wrap="none" rtlCol="0">
              <a:spAutoFit/>
            </a:bodyPr>
            <a:lstStyle/>
            <a:p>
              <a:r>
                <a:rPr lang="en-US" sz="3600" b="1" dirty="0" smtClean="0"/>
                <a:t>STUDENTS</a:t>
              </a:r>
              <a:endParaRPr lang="en-US" sz="3600" b="1" dirty="0"/>
            </a:p>
          </p:txBody>
        </p:sp>
        <p:sp>
          <p:nvSpPr>
            <p:cNvPr id="7" name="TextBox 6"/>
            <p:cNvSpPr txBox="1"/>
            <p:nvPr/>
          </p:nvSpPr>
          <p:spPr>
            <a:xfrm>
              <a:off x="7400172" y="2896243"/>
              <a:ext cx="1913601" cy="646331"/>
            </a:xfrm>
            <a:prstGeom prst="rect">
              <a:avLst/>
            </a:prstGeom>
            <a:noFill/>
            <a:ln>
              <a:solidFill>
                <a:srgbClr val="FF0000"/>
              </a:solidFill>
            </a:ln>
          </p:spPr>
          <p:txBody>
            <a:bodyPr wrap="none" rtlCol="0">
              <a:spAutoFit/>
            </a:bodyPr>
            <a:lstStyle/>
            <a:p>
              <a:r>
                <a:rPr lang="en-US" sz="3600" b="1" dirty="0" smtClean="0"/>
                <a:t>PARENTS</a:t>
              </a:r>
              <a:endParaRPr lang="en-US" sz="3600" b="1" dirty="0"/>
            </a:p>
          </p:txBody>
        </p:sp>
        <p:sp>
          <p:nvSpPr>
            <p:cNvPr id="5" name="TextBox 4"/>
            <p:cNvSpPr txBox="1"/>
            <p:nvPr/>
          </p:nvSpPr>
          <p:spPr>
            <a:xfrm>
              <a:off x="945585" y="3852964"/>
              <a:ext cx="3747275" cy="2246769"/>
            </a:xfrm>
            <a:prstGeom prst="rect">
              <a:avLst/>
            </a:prstGeom>
            <a:noFill/>
          </p:spPr>
          <p:txBody>
            <a:bodyPr wrap="square" rtlCol="0">
              <a:spAutoFit/>
            </a:bodyPr>
            <a:lstStyle/>
            <a:p>
              <a:pPr algn="ctr"/>
              <a:r>
                <a:rPr lang="en-US" sz="2800" dirty="0" smtClean="0"/>
                <a:t>Trust</a:t>
              </a:r>
            </a:p>
            <a:p>
              <a:pPr algn="ctr"/>
              <a:endParaRPr lang="en-US" sz="2800" dirty="0"/>
            </a:p>
            <a:p>
              <a:pPr algn="ctr"/>
              <a:r>
                <a:rPr lang="en-US" sz="2800" dirty="0" smtClean="0"/>
                <a:t>Collaborative Teachers</a:t>
              </a:r>
            </a:p>
            <a:p>
              <a:pPr algn="ctr"/>
              <a:endParaRPr lang="en-US" sz="2800" dirty="0"/>
            </a:p>
            <a:p>
              <a:pPr algn="ctr"/>
              <a:r>
                <a:rPr lang="en-US" sz="2800" dirty="0" smtClean="0"/>
                <a:t>Supportive Environment</a:t>
              </a:r>
              <a:endParaRPr lang="en-US" sz="2800" dirty="0"/>
            </a:p>
          </p:txBody>
        </p:sp>
        <p:sp>
          <p:nvSpPr>
            <p:cNvPr id="9" name="TextBox 8"/>
            <p:cNvSpPr txBox="1"/>
            <p:nvPr/>
          </p:nvSpPr>
          <p:spPr>
            <a:xfrm>
              <a:off x="6542969" y="3852964"/>
              <a:ext cx="3628005" cy="2246769"/>
            </a:xfrm>
            <a:prstGeom prst="rect">
              <a:avLst/>
            </a:prstGeom>
            <a:noFill/>
          </p:spPr>
          <p:txBody>
            <a:bodyPr wrap="square" rtlCol="0">
              <a:spAutoFit/>
            </a:bodyPr>
            <a:lstStyle/>
            <a:p>
              <a:pPr algn="ctr"/>
              <a:r>
                <a:rPr lang="en-US" sz="2800" dirty="0" smtClean="0"/>
                <a:t>Trust</a:t>
              </a:r>
            </a:p>
            <a:p>
              <a:pPr algn="ctr"/>
              <a:endParaRPr lang="en-US" sz="2800" dirty="0"/>
            </a:p>
            <a:p>
              <a:pPr algn="ctr"/>
              <a:r>
                <a:rPr lang="en-US" sz="2800" dirty="0" smtClean="0"/>
                <a:t>School Leadership</a:t>
              </a:r>
            </a:p>
            <a:p>
              <a:pPr algn="ctr"/>
              <a:endParaRPr lang="en-US" sz="2800" dirty="0"/>
            </a:p>
            <a:p>
              <a:pPr algn="ctr"/>
              <a:r>
                <a:rPr lang="en-US" sz="2800" dirty="0" smtClean="0"/>
                <a:t>Family-Community Ties</a:t>
              </a:r>
              <a:endParaRPr lang="en-US" sz="2800" dirty="0"/>
            </a:p>
          </p:txBody>
        </p:sp>
      </p:grpSp>
      <p:sp>
        <p:nvSpPr>
          <p:cNvPr id="11" name="TextBox 10"/>
          <p:cNvSpPr txBox="1"/>
          <p:nvPr/>
        </p:nvSpPr>
        <p:spPr>
          <a:xfrm>
            <a:off x="2147601" y="6065566"/>
            <a:ext cx="2418682" cy="523220"/>
          </a:xfrm>
          <a:prstGeom prst="rect">
            <a:avLst/>
          </a:prstGeom>
          <a:solidFill>
            <a:schemeClr val="bg1">
              <a:lumMod val="75000"/>
            </a:schemeClr>
          </a:solidFill>
          <a:effectLst>
            <a:outerShdw blurRad="50800" dist="38100" dir="2700000" algn="tl" rotWithShape="0">
              <a:prstClr val="black">
                <a:alpha val="40000"/>
              </a:prstClr>
            </a:outerShdw>
          </a:effectLst>
        </p:spPr>
        <p:txBody>
          <a:bodyPr wrap="square" rtlCol="0">
            <a:spAutoFit/>
          </a:bodyPr>
          <a:lstStyle/>
          <a:p>
            <a:pPr algn="ctr"/>
            <a:r>
              <a:rPr lang="en-US" sz="2800" dirty="0" smtClean="0"/>
              <a:t>R</a:t>
            </a:r>
            <a:r>
              <a:rPr lang="en-US" sz="2800" baseline="30000" dirty="0" smtClean="0"/>
              <a:t>2</a:t>
            </a:r>
            <a:r>
              <a:rPr lang="en-US" sz="2800" dirty="0" smtClean="0"/>
              <a:t> = 0.976</a:t>
            </a:r>
            <a:endParaRPr lang="en-US" sz="2800" dirty="0"/>
          </a:p>
        </p:txBody>
      </p:sp>
      <p:sp>
        <p:nvSpPr>
          <p:cNvPr id="12" name="TextBox 11"/>
          <p:cNvSpPr txBox="1"/>
          <p:nvPr/>
        </p:nvSpPr>
        <p:spPr>
          <a:xfrm>
            <a:off x="7685350" y="6065566"/>
            <a:ext cx="2418682" cy="523220"/>
          </a:xfrm>
          <a:prstGeom prst="rect">
            <a:avLst/>
          </a:prstGeom>
          <a:solidFill>
            <a:schemeClr val="bg1">
              <a:lumMod val="75000"/>
            </a:schemeClr>
          </a:solidFill>
          <a:effectLst>
            <a:outerShdw blurRad="50800" dist="38100" dir="2700000" algn="tl" rotWithShape="0">
              <a:prstClr val="black">
                <a:alpha val="40000"/>
              </a:prstClr>
            </a:outerShdw>
          </a:effectLst>
        </p:spPr>
        <p:txBody>
          <a:bodyPr wrap="square" rtlCol="0">
            <a:spAutoFit/>
          </a:bodyPr>
          <a:lstStyle/>
          <a:p>
            <a:pPr algn="ctr"/>
            <a:r>
              <a:rPr lang="en-US" sz="2800" dirty="0" smtClean="0"/>
              <a:t>R</a:t>
            </a:r>
            <a:r>
              <a:rPr lang="en-US" sz="2800" baseline="30000" dirty="0" smtClean="0"/>
              <a:t>2</a:t>
            </a:r>
            <a:r>
              <a:rPr lang="en-US" sz="2800" dirty="0" smtClean="0"/>
              <a:t> = 0.763</a:t>
            </a:r>
            <a:endParaRPr lang="en-US" sz="2800" dirty="0"/>
          </a:p>
        </p:txBody>
      </p:sp>
    </p:spTree>
    <p:extLst>
      <p:ext uri="{BB962C8B-B14F-4D97-AF65-F5344CB8AC3E}">
        <p14:creationId xmlns:p14="http://schemas.microsoft.com/office/powerpoint/2010/main" val="29082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a:bodyPr>
          <a:lstStyle/>
          <a:p>
            <a:r>
              <a:rPr lang="en-US" sz="3900" b="1" dirty="0" smtClean="0"/>
              <a:t>Objective 3: </a:t>
            </a:r>
            <a:r>
              <a:rPr lang="en-US" sz="3900" dirty="0" smtClean="0"/>
              <a:t>What factors best predict differences in </a:t>
            </a:r>
            <a:r>
              <a:rPr lang="en-US" sz="3900" i="1" dirty="0" smtClean="0"/>
              <a:t>student</a:t>
            </a:r>
            <a:r>
              <a:rPr lang="en-US" sz="3900" dirty="0" smtClean="0"/>
              <a:t> and </a:t>
            </a:r>
            <a:r>
              <a:rPr lang="en-US" sz="3900" i="1" dirty="0" smtClean="0"/>
              <a:t>parent</a:t>
            </a:r>
            <a:r>
              <a:rPr lang="en-US" sz="3900" dirty="0" smtClean="0"/>
              <a:t> satisfaction?</a:t>
            </a:r>
            <a:endParaRPr lang="en-US" sz="3900" b="1" dirty="0"/>
          </a:p>
        </p:txBody>
      </p:sp>
      <p:sp>
        <p:nvSpPr>
          <p:cNvPr id="3" name="TextBox 2"/>
          <p:cNvSpPr txBox="1"/>
          <p:nvPr/>
        </p:nvSpPr>
        <p:spPr>
          <a:xfrm>
            <a:off x="838200" y="1859577"/>
            <a:ext cx="1880258" cy="830997"/>
          </a:xfrm>
          <a:prstGeom prst="rect">
            <a:avLst/>
          </a:prstGeom>
          <a:noFill/>
        </p:spPr>
        <p:txBody>
          <a:bodyPr wrap="none" rtlCol="0">
            <a:spAutoFit/>
          </a:bodyPr>
          <a:lstStyle/>
          <a:p>
            <a:r>
              <a:rPr lang="en-US" sz="2400" dirty="0" smtClean="0"/>
              <a:t>Classification </a:t>
            </a:r>
          </a:p>
          <a:p>
            <a:r>
              <a:rPr lang="en-US" sz="2400" dirty="0" smtClean="0"/>
              <a:t>(K-NN)</a:t>
            </a:r>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8458" y="1859577"/>
            <a:ext cx="7139917" cy="4928284"/>
          </a:xfrm>
          <a:prstGeom prst="rect">
            <a:avLst/>
          </a:prstGeom>
        </p:spPr>
      </p:pic>
      <p:cxnSp>
        <p:nvCxnSpPr>
          <p:cNvPr id="6" name="Straight Connector 5"/>
          <p:cNvCxnSpPr/>
          <p:nvPr/>
        </p:nvCxnSpPr>
        <p:spPr>
          <a:xfrm flipV="1">
            <a:off x="5533698" y="2065283"/>
            <a:ext cx="31532" cy="4225158"/>
          </a:xfrm>
          <a:prstGeom prst="line">
            <a:avLst/>
          </a:prstGeom>
          <a:ln w="28575"/>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8" name="Right Arrow 7"/>
          <p:cNvSpPr/>
          <p:nvPr/>
        </p:nvSpPr>
        <p:spPr>
          <a:xfrm>
            <a:off x="5707117" y="2065283"/>
            <a:ext cx="693683" cy="2097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0800000">
            <a:off x="4740131" y="2060023"/>
            <a:ext cx="693683" cy="2097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416555" y="1981193"/>
            <a:ext cx="2096814" cy="369332"/>
          </a:xfrm>
          <a:prstGeom prst="rect">
            <a:avLst/>
          </a:prstGeom>
          <a:noFill/>
        </p:spPr>
        <p:txBody>
          <a:bodyPr wrap="square" rtlCol="0">
            <a:spAutoFit/>
          </a:bodyPr>
          <a:lstStyle/>
          <a:p>
            <a:r>
              <a:rPr lang="en-US" dirty="0" smtClean="0"/>
              <a:t>“Large Difference”</a:t>
            </a:r>
            <a:endParaRPr lang="en-US" dirty="0"/>
          </a:p>
        </p:txBody>
      </p:sp>
      <p:sp>
        <p:nvSpPr>
          <p:cNvPr id="11" name="TextBox 10"/>
          <p:cNvSpPr txBox="1"/>
          <p:nvPr/>
        </p:nvSpPr>
        <p:spPr>
          <a:xfrm>
            <a:off x="3841533" y="1992431"/>
            <a:ext cx="2096814" cy="646331"/>
          </a:xfrm>
          <a:prstGeom prst="rect">
            <a:avLst/>
          </a:prstGeom>
          <a:noFill/>
        </p:spPr>
        <p:txBody>
          <a:bodyPr wrap="square" rtlCol="0">
            <a:spAutoFit/>
          </a:bodyPr>
          <a:lstStyle/>
          <a:p>
            <a:r>
              <a:rPr lang="en-US" dirty="0" smtClean="0"/>
              <a:t>“Small </a:t>
            </a:r>
          </a:p>
          <a:p>
            <a:r>
              <a:rPr lang="en-US" dirty="0" smtClean="0"/>
              <a:t>Difference”</a:t>
            </a:r>
            <a:endParaRPr lang="en-US" dirty="0"/>
          </a:p>
        </p:txBody>
      </p:sp>
    </p:spTree>
    <p:extLst>
      <p:ext uri="{BB962C8B-B14F-4D97-AF65-F5344CB8AC3E}">
        <p14:creationId xmlns:p14="http://schemas.microsoft.com/office/powerpoint/2010/main" val="15771141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a:bodyPr>
          <a:lstStyle/>
          <a:p>
            <a:r>
              <a:rPr lang="en-US" sz="3900" b="1" dirty="0" smtClean="0"/>
              <a:t>Objective 3: </a:t>
            </a:r>
            <a:r>
              <a:rPr lang="en-US" sz="3900" dirty="0" smtClean="0"/>
              <a:t>What factors best predict differences in </a:t>
            </a:r>
            <a:r>
              <a:rPr lang="en-US" sz="3900" i="1" dirty="0" smtClean="0"/>
              <a:t>student</a:t>
            </a:r>
            <a:r>
              <a:rPr lang="en-US" sz="3900" dirty="0" smtClean="0"/>
              <a:t> and </a:t>
            </a:r>
            <a:r>
              <a:rPr lang="en-US" sz="3900" i="1" dirty="0" smtClean="0"/>
              <a:t>parent</a:t>
            </a:r>
            <a:r>
              <a:rPr lang="en-US" sz="3900" dirty="0" smtClean="0"/>
              <a:t> satisfaction?</a:t>
            </a:r>
            <a:endParaRPr lang="en-US" sz="3900" b="1" dirty="0"/>
          </a:p>
        </p:txBody>
      </p:sp>
      <p:sp>
        <p:nvSpPr>
          <p:cNvPr id="5" name="Rectangle 4"/>
          <p:cNvSpPr/>
          <p:nvPr/>
        </p:nvSpPr>
        <p:spPr>
          <a:xfrm>
            <a:off x="431004" y="1975835"/>
            <a:ext cx="3955763" cy="646331"/>
          </a:xfrm>
          <a:prstGeom prst="rect">
            <a:avLst/>
          </a:prstGeom>
        </p:spPr>
        <p:txBody>
          <a:bodyPr wrap="none">
            <a:spAutoFit/>
          </a:bodyPr>
          <a:lstStyle/>
          <a:p>
            <a:r>
              <a:rPr lang="en-US" sz="3600" dirty="0" smtClean="0"/>
              <a:t>Rigorous Instruction</a:t>
            </a:r>
            <a:endParaRPr lang="en-US" sz="3600" dirty="0"/>
          </a:p>
        </p:txBody>
      </p:sp>
      <p:sp>
        <p:nvSpPr>
          <p:cNvPr id="7" name="Rectangle 6"/>
          <p:cNvSpPr/>
          <p:nvPr/>
        </p:nvSpPr>
        <p:spPr>
          <a:xfrm>
            <a:off x="431004" y="2856809"/>
            <a:ext cx="2909130" cy="646331"/>
          </a:xfrm>
          <a:prstGeom prst="rect">
            <a:avLst/>
          </a:prstGeom>
        </p:spPr>
        <p:txBody>
          <a:bodyPr wrap="none">
            <a:spAutoFit/>
          </a:bodyPr>
          <a:lstStyle/>
          <a:p>
            <a:r>
              <a:rPr lang="en-US" sz="3600" dirty="0" smtClean="0"/>
              <a:t>Student Safety</a:t>
            </a:r>
            <a:endParaRPr lang="en-US" sz="3600" dirty="0"/>
          </a:p>
        </p:txBody>
      </p:sp>
      <p:graphicFrame>
        <p:nvGraphicFramePr>
          <p:cNvPr id="3" name="Table 2"/>
          <p:cNvGraphicFramePr>
            <a:graphicFrameLocks noGrp="1"/>
          </p:cNvGraphicFramePr>
          <p:nvPr>
            <p:extLst>
              <p:ext uri="{D42A27DB-BD31-4B8C-83A1-F6EECF244321}">
                <p14:modId xmlns:p14="http://schemas.microsoft.com/office/powerpoint/2010/main" val="1753964739"/>
              </p:ext>
            </p:extLst>
          </p:nvPr>
        </p:nvGraphicFramePr>
        <p:xfrm>
          <a:off x="519806" y="3955236"/>
          <a:ext cx="3495603" cy="1920240"/>
        </p:xfrm>
        <a:graphic>
          <a:graphicData uri="http://schemas.openxmlformats.org/drawingml/2006/table">
            <a:tbl>
              <a:tblPr firstRow="1" bandRow="1">
                <a:tableStyleId>{5A111915-BE36-4E01-A7E5-04B1672EAD32}</a:tableStyleId>
              </a:tblPr>
              <a:tblGrid>
                <a:gridCol w="1165201"/>
                <a:gridCol w="1165201"/>
                <a:gridCol w="1165201"/>
              </a:tblGrid>
              <a:tr h="370840">
                <a:tc>
                  <a:txBody>
                    <a:bodyPr/>
                    <a:lstStyle/>
                    <a:p>
                      <a:pPr algn="ctr"/>
                      <a:r>
                        <a:rPr lang="en-US" sz="1800" dirty="0" smtClean="0">
                          <a:solidFill>
                            <a:schemeClr val="tx1"/>
                          </a:solidFill>
                        </a:rPr>
                        <a:t>Confusion Matrix</a:t>
                      </a:r>
                      <a:endParaRPr lang="en-US" sz="1800" dirty="0">
                        <a:solidFill>
                          <a:schemeClr val="tx1"/>
                        </a:solidFill>
                      </a:endParaRPr>
                    </a:p>
                  </a:txBody>
                  <a:tcPr>
                    <a:noFill/>
                  </a:tcPr>
                </a:tc>
                <a:tc>
                  <a:txBody>
                    <a:bodyPr/>
                    <a:lstStyle/>
                    <a:p>
                      <a:pPr algn="ctr"/>
                      <a:r>
                        <a:rPr lang="en-US" sz="2000" dirty="0" smtClean="0">
                          <a:solidFill>
                            <a:schemeClr val="tx1"/>
                          </a:solidFill>
                        </a:rPr>
                        <a:t>Correct</a:t>
                      </a:r>
                      <a:endParaRPr lang="en-US" sz="2000" dirty="0">
                        <a:solidFill>
                          <a:schemeClr val="tx1"/>
                        </a:solidFill>
                      </a:endParaRPr>
                    </a:p>
                  </a:txBody>
                  <a:tcPr anchor="ctr">
                    <a:noFill/>
                  </a:tcPr>
                </a:tc>
                <a:tc>
                  <a:txBody>
                    <a:bodyPr/>
                    <a:lstStyle/>
                    <a:p>
                      <a:pPr algn="ctr"/>
                      <a:r>
                        <a:rPr lang="en-US" sz="2000" dirty="0" smtClean="0">
                          <a:solidFill>
                            <a:schemeClr val="tx1"/>
                          </a:solidFill>
                        </a:rPr>
                        <a:t>Incorrect</a:t>
                      </a:r>
                      <a:endParaRPr lang="en-US" sz="2000" dirty="0">
                        <a:solidFill>
                          <a:schemeClr val="tx1"/>
                        </a:solidFill>
                      </a:endParaRPr>
                    </a:p>
                  </a:txBody>
                  <a:tcPr anchor="ctr">
                    <a:noFill/>
                  </a:tcPr>
                </a:tc>
              </a:tr>
              <a:tr h="370840">
                <a:tc>
                  <a:txBody>
                    <a:bodyPr/>
                    <a:lstStyle/>
                    <a:p>
                      <a:pPr algn="ctr"/>
                      <a:r>
                        <a:rPr lang="en-US" sz="1800" dirty="0" smtClean="0"/>
                        <a:t>Small  Difference</a:t>
                      </a:r>
                      <a:endParaRPr lang="en-US" sz="1800" dirty="0"/>
                    </a:p>
                  </a:txBody>
                  <a:tcPr>
                    <a:solidFill>
                      <a:srgbClr val="92D050"/>
                    </a:solidFill>
                  </a:tcPr>
                </a:tc>
                <a:tc>
                  <a:txBody>
                    <a:bodyPr/>
                    <a:lstStyle/>
                    <a:p>
                      <a:pPr algn="ctr"/>
                      <a:r>
                        <a:rPr lang="en-US" sz="2000" dirty="0" smtClean="0"/>
                        <a:t>41</a:t>
                      </a:r>
                      <a:endParaRPr lang="en-US" sz="2000" b="1" dirty="0"/>
                    </a:p>
                  </a:txBody>
                  <a:tcPr anchor="ctr">
                    <a:solidFill>
                      <a:srgbClr val="92D050"/>
                    </a:solidFill>
                  </a:tcPr>
                </a:tc>
                <a:tc>
                  <a:txBody>
                    <a:bodyPr/>
                    <a:lstStyle/>
                    <a:p>
                      <a:pPr algn="ctr"/>
                      <a:r>
                        <a:rPr lang="en-US" sz="2000" dirty="0" smtClean="0"/>
                        <a:t>40</a:t>
                      </a:r>
                      <a:endParaRPr lang="en-US" sz="2000" b="1" dirty="0"/>
                    </a:p>
                  </a:txBody>
                  <a:tcPr anchor="ctr">
                    <a:solidFill>
                      <a:srgbClr val="92D050"/>
                    </a:solidFill>
                  </a:tcPr>
                </a:tc>
              </a:tr>
              <a:tr h="370840">
                <a:tc>
                  <a:txBody>
                    <a:bodyPr/>
                    <a:lstStyle/>
                    <a:p>
                      <a:pPr algn="ctr"/>
                      <a:r>
                        <a:rPr lang="en-US" sz="1800" dirty="0" smtClean="0"/>
                        <a:t>Large</a:t>
                      </a:r>
                      <a:r>
                        <a:rPr lang="en-US" sz="1800" baseline="0" dirty="0" smtClean="0"/>
                        <a:t>  Difference</a:t>
                      </a:r>
                      <a:endParaRPr lang="en-US" sz="1800" dirty="0"/>
                    </a:p>
                  </a:txBody>
                  <a:tcPr>
                    <a:solidFill>
                      <a:schemeClr val="accent1">
                        <a:lumMod val="60000"/>
                        <a:lumOff val="40000"/>
                      </a:schemeClr>
                    </a:solidFill>
                  </a:tcPr>
                </a:tc>
                <a:tc>
                  <a:txBody>
                    <a:bodyPr/>
                    <a:lstStyle/>
                    <a:p>
                      <a:pPr algn="ctr"/>
                      <a:r>
                        <a:rPr lang="en-US" sz="2000" dirty="0" smtClean="0"/>
                        <a:t>15</a:t>
                      </a:r>
                      <a:endParaRPr lang="en-US" sz="2000" b="1" dirty="0"/>
                    </a:p>
                  </a:txBody>
                  <a:tcPr anchor="ctr">
                    <a:solidFill>
                      <a:schemeClr val="accent1">
                        <a:lumMod val="60000"/>
                        <a:lumOff val="40000"/>
                      </a:schemeClr>
                    </a:solidFill>
                  </a:tcPr>
                </a:tc>
                <a:tc>
                  <a:txBody>
                    <a:bodyPr/>
                    <a:lstStyle/>
                    <a:p>
                      <a:pPr algn="ctr"/>
                      <a:r>
                        <a:rPr lang="en-US" sz="2000" dirty="0" smtClean="0"/>
                        <a:t>340</a:t>
                      </a:r>
                      <a:endParaRPr lang="en-US" sz="2000" b="1" dirty="0"/>
                    </a:p>
                  </a:txBody>
                  <a:tcPr anchor="ctr">
                    <a:solidFill>
                      <a:schemeClr val="accent1">
                        <a:lumMod val="60000"/>
                        <a:lumOff val="40000"/>
                      </a:schemeClr>
                    </a:solidFill>
                  </a:tcPr>
                </a:tc>
              </a:tr>
            </a:tbl>
          </a:graphicData>
        </a:graphic>
      </p:graphicFrame>
      <p:grpSp>
        <p:nvGrpSpPr>
          <p:cNvPr id="4" name="Group 3"/>
          <p:cNvGrpSpPr/>
          <p:nvPr/>
        </p:nvGrpSpPr>
        <p:grpSpPr>
          <a:xfrm>
            <a:off x="4234366" y="1975835"/>
            <a:ext cx="7794593" cy="4878642"/>
            <a:chOff x="4234366" y="1975835"/>
            <a:chExt cx="7794593" cy="4878642"/>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4366" y="1975835"/>
              <a:ext cx="7794593" cy="469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8784" t="93672" r="30608" b="-723"/>
            <a:stretch/>
          </p:blipFill>
          <p:spPr bwMode="auto">
            <a:xfrm>
              <a:off x="6749578" y="6379997"/>
              <a:ext cx="3419175" cy="474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739" t="19152" r="94522" b="27031"/>
            <a:stretch/>
          </p:blipFill>
          <p:spPr bwMode="auto">
            <a:xfrm>
              <a:off x="4406148" y="2486706"/>
              <a:ext cx="290696" cy="3441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857585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a:bodyPr>
          <a:lstStyle/>
          <a:p>
            <a:r>
              <a:rPr lang="en-US" sz="3900" b="1" dirty="0" smtClean="0"/>
              <a:t>Objective 2:</a:t>
            </a:r>
            <a:r>
              <a:rPr lang="en-US" sz="3900" dirty="0" smtClean="0"/>
              <a:t> Do factors important to </a:t>
            </a:r>
            <a:r>
              <a:rPr lang="en-US" sz="3900" i="1" dirty="0" smtClean="0"/>
              <a:t>students</a:t>
            </a:r>
            <a:r>
              <a:rPr lang="en-US" sz="3900" dirty="0" smtClean="0"/>
              <a:t> or </a:t>
            </a:r>
            <a:r>
              <a:rPr lang="en-US" sz="3900" i="1" dirty="0" smtClean="0"/>
              <a:t>parents</a:t>
            </a:r>
            <a:r>
              <a:rPr lang="en-US" sz="3900" dirty="0" smtClean="0"/>
              <a:t> best predict minority, poverty, or borough?</a:t>
            </a:r>
            <a:endParaRPr lang="en-US" sz="3900" b="1" dirty="0"/>
          </a:p>
        </p:txBody>
      </p:sp>
      <p:sp>
        <p:nvSpPr>
          <p:cNvPr id="3" name="TextBox 2"/>
          <p:cNvSpPr txBox="1"/>
          <p:nvPr/>
        </p:nvSpPr>
        <p:spPr>
          <a:xfrm>
            <a:off x="838200" y="1859577"/>
            <a:ext cx="1880258" cy="830997"/>
          </a:xfrm>
          <a:prstGeom prst="rect">
            <a:avLst/>
          </a:prstGeom>
          <a:noFill/>
        </p:spPr>
        <p:txBody>
          <a:bodyPr wrap="none" rtlCol="0">
            <a:spAutoFit/>
          </a:bodyPr>
          <a:lstStyle/>
          <a:p>
            <a:r>
              <a:rPr lang="en-US" sz="2400" dirty="0" smtClean="0"/>
              <a:t>Classification </a:t>
            </a:r>
          </a:p>
          <a:p>
            <a:r>
              <a:rPr lang="en-US" sz="2400" dirty="0" smtClean="0"/>
              <a:t>(K-NN)</a:t>
            </a:r>
            <a:endParaRPr lang="en-US" sz="24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8458" y="1802425"/>
            <a:ext cx="7706191" cy="4947795"/>
          </a:xfrm>
          <a:prstGeom prst="rect">
            <a:avLst/>
          </a:prstGeom>
        </p:spPr>
      </p:pic>
    </p:spTree>
    <p:extLst>
      <p:ext uri="{BB962C8B-B14F-4D97-AF65-F5344CB8AC3E}">
        <p14:creationId xmlns:p14="http://schemas.microsoft.com/office/powerpoint/2010/main" val="11873594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226</TotalTime>
  <Words>557</Words>
  <Application>Microsoft Office PowerPoint</Application>
  <PresentationFormat>Custom</PresentationFormat>
  <Paragraphs>95</Paragraphs>
  <Slides>11</Slides>
  <Notes>10</Notes>
  <HiddenSlides>1</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Factors Affecting Parent and Student Satisfaction of New York City Public High Schools</vt:lpstr>
      <vt:lpstr>New York City Schools Data</vt:lpstr>
      <vt:lpstr>New York City Schools Data</vt:lpstr>
      <vt:lpstr>PowerPoint Presentation</vt:lpstr>
      <vt:lpstr>Demographics, Socioeconomics and Geography</vt:lpstr>
      <vt:lpstr>Objective 1: Identify factors important to students versus parents</vt:lpstr>
      <vt:lpstr>Objective 3: What factors best predict differences in student and parent satisfaction?</vt:lpstr>
      <vt:lpstr>Objective 3: What factors best predict differences in student and parent satisfaction?</vt:lpstr>
      <vt:lpstr>Objective 2: Do factors important to students or parents best predict minority, poverty, or borough?</vt:lpstr>
      <vt:lpstr>Demographics, Socioeconomics and Geography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Affecting Parent and Student Satisfaction of New York City Public High Schools</dc:title>
  <dc:creator>Kara Johnson</dc:creator>
  <cp:lastModifiedBy>Sara</cp:lastModifiedBy>
  <cp:revision>31</cp:revision>
  <dcterms:created xsi:type="dcterms:W3CDTF">2016-12-01T22:57:05Z</dcterms:created>
  <dcterms:modified xsi:type="dcterms:W3CDTF">2016-12-03T22:41:49Z</dcterms:modified>
</cp:coreProperties>
</file>