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3" r:id="rId17"/>
    <p:sldId id="278" r:id="rId18"/>
    <p:sldId id="279" r:id="rId19"/>
    <p:sldId id="280" r:id="rId20"/>
    <p:sldId id="276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9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6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5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2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2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Healthcare Analytics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Saraj Singhal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07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Top 10 Busiest Hospitals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5632" y="6211669"/>
            <a:ext cx="6827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Key Insight:</a:t>
            </a:r>
          </a:p>
          <a:p>
            <a:r>
              <a:rPr dirty="0"/>
              <a:t>Certain hospitals handle high volumes and need operational support.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B6F55C-5588-6291-408B-73BA665C4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01519"/>
            <a:ext cx="80200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7005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Hospital Admissions by Month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9743" y="5902041"/>
            <a:ext cx="7144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Key Insight:</a:t>
            </a:r>
          </a:p>
          <a:p>
            <a:r>
              <a:rPr dirty="0"/>
              <a:t>Admissions peak in Aug–Oct.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52E9BE-C942-1F4C-9544-93ED0265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2" y="1388714"/>
            <a:ext cx="8337755" cy="425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44358"/>
            <a:ext cx="7886700" cy="957727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Billing Amount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6864" y="5990290"/>
            <a:ext cx="6912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Key Insight:</a:t>
            </a:r>
          </a:p>
          <a:p>
            <a:r>
              <a:rPr dirty="0"/>
              <a:t>Most bills range from $20,000 to $30,000.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047D13C-2D4F-05FE-095E-8CE5464D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72" y="1002085"/>
            <a:ext cx="7296558" cy="485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5080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Insurance Provider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35040" y="2090928"/>
            <a:ext cx="274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Key Insight:</a:t>
            </a:r>
          </a:p>
          <a:p>
            <a:r>
              <a:rPr dirty="0"/>
              <a:t>Majority of patients use providers like Cigna and Medicare.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DB2957-2004-439E-58AF-771A9F0C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" y="1458370"/>
            <a:ext cx="53149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88" y="116796"/>
            <a:ext cx="7886700" cy="905760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High-Billing Medical Condition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6766" y="6119420"/>
            <a:ext cx="6059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Key Insight:</a:t>
            </a:r>
          </a:p>
          <a:p>
            <a:r>
              <a:rPr dirty="0"/>
              <a:t>Obesity and Diabetes have the </a:t>
            </a:r>
            <a:r>
              <a:rPr lang="en-IN" dirty="0"/>
              <a:t>slightly </a:t>
            </a:r>
            <a:r>
              <a:rPr dirty="0"/>
              <a:t>highest average billing.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A56014-507A-92A1-80DD-154B5D20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" y="904875"/>
            <a:ext cx="82677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114" y="725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Top Insurance Providers with Highest Average Billing</a:t>
            </a:r>
            <a:endParaRPr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99744" y="6010733"/>
            <a:ext cx="6154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Key Insight:</a:t>
            </a:r>
          </a:p>
          <a:p>
            <a:r>
              <a:rPr dirty="0"/>
              <a:t>Billing trends </a:t>
            </a:r>
            <a:r>
              <a:rPr lang="en-IN" dirty="0"/>
              <a:t>are almost same</a:t>
            </a:r>
            <a:r>
              <a:rPr dirty="0"/>
              <a:t> across providers.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408B30-44BF-2EE5-C3F2-0BB4EE4FF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3" y="1398081"/>
            <a:ext cx="7983794" cy="42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Average Billing Amount by Admission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44639" y="1974723"/>
            <a:ext cx="24198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Key Insight:</a:t>
            </a:r>
          </a:p>
          <a:p>
            <a:r>
              <a:rPr dirty="0"/>
              <a:t>Elective admissions are </a:t>
            </a:r>
            <a:r>
              <a:rPr lang="en-IN" dirty="0"/>
              <a:t>slightly </a:t>
            </a:r>
            <a:r>
              <a:rPr dirty="0"/>
              <a:t>more expensive on average.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2D49DB-B5D7-2156-8E7B-56B02F56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" y="1902586"/>
            <a:ext cx="6306118" cy="459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AFEC-39A1-1B97-64FA-8BAB3EA6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Insurance </a:t>
            </a:r>
            <a:r>
              <a:rPr lang="en-US" sz="3200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Provider</a:t>
            </a:r>
            <a:r>
              <a:rPr lang="en-US" sz="3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Distribution</a:t>
            </a: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8A447-9632-6B3F-B6B8-DD570A9A5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32" y="1043414"/>
            <a:ext cx="5888736" cy="49803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56C865-54AD-616A-F59E-8D63F22FA320}"/>
              </a:ext>
            </a:extLst>
          </p:cNvPr>
          <p:cNvSpPr txBox="1"/>
          <p:nvPr/>
        </p:nvSpPr>
        <p:spPr>
          <a:xfrm>
            <a:off x="1109472" y="6218802"/>
            <a:ext cx="726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 Insight: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Majority of patients use providers like Cigna and Medicare.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95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2C4E-B6C9-C778-F192-84DE9C38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7005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Top hospitals with Highest Average Billing</a:t>
            </a: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7EEAA-56ED-2F30-666D-8C1E9656C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92" y="1262280"/>
            <a:ext cx="6808815" cy="45045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57A7B7-5B8D-2EEA-C408-47FFD4B2F8D4}"/>
              </a:ext>
            </a:extLst>
          </p:cNvPr>
          <p:cNvSpPr txBox="1"/>
          <p:nvPr/>
        </p:nvSpPr>
        <p:spPr>
          <a:xfrm>
            <a:off x="1365504" y="5949696"/>
            <a:ext cx="54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 Insight: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Billing varies significantly by hospital.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92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5277-29B7-C5B1-3F14-9F62F29A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59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Distribution of Admission Types</a:t>
            </a:r>
            <a:endParaRPr lang="en-IN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982D74-22DE-1388-55DF-381665F00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44" y="1353017"/>
            <a:ext cx="6159783" cy="43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69644-B684-CF32-E99E-2C9E2E6FC43F}"/>
              </a:ext>
            </a:extLst>
          </p:cNvPr>
          <p:cNvSpPr txBox="1"/>
          <p:nvPr/>
        </p:nvSpPr>
        <p:spPr>
          <a:xfrm>
            <a:off x="1914525" y="6041614"/>
            <a:ext cx="59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 Insight: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Most admissions are urgent or emergency.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92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Hospitals face challenges in managing patient outcomes, operational efficiency, and cost control.</a:t>
            </a:r>
          </a:p>
          <a:p>
            <a:r>
              <a:t>Data-driven decisions are essential to improve service quality and reduce overhead.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1597-F961-620B-96C6-B5E13372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Hypothesis Testing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3E9A-D1DC-4713-016B-85E2138C2B33}"/>
              </a:ext>
            </a:extLst>
          </p:cNvPr>
          <p:cNvSpPr txBox="1">
            <a:spLocks/>
          </p:cNvSpPr>
          <p:nvPr/>
        </p:nvSpPr>
        <p:spPr>
          <a:xfrm>
            <a:off x="457200" y="2283903"/>
            <a:ext cx="8382000" cy="26172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Cigna vs Aetna Billing → No significant difference (p = 0.8857)</a:t>
            </a:r>
          </a:p>
          <a:p>
            <a:r>
              <a:rPr lang="en-IN" dirty="0"/>
              <a:t>Urgent vs Elective Billing → No significant difference (p = 0.5652)</a:t>
            </a:r>
          </a:p>
          <a:p>
            <a:r>
              <a:rPr lang="en-IN" dirty="0"/>
              <a:t>Male vs Female Stay Duration → No significant difference (p = 0.3167)</a:t>
            </a:r>
          </a:p>
        </p:txBody>
      </p:sp>
    </p:spTree>
    <p:extLst>
      <p:ext uri="{BB962C8B-B14F-4D97-AF65-F5344CB8AC3E}">
        <p14:creationId xmlns:p14="http://schemas.microsoft.com/office/powerpoint/2010/main" val="326704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✔ Focus on chronic disease prevention and management</a:t>
            </a:r>
          </a:p>
          <a:p>
            <a:r>
              <a:rPr lang="en-IN" dirty="0"/>
              <a:t>✔ Plan for seasonal surges (Aug–Oct)</a:t>
            </a:r>
          </a:p>
          <a:p>
            <a:r>
              <a:rPr lang="en-IN" dirty="0"/>
              <a:t>✔ Optimize elective admissions through outpatient care</a:t>
            </a:r>
          </a:p>
          <a:p>
            <a:r>
              <a:rPr lang="en-IN" dirty="0"/>
              <a:t>✔ Standardize hospital billing practices</a:t>
            </a:r>
          </a:p>
          <a:p>
            <a:r>
              <a:rPr lang="en-IN" dirty="0"/>
              <a:t>✔ Streamline insurance claim handling</a:t>
            </a:r>
          </a:p>
          <a:p>
            <a:r>
              <a:rPr lang="en-IN" dirty="0"/>
              <a:t>✔ Invest in hospitals with the highest loads</a:t>
            </a:r>
          </a:p>
          <a:p>
            <a:r>
              <a:rPr lang="en-IN" dirty="0"/>
              <a:t>✔ Use Power BI dashboards for real-time analytics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provided valuable insights into healthcare data.</a:t>
            </a:r>
          </a:p>
          <a:p>
            <a:r>
              <a:t>It helps in making data-informed decisions to improve patient care, reduce costs, and streamline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patient records and healthcare operations to generate actionable insights.</a:t>
            </a:r>
          </a:p>
          <a:p>
            <a:r>
              <a:t>Enhance patient care, optimize resources, and reduce costs.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Cleaning &amp; Preparation</a:t>
            </a:r>
          </a:p>
          <a:p>
            <a:r>
              <a:t>2. Exploratory Data Analysis (EDA)</a:t>
            </a:r>
          </a:p>
          <a:p>
            <a:r>
              <a:t>3. Data Visualization using Python</a:t>
            </a:r>
          </a:p>
          <a:p>
            <a:r>
              <a:t>4. Hypothesis Testing</a:t>
            </a:r>
          </a:p>
          <a:p>
            <a:r>
              <a:t>5. Insight Extraction &amp; Recommendation Building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8B78-8B0E-CF38-E5A8-4FBE02C9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3249033"/>
            <a:ext cx="8937522" cy="10200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dirty="0"/>
              <a:t>Analysis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50DDC-BE73-E41D-4342-24A52B1E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739" y="1825643"/>
            <a:ext cx="1166522" cy="11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1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05" y="185654"/>
            <a:ext cx="7490019" cy="1143000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Age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9873" y="5440362"/>
            <a:ext cx="65442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Key Insight:</a:t>
            </a:r>
          </a:p>
          <a:p>
            <a:r>
              <a:rPr dirty="0"/>
              <a:t>Most patients are aged between 30–60, indicating a need for middle-aged wellness programs.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8BC08-745C-16F7-35C3-295DCBAEC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05" y="1417638"/>
            <a:ext cx="5730240" cy="380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32387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Gender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9280" y="2749296"/>
            <a:ext cx="2743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Key Insight:</a:t>
            </a:r>
          </a:p>
          <a:p>
            <a:r>
              <a:rPr dirty="0"/>
              <a:t>Gender distribution is almost equal. Ensure gender-equitable healthcare delivery.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6DA8DC-8C36-D63B-A71C-A7E65393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7" y="1032387"/>
            <a:ext cx="4768645" cy="5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0730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Top Medical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020" y="6009407"/>
            <a:ext cx="7291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Key Insight:</a:t>
            </a:r>
          </a:p>
          <a:p>
            <a:r>
              <a:rPr dirty="0"/>
              <a:t>Arthritis, Diabetes, and Hypertension are most prevalent.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7BC4D6-738A-F638-6E43-417324C10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3" y="1188720"/>
            <a:ext cx="7291959" cy="46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6994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Hospital Admission Trend Over the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496" y="5889498"/>
            <a:ext cx="7303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Key Insight:</a:t>
            </a:r>
          </a:p>
          <a:p>
            <a:r>
              <a:rPr dirty="0"/>
              <a:t>Admissions are steady over the years.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E19344-9286-8194-11A6-899AE7855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1200150"/>
            <a:ext cx="82677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</TotalTime>
  <Words>451</Words>
  <Application>Microsoft Office PowerPoint</Application>
  <PresentationFormat>On-screen Show (4:3)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MS Mincho</vt:lpstr>
      <vt:lpstr>Arial</vt:lpstr>
      <vt:lpstr>Calibri</vt:lpstr>
      <vt:lpstr>Calibri Light</vt:lpstr>
      <vt:lpstr>Cambria</vt:lpstr>
      <vt:lpstr>Office Theme</vt:lpstr>
      <vt:lpstr>Healthcare Analytics Project</vt:lpstr>
      <vt:lpstr>📌 Problem Statement</vt:lpstr>
      <vt:lpstr>🎯 Project Objective</vt:lpstr>
      <vt:lpstr>🛠️ Methodology</vt:lpstr>
      <vt:lpstr>Analysis</vt:lpstr>
      <vt:lpstr>Age Distribution</vt:lpstr>
      <vt:lpstr>Gender Distribution</vt:lpstr>
      <vt:lpstr>Top Medical Conditions</vt:lpstr>
      <vt:lpstr>Hospital Admission Trend Over the Year</vt:lpstr>
      <vt:lpstr>Top 10 Busiest Hospitals</vt:lpstr>
      <vt:lpstr>Hospital Admissions by Month</vt:lpstr>
      <vt:lpstr>Billing Amount Distribution</vt:lpstr>
      <vt:lpstr>Insurance Provider Distribution</vt:lpstr>
      <vt:lpstr>High-Billing Medical Condition</vt:lpstr>
      <vt:lpstr>Top Insurance Providers with Highest Average Billing</vt:lpstr>
      <vt:lpstr>Average Billing Amount by Admission Type</vt:lpstr>
      <vt:lpstr>Insurance Provider Distribution</vt:lpstr>
      <vt:lpstr>Top hospitals with Highest Average Billing</vt:lpstr>
      <vt:lpstr>Distribution of Admission Types</vt:lpstr>
      <vt:lpstr>Hypothesis Testing Summary</vt:lpstr>
      <vt:lpstr>💡 Strategic Recommendations</vt:lpstr>
      <vt:lpstr>📌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Saraj Singhal</cp:lastModifiedBy>
  <cp:revision>3</cp:revision>
  <dcterms:created xsi:type="dcterms:W3CDTF">2013-01-27T09:14:16Z</dcterms:created>
  <dcterms:modified xsi:type="dcterms:W3CDTF">2025-03-25T09:16:28Z</dcterms:modified>
  <cp:category/>
</cp:coreProperties>
</file>