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1" r:id="rId5"/>
    <p:sldId id="266" r:id="rId6"/>
    <p:sldId id="275" r:id="rId7"/>
    <p:sldId id="258" r:id="rId8"/>
    <p:sldId id="259" r:id="rId9"/>
    <p:sldId id="260" r:id="rId10"/>
    <p:sldId id="261" r:id="rId11"/>
    <p:sldId id="262" r:id="rId12"/>
    <p:sldId id="263" r:id="rId13"/>
    <p:sldId id="264" r:id="rId14"/>
    <p:sldId id="276" r:id="rId15"/>
    <p:sldId id="265" r:id="rId16"/>
    <p:sldId id="281" r:id="rId17"/>
    <p:sldId id="279" r:id="rId18"/>
    <p:sldId id="28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5F1E-15AF-45DF-8778-6AFE7D991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6D39B1-4618-40FC-9FAF-9155C87F4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DB2429-1A3E-40F8-B3C3-B8B936CC40D2}"/>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5" name="Footer Placeholder 4">
            <a:extLst>
              <a:ext uri="{FF2B5EF4-FFF2-40B4-BE49-F238E27FC236}">
                <a16:creationId xmlns:a16="http://schemas.microsoft.com/office/drawing/2014/main" id="{7DA781E4-F07B-4431-9AFE-7CF752626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6F6337-4903-4671-A81E-29AC8F84776D}"/>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07535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B7CE-3078-42D1-BAEA-2257CFC3B2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E9125-0B08-4B1E-BBBF-8A6B8D33E3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A7817-809D-48D6-ABC9-98B81BBEE27B}"/>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5" name="Footer Placeholder 4">
            <a:extLst>
              <a:ext uri="{FF2B5EF4-FFF2-40B4-BE49-F238E27FC236}">
                <a16:creationId xmlns:a16="http://schemas.microsoft.com/office/drawing/2014/main" id="{7D6A27AA-8A8A-4F05-B5DE-03AC8EDC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5CE59-4477-41CB-AB85-61910E8CF3B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64427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0EBA6-A934-4A23-921E-17C3A6703A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C7D993-4ED0-498E-9617-1CEF785D3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9FAE2-0BF8-4DC5-BE5D-3AB0A28F8C1D}"/>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5" name="Footer Placeholder 4">
            <a:extLst>
              <a:ext uri="{FF2B5EF4-FFF2-40B4-BE49-F238E27FC236}">
                <a16:creationId xmlns:a16="http://schemas.microsoft.com/office/drawing/2014/main" id="{177DDEF0-CC71-4C75-AA1F-6948D80C6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5389B-0DC7-48E1-9022-4DD1D57E04A6}"/>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126005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19C2-5D6B-4441-9794-E6BC24EC98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C14C3-4E87-426F-BBB3-0224A361C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57941-EDA6-41FC-9694-1D87AE7D6702}"/>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5" name="Footer Placeholder 4">
            <a:extLst>
              <a:ext uri="{FF2B5EF4-FFF2-40B4-BE49-F238E27FC236}">
                <a16:creationId xmlns:a16="http://schemas.microsoft.com/office/drawing/2014/main" id="{0B308647-2423-4DC7-AE99-676207C32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EB643-CADE-481F-8E9F-0C500E7AD46D}"/>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45648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3DAD-8B0B-410E-A656-7EEED89DF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F18A92-3377-468B-A11F-3B22F95A4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EB342-2FAB-4AAB-96A9-8BBEE9AE18C9}"/>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5" name="Footer Placeholder 4">
            <a:extLst>
              <a:ext uri="{FF2B5EF4-FFF2-40B4-BE49-F238E27FC236}">
                <a16:creationId xmlns:a16="http://schemas.microsoft.com/office/drawing/2014/main" id="{C0B65F3A-42A6-4095-91FA-0C57C2030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671F6-6293-4A29-B376-4D0DADC6B7E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53374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1ACE-2D72-4459-956E-4978B231F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3F440-0BFD-4E2D-A018-EDFF8164D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CFF397-623F-4EC6-827C-4A898615F1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B02684-64ED-4D40-B2A6-2D81EA5159F0}"/>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6" name="Footer Placeholder 5">
            <a:extLst>
              <a:ext uri="{FF2B5EF4-FFF2-40B4-BE49-F238E27FC236}">
                <a16:creationId xmlns:a16="http://schemas.microsoft.com/office/drawing/2014/main" id="{15DD547B-A9DF-4CE7-B933-B0C0A446FC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D7EED-05FA-4712-9832-8C9FD5A79C9A}"/>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7079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8AD-73D9-43AB-B2FC-FDC4A8C082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48ED9-E1BF-4C9B-80FA-C1E60DC63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FC81A-1B44-42C2-9148-6DEC68E2A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551293-80A2-4826-9130-97529271C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EA450-125E-42CB-A61B-BE4DBCBCA8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4374FB-4E4F-4CAB-81F3-3EE80AE32640}"/>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8" name="Footer Placeholder 7">
            <a:extLst>
              <a:ext uri="{FF2B5EF4-FFF2-40B4-BE49-F238E27FC236}">
                <a16:creationId xmlns:a16="http://schemas.microsoft.com/office/drawing/2014/main" id="{AA3CA743-8C45-4BA7-A7DF-14EF519864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62A49A-3886-4493-98C0-2C64D6433DE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172828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696B-5291-4B47-AC67-DDCD8E035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34615B-57D1-40A0-81E8-B6576FF0CB23}"/>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4" name="Footer Placeholder 3">
            <a:extLst>
              <a:ext uri="{FF2B5EF4-FFF2-40B4-BE49-F238E27FC236}">
                <a16:creationId xmlns:a16="http://schemas.microsoft.com/office/drawing/2014/main" id="{A7EB6410-B23F-413A-A79B-087675CAF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A12506-BB8B-4C93-B8F8-1EEF6E23A50E}"/>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30592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7EA5A-923D-4C5F-B877-8259F220A709}"/>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3" name="Footer Placeholder 2">
            <a:extLst>
              <a:ext uri="{FF2B5EF4-FFF2-40B4-BE49-F238E27FC236}">
                <a16:creationId xmlns:a16="http://schemas.microsoft.com/office/drawing/2014/main" id="{02E6E228-87C6-4204-A6F2-105FC0242C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696F55-59D3-44F6-A6D1-3D5D1E679A06}"/>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93312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FCE2-4A9B-406A-87D3-111CDB5EF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F2E733-EB93-4858-97BF-1724D6518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CDB4A6-1B56-4985-A69F-0FDF2818B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EA16B-9B51-443B-942E-0753386BA917}"/>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6" name="Footer Placeholder 5">
            <a:extLst>
              <a:ext uri="{FF2B5EF4-FFF2-40B4-BE49-F238E27FC236}">
                <a16:creationId xmlns:a16="http://schemas.microsoft.com/office/drawing/2014/main" id="{4B86A301-F69C-4D1B-A8BF-A3429392C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F989A-EADF-4BAD-A790-EF2CA628C4E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56271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DC2A-3F04-41EB-A26D-2670139AE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95AC0-964D-4924-91A4-7E1860E81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F59869-03F1-46D8-9F8E-6BBB5FE75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B1861-2243-47B1-B4EC-F44403A241BE}"/>
              </a:ext>
            </a:extLst>
          </p:cNvPr>
          <p:cNvSpPr>
            <a:spLocks noGrp="1"/>
          </p:cNvSpPr>
          <p:nvPr>
            <p:ph type="dt" sz="half" idx="10"/>
          </p:nvPr>
        </p:nvSpPr>
        <p:spPr/>
        <p:txBody>
          <a:bodyPr/>
          <a:lstStyle/>
          <a:p>
            <a:fld id="{D7F435BC-106D-48A0-A51A-B32CEC7B8293}" type="datetimeFigureOut">
              <a:rPr lang="en-IN" smtClean="0"/>
              <a:t>12-04-2022</a:t>
            </a:fld>
            <a:endParaRPr lang="en-IN"/>
          </a:p>
        </p:txBody>
      </p:sp>
      <p:sp>
        <p:nvSpPr>
          <p:cNvPr id="6" name="Footer Placeholder 5">
            <a:extLst>
              <a:ext uri="{FF2B5EF4-FFF2-40B4-BE49-F238E27FC236}">
                <a16:creationId xmlns:a16="http://schemas.microsoft.com/office/drawing/2014/main" id="{4FC05441-9536-487D-A4E1-D01AFAC15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4E090-8FFC-406D-B975-E368434E54EE}"/>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2399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BA3B7-333E-4A4F-8E90-9BB278DC5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5F532C-D85E-45BB-8F41-280FB0728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E7CF5-DEFE-4D4D-A97C-14875CDFB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435BC-106D-48A0-A51A-B32CEC7B8293}" type="datetimeFigureOut">
              <a:rPr lang="en-IN" smtClean="0"/>
              <a:t>12-04-2022</a:t>
            </a:fld>
            <a:endParaRPr lang="en-IN"/>
          </a:p>
        </p:txBody>
      </p:sp>
      <p:sp>
        <p:nvSpPr>
          <p:cNvPr id="5" name="Footer Placeholder 4">
            <a:extLst>
              <a:ext uri="{FF2B5EF4-FFF2-40B4-BE49-F238E27FC236}">
                <a16:creationId xmlns:a16="http://schemas.microsoft.com/office/drawing/2014/main" id="{D6935A37-8F7B-4120-A47A-7BCD24472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DDD5EC-C39A-442F-A7FA-049D53373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027CD-4D12-4BA4-8913-471A5C3FF399}" type="slidenum">
              <a:rPr lang="en-IN" smtClean="0"/>
              <a:t>‹#›</a:t>
            </a:fld>
            <a:endParaRPr lang="en-IN"/>
          </a:p>
        </p:txBody>
      </p:sp>
    </p:spTree>
    <p:extLst>
      <p:ext uri="{BB962C8B-B14F-4D97-AF65-F5344CB8AC3E}">
        <p14:creationId xmlns:p14="http://schemas.microsoft.com/office/powerpoint/2010/main" val="9333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320A-14DB-459F-ACBC-1B83D2702445}"/>
              </a:ext>
            </a:extLst>
          </p:cNvPr>
          <p:cNvSpPr>
            <a:spLocks noGrp="1"/>
          </p:cNvSpPr>
          <p:nvPr>
            <p:ph type="ctrTitle"/>
          </p:nvPr>
        </p:nvSpPr>
        <p:spPr>
          <a:xfrm>
            <a:off x="1190625" y="0"/>
            <a:ext cx="9144000" cy="782638"/>
          </a:xfrm>
        </p:spPr>
        <p:txBody>
          <a:bodyPr>
            <a:noAutofit/>
          </a:bodyPr>
          <a:lstStyle/>
          <a:p>
            <a:r>
              <a:rPr lang="en-IN" sz="2800" b="1" dirty="0"/>
              <a:t>Shri Vishnu engineering college for women::</a:t>
            </a:r>
            <a:r>
              <a:rPr lang="en-IN" sz="2800" b="1" dirty="0" err="1"/>
              <a:t>Bhimavaram</a:t>
            </a:r>
            <a:br>
              <a:rPr lang="en-IN" sz="2800" b="1" dirty="0"/>
            </a:br>
            <a:r>
              <a:rPr lang="en-IN" sz="2800" b="1" dirty="0"/>
              <a:t>(Autonomous)</a:t>
            </a:r>
          </a:p>
        </p:txBody>
      </p:sp>
      <p:sp>
        <p:nvSpPr>
          <p:cNvPr id="3" name="Subtitle 2">
            <a:extLst>
              <a:ext uri="{FF2B5EF4-FFF2-40B4-BE49-F238E27FC236}">
                <a16:creationId xmlns:a16="http://schemas.microsoft.com/office/drawing/2014/main" id="{6B3087AE-93BB-4469-9355-5BCFEC6C113C}"/>
              </a:ext>
            </a:extLst>
          </p:cNvPr>
          <p:cNvSpPr>
            <a:spLocks noGrp="1"/>
          </p:cNvSpPr>
          <p:nvPr>
            <p:ph type="subTitle" idx="1"/>
          </p:nvPr>
        </p:nvSpPr>
        <p:spPr>
          <a:xfrm>
            <a:off x="1190625" y="1220788"/>
            <a:ext cx="9144000" cy="4684712"/>
          </a:xfrm>
        </p:spPr>
        <p:txBody>
          <a:bodyPr>
            <a:normAutofit fontScale="70000" lnSpcReduction="20000"/>
          </a:bodyPr>
          <a:lstStyle/>
          <a:p>
            <a:r>
              <a:rPr lang="en-US" sz="2600" b="1" dirty="0">
                <a:effectLst/>
                <a:latin typeface="Calibri" panose="020F0502020204030204" pitchFamily="34" charset="0"/>
                <a:ea typeface="Times New Roman" panose="02020603050405020304" pitchFamily="18" charset="0"/>
                <a:cs typeface="Times New Roman" panose="02020603050405020304" pitchFamily="18" charset="0"/>
              </a:rPr>
              <a:t>On Security of an Identity- based Dynamic Data Auditing Protocol</a:t>
            </a:r>
            <a:endParaRPr lang="en-IN" sz="2600" b="1" dirty="0"/>
          </a:p>
          <a:p>
            <a:endParaRPr lang="en-IN" dirty="0"/>
          </a:p>
          <a:p>
            <a:r>
              <a:rPr lang="en-IN" dirty="0"/>
              <a:t>IV </a:t>
            </a:r>
            <a:r>
              <a:rPr lang="en-IN" dirty="0" err="1"/>
              <a:t>B.Tech</a:t>
            </a:r>
            <a:r>
              <a:rPr lang="en-IN" dirty="0"/>
              <a:t> II Sem Project power point presentation</a:t>
            </a:r>
          </a:p>
          <a:p>
            <a:r>
              <a:rPr lang="en-IN" dirty="0"/>
              <a:t>In </a:t>
            </a:r>
          </a:p>
          <a:p>
            <a:r>
              <a:rPr lang="en-IN" dirty="0"/>
              <a:t>Computer Science and Engineering</a:t>
            </a:r>
          </a:p>
          <a:p>
            <a:r>
              <a:rPr lang="en-IN" dirty="0"/>
              <a:t>By</a:t>
            </a:r>
          </a:p>
          <a:p>
            <a:pPr marL="457200" indent="-45720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MARLAPUDI SOWMYA</a:t>
            </a:r>
            <a:r>
              <a:rPr lang="en-IN" dirty="0"/>
              <a:t>(18B01A0575)</a:t>
            </a:r>
          </a:p>
          <a:p>
            <a:pPr marL="457200" indent="-45720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SARAKANAM TEJA SRI</a:t>
            </a:r>
            <a:r>
              <a:rPr lang="en-IN" dirty="0"/>
              <a:t>(18B01A0584)</a:t>
            </a:r>
          </a:p>
          <a:p>
            <a:pPr marL="457200" indent="-457200">
              <a:buFont typeface="Arial" panose="020B0604020202020204" pitchFamily="34"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MOPIDEVI HARITHA</a:t>
            </a:r>
            <a:r>
              <a:rPr lang="en-IN" dirty="0"/>
              <a:t> ( 18B01A05A2)</a:t>
            </a:r>
          </a:p>
          <a:p>
            <a:pPr marL="457200" indent="-457200">
              <a:buFont typeface="Arial" panose="020B0604020202020204" pitchFamily="34"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PENMATSA SAI NAGA SIRI SOWMYA </a:t>
            </a:r>
            <a:r>
              <a:rPr lang="en-IN" dirty="0"/>
              <a:t>( 18B01A05B1)</a:t>
            </a:r>
          </a:p>
          <a:p>
            <a:pPr marL="457200" indent="-457200">
              <a:buFont typeface="Arial" panose="020B0604020202020204" pitchFamily="34"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SARIPELLA VAISHNAVI DEVI(</a:t>
            </a:r>
            <a:r>
              <a:rPr lang="en-IN" dirty="0"/>
              <a:t>18B01A05B9)</a:t>
            </a:r>
          </a:p>
          <a:p>
            <a:pPr marL="457200" indent="-457200">
              <a:buAutoNum type="arabicPeriod"/>
            </a:pPr>
            <a:endParaRPr lang="en-IN" dirty="0"/>
          </a:p>
          <a:p>
            <a:r>
              <a:rPr lang="en-IN" dirty="0"/>
              <a:t>Under the guidance of </a:t>
            </a:r>
          </a:p>
          <a:p>
            <a:r>
              <a:rPr lang="en-IN" dirty="0"/>
              <a:t>Mr. M . NARASIMHA RAJU</a:t>
            </a:r>
          </a:p>
          <a:p>
            <a:r>
              <a:rPr lang="en-IN" dirty="0"/>
              <a:t>Assistant Professor</a:t>
            </a:r>
          </a:p>
          <a:p>
            <a:endParaRPr lang="en-IN" dirty="0"/>
          </a:p>
        </p:txBody>
      </p:sp>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1</a:t>
            </a:r>
          </a:p>
          <a:p>
            <a:pPr algn="ctr"/>
            <a:r>
              <a:rPr lang="en-IN" dirty="0"/>
              <a:t>  </a:t>
            </a:r>
          </a:p>
        </p:txBody>
      </p:sp>
      <p:sp>
        <p:nvSpPr>
          <p:cNvPr id="8" name="TextBox 7">
            <a:extLst>
              <a:ext uri="{FF2B5EF4-FFF2-40B4-BE49-F238E27FC236}">
                <a16:creationId xmlns:a16="http://schemas.microsoft.com/office/drawing/2014/main" id="{6B51231A-33C2-4D64-B53C-24781D354E15}"/>
              </a:ext>
            </a:extLst>
          </p:cNvPr>
          <p:cNvSpPr txBox="1"/>
          <p:nvPr/>
        </p:nvSpPr>
        <p:spPr>
          <a:xfrm>
            <a:off x="9649473" y="1384302"/>
            <a:ext cx="2343150" cy="923330"/>
          </a:xfrm>
          <a:prstGeom prst="rect">
            <a:avLst/>
          </a:prstGeom>
          <a:noFill/>
        </p:spPr>
        <p:txBody>
          <a:bodyPr wrap="square" rtlCol="0">
            <a:spAutoFit/>
          </a:bodyPr>
          <a:lstStyle/>
          <a:p>
            <a:r>
              <a:rPr lang="en-IN" dirty="0"/>
              <a:t>REVIEW NO: 03</a:t>
            </a:r>
          </a:p>
          <a:p>
            <a:r>
              <a:rPr lang="en-IN" dirty="0"/>
              <a:t>Date: 12-04-2022</a:t>
            </a:r>
          </a:p>
          <a:p>
            <a:endParaRPr lang="en-IN" dirty="0"/>
          </a:p>
        </p:txBody>
      </p:sp>
    </p:spTree>
    <p:extLst>
      <p:ext uri="{BB962C8B-B14F-4D97-AF65-F5344CB8AC3E}">
        <p14:creationId xmlns:p14="http://schemas.microsoft.com/office/powerpoint/2010/main" val="230583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10</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3" y="1043796"/>
            <a:ext cx="10649267" cy="733246"/>
          </a:xfrm>
        </p:spPr>
        <p:txBody>
          <a:bodyPr>
            <a:noAutofit/>
          </a:bodyPr>
          <a:lstStyle/>
          <a:p>
            <a:r>
              <a:rPr lang="en-US" sz="4400" dirty="0"/>
              <a:t>Design Comparisons &amp; Improvements </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2113472"/>
            <a:ext cx="10067026" cy="3831818"/>
          </a:xfrm>
          <a:prstGeom prst="rect">
            <a:avLst/>
          </a:prstGeom>
        </p:spPr>
        <p:txBody>
          <a:bodyPr wrap="square">
            <a:spAutoFit/>
          </a:bodyPr>
          <a:lstStyle/>
          <a:p>
            <a:pPr>
              <a:buFont typeface="Wingdings" panose="05000000000000000000" charset="0"/>
              <a:buChar char="Ø"/>
            </a:pPr>
            <a:endParaRPr lang="en-US" dirty="0"/>
          </a:p>
          <a:p>
            <a:pPr>
              <a:buFont typeface="Wingdings" panose="05000000000000000000" charset="0"/>
              <a:buChar char="Ø"/>
            </a:pPr>
            <a:r>
              <a:rPr lang="en-US" dirty="0"/>
              <a:t>In the existing systems users will lose physical control of their files after outsourced to a cloud storage server maintained by some cloud service provider (CSP).</a:t>
            </a:r>
          </a:p>
          <a:p>
            <a:endParaRPr lang="en-US" dirty="0"/>
          </a:p>
          <a:p>
            <a:pPr>
              <a:buFont typeface="Wingdings" panose="05000000000000000000" charset="0"/>
              <a:buChar char="Ø"/>
            </a:pPr>
            <a:r>
              <a:rPr lang="en-US" dirty="0"/>
              <a:t>We observe critical issues not well addressed in existing proposals. most schemes lack a controlled way of </a:t>
            </a:r>
            <a:r>
              <a:rPr lang="en-US" dirty="0" err="1"/>
              <a:t>delegatable</a:t>
            </a:r>
            <a:r>
              <a:rPr lang="en-US" dirty="0"/>
              <a:t> outsourcing.</a:t>
            </a:r>
          </a:p>
          <a:p>
            <a:endParaRPr lang="en-US" dirty="0"/>
          </a:p>
          <a:p>
            <a:pPr>
              <a:buFont typeface="Wingdings" panose="05000000000000000000" charset="0"/>
              <a:buChar char="Ø"/>
            </a:pPr>
            <a:r>
              <a:rPr lang="en-US" dirty="0"/>
              <a:t>Features that are planned to implement:</a:t>
            </a:r>
          </a:p>
          <a:p>
            <a:r>
              <a:rPr lang="en-US" dirty="0"/>
              <a:t>       </a:t>
            </a:r>
            <a:r>
              <a:rPr lang="en-US" b="1" dirty="0"/>
              <a:t> . </a:t>
            </a:r>
            <a:r>
              <a:rPr lang="en-US" dirty="0"/>
              <a:t>Identity-based outsourcing</a:t>
            </a:r>
          </a:p>
          <a:p>
            <a:r>
              <a:rPr lang="en-US" dirty="0"/>
              <a:t>     </a:t>
            </a:r>
            <a:r>
              <a:rPr lang="en-US" b="1" dirty="0"/>
              <a:t>      . </a:t>
            </a:r>
            <a:r>
              <a:rPr lang="en-US" dirty="0"/>
              <a:t>Comprehensive auditing</a:t>
            </a:r>
          </a:p>
          <a:p>
            <a:endParaRPr lang="en-US" dirty="0"/>
          </a:p>
          <a:p>
            <a:pPr>
              <a:buFont typeface="Wingdings" panose="05000000000000000000" charset="0"/>
              <a:buChar char="Ø"/>
            </a:pPr>
            <a:endParaRPr lang="en-US" dirty="0"/>
          </a:p>
          <a:p>
            <a:pPr marL="171450" lvl="0" indent="-171450" algn="just">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137556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11</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3" y="1043796"/>
            <a:ext cx="9397515" cy="733246"/>
          </a:xfrm>
        </p:spPr>
        <p:txBody>
          <a:bodyPr>
            <a:noAutofit/>
          </a:bodyPr>
          <a:lstStyle/>
          <a:p>
            <a:r>
              <a:rPr lang="en-US" sz="4400" dirty="0"/>
              <a:t>Design Comparisons &amp; Improvements </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9920378" cy="4662815"/>
          </a:xfrm>
          <a:prstGeom prst="rect">
            <a:avLst/>
          </a:prstGeom>
        </p:spPr>
        <p:txBody>
          <a:bodyPr wrap="square">
            <a:spAutoFit/>
          </a:bodyPr>
          <a:lstStyle/>
          <a:p>
            <a:pPr>
              <a:buFont typeface="Wingdings" panose="05000000000000000000" charset="0"/>
              <a:buChar char="Ø"/>
            </a:pPr>
            <a:r>
              <a:rPr lang="en-US" dirty="0"/>
              <a:t> </a:t>
            </a:r>
            <a:r>
              <a:rPr lang="en-US" b="1" dirty="0">
                <a:sym typeface="+mn-ea"/>
              </a:rPr>
              <a:t>Identity-based outsourcing:</a:t>
            </a:r>
          </a:p>
          <a:p>
            <a:r>
              <a:rPr lang="en-US" b="1" dirty="0">
                <a:sym typeface="+mn-ea"/>
              </a:rPr>
              <a:t>        . </a:t>
            </a:r>
            <a:r>
              <a:rPr lang="en-US" dirty="0">
                <a:sym typeface="+mn-ea"/>
              </a:rPr>
              <a:t> A user and his/her authorized proxies can securely outsource files to a remote cloud server which is not fully trustable, while any unauthorized ones cannot outsource files on behalf of the user. </a:t>
            </a:r>
          </a:p>
          <a:p>
            <a:r>
              <a:rPr lang="en-US" dirty="0">
                <a:sym typeface="+mn-ea"/>
              </a:rPr>
              <a:t>       </a:t>
            </a:r>
            <a:r>
              <a:rPr lang="en-US" b="1" dirty="0">
                <a:sym typeface="+mn-ea"/>
              </a:rPr>
              <a:t>. </a:t>
            </a:r>
            <a:r>
              <a:rPr lang="en-US" dirty="0">
                <a:sym typeface="+mn-ea"/>
              </a:rPr>
              <a:t> The cloud clients, including the file-owners, proxies and auditors, are recognized with their identities, which avoids the usage of complicated cryptographic certificates. </a:t>
            </a:r>
          </a:p>
          <a:p>
            <a:r>
              <a:rPr lang="en-US" dirty="0">
                <a:sym typeface="+mn-ea"/>
              </a:rPr>
              <a:t>       </a:t>
            </a:r>
            <a:r>
              <a:rPr lang="en-US" b="1" dirty="0">
                <a:sym typeface="+mn-ea"/>
              </a:rPr>
              <a:t> .</a:t>
            </a:r>
            <a:r>
              <a:rPr lang="en-US" dirty="0">
                <a:sym typeface="+mn-ea"/>
              </a:rPr>
              <a:t>  This delegate mechanism allows our scheme to be efficiently deployed in a multi-user setting.</a:t>
            </a:r>
            <a:endParaRPr lang="en-US" dirty="0"/>
          </a:p>
          <a:p>
            <a:pPr>
              <a:buFont typeface="Wingdings" panose="05000000000000000000" charset="0"/>
              <a:buChar char="Ø"/>
            </a:pPr>
            <a:endParaRPr lang="en-US" dirty="0"/>
          </a:p>
          <a:p>
            <a:pPr>
              <a:buFont typeface="Wingdings" panose="05000000000000000000" charset="0"/>
              <a:buChar char="Ø"/>
            </a:pPr>
            <a:r>
              <a:rPr lang="en-US" b="1" dirty="0">
                <a:sym typeface="+mn-ea"/>
              </a:rPr>
              <a:t>Comprehensive auditing:</a:t>
            </a:r>
            <a:endParaRPr lang="en-US" dirty="0"/>
          </a:p>
          <a:p>
            <a:r>
              <a:rPr lang="en-US" dirty="0"/>
              <a:t>      </a:t>
            </a:r>
            <a:r>
              <a:rPr lang="en-US" b="1" dirty="0"/>
              <a:t>  . </a:t>
            </a:r>
            <a:r>
              <a:rPr lang="en-US" dirty="0"/>
              <a:t>Our IBDO scheme achieves a strong auditing mechanism and the           integrity of outsourced files can be efficiently verified by an auditor, even if the files might be outsourced by different clients.</a:t>
            </a:r>
          </a:p>
          <a:p>
            <a:r>
              <a:rPr lang="en-US" dirty="0"/>
              <a:t>       </a:t>
            </a:r>
            <a:r>
              <a:rPr lang="en-US" b="1" dirty="0"/>
              <a:t> . </a:t>
            </a:r>
            <a:r>
              <a:rPr lang="en-US" dirty="0"/>
              <a:t>The information about the origin, type and consistence of outsourced files can be publicly audited. </a:t>
            </a:r>
          </a:p>
          <a:p>
            <a:r>
              <a:rPr lang="en-US" dirty="0"/>
              <a:t>       </a:t>
            </a:r>
            <a:r>
              <a:rPr lang="en-US" b="1" dirty="0"/>
              <a:t> . </a:t>
            </a:r>
            <a:r>
              <a:rPr lang="en-US" dirty="0"/>
              <a:t>The auditor can run the auditing protocol to provide convincing judicial witnesses without requiring disputing parties to be corporative.</a:t>
            </a:r>
          </a:p>
          <a:p>
            <a:endParaRPr lang="en-US" dirty="0"/>
          </a:p>
          <a:p>
            <a:r>
              <a:rPr lang="en-US" dirty="0"/>
              <a:t>   </a:t>
            </a:r>
          </a:p>
          <a:p>
            <a:pPr marL="171450" lvl="0" indent="-171450" algn="just">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76112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12</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3" y="1043796"/>
            <a:ext cx="9704716" cy="733246"/>
          </a:xfrm>
        </p:spPr>
        <p:txBody>
          <a:bodyPr>
            <a:noAutofit/>
          </a:bodyPr>
          <a:lstStyle/>
          <a:p>
            <a:r>
              <a:rPr lang="en-US" sz="4400" dirty="0"/>
              <a:t>Design Comparisons &amp; Improvements </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3"/>
            <a:ext cx="9704716" cy="2169825"/>
          </a:xfrm>
          <a:prstGeom prst="rect">
            <a:avLst/>
          </a:prstGeom>
        </p:spPr>
        <p:txBody>
          <a:bodyPr wrap="square">
            <a:spAutoFit/>
          </a:bodyPr>
          <a:lstStyle/>
          <a:p>
            <a:r>
              <a:rPr lang="en-US" b="1" dirty="0"/>
              <a:t>Data Flow Diagram:</a:t>
            </a:r>
          </a:p>
          <a:p>
            <a:endParaRPr lang="en-US" dirty="0"/>
          </a:p>
          <a:p>
            <a:endParaRPr lang="en-US" b="1" dirty="0"/>
          </a:p>
          <a:p>
            <a:endParaRPr lang="en-US" b="1" dirty="0"/>
          </a:p>
          <a:p>
            <a:endParaRPr lang="en-US" b="1" dirty="0"/>
          </a:p>
          <a:p>
            <a:endParaRPr lang="en-US" dirty="0"/>
          </a:p>
          <a:p>
            <a:pPr marL="171450" lvl="0" indent="-171450" algn="just">
              <a:lnSpc>
                <a:spcPct val="150000"/>
              </a:lnSpc>
              <a:buFont typeface="Wingdings" panose="05000000000000000000" pitchFamily="2" charset="2"/>
              <a:buChar char="Ø"/>
            </a:pPr>
            <a:endParaRPr lang="en-IN" dirty="0"/>
          </a:p>
        </p:txBody>
      </p:sp>
      <p:pic>
        <p:nvPicPr>
          <p:cNvPr id="8" name="Picture 7" descr="C:\Users\nagas\Downloads\flow_1.png"/>
          <p:cNvPicPr/>
          <p:nvPr/>
        </p:nvPicPr>
        <p:blipFill>
          <a:blip r:embed="rId3"/>
          <a:srcRect/>
          <a:stretch>
            <a:fillRect/>
          </a:stretch>
        </p:blipFill>
        <p:spPr bwMode="auto">
          <a:xfrm>
            <a:off x="3312543" y="2743201"/>
            <a:ext cx="5814203" cy="3493696"/>
          </a:xfrm>
          <a:prstGeom prst="rect">
            <a:avLst/>
          </a:prstGeom>
          <a:noFill/>
          <a:ln w="9525">
            <a:noFill/>
            <a:miter lim="800000"/>
            <a:headEnd/>
            <a:tailEnd/>
          </a:ln>
        </p:spPr>
      </p:pic>
    </p:spTree>
    <p:extLst>
      <p:ext uri="{BB962C8B-B14F-4D97-AF65-F5344CB8AC3E}">
        <p14:creationId xmlns:p14="http://schemas.microsoft.com/office/powerpoint/2010/main" val="202118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13</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4" y="1043796"/>
            <a:ext cx="6340414" cy="733246"/>
          </a:xfrm>
        </p:spPr>
        <p:txBody>
          <a:bodyPr>
            <a:noAutofit/>
          </a:bodyPr>
          <a:lstStyle/>
          <a:p>
            <a:r>
              <a:rPr lang="en-US" sz="4400" dirty="0"/>
              <a:t>Implementation</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55940" y="1863306"/>
            <a:ext cx="9911751" cy="5411610"/>
          </a:xfrm>
          <a:prstGeom prst="rect">
            <a:avLst/>
          </a:prstGeom>
        </p:spPr>
        <p:txBody>
          <a:bodyPr wrap="square">
            <a:spAutoFit/>
          </a:bodyPr>
          <a:lstStyle/>
          <a:p>
            <a:r>
              <a:rPr lang="en-US" sz="2800" dirty="0"/>
              <a:t>The system model involves four kinds of different entities: the cloud, the user, the Private Key Generator (PKG).</a:t>
            </a:r>
          </a:p>
          <a:p>
            <a:r>
              <a:rPr lang="en-US" sz="2800" b="1" dirty="0"/>
              <a:t>Cloud: </a:t>
            </a:r>
            <a:r>
              <a:rPr lang="en-US" sz="2800" dirty="0"/>
              <a:t>The cloud provides enormous data storage space to the user. Through the cloud storage service, users can upload their data to the cloud and share their data with others. </a:t>
            </a:r>
          </a:p>
          <a:p>
            <a:r>
              <a:rPr lang="en-US" sz="2800" b="1" dirty="0"/>
              <a:t>User:</a:t>
            </a:r>
            <a:r>
              <a:rPr lang="en-US" sz="2800" dirty="0"/>
              <a:t> The user is a member of an organization, which has a large number of files to be stored in the cloud. </a:t>
            </a:r>
          </a:p>
          <a:p>
            <a:r>
              <a:rPr lang="en-US" sz="2800" dirty="0"/>
              <a:t> </a:t>
            </a:r>
            <a:r>
              <a:rPr lang="en-US" sz="2800" b="1" dirty="0"/>
              <a:t>PKG:</a:t>
            </a:r>
            <a:r>
              <a:rPr lang="en-US" sz="2800" dirty="0"/>
              <a:t> The PKG is trusted by other entities. It is responsible for generating system public parameters and the private key for the user according to his identity ID. </a:t>
            </a:r>
          </a:p>
          <a:p>
            <a:endParaRPr lang="en-US" sz="2800" dirty="0"/>
          </a:p>
          <a:p>
            <a:pPr marL="171450" lvl="0" indent="-171450" algn="just">
              <a:lnSpc>
                <a:spcPct val="150000"/>
              </a:lnSpc>
              <a:buFont typeface="Wingdings" panose="05000000000000000000" pitchFamily="2" charset="2"/>
              <a:buChar char="Ø"/>
            </a:pPr>
            <a:endParaRPr lang="en-IN" sz="2800" dirty="0"/>
          </a:p>
        </p:txBody>
      </p:sp>
    </p:spTree>
    <p:extLst>
      <p:ext uri="{BB962C8B-B14F-4D97-AF65-F5344CB8AC3E}">
        <p14:creationId xmlns:p14="http://schemas.microsoft.com/office/powerpoint/2010/main" val="88807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t>                                                       Department of Computer Science and Engineering                                             Slide No: 14</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0" y="1078301"/>
            <a:ext cx="5253487" cy="733246"/>
          </a:xfrm>
        </p:spPr>
        <p:txBody>
          <a:bodyPr>
            <a:noAutofit/>
          </a:bodyPr>
          <a:lstStyle/>
          <a:p>
            <a:r>
              <a:rPr lang="en-US" sz="4400" dirty="0"/>
              <a:t>DATABASE</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9920378" cy="464871"/>
          </a:xfrm>
          <a:prstGeom prst="rect">
            <a:avLst/>
          </a:prstGeom>
        </p:spPr>
        <p:txBody>
          <a:bodyPr wrap="square">
            <a:spAutoFit/>
          </a:bodyPr>
          <a:lstStyle/>
          <a:p>
            <a:pPr marL="171450" lvl="0" indent="-171450" algn="just">
              <a:lnSpc>
                <a:spcPct val="150000"/>
              </a:lnSpc>
              <a:buFont typeface="Wingdings" panose="05000000000000000000" pitchFamily="2" charset="2"/>
              <a:buChar char="Ø"/>
            </a:pPr>
            <a:endParaRPr lang="en-IN" dirty="0"/>
          </a:p>
        </p:txBody>
      </p:sp>
      <p:sp>
        <p:nvSpPr>
          <p:cNvPr id="8" name="Title 1">
            <a:extLst>
              <a:ext uri="{FF2B5EF4-FFF2-40B4-BE49-F238E27FC236}">
                <a16:creationId xmlns:a16="http://schemas.microsoft.com/office/drawing/2014/main" id="{90837B55-A5B5-41B6-8182-17A9D2B528A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pic>
        <p:nvPicPr>
          <p:cNvPr id="13" name="Content Placeholder 4">
            <a:extLst>
              <a:ext uri="{FF2B5EF4-FFF2-40B4-BE49-F238E27FC236}">
                <a16:creationId xmlns:a16="http://schemas.microsoft.com/office/drawing/2014/main" id="{A445ADCC-8EBE-4CE5-A299-6DA25DB04DD6}"/>
              </a:ext>
            </a:extLst>
          </p:cNvPr>
          <p:cNvPicPr>
            <a:picLocks noChangeAspect="1"/>
          </p:cNvPicPr>
          <p:nvPr/>
        </p:nvPicPr>
        <p:blipFill>
          <a:blip r:embed="rId3"/>
          <a:stretch>
            <a:fillRect/>
          </a:stretch>
        </p:blipFill>
        <p:spPr>
          <a:xfrm>
            <a:off x="1325217" y="1802921"/>
            <a:ext cx="9026292" cy="4461123"/>
          </a:xfrm>
          <a:prstGeom prst="rect">
            <a:avLst/>
          </a:prstGeom>
        </p:spPr>
      </p:pic>
    </p:spTree>
    <p:extLst>
      <p:ext uri="{BB962C8B-B14F-4D97-AF65-F5344CB8AC3E}">
        <p14:creationId xmlns:p14="http://schemas.microsoft.com/office/powerpoint/2010/main" val="64282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15</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4" y="1043796"/>
            <a:ext cx="6340414" cy="733246"/>
          </a:xfrm>
        </p:spPr>
        <p:txBody>
          <a:bodyPr>
            <a:noAutofit/>
          </a:bodyPr>
          <a:lstStyle/>
          <a:p>
            <a:r>
              <a:rPr lang="en-US" sz="4400" dirty="0"/>
              <a:t> RESULTS </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9920378" cy="464871"/>
          </a:xfrm>
          <a:prstGeom prst="rect">
            <a:avLst/>
          </a:prstGeom>
        </p:spPr>
        <p:txBody>
          <a:bodyPr wrap="square">
            <a:spAutoFit/>
          </a:bodyPr>
          <a:lstStyle/>
          <a:p>
            <a:pPr marL="171450" lvl="0" indent="-171450" algn="just">
              <a:lnSpc>
                <a:spcPct val="150000"/>
              </a:lnSpc>
              <a:buFont typeface="Wingdings" panose="05000000000000000000" pitchFamily="2" charset="2"/>
              <a:buChar char="Ø"/>
            </a:pPr>
            <a:endParaRPr lang="en-IN" dirty="0"/>
          </a:p>
        </p:txBody>
      </p:sp>
      <p:sp>
        <p:nvSpPr>
          <p:cNvPr id="8" name="Title 1">
            <a:extLst>
              <a:ext uri="{FF2B5EF4-FFF2-40B4-BE49-F238E27FC236}">
                <a16:creationId xmlns:a16="http://schemas.microsoft.com/office/drawing/2014/main" id="{90837B55-A5B5-41B6-8182-17A9D2B528A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Content Placeholder 8">
            <a:extLst>
              <a:ext uri="{FF2B5EF4-FFF2-40B4-BE49-F238E27FC236}">
                <a16:creationId xmlns:a16="http://schemas.microsoft.com/office/drawing/2014/main" id="{78199AE4-A7EB-402E-AE6B-A5FC843126DD}"/>
              </a:ext>
            </a:extLst>
          </p:cNvPr>
          <p:cNvPicPr>
            <a:picLocks noChangeAspect="1"/>
          </p:cNvPicPr>
          <p:nvPr/>
        </p:nvPicPr>
        <p:blipFill>
          <a:blip r:embed="rId3"/>
          <a:stretch>
            <a:fillRect/>
          </a:stretch>
        </p:blipFill>
        <p:spPr>
          <a:xfrm>
            <a:off x="1187925" y="1825625"/>
            <a:ext cx="9816149" cy="4351338"/>
          </a:xfrm>
          <a:prstGeom prst="rect">
            <a:avLst/>
          </a:prstGeom>
        </p:spPr>
      </p:pic>
      <p:pic>
        <p:nvPicPr>
          <p:cNvPr id="14" name="Picture 13">
            <a:extLst>
              <a:ext uri="{FF2B5EF4-FFF2-40B4-BE49-F238E27FC236}">
                <a16:creationId xmlns:a16="http://schemas.microsoft.com/office/drawing/2014/main" id="{8B47E125-46AE-4FE6-BE25-15C08465A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046" y="2085782"/>
            <a:ext cx="8857129" cy="4085482"/>
          </a:xfrm>
          <a:prstGeom prst="rect">
            <a:avLst/>
          </a:prstGeom>
        </p:spPr>
      </p:pic>
      <p:pic>
        <p:nvPicPr>
          <p:cNvPr id="15" name="Picture 14">
            <a:extLst>
              <a:ext uri="{FF2B5EF4-FFF2-40B4-BE49-F238E27FC236}">
                <a16:creationId xmlns:a16="http://schemas.microsoft.com/office/drawing/2014/main" id="{0A0D1429-493A-41B0-9B7E-279322C00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446" y="2238182"/>
            <a:ext cx="8857129" cy="4085482"/>
          </a:xfrm>
          <a:prstGeom prst="rect">
            <a:avLst/>
          </a:prstGeom>
        </p:spPr>
      </p:pic>
      <p:pic>
        <p:nvPicPr>
          <p:cNvPr id="16" name="Picture 15">
            <a:extLst>
              <a:ext uri="{FF2B5EF4-FFF2-40B4-BE49-F238E27FC236}">
                <a16:creationId xmlns:a16="http://schemas.microsoft.com/office/drawing/2014/main" id="{525E3D66-05AF-419B-B225-E44A98788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9295" y="2214838"/>
            <a:ext cx="8857129" cy="4085482"/>
          </a:xfrm>
          <a:prstGeom prst="rect">
            <a:avLst/>
          </a:prstGeom>
        </p:spPr>
      </p:pic>
    </p:spTree>
    <p:extLst>
      <p:ext uri="{BB962C8B-B14F-4D97-AF65-F5344CB8AC3E}">
        <p14:creationId xmlns:p14="http://schemas.microsoft.com/office/powerpoint/2010/main" val="358063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1" y="6489115"/>
            <a:ext cx="12192000" cy="646331"/>
          </a:xfrm>
          <a:prstGeom prst="rect">
            <a:avLst/>
          </a:prstGeom>
          <a:noFill/>
        </p:spPr>
        <p:txBody>
          <a:bodyPr wrap="square" rtlCol="0">
            <a:spAutoFit/>
          </a:bodyPr>
          <a:lstStyle/>
          <a:p>
            <a:pPr algn="ctr"/>
            <a:r>
              <a:rPr lang="en-IN" dirty="0"/>
              <a:t>                                                       Department of Computer Science and Engineering                                             Slide No: 16</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4" y="1043796"/>
            <a:ext cx="6340414" cy="733246"/>
          </a:xfrm>
        </p:spPr>
        <p:txBody>
          <a:bodyPr>
            <a:noAutofit/>
          </a:bodyPr>
          <a:lstStyle/>
          <a:p>
            <a:r>
              <a:rPr lang="en-US" sz="4400" dirty="0"/>
              <a:t> RESULTS </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9920378" cy="464871"/>
          </a:xfrm>
          <a:prstGeom prst="rect">
            <a:avLst/>
          </a:prstGeom>
        </p:spPr>
        <p:txBody>
          <a:bodyPr wrap="square">
            <a:spAutoFit/>
          </a:bodyPr>
          <a:lstStyle/>
          <a:p>
            <a:pPr marL="171450" lvl="0" indent="-171450" algn="just">
              <a:lnSpc>
                <a:spcPct val="150000"/>
              </a:lnSpc>
              <a:buFont typeface="Wingdings" panose="05000000000000000000" pitchFamily="2" charset="2"/>
              <a:buChar char="Ø"/>
            </a:pPr>
            <a:endParaRPr lang="en-IN" dirty="0"/>
          </a:p>
        </p:txBody>
      </p:sp>
      <p:sp>
        <p:nvSpPr>
          <p:cNvPr id="8" name="Title 1">
            <a:extLst>
              <a:ext uri="{FF2B5EF4-FFF2-40B4-BE49-F238E27FC236}">
                <a16:creationId xmlns:a16="http://schemas.microsoft.com/office/drawing/2014/main" id="{90837B55-A5B5-41B6-8182-17A9D2B528A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Content Placeholder 8">
            <a:extLst>
              <a:ext uri="{FF2B5EF4-FFF2-40B4-BE49-F238E27FC236}">
                <a16:creationId xmlns:a16="http://schemas.microsoft.com/office/drawing/2014/main" id="{78199AE4-A7EB-402E-AE6B-A5FC843126DD}"/>
              </a:ext>
            </a:extLst>
          </p:cNvPr>
          <p:cNvPicPr>
            <a:picLocks noChangeAspect="1"/>
          </p:cNvPicPr>
          <p:nvPr/>
        </p:nvPicPr>
        <p:blipFill>
          <a:blip r:embed="rId3"/>
          <a:stretch>
            <a:fillRect/>
          </a:stretch>
        </p:blipFill>
        <p:spPr>
          <a:xfrm>
            <a:off x="1187925" y="1825625"/>
            <a:ext cx="9816149" cy="4351338"/>
          </a:xfrm>
          <a:prstGeom prst="rect">
            <a:avLst/>
          </a:prstGeom>
        </p:spPr>
      </p:pic>
    </p:spTree>
    <p:extLst>
      <p:ext uri="{BB962C8B-B14F-4D97-AF65-F5344CB8AC3E}">
        <p14:creationId xmlns:p14="http://schemas.microsoft.com/office/powerpoint/2010/main" val="21048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t>                                                       Department of Computer Science and Engineering                                             Slide No: 17</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0" y="1078301"/>
            <a:ext cx="7261934" cy="733246"/>
          </a:xfrm>
        </p:spPr>
        <p:txBody>
          <a:bodyPr>
            <a:noAutofit/>
          </a:bodyPr>
          <a:lstStyle/>
          <a:p>
            <a:r>
              <a:rPr lang="en-US" sz="4400" dirty="0"/>
              <a:t>Attainment of Objectives</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9920378" cy="464871"/>
          </a:xfrm>
          <a:prstGeom prst="rect">
            <a:avLst/>
          </a:prstGeom>
        </p:spPr>
        <p:txBody>
          <a:bodyPr wrap="square">
            <a:spAutoFit/>
          </a:bodyPr>
          <a:lstStyle/>
          <a:p>
            <a:pPr marL="171450" lvl="0" indent="-171450" algn="just">
              <a:lnSpc>
                <a:spcPct val="150000"/>
              </a:lnSpc>
              <a:buFont typeface="Wingdings" panose="05000000000000000000" pitchFamily="2" charset="2"/>
              <a:buChar char="Ø"/>
            </a:pPr>
            <a:endParaRPr lang="en-IN" dirty="0"/>
          </a:p>
        </p:txBody>
      </p:sp>
      <p:sp>
        <p:nvSpPr>
          <p:cNvPr id="8" name="Title 1">
            <a:extLst>
              <a:ext uri="{FF2B5EF4-FFF2-40B4-BE49-F238E27FC236}">
                <a16:creationId xmlns:a16="http://schemas.microsoft.com/office/drawing/2014/main" id="{90837B55-A5B5-41B6-8182-17A9D2B528A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2" name="Table 1">
            <a:extLst>
              <a:ext uri="{FF2B5EF4-FFF2-40B4-BE49-F238E27FC236}">
                <a16:creationId xmlns:a16="http://schemas.microsoft.com/office/drawing/2014/main" id="{39EA798E-F21A-416C-8D9E-9AE6AF0D54C1}"/>
              </a:ext>
            </a:extLst>
          </p:cNvPr>
          <p:cNvGraphicFramePr>
            <a:graphicFrameLocks noGrp="1"/>
          </p:cNvGraphicFramePr>
          <p:nvPr>
            <p:extLst>
              <p:ext uri="{D42A27DB-BD31-4B8C-83A1-F6EECF244321}">
                <p14:modId xmlns:p14="http://schemas.microsoft.com/office/powerpoint/2010/main" val="2454564378"/>
              </p:ext>
            </p:extLst>
          </p:nvPr>
        </p:nvGraphicFramePr>
        <p:xfrm>
          <a:off x="1677880" y="1825625"/>
          <a:ext cx="6054569" cy="4526280"/>
        </p:xfrm>
        <a:graphic>
          <a:graphicData uri="http://schemas.openxmlformats.org/drawingml/2006/table">
            <a:tbl>
              <a:tblPr firstRow="1" bandRow="1">
                <a:tableStyleId>{5940675A-B579-460E-94D1-54222C63F5DA}</a:tableStyleId>
              </a:tblPr>
              <a:tblGrid>
                <a:gridCol w="838890">
                  <a:extLst>
                    <a:ext uri="{9D8B030D-6E8A-4147-A177-3AD203B41FA5}">
                      <a16:colId xmlns:a16="http://schemas.microsoft.com/office/drawing/2014/main" val="2654627049"/>
                    </a:ext>
                  </a:extLst>
                </a:gridCol>
                <a:gridCol w="785885">
                  <a:extLst>
                    <a:ext uri="{9D8B030D-6E8A-4147-A177-3AD203B41FA5}">
                      <a16:colId xmlns:a16="http://schemas.microsoft.com/office/drawing/2014/main" val="3047844839"/>
                    </a:ext>
                  </a:extLst>
                </a:gridCol>
                <a:gridCol w="868574">
                  <a:extLst>
                    <a:ext uri="{9D8B030D-6E8A-4147-A177-3AD203B41FA5}">
                      <a16:colId xmlns:a16="http://schemas.microsoft.com/office/drawing/2014/main" val="722303708"/>
                    </a:ext>
                  </a:extLst>
                </a:gridCol>
                <a:gridCol w="2706075">
                  <a:extLst>
                    <a:ext uri="{9D8B030D-6E8A-4147-A177-3AD203B41FA5}">
                      <a16:colId xmlns:a16="http://schemas.microsoft.com/office/drawing/2014/main" val="3600067058"/>
                    </a:ext>
                  </a:extLst>
                </a:gridCol>
                <a:gridCol w="855145">
                  <a:extLst>
                    <a:ext uri="{9D8B030D-6E8A-4147-A177-3AD203B41FA5}">
                      <a16:colId xmlns:a16="http://schemas.microsoft.com/office/drawing/2014/main" val="559589689"/>
                    </a:ext>
                  </a:extLst>
                </a:gridCol>
              </a:tblGrid>
              <a:tr h="563245">
                <a:tc>
                  <a:txBody>
                    <a:bodyPr/>
                    <a:lstStyle/>
                    <a:p>
                      <a:pPr indent="0">
                        <a:buNone/>
                      </a:pPr>
                      <a:r>
                        <a:rPr lang="en-US" sz="900" b="1" dirty="0">
                          <a:latin typeface="Verdana" panose="020B0604030504040204" charset="0"/>
                          <a:cs typeface="Verdana" panose="020B0604030504040204" charset="0"/>
                        </a:rPr>
                        <a:t>S.NO</a:t>
                      </a:r>
                      <a:endParaRPr lang="en-US" sz="900" b="1"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1" dirty="0">
                          <a:latin typeface="Verdana" panose="020B0604030504040204" charset="0"/>
                          <a:cs typeface="Verdana" panose="020B0604030504040204" charset="0"/>
                        </a:rPr>
                        <a:t>Test Case</a:t>
                      </a:r>
                      <a:endParaRPr lang="en-US" sz="900" b="1"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1">
                          <a:latin typeface="Verdana" panose="020B0604030504040204" charset="0"/>
                          <a:cs typeface="Verdana" panose="020B0604030504040204" charset="0"/>
                        </a:rPr>
                        <a:t> </a:t>
                      </a:r>
                      <a:endParaRPr lang="en-US" sz="900" b="1">
                        <a:latin typeface="Verdana" panose="020B0604030504040204" charset="0"/>
                        <a:ea typeface="Verdana" panose="020B0604030504040204" charset="0"/>
                        <a:cs typeface="Verdana" panose="020B0604030504040204" charset="0"/>
                      </a:endParaRPr>
                    </a:p>
                  </a:txBody>
                  <a:tcPr marL="0" marR="0" marT="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1" dirty="0">
                          <a:latin typeface="Verdana" panose="020B0604030504040204" charset="0"/>
                          <a:cs typeface="Verdana" panose="020B0604030504040204" charset="0"/>
                        </a:rPr>
                        <a:t>Checked Output</a:t>
                      </a:r>
                      <a:endParaRPr lang="en-US" sz="900" b="1"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1" dirty="0">
                          <a:latin typeface="Verdana" panose="020B0604030504040204" charset="0"/>
                          <a:ea typeface="Verdana" panose="020B0604030504040204" charset="0"/>
                          <a:cs typeface="Verdana" panose="020B0604030504040204" charset="0"/>
                        </a:rPr>
                        <a:t>Status</a:t>
                      </a: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521750014"/>
                  </a:ext>
                </a:extLst>
              </a:tr>
              <a:tr h="518160">
                <a:tc>
                  <a:txBody>
                    <a:bodyPr/>
                    <a:lstStyle/>
                    <a:p>
                      <a:pPr indent="0">
                        <a:buNone/>
                      </a:pPr>
                      <a:r>
                        <a:rPr lang="en-US" sz="900" b="0">
                          <a:latin typeface="Verdana" panose="020B0604030504040204" charset="0"/>
                          <a:cs typeface="Verdana" panose="020B0604030504040204" charset="0"/>
                        </a:rPr>
                        <a:t>1</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Register into the system </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 </a:t>
                      </a:r>
                      <a:endParaRPr lang="en-US" sz="900" b="0">
                        <a:latin typeface="Verdana" panose="020B0604030504040204" charset="0"/>
                        <a:ea typeface="Verdana" panose="020B0604030504040204" charset="0"/>
                        <a:cs typeface="Verdana" panose="020B0604030504040204" charset="0"/>
                      </a:endParaRPr>
                    </a:p>
                  </a:txBody>
                  <a:tcPr marL="0" marR="0" marT="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dirty="0">
                          <a:latin typeface="Verdana" panose="020B0604030504040204" charset="0"/>
                          <a:cs typeface="Verdana" panose="020B0604030504040204" charset="0"/>
                        </a:rPr>
                        <a:t>Registered successfully by entering the Data Owner or Data User details</a:t>
                      </a:r>
                      <a:endParaRPr lang="en-US" sz="9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Yes</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699824547"/>
                  </a:ext>
                </a:extLst>
              </a:tr>
              <a:tr h="527050">
                <a:tc>
                  <a:txBody>
                    <a:bodyPr/>
                    <a:lstStyle/>
                    <a:p>
                      <a:pPr indent="0">
                        <a:buNone/>
                      </a:pPr>
                      <a:r>
                        <a:rPr lang="en-US" sz="900" b="0">
                          <a:latin typeface="Verdana" panose="020B0604030504040204" charset="0"/>
                          <a:cs typeface="Verdana" panose="020B0604030504040204" charset="0"/>
                        </a:rPr>
                        <a:t>2</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indent="0">
                        <a:buNone/>
                      </a:pPr>
                      <a:r>
                        <a:rPr lang="en-US" sz="900" b="0">
                          <a:latin typeface="Verdana" panose="020B0604030504040204" charset="0"/>
                          <a:cs typeface="Verdana" panose="020B0604030504040204" charset="0"/>
                        </a:rPr>
                        <a:t>Login</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indent="0">
                        <a:buNone/>
                      </a:pPr>
                      <a:r>
                        <a:rPr lang="en-US" sz="900" b="0" dirty="0">
                          <a:latin typeface="Verdana" panose="020B0604030504040204" charset="0"/>
                          <a:cs typeface="Verdana" panose="020B0604030504040204" charset="0"/>
                        </a:rPr>
                        <a:t>Data Owner or Data user can login successfully by entering </a:t>
                      </a:r>
                      <a:r>
                        <a:rPr lang="en-US" sz="900" b="0" dirty="0" err="1">
                          <a:latin typeface="Verdana" panose="020B0604030504040204" charset="0"/>
                          <a:cs typeface="Verdana" panose="020B0604030504040204" charset="0"/>
                        </a:rPr>
                        <a:t>usernameand</a:t>
                      </a:r>
                      <a:r>
                        <a:rPr lang="en-US" sz="900" b="0" dirty="0">
                          <a:latin typeface="Verdana" panose="020B0604030504040204" charset="0"/>
                          <a:cs typeface="Verdana" panose="020B0604030504040204" charset="0"/>
                        </a:rPr>
                        <a:t> password</a:t>
                      </a:r>
                      <a:endParaRPr lang="en-US" sz="9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Yes</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783553606"/>
                  </a:ext>
                </a:extLst>
              </a:tr>
              <a:tr h="563880">
                <a:tc>
                  <a:txBody>
                    <a:bodyPr/>
                    <a:lstStyle/>
                    <a:p>
                      <a:pPr indent="0">
                        <a:buNone/>
                      </a:pPr>
                      <a:r>
                        <a:rPr lang="en-US" sz="900" b="0">
                          <a:latin typeface="Verdana" panose="020B0604030504040204" charset="0"/>
                          <a:cs typeface="Verdana" panose="020B0604030504040204" charset="0"/>
                        </a:rPr>
                        <a:t>3</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Data owner canupload afile</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 </a:t>
                      </a:r>
                      <a:endParaRPr lang="en-US" sz="900" b="0">
                        <a:latin typeface="Verdana" panose="020B0604030504040204" charset="0"/>
                        <a:ea typeface="Verdana" panose="020B0604030504040204" charset="0"/>
                        <a:cs typeface="Verdana" panose="020B0604030504040204" charset="0"/>
                      </a:endParaRPr>
                    </a:p>
                  </a:txBody>
                  <a:tcPr marL="0" marR="0" marT="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While uploading file enter the keywords and category then file will upload successfully</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dirty="0">
                          <a:latin typeface="Verdana" panose="020B0604030504040204" charset="0"/>
                          <a:cs typeface="Verdana" panose="020B0604030504040204" charset="0"/>
                        </a:rPr>
                        <a:t>Yes</a:t>
                      </a:r>
                      <a:endParaRPr lang="en-US" sz="9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177435889"/>
                  </a:ext>
                </a:extLst>
              </a:tr>
              <a:tr h="527050">
                <a:tc>
                  <a:txBody>
                    <a:bodyPr/>
                    <a:lstStyle/>
                    <a:p>
                      <a:pPr indent="0">
                        <a:buNone/>
                      </a:pPr>
                      <a:r>
                        <a:rPr lang="en-US" sz="900" b="0">
                          <a:latin typeface="Verdana" panose="020B0604030504040204" charset="0"/>
                          <a:cs typeface="Verdana" panose="020B0604030504040204" charset="0"/>
                        </a:rPr>
                        <a:t>4</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Data owner view details of file</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 </a:t>
                      </a:r>
                      <a:endParaRPr lang="en-US" sz="900" b="0">
                        <a:latin typeface="Verdana" panose="020B0604030504040204" charset="0"/>
                        <a:ea typeface="Verdana" panose="020B0604030504040204" charset="0"/>
                        <a:cs typeface="Verdana" panose="020B0604030504040204" charset="0"/>
                      </a:endParaRPr>
                    </a:p>
                  </a:txBody>
                  <a:tcPr marL="0" marR="0" marT="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Data owner can successfully view details of the file after successfully uploaded file into the cloud</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Yes</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834175611"/>
                  </a:ext>
                </a:extLst>
              </a:tr>
              <a:tr h="554355">
                <a:tc>
                  <a:txBody>
                    <a:bodyPr/>
                    <a:lstStyle/>
                    <a:p>
                      <a:pPr indent="0">
                        <a:buNone/>
                      </a:pPr>
                      <a:r>
                        <a:rPr lang="en-US" sz="900" b="0">
                          <a:latin typeface="Verdana" panose="020B0604030504040204" charset="0"/>
                          <a:cs typeface="Verdana" panose="020B0604030504040204" charset="0"/>
                        </a:rPr>
                        <a:t>5</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indent="0">
                        <a:buNone/>
                      </a:pPr>
                      <a:r>
                        <a:rPr lang="en-US" sz="900" b="0">
                          <a:latin typeface="Verdana" panose="020B0604030504040204" charset="0"/>
                          <a:cs typeface="Verdana" panose="020B0604030504040204" charset="0"/>
                        </a:rPr>
                        <a:t>Encrypt the file</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indent="0">
                        <a:buNone/>
                      </a:pPr>
                      <a:r>
                        <a:rPr lang="en-US" sz="900" b="0">
                          <a:latin typeface="Verdana" panose="020B0604030504040204" charset="0"/>
                          <a:cs typeface="Verdana" panose="020B0604030504040204" charset="0"/>
                        </a:rPr>
                        <a:t>Uploaded a file into the cloud in encrypted form and also indexed</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Yes</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160857854"/>
                  </a:ext>
                </a:extLst>
              </a:tr>
              <a:tr h="636270">
                <a:tc>
                  <a:txBody>
                    <a:bodyPr/>
                    <a:lstStyle/>
                    <a:p>
                      <a:pPr indent="0">
                        <a:buNone/>
                      </a:pPr>
                      <a:r>
                        <a:rPr lang="en-US" sz="900" b="0">
                          <a:latin typeface="Verdana" panose="020B0604030504040204" charset="0"/>
                          <a:cs typeface="Verdana" panose="020B0604030504040204" charset="0"/>
                        </a:rPr>
                        <a:t> 6</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indent="0">
                        <a:buNone/>
                      </a:pPr>
                      <a:r>
                        <a:rPr lang="en-US" sz="900" b="0">
                          <a:latin typeface="Verdana" panose="020B0604030504040204" charset="0"/>
                          <a:cs typeface="Verdana" panose="020B0604030504040204" charset="0"/>
                        </a:rPr>
                        <a:t>Issue Rights</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indent="0">
                        <a:buNone/>
                      </a:pPr>
                      <a:r>
                        <a:rPr lang="en-US" sz="900" b="0">
                          <a:latin typeface="Verdana" panose="020B0604030504040204" charset="0"/>
                          <a:cs typeface="Verdana" panose="020B0604030504040204" charset="0"/>
                        </a:rPr>
                        <a:t> Pkg issue rights to User</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latin typeface="Verdana" panose="020B0604030504040204" charset="0"/>
                          <a:cs typeface="Verdana" panose="020B0604030504040204" charset="0"/>
                        </a:rPr>
                        <a:t> Yes</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300516908"/>
                  </a:ext>
                </a:extLst>
              </a:tr>
              <a:tr h="636270">
                <a:tc>
                  <a:txBody>
                    <a:bodyPr/>
                    <a:lstStyle/>
                    <a:p>
                      <a:pPr indent="0">
                        <a:buNone/>
                      </a:pPr>
                      <a:r>
                        <a:rPr lang="en-US" sz="900" b="0">
                          <a:latin typeface="Verdana" panose="020B0604030504040204" charset="0"/>
                          <a:cs typeface="Verdana" panose="020B0604030504040204" charset="0"/>
                        </a:rPr>
                        <a:t>7</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indent="0">
                        <a:buNone/>
                      </a:pPr>
                      <a:r>
                        <a:rPr lang="en-US" sz="900" b="0">
                          <a:latin typeface="Verdana" panose="020B0604030504040204" charset="0"/>
                          <a:cs typeface="Verdana" panose="020B0604030504040204" charset="0"/>
                        </a:rPr>
                        <a:t>Send Keys</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indent="0">
                        <a:buNone/>
                      </a:pPr>
                      <a:r>
                        <a:rPr lang="en-US" sz="900" b="0">
                          <a:latin typeface="Verdana" panose="020B0604030504040204" charset="0"/>
                          <a:cs typeface="Verdana" panose="020B0604030504040204" charset="0"/>
                        </a:rPr>
                        <a:t>PKG send private key to User</a:t>
                      </a:r>
                      <a:endParaRPr lang="en-US" sz="9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dirty="0">
                          <a:latin typeface="Verdana" panose="020B0604030504040204" charset="0"/>
                          <a:cs typeface="Verdana" panose="020B0604030504040204" charset="0"/>
                        </a:rPr>
                        <a:t>Yes</a:t>
                      </a:r>
                      <a:endParaRPr lang="en-US" sz="9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202114356"/>
                  </a:ext>
                </a:extLst>
              </a:tr>
            </a:tbl>
          </a:graphicData>
        </a:graphic>
      </p:graphicFrame>
    </p:spTree>
    <p:extLst>
      <p:ext uri="{BB962C8B-B14F-4D97-AF65-F5344CB8AC3E}">
        <p14:creationId xmlns:p14="http://schemas.microsoft.com/office/powerpoint/2010/main" val="89975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t>                                                       Department of Computer Science and Engineering                                             Slide No: 18</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0" y="1078301"/>
            <a:ext cx="7261934" cy="733246"/>
          </a:xfrm>
        </p:spPr>
        <p:txBody>
          <a:bodyPr>
            <a:noAutofit/>
          </a:bodyPr>
          <a:lstStyle/>
          <a:p>
            <a:r>
              <a:rPr lang="en-US" sz="4400" dirty="0"/>
              <a:t>Attainment of Objectives</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9920378" cy="464871"/>
          </a:xfrm>
          <a:prstGeom prst="rect">
            <a:avLst/>
          </a:prstGeom>
        </p:spPr>
        <p:txBody>
          <a:bodyPr wrap="square">
            <a:spAutoFit/>
          </a:bodyPr>
          <a:lstStyle/>
          <a:p>
            <a:pPr marL="171450" lvl="0" indent="-171450" algn="just">
              <a:lnSpc>
                <a:spcPct val="150000"/>
              </a:lnSpc>
              <a:buFont typeface="Wingdings" panose="05000000000000000000" pitchFamily="2" charset="2"/>
              <a:buChar char="Ø"/>
            </a:pPr>
            <a:endParaRPr lang="en-IN" dirty="0"/>
          </a:p>
        </p:txBody>
      </p:sp>
      <p:sp>
        <p:nvSpPr>
          <p:cNvPr id="8" name="Title 1">
            <a:extLst>
              <a:ext uri="{FF2B5EF4-FFF2-40B4-BE49-F238E27FC236}">
                <a16:creationId xmlns:a16="http://schemas.microsoft.com/office/drawing/2014/main" id="{90837B55-A5B5-41B6-8182-17A9D2B528A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a:extLst>
              <a:ext uri="{FF2B5EF4-FFF2-40B4-BE49-F238E27FC236}">
                <a16:creationId xmlns:a16="http://schemas.microsoft.com/office/drawing/2014/main" id="{5EEAE3A0-59FF-4F36-B799-FAF6F131A625}"/>
              </a:ext>
            </a:extLst>
          </p:cNvPr>
          <p:cNvGraphicFramePr>
            <a:graphicFrameLocks noGrp="1"/>
          </p:cNvGraphicFramePr>
          <p:nvPr/>
        </p:nvGraphicFramePr>
        <p:xfrm>
          <a:off x="838200" y="1825625"/>
          <a:ext cx="6486525" cy="3557905"/>
        </p:xfrm>
        <a:graphic>
          <a:graphicData uri="http://schemas.openxmlformats.org/drawingml/2006/table">
            <a:tbl>
              <a:tblPr firstRow="1" bandRow="1">
                <a:tableStyleId>{5940675A-B579-460E-94D1-54222C63F5DA}</a:tableStyleId>
              </a:tblPr>
              <a:tblGrid>
                <a:gridCol w="739775">
                  <a:extLst>
                    <a:ext uri="{9D8B030D-6E8A-4147-A177-3AD203B41FA5}">
                      <a16:colId xmlns:a16="http://schemas.microsoft.com/office/drawing/2014/main" val="132853110"/>
                    </a:ext>
                  </a:extLst>
                </a:gridCol>
                <a:gridCol w="1343025">
                  <a:extLst>
                    <a:ext uri="{9D8B030D-6E8A-4147-A177-3AD203B41FA5}">
                      <a16:colId xmlns:a16="http://schemas.microsoft.com/office/drawing/2014/main" val="1536508110"/>
                    </a:ext>
                  </a:extLst>
                </a:gridCol>
                <a:gridCol w="3683000">
                  <a:extLst>
                    <a:ext uri="{9D8B030D-6E8A-4147-A177-3AD203B41FA5}">
                      <a16:colId xmlns:a16="http://schemas.microsoft.com/office/drawing/2014/main" val="17647318"/>
                    </a:ext>
                  </a:extLst>
                </a:gridCol>
                <a:gridCol w="720725">
                  <a:extLst>
                    <a:ext uri="{9D8B030D-6E8A-4147-A177-3AD203B41FA5}">
                      <a16:colId xmlns:a16="http://schemas.microsoft.com/office/drawing/2014/main" val="546592526"/>
                    </a:ext>
                  </a:extLst>
                </a:gridCol>
              </a:tblGrid>
              <a:tr h="887095">
                <a:tc>
                  <a:txBody>
                    <a:bodyPr/>
                    <a:lstStyle/>
                    <a:p>
                      <a:pPr indent="0">
                        <a:buNone/>
                      </a:pPr>
                      <a:r>
                        <a:rPr lang="en-US" sz="1200" b="0" dirty="0">
                          <a:latin typeface="Verdana" panose="020B0604030504040204" charset="0"/>
                          <a:cs typeface="Verdana" panose="020B0604030504040204" charset="0"/>
                        </a:rPr>
                        <a:t>9</a:t>
                      </a:r>
                      <a:endParaRPr lang="en-US" sz="12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Verdana" panose="020B0604030504040204" charset="0"/>
                          <a:cs typeface="Verdana" panose="020B0604030504040204" charset="0"/>
                        </a:rPr>
                        <a:t>Admin View Cloud Files</a:t>
                      </a:r>
                      <a:endParaRPr lang="en-US" sz="12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Admin can view the File in the cloud</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Yes</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287401570"/>
                  </a:ext>
                </a:extLst>
              </a:tr>
              <a:tr h="896620">
                <a:tc>
                  <a:txBody>
                    <a:bodyPr/>
                    <a:lstStyle/>
                    <a:p>
                      <a:pPr indent="0">
                        <a:buNone/>
                      </a:pPr>
                      <a:r>
                        <a:rPr lang="en-US" sz="1200" b="0">
                          <a:latin typeface="Verdana" panose="020B0604030504040204" charset="0"/>
                          <a:cs typeface="Verdana" panose="020B0604030504040204" charset="0"/>
                        </a:rPr>
                        <a:t>10</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View Auditing Results</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Admin Can view the Auditing Results</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Yes</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721999069"/>
                  </a:ext>
                </a:extLst>
              </a:tr>
              <a:tr h="887095">
                <a:tc>
                  <a:txBody>
                    <a:bodyPr/>
                    <a:lstStyle/>
                    <a:p>
                      <a:pPr indent="0">
                        <a:buNone/>
                      </a:pPr>
                      <a:r>
                        <a:rPr lang="en-US" sz="1200" b="0">
                          <a:latin typeface="Verdana" panose="020B0604030504040204" charset="0"/>
                          <a:cs typeface="Verdana" panose="020B0604030504040204" charset="0"/>
                        </a:rPr>
                        <a:t>12</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Download</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Verdana" panose="020B0604030504040204" charset="0"/>
                          <a:cs typeface="Verdana" panose="020B0604030504040204" charset="0"/>
                        </a:rPr>
                        <a:t>Download a file</a:t>
                      </a:r>
                      <a:endParaRPr lang="en-US" sz="12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Verdana" panose="020B0604030504040204" charset="0"/>
                          <a:cs typeface="Verdana" panose="020B0604030504040204" charset="0"/>
                        </a:rPr>
                        <a:t>Yes</a:t>
                      </a:r>
                      <a:endParaRPr lang="en-US" sz="12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4282941078"/>
                  </a:ext>
                </a:extLst>
              </a:tr>
              <a:tr h="887095">
                <a:tc>
                  <a:txBody>
                    <a:bodyPr/>
                    <a:lstStyle/>
                    <a:p>
                      <a:pPr indent="0">
                        <a:buNone/>
                      </a:pPr>
                      <a:r>
                        <a:rPr lang="en-US" sz="1200" b="0">
                          <a:latin typeface="Verdana" panose="020B0604030504040204" charset="0"/>
                          <a:cs typeface="Verdana" panose="020B0604030504040204" charset="0"/>
                        </a:rPr>
                        <a:t>13</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Logout page</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Verdana" panose="020B0604030504040204" charset="0"/>
                          <a:cs typeface="Verdana" panose="020B0604030504040204" charset="0"/>
                        </a:rPr>
                        <a:t>Data owner or Data user can successfully logout</a:t>
                      </a:r>
                      <a:endParaRPr lang="en-US" sz="1200" b="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Verdana" panose="020B0604030504040204" charset="0"/>
                          <a:cs typeface="Verdana" panose="020B0604030504040204" charset="0"/>
                        </a:rPr>
                        <a:t>Yes</a:t>
                      </a:r>
                      <a:endParaRPr lang="en-US" sz="1200" b="0" dirty="0">
                        <a:latin typeface="Verdana" panose="020B0604030504040204" charset="0"/>
                        <a:ea typeface="Verdana" panose="020B0604030504040204" charset="0"/>
                        <a:cs typeface="Verdana" panose="020B060403050404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604717791"/>
                  </a:ext>
                </a:extLst>
              </a:tr>
            </a:tbl>
          </a:graphicData>
        </a:graphic>
      </p:graphicFrame>
    </p:spTree>
    <p:extLst>
      <p:ext uri="{BB962C8B-B14F-4D97-AF65-F5344CB8AC3E}">
        <p14:creationId xmlns:p14="http://schemas.microsoft.com/office/powerpoint/2010/main" val="228130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227544"/>
            <a:ext cx="12192000" cy="646331"/>
          </a:xfrm>
          <a:prstGeom prst="rect">
            <a:avLst/>
          </a:prstGeom>
          <a:noFill/>
        </p:spPr>
        <p:txBody>
          <a:bodyPr wrap="square" rtlCol="0">
            <a:spAutoFit/>
          </a:bodyPr>
          <a:lstStyle/>
          <a:p>
            <a:pPr algn="ctr"/>
            <a:r>
              <a:rPr lang="en-IN" dirty="0"/>
              <a:t>                                                       Department of Computer Science and Engineering                                             Slide No: 19</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2356520" y="2929630"/>
            <a:ext cx="6340414" cy="2386277"/>
          </a:xfrm>
        </p:spPr>
        <p:txBody>
          <a:bodyPr>
            <a:noAutofit/>
          </a:bodyPr>
          <a:lstStyle/>
          <a:p>
            <a:r>
              <a:rPr lang="en-US" sz="4400" dirty="0"/>
              <a:t> THANK YOU </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9920378" cy="464871"/>
          </a:xfrm>
          <a:prstGeom prst="rect">
            <a:avLst/>
          </a:prstGeom>
        </p:spPr>
        <p:txBody>
          <a:bodyPr wrap="square">
            <a:spAutoFit/>
          </a:bodyPr>
          <a:lstStyle/>
          <a:p>
            <a:pPr marL="171450" lvl="0" indent="-171450" algn="just">
              <a:lnSpc>
                <a:spcPct val="150000"/>
              </a:lnSpc>
              <a:buFont typeface="Wingdings" panose="05000000000000000000" pitchFamily="2" charset="2"/>
              <a:buChar char="Ø"/>
            </a:pPr>
            <a:endParaRPr lang="en-IN" dirty="0"/>
          </a:p>
        </p:txBody>
      </p:sp>
      <p:sp>
        <p:nvSpPr>
          <p:cNvPr id="8" name="Title 1">
            <a:extLst>
              <a:ext uri="{FF2B5EF4-FFF2-40B4-BE49-F238E27FC236}">
                <a16:creationId xmlns:a16="http://schemas.microsoft.com/office/drawing/2014/main" id="{90837B55-A5B5-41B6-8182-17A9D2B528A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01444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No:2</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1393793" y="2166151"/>
            <a:ext cx="9212063" cy="3906175"/>
          </a:xfrm>
        </p:spPr>
        <p:txBody>
          <a:bodyPr/>
          <a:lstStyle/>
          <a:p>
            <a:pPr algn="just"/>
            <a:endParaRPr lang="en-US" sz="1600" dirty="0">
              <a:solidFill>
                <a:srgbClr val="000000"/>
              </a:solidFill>
              <a:effectLst/>
              <a:latin typeface="Calibri" panose="020F0502020204030204" pitchFamily="34" charset="0"/>
              <a:ea typeface="Times New Roman" panose="02020603050405020304" pitchFamily="18" charset="0"/>
            </a:endParaRPr>
          </a:p>
          <a:p>
            <a:pPr algn="just"/>
            <a:r>
              <a:rPr lang="en-US" sz="1800" dirty="0">
                <a:effectLst/>
                <a:ea typeface="Calibri" panose="020F0502020204030204" pitchFamily="34" charset="0"/>
                <a:cs typeface="Times New Roman" panose="02020603050405020304" pitchFamily="18" charset="0"/>
              </a:rPr>
              <a:t>Cloud Storage has been a solution for the rapidly growing data. We investigate how to achieve data sharing with sensitive information hiding in remote data integrity auditing, and propose a new concept called identity-based shared data integrity auditing with sensitive information hiding for secure cloud storage. In such a scheme, the sensitive information can be protected and the other information can be published. It makes the file stored in the cloud able to be shared and used by others on the condition that the sensitive information is protected, while the remote data integrity auditing is still able to be efficiently executed. </a:t>
            </a:r>
            <a:endParaRPr lang="en-IN" sz="1800" dirty="0">
              <a:effectLst/>
              <a:ea typeface="Calibri" panose="020F0502020204030204" pitchFamily="34" charset="0"/>
              <a:cs typeface="Times New Roman" panose="02020603050405020304" pitchFamily="18" charset="0"/>
            </a:endParaRPr>
          </a:p>
          <a:p>
            <a:pPr algn="just"/>
            <a:endParaRPr lang="en-IN" dirty="0"/>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1393793" y="1387336"/>
            <a:ext cx="9144000" cy="778815"/>
          </a:xfrm>
        </p:spPr>
        <p:txBody>
          <a:bodyPr>
            <a:normAutofit/>
          </a:bodyPr>
          <a:lstStyle/>
          <a:p>
            <a:r>
              <a:rPr lang="en-US" sz="4000" dirty="0"/>
              <a:t>Problem Statement</a:t>
            </a:r>
            <a:endParaRPr lang="en-IN" sz="4000" dirty="0"/>
          </a:p>
        </p:txBody>
      </p:sp>
    </p:spTree>
    <p:extLst>
      <p:ext uri="{BB962C8B-B14F-4D97-AF65-F5344CB8AC3E}">
        <p14:creationId xmlns:p14="http://schemas.microsoft.com/office/powerpoint/2010/main" val="109174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No:3</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1461856" y="2901950"/>
            <a:ext cx="9144000" cy="3170376"/>
          </a:xfrm>
        </p:spPr>
        <p:txBody>
          <a:bodyPr/>
          <a:lstStyle/>
          <a:p>
            <a:pPr algn="just"/>
            <a:endParaRPr lang="en-US" sz="1600" dirty="0">
              <a:solidFill>
                <a:srgbClr val="000000"/>
              </a:solidFill>
              <a:effectLst/>
              <a:latin typeface="Calibri" panose="020F0502020204030204" pitchFamily="34" charset="0"/>
              <a:ea typeface="Times New Roman" panose="02020603050405020304" pitchFamily="18" charset="0"/>
            </a:endParaRPr>
          </a:p>
          <a:p>
            <a:pPr marL="342900" indent="-342900" algn="just">
              <a:buFont typeface="Wingdings" panose="05000000000000000000" pitchFamily="2" charset="2"/>
              <a:buChar char="Ø"/>
            </a:pPr>
            <a:r>
              <a:rPr lang="en-IN" dirty="0"/>
              <a:t>To design a well - defined secured cloud storage.</a:t>
            </a:r>
          </a:p>
          <a:p>
            <a:pPr marL="342900" indent="-342900" algn="just">
              <a:buFont typeface="Wingdings" panose="05000000000000000000" pitchFamily="2" charset="2"/>
              <a:buChar char="Ø"/>
            </a:pPr>
            <a:r>
              <a:rPr lang="en-IN" dirty="0"/>
              <a:t>To facilitate identity-based data outsourcing.</a:t>
            </a:r>
          </a:p>
          <a:p>
            <a:pPr marL="342900" indent="-342900" algn="just">
              <a:buFont typeface="Wingdings" panose="05000000000000000000" pitchFamily="2" charset="2"/>
              <a:buChar char="Ø"/>
            </a:pPr>
            <a:r>
              <a:rPr lang="en-IN" dirty="0"/>
              <a:t>To facilitate comprehensive data auditing.</a:t>
            </a:r>
          </a:p>
          <a:p>
            <a:pPr algn="just"/>
            <a:endParaRPr lang="en-IN" dirty="0"/>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1393793" y="1387336"/>
            <a:ext cx="9144000" cy="1157565"/>
          </a:xfrm>
        </p:spPr>
        <p:txBody>
          <a:bodyPr>
            <a:normAutofit/>
          </a:bodyPr>
          <a:lstStyle/>
          <a:p>
            <a:r>
              <a:rPr lang="en-US" sz="4400" dirty="0"/>
              <a:t>Objectives</a:t>
            </a:r>
            <a:endParaRPr lang="en-IN" sz="4400" dirty="0"/>
          </a:p>
        </p:txBody>
      </p:sp>
    </p:spTree>
    <p:extLst>
      <p:ext uri="{BB962C8B-B14F-4D97-AF65-F5344CB8AC3E}">
        <p14:creationId xmlns:p14="http://schemas.microsoft.com/office/powerpoint/2010/main" val="306372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No:4</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1461856" y="2901950"/>
            <a:ext cx="9144000" cy="3170376"/>
          </a:xfrm>
        </p:spPr>
        <p:txBody>
          <a:bodyPr>
            <a:normAutofit/>
          </a:bodyPr>
          <a:lstStyle/>
          <a:p>
            <a:pPr marL="342900" lvl="0" indent="-342900" algn="just">
              <a:lnSpc>
                <a:spcPct val="115000"/>
              </a:lnSpc>
              <a:spcAft>
                <a:spcPts val="1000"/>
              </a:spcAft>
              <a:buFont typeface="Wingdings" panose="05000000000000000000" pitchFamily="2" charset="2"/>
              <a:buChar char=""/>
            </a:pPr>
            <a:r>
              <a:rPr lang="en-US" sz="1800">
                <a:effectLst/>
                <a:ea typeface="Calibri" panose="020F0502020204030204" pitchFamily="34" charset="0"/>
                <a:cs typeface="Times New Roman" panose="02020603050405020304" pitchFamily="18" charset="0"/>
              </a:rPr>
              <a:t>Existing </a:t>
            </a:r>
            <a:r>
              <a:rPr lang="en-US" sz="1800" dirty="0">
                <a:effectLst/>
                <a:ea typeface="Calibri" panose="020F0502020204030204" pitchFamily="34" charset="0"/>
                <a:cs typeface="Times New Roman" panose="02020603050405020304" pitchFamily="18" charset="0"/>
              </a:rPr>
              <a:t>solutions are designed based on the public key infrastructure (PKI).</a:t>
            </a:r>
          </a:p>
          <a:p>
            <a:pPr lvl="0" algn="just">
              <a:lnSpc>
                <a:spcPct val="115000"/>
              </a:lnSpc>
              <a:spcAft>
                <a:spcPts val="1000"/>
              </a:spcAft>
            </a:pPr>
            <a:r>
              <a:rPr lang="en-US" sz="1800" dirty="0">
                <a:effectLst/>
                <a:ea typeface="Calibri" panose="020F0502020204030204" pitchFamily="34" charset="0"/>
                <a:cs typeface="Times New Roman" panose="02020603050405020304" pitchFamily="18" charset="0"/>
              </a:rPr>
              <a:t> </a:t>
            </a:r>
            <a:r>
              <a:rPr lang="en-US" sz="1800" b="1" dirty="0">
                <a:effectLst/>
                <a:ea typeface="Times New Roman" panose="02020603050405020304" pitchFamily="18" charset="0"/>
                <a:cs typeface="Calibri" panose="020F0502020204030204" pitchFamily="34" charset="0"/>
              </a:rPr>
              <a:t>Disadvantages :</a:t>
            </a:r>
            <a:r>
              <a:rPr lang="en-US" sz="1800" dirty="0">
                <a:effectLst/>
                <a:ea typeface="Times New Roman" panose="02020603050405020304" pitchFamily="18" charset="0"/>
                <a:cs typeface="Calibri" panose="020F0502020204030204" pitchFamily="34" charset="0"/>
              </a:rPr>
              <a:t> </a:t>
            </a:r>
            <a:endParaRPr lang="en-IN" sz="1800" dirty="0">
              <a:effectLst/>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US" sz="1800" dirty="0">
                <a:effectLst/>
                <a:ea typeface="Times New Roman" panose="02020603050405020304" pitchFamily="18" charset="0"/>
                <a:cs typeface="Calibri" panose="020F0502020204030204" pitchFamily="34" charset="0"/>
              </a:rPr>
              <a:t>The users will lose physical control of their files after outsourced to a cloud storage server maintained by some cloud service provider (CSP). Thus, the file-owners may worry about whether their files have been maintained safe.</a:t>
            </a:r>
          </a:p>
          <a:p>
            <a:pPr marL="342900" lvl="0" indent="-342900" algn="just">
              <a:lnSpc>
                <a:spcPct val="115000"/>
              </a:lnSpc>
              <a:spcAft>
                <a:spcPts val="1000"/>
              </a:spcAft>
              <a:buFont typeface="Wingdings" panose="05000000000000000000" pitchFamily="2" charset="2"/>
              <a:buChar char=""/>
              <a:tabLst>
                <a:tab pos="457200" algn="l"/>
              </a:tabLst>
            </a:pPr>
            <a:r>
              <a:rPr lang="en-US" sz="1800" dirty="0">
                <a:ea typeface="Times New Roman" panose="02020603050405020304" pitchFamily="18" charset="0"/>
                <a:cs typeface="Calibri" panose="020F0502020204030204" pitchFamily="34" charset="0"/>
              </a:rPr>
              <a:t>M</a:t>
            </a:r>
            <a:r>
              <a:rPr lang="en-US" sz="1800" dirty="0">
                <a:effectLst/>
                <a:ea typeface="Times New Roman" panose="02020603050405020304" pitchFamily="18" charset="0"/>
                <a:cs typeface="Calibri" panose="020F0502020204030204" pitchFamily="34" charset="0"/>
              </a:rPr>
              <a:t>ost schemes lack a controlled way of </a:t>
            </a:r>
            <a:r>
              <a:rPr lang="en-US" sz="1800" dirty="0" err="1">
                <a:effectLst/>
                <a:ea typeface="Times New Roman" panose="02020603050405020304" pitchFamily="18" charset="0"/>
                <a:cs typeface="Calibri" panose="020F0502020204030204" pitchFamily="34" charset="0"/>
              </a:rPr>
              <a:t>delegatable</a:t>
            </a:r>
            <a:r>
              <a:rPr lang="en-US" sz="1800" dirty="0">
                <a:effectLst/>
                <a:ea typeface="Times New Roman" panose="02020603050405020304" pitchFamily="18" charset="0"/>
                <a:cs typeface="Calibri" panose="020F0502020204030204" pitchFamily="34" charset="0"/>
              </a:rPr>
              <a:t> outsourcing.</a:t>
            </a:r>
            <a:endParaRPr lang="en-IN" sz="1800" dirty="0">
              <a:effectLst/>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endParaRPr lang="en-IN" dirty="0"/>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1393793" y="1387336"/>
            <a:ext cx="9144000" cy="931847"/>
          </a:xfrm>
        </p:spPr>
        <p:txBody>
          <a:bodyPr>
            <a:normAutofit/>
          </a:bodyPr>
          <a:lstStyle/>
          <a:p>
            <a:r>
              <a:rPr lang="en-US" sz="4400" dirty="0"/>
              <a:t>Existing System</a:t>
            </a:r>
            <a:endParaRPr lang="en-IN" sz="4400" dirty="0"/>
          </a:p>
        </p:txBody>
      </p:sp>
    </p:spTree>
    <p:extLst>
      <p:ext uri="{BB962C8B-B14F-4D97-AF65-F5344CB8AC3E}">
        <p14:creationId xmlns:p14="http://schemas.microsoft.com/office/powerpoint/2010/main" val="9573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No:5</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1553590" y="2379217"/>
            <a:ext cx="9052265" cy="3968318"/>
          </a:xfrm>
        </p:spPr>
        <p:txBody>
          <a:bodyPr>
            <a:normAutofit fontScale="77500" lnSpcReduction="20000"/>
          </a:bodyPr>
          <a:lstStyle/>
          <a:p>
            <a:pPr marL="342900" lvl="0" indent="-342900" algn="just">
              <a:lnSpc>
                <a:spcPct val="115000"/>
              </a:lnSpc>
              <a:spcAft>
                <a:spcPts val="1000"/>
              </a:spcAft>
              <a:buFont typeface="Wingdings" panose="05000000000000000000" pitchFamily="2" charset="2"/>
              <a:buChar char=""/>
              <a:tabLst>
                <a:tab pos="457200" algn="l"/>
              </a:tabLs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Our scheme has the following distinguishing features.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Identity-based outsourcing.</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 user and his/her authorized proxies can securely outsource files to a remote cloud server which is not fully trustable, while any unauthorized ones cannot outsource files on behalf of the user. The cloud clients, including the file-owners, proxies and auditors, are recognized with their identities, which avoids the usage of complicated cryptographic certificates. This delegate mechanism allows our scheme to be efficiently deployed in a multi-user setting.</a:t>
            </a: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gn="just">
              <a:lnSpc>
                <a:spcPct val="115000"/>
              </a:lnSpc>
              <a:spcAft>
                <a:spcPts val="1000"/>
              </a:spcAft>
              <a:buFont typeface="Wingdings" panose="05000000000000000000" pitchFamily="2" charset="2"/>
              <a:buChar char=""/>
              <a:tabLst>
                <a:tab pos="457200" algn="l"/>
              </a:tabLs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Comprehensive auditing.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Our IBDO scheme achieves a strong auditing mechanism. The integrity of outsourced files can be efficiently verified by an auditor, even if the files might be outsourced by different clients. Also, the information about the origin, type and consistence of outsourced files can be publicly audited. </a:t>
            </a:r>
            <a:endParaRPr lang="en-IN" dirty="0"/>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1553591" y="1387336"/>
            <a:ext cx="8984201" cy="772049"/>
          </a:xfrm>
        </p:spPr>
        <p:txBody>
          <a:bodyPr>
            <a:normAutofit/>
          </a:bodyPr>
          <a:lstStyle/>
          <a:p>
            <a:r>
              <a:rPr lang="en-US" sz="3600" dirty="0"/>
              <a:t>Proposed System</a:t>
            </a:r>
            <a:endParaRPr lang="en-IN" sz="3600" dirty="0"/>
          </a:p>
        </p:txBody>
      </p:sp>
    </p:spTree>
    <p:extLst>
      <p:ext uri="{BB962C8B-B14F-4D97-AF65-F5344CB8AC3E}">
        <p14:creationId xmlns:p14="http://schemas.microsoft.com/office/powerpoint/2010/main" val="147660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t>                                                       Department of Computer Science and Engineering                                             Slide No: 6</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4" y="1043796"/>
            <a:ext cx="4028535" cy="733246"/>
          </a:xfrm>
        </p:spPr>
        <p:txBody>
          <a:bodyPr>
            <a:noAutofit/>
          </a:bodyPr>
          <a:lstStyle/>
          <a:p>
            <a:r>
              <a:rPr lang="en-US" sz="4400" dirty="0"/>
              <a:t>SYSTEM DESIGN </a:t>
            </a:r>
            <a:endParaRPr lang="en-IN" sz="4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34" y="1785668"/>
            <a:ext cx="9417052" cy="4505994"/>
          </a:xfrm>
          <a:prstGeom prst="rect">
            <a:avLst/>
          </a:prstGeom>
        </p:spPr>
      </p:pic>
    </p:spTree>
    <p:extLst>
      <p:ext uri="{BB962C8B-B14F-4D97-AF65-F5344CB8AC3E}">
        <p14:creationId xmlns:p14="http://schemas.microsoft.com/office/powerpoint/2010/main" val="226856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398035"/>
            <a:ext cx="12192000" cy="646331"/>
          </a:xfrm>
          <a:prstGeom prst="rect">
            <a:avLst/>
          </a:prstGeom>
          <a:noFill/>
        </p:spPr>
        <p:txBody>
          <a:bodyPr wrap="square" rtlCol="0">
            <a:spAutoFit/>
          </a:bodyPr>
          <a:lstStyle/>
          <a:p>
            <a:pPr algn="ctr"/>
            <a:r>
              <a:rPr lang="en-IN" dirty="0"/>
              <a:t>                                                       Department of Computer Science and Engineering                                             Slide No: 7</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4" y="1043796"/>
            <a:ext cx="4028535" cy="733246"/>
          </a:xfrm>
        </p:spPr>
        <p:txBody>
          <a:bodyPr>
            <a:noAutofit/>
          </a:bodyPr>
          <a:lstStyle/>
          <a:p>
            <a:r>
              <a:rPr lang="en-US" sz="4400" dirty="0"/>
              <a:t>SYSTEM DESIGN </a:t>
            </a:r>
            <a:endParaRPr lang="en-IN" sz="4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259" y="1871932"/>
            <a:ext cx="6826927" cy="4431213"/>
          </a:xfrm>
          <a:prstGeom prst="rect">
            <a:avLst/>
          </a:prstGeom>
        </p:spPr>
      </p:pic>
    </p:spTree>
    <p:extLst>
      <p:ext uri="{BB962C8B-B14F-4D97-AF65-F5344CB8AC3E}">
        <p14:creationId xmlns:p14="http://schemas.microsoft.com/office/powerpoint/2010/main" val="83003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8</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4" y="1043796"/>
            <a:ext cx="4468482" cy="733246"/>
          </a:xfrm>
        </p:spPr>
        <p:txBody>
          <a:bodyPr>
            <a:noAutofit/>
          </a:bodyPr>
          <a:lstStyle/>
          <a:p>
            <a:r>
              <a:rPr lang="en-US" sz="4400" dirty="0"/>
              <a:t>FUNCTIONALITIES</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4"/>
            <a:ext cx="6254150" cy="3788858"/>
          </a:xfrm>
          <a:prstGeom prst="rect">
            <a:avLst/>
          </a:prstGeom>
        </p:spPr>
        <p:txBody>
          <a:bodyPr wrap="square">
            <a:spAutoFit/>
          </a:bodyPr>
          <a:lstStyle/>
          <a:p>
            <a:pPr marL="171450" lvl="0" indent="-171450" algn="just">
              <a:lnSpc>
                <a:spcPct val="150000"/>
              </a:lnSpc>
              <a:buFont typeface="Wingdings" panose="05000000000000000000" pitchFamily="2" charset="2"/>
              <a:buChar char="Ø"/>
            </a:pPr>
            <a:r>
              <a:rPr lang="en-IN"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Upload File</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View Files</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View Audit Results</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View Users</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Grant Permissions</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Send Access key</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Validate Access key</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Download File</a:t>
            </a:r>
            <a:endParaRPr lang="en-IN" dirty="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ea typeface="Calibri" panose="020F0502020204030204" pitchFamily="34" charset="0"/>
                <a:cs typeface="Times New Roman" panose="02020603050405020304" pitchFamily="18" charset="0"/>
              </a:rPr>
              <a:t>View Cloud Files</a:t>
            </a:r>
            <a:endParaRPr lang="en-IN"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522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 9</a:t>
            </a:r>
          </a:p>
          <a:p>
            <a:pPr algn="ctr"/>
            <a:r>
              <a:rPr lang="en-IN" dirty="0"/>
              <a:t> </a:t>
            </a:r>
          </a:p>
        </p:txBody>
      </p:sp>
      <p:sp>
        <p:nvSpPr>
          <p:cNvPr id="9" name="Subtitle 8">
            <a:extLst>
              <a:ext uri="{FF2B5EF4-FFF2-40B4-BE49-F238E27FC236}">
                <a16:creationId xmlns:a16="http://schemas.microsoft.com/office/drawing/2014/main" id="{392BF201-77F6-4220-8878-22EA37905B17}"/>
              </a:ext>
            </a:extLst>
          </p:cNvPr>
          <p:cNvSpPr>
            <a:spLocks noGrp="1"/>
          </p:cNvSpPr>
          <p:nvPr>
            <p:ph type="subTitle" idx="1"/>
          </p:nvPr>
        </p:nvSpPr>
        <p:spPr>
          <a:xfrm>
            <a:off x="474454" y="1043796"/>
            <a:ext cx="4468482" cy="733246"/>
          </a:xfrm>
        </p:spPr>
        <p:txBody>
          <a:bodyPr>
            <a:noAutofit/>
          </a:bodyPr>
          <a:lstStyle/>
          <a:p>
            <a:r>
              <a:rPr lang="en-US" sz="4400" dirty="0"/>
              <a:t>TECHNICAL SKILLS</a:t>
            </a:r>
            <a:endParaRPr lang="en-IN" sz="4400" dirty="0"/>
          </a:p>
        </p:txBody>
      </p:sp>
      <p:sp>
        <p:nvSpPr>
          <p:cNvPr id="11" name="Rectangle 10"/>
          <p:cNvSpPr/>
          <p:nvPr/>
        </p:nvSpPr>
        <p:spPr>
          <a:xfrm>
            <a:off x="5167444" y="3244334"/>
            <a:ext cx="184731" cy="369332"/>
          </a:xfrm>
          <a:prstGeom prst="rect">
            <a:avLst/>
          </a:prstGeom>
        </p:spPr>
        <p:txBody>
          <a:bodyPr wrap="none">
            <a:spAutoFit/>
          </a:bodyPr>
          <a:lstStyle/>
          <a:p>
            <a:endParaRPr lang="en-US" dirty="0"/>
          </a:p>
        </p:txBody>
      </p:sp>
      <p:sp>
        <p:nvSpPr>
          <p:cNvPr id="12" name="Rectangle 11"/>
          <p:cNvSpPr/>
          <p:nvPr/>
        </p:nvSpPr>
        <p:spPr>
          <a:xfrm>
            <a:off x="1147314" y="1794295"/>
            <a:ext cx="6254150" cy="6817251"/>
          </a:xfrm>
          <a:prstGeom prst="rect">
            <a:avLst/>
          </a:prstGeom>
        </p:spPr>
        <p:txBody>
          <a:bodyPr wrap="square">
            <a:spAutoFit/>
          </a:bodyPr>
          <a:lstStyle/>
          <a:p>
            <a:pPr>
              <a:buFont typeface="Wingdings" panose="05000000000000000000" charset="0"/>
              <a:buChar char="Ø"/>
            </a:pPr>
            <a:r>
              <a:rPr lang="en-US" dirty="0"/>
              <a:t>cloud computing</a:t>
            </a:r>
          </a:p>
          <a:p>
            <a:r>
              <a:rPr lang="en-US" dirty="0"/>
              <a:t>   </a:t>
            </a:r>
            <a:r>
              <a:rPr lang="en-US" sz="2400" dirty="0"/>
              <a:t> </a:t>
            </a:r>
            <a:r>
              <a:rPr lang="en-US" sz="2400" b="1" dirty="0"/>
              <a:t> </a:t>
            </a:r>
            <a:r>
              <a:rPr lang="en-US" sz="2800" b="1" dirty="0"/>
              <a:t>.</a:t>
            </a:r>
            <a:r>
              <a:rPr lang="en-US" sz="2400" b="1" dirty="0"/>
              <a:t> </a:t>
            </a:r>
            <a:r>
              <a:rPr lang="en-US" dirty="0"/>
              <a:t>Databases</a:t>
            </a:r>
          </a:p>
          <a:p>
            <a:r>
              <a:rPr lang="en-US" dirty="0"/>
              <a:t>    </a:t>
            </a:r>
            <a:r>
              <a:rPr lang="en-US" sz="2800" dirty="0"/>
              <a:t> </a:t>
            </a:r>
            <a:r>
              <a:rPr lang="en-US" sz="2800" b="1" dirty="0"/>
              <a:t>. </a:t>
            </a:r>
            <a:r>
              <a:rPr lang="en-US" dirty="0"/>
              <a:t>Servers</a:t>
            </a:r>
          </a:p>
          <a:p>
            <a:r>
              <a:rPr lang="en-US" dirty="0"/>
              <a:t>    </a:t>
            </a:r>
            <a:r>
              <a:rPr lang="en-US" sz="2800" dirty="0"/>
              <a:t> </a:t>
            </a:r>
            <a:r>
              <a:rPr lang="en-US" sz="2800" b="1" dirty="0"/>
              <a:t>. </a:t>
            </a:r>
            <a:r>
              <a:rPr lang="en-US" dirty="0"/>
              <a:t>Networking</a:t>
            </a:r>
          </a:p>
          <a:p>
            <a:r>
              <a:rPr lang="en-US" dirty="0"/>
              <a:t> </a:t>
            </a:r>
            <a:r>
              <a:rPr lang="en-US" sz="2800" b="1" dirty="0"/>
              <a:t>   . </a:t>
            </a:r>
            <a:r>
              <a:rPr lang="en-US" dirty="0"/>
              <a:t>Software </a:t>
            </a:r>
          </a:p>
          <a:p>
            <a:endParaRPr lang="en-US" dirty="0"/>
          </a:p>
          <a:p>
            <a:pPr>
              <a:buFont typeface="Wingdings" panose="05000000000000000000" charset="0"/>
              <a:buChar char="Ø"/>
            </a:pPr>
            <a:r>
              <a:rPr lang="en-US" dirty="0" err="1"/>
              <a:t>Mysql</a:t>
            </a:r>
            <a:endParaRPr lang="en-US" dirty="0"/>
          </a:p>
          <a:p>
            <a:r>
              <a:rPr lang="en-US" dirty="0"/>
              <a:t> </a:t>
            </a:r>
            <a:r>
              <a:rPr lang="en-US" sz="2800" b="1" dirty="0"/>
              <a:t>    . </a:t>
            </a:r>
            <a:r>
              <a:rPr lang="en-US" dirty="0"/>
              <a:t>open source database</a:t>
            </a:r>
          </a:p>
          <a:p>
            <a:endParaRPr lang="en-US" dirty="0"/>
          </a:p>
          <a:p>
            <a:pPr>
              <a:buFont typeface="Wingdings" panose="05000000000000000000" charset="0"/>
              <a:buChar char="Ø"/>
            </a:pPr>
            <a:r>
              <a:rPr lang="en-US" dirty="0"/>
              <a:t>Java</a:t>
            </a:r>
          </a:p>
          <a:p>
            <a:endParaRPr lang="en-US" dirty="0"/>
          </a:p>
          <a:p>
            <a:pPr>
              <a:buFont typeface="Wingdings" panose="05000000000000000000" charset="0"/>
              <a:buChar char="Ø"/>
            </a:pPr>
            <a:endParaRPr lang="en-US" dirty="0"/>
          </a:p>
          <a:p>
            <a:endParaRPr lang="en-US" dirty="0"/>
          </a:p>
          <a:p>
            <a:endParaRPr lang="en-US" dirty="0"/>
          </a:p>
          <a:p>
            <a:pPr>
              <a:buFont typeface="Wingdings" panose="05000000000000000000" charset="0"/>
              <a:buChar char="Ø"/>
            </a:pPr>
            <a:endParaRPr lang="en-US" dirty="0"/>
          </a:p>
          <a:p>
            <a:pPr>
              <a:buFont typeface="Wingdings" panose="05000000000000000000" charset="0"/>
              <a:buChar char="Ø"/>
            </a:pPr>
            <a:endParaRPr lang="en-US" dirty="0"/>
          </a:p>
          <a:p>
            <a:pPr>
              <a:buFont typeface="Wingdings" panose="05000000000000000000" charset="0"/>
              <a:buChar char="Ø"/>
            </a:pPr>
            <a:endParaRPr lang="en-US" dirty="0"/>
          </a:p>
          <a:p>
            <a:pPr>
              <a:buFont typeface="Wingdings" panose="05000000000000000000" charset="0"/>
              <a:buChar char="Ø"/>
            </a:pPr>
            <a:endParaRPr lang="en-US" dirty="0"/>
          </a:p>
          <a:p>
            <a:pPr>
              <a:buFont typeface="Wingdings" panose="05000000000000000000" charset="0"/>
              <a:buChar char="Ø"/>
            </a:pPr>
            <a:endParaRPr lang="en-US" dirty="0"/>
          </a:p>
          <a:p>
            <a:pPr>
              <a:buFont typeface="Wingdings" panose="05000000000000000000" charset="0"/>
              <a:buChar char="Ø"/>
            </a:pPr>
            <a:endParaRPr lang="en-US" dirty="0"/>
          </a:p>
          <a:p>
            <a:pPr marL="342900" lvl="0" indent="-342900" algn="just">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207384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1255</Words>
  <Application>Microsoft Office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Shri Vishnu engineering college for women::Bhimavaram (Autonomous)</vt:lpstr>
      <vt:lpstr>Problem Statement</vt:lpstr>
      <vt:lpstr>Objectives</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dc:title>
  <dc:creator>seenu aaluri</dc:creator>
  <cp:lastModifiedBy>18B01A0584 TejaSri</cp:lastModifiedBy>
  <cp:revision>18</cp:revision>
  <dcterms:created xsi:type="dcterms:W3CDTF">2022-02-20T13:18:20Z</dcterms:created>
  <dcterms:modified xsi:type="dcterms:W3CDTF">2022-04-12T06:46:37Z</dcterms:modified>
</cp:coreProperties>
</file>