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0"/>
  </p:notesMasterIdLst>
  <p:handoutMasterIdLst>
    <p:handoutMasterId r:id="rId31"/>
  </p:handoutMasterIdLst>
  <p:sldIdLst>
    <p:sldId id="350" r:id="rId5"/>
    <p:sldId id="427" r:id="rId6"/>
    <p:sldId id="437" r:id="rId7"/>
    <p:sldId id="438" r:id="rId8"/>
    <p:sldId id="428" r:id="rId9"/>
    <p:sldId id="429" r:id="rId10"/>
    <p:sldId id="431" r:id="rId11"/>
    <p:sldId id="442" r:id="rId12"/>
    <p:sldId id="439" r:id="rId13"/>
    <p:sldId id="452" r:id="rId14"/>
    <p:sldId id="441" r:id="rId15"/>
    <p:sldId id="453" r:id="rId16"/>
    <p:sldId id="443" r:id="rId17"/>
    <p:sldId id="444" r:id="rId18"/>
    <p:sldId id="440" r:id="rId19"/>
    <p:sldId id="435" r:id="rId20"/>
    <p:sldId id="436" r:id="rId21"/>
    <p:sldId id="445" r:id="rId22"/>
    <p:sldId id="451" r:id="rId23"/>
    <p:sldId id="446" r:id="rId24"/>
    <p:sldId id="447" r:id="rId25"/>
    <p:sldId id="449" r:id="rId26"/>
    <p:sldId id="448" r:id="rId27"/>
    <p:sldId id="450" r:id="rId28"/>
    <p:sldId id="3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October 16, 2021</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October 16, 2021</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October 16, 2021</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October 16, 2021</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October 16, 2021</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October 16, 2021</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October 16, 2021</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October 16, 2021</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October 16, 2021</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October 16, 2021</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h-lab/ai-biopsy"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43946" cy="2054602"/>
          </a:xfrm>
        </p:spPr>
        <p:txBody>
          <a:bodyPr/>
          <a:lstStyle/>
          <a:p>
            <a:r>
              <a:rPr lang="en-US" sz="3200" dirty="0"/>
              <a:t>A Deep Learning Approach to Diagnostic Class classification of Prostate Cancer Using Pathology–Radiology Fusion</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4" y="4549553"/>
            <a:ext cx="5491570" cy="953337"/>
          </a:xfrm>
        </p:spPr>
        <p:txBody>
          <a:bodyPr/>
          <a:lstStyle/>
          <a:p>
            <a:r>
              <a:rPr lang="en-US" dirty="0">
                <a:latin typeface="+mj-lt"/>
              </a:rPr>
              <a:t>Sara Khosravi</a:t>
            </a:r>
            <a:r>
              <a:rPr lang="en-US" dirty="0"/>
              <a:t> </a:t>
            </a:r>
          </a:p>
          <a:p>
            <a:endParaRPr lang="en-US" dirty="0"/>
          </a:p>
          <a:p>
            <a:r>
              <a:rPr lang="en-US" dirty="0"/>
              <a:t>October 2021</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7097626" cy="610863"/>
          </a:xfrm>
        </p:spPr>
        <p:txBody>
          <a:bodyPr>
            <a:normAutofit/>
          </a:bodyPr>
          <a:lstStyle/>
          <a:p>
            <a:r>
              <a:rPr lang="en-US" sz="3600" dirty="0"/>
              <a:t>Methods</a:t>
            </a:r>
            <a:endParaRPr lang="en-US" dirty="0"/>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10</a:t>
            </a:fld>
            <a:endParaRPr lang="en-US" dirty="0"/>
          </a:p>
        </p:txBody>
      </p:sp>
      <p:sp>
        <p:nvSpPr>
          <p:cNvPr id="7" name="Text Placeholder 5">
            <a:extLst>
              <a:ext uri="{FF2B5EF4-FFF2-40B4-BE49-F238E27FC236}">
                <a16:creationId xmlns:a16="http://schemas.microsoft.com/office/drawing/2014/main" id="{EA7EF62E-6364-41DE-BB46-D9D1B699B390}"/>
              </a:ext>
            </a:extLst>
          </p:cNvPr>
          <p:cNvSpPr txBox="1">
            <a:spLocks/>
          </p:cNvSpPr>
          <p:nvPr/>
        </p:nvSpPr>
        <p:spPr>
          <a:xfrm>
            <a:off x="1050239" y="4816151"/>
            <a:ext cx="5931392" cy="26162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latin typeface="Franklin Gothic Demi (Headings)"/>
              </a:rPr>
              <a:t>Fig4. Different features based on their importance</a:t>
            </a:r>
          </a:p>
        </p:txBody>
      </p:sp>
      <p:pic>
        <p:nvPicPr>
          <p:cNvPr id="9" name="Picture 8">
            <a:extLst>
              <a:ext uri="{FF2B5EF4-FFF2-40B4-BE49-F238E27FC236}">
                <a16:creationId xmlns:a16="http://schemas.microsoft.com/office/drawing/2014/main" id="{0ABF683E-432B-4AB6-8C2A-E60254D677CC}"/>
              </a:ext>
            </a:extLst>
          </p:cNvPr>
          <p:cNvPicPr>
            <a:picLocks noChangeAspect="1"/>
          </p:cNvPicPr>
          <p:nvPr/>
        </p:nvPicPr>
        <p:blipFill>
          <a:blip r:embed="rId2"/>
          <a:stretch>
            <a:fillRect/>
          </a:stretch>
        </p:blipFill>
        <p:spPr>
          <a:xfrm>
            <a:off x="971550" y="2916626"/>
            <a:ext cx="10858501" cy="1710992"/>
          </a:xfrm>
          <a:prstGeom prst="rect">
            <a:avLst/>
          </a:prstGeom>
        </p:spPr>
      </p:pic>
    </p:spTree>
    <p:extLst>
      <p:ext uri="{BB962C8B-B14F-4D97-AF65-F5344CB8AC3E}">
        <p14:creationId xmlns:p14="http://schemas.microsoft.com/office/powerpoint/2010/main" val="231802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7097626" cy="610863"/>
          </a:xfrm>
        </p:spPr>
        <p:txBody>
          <a:bodyPr>
            <a:normAutofit/>
          </a:bodyPr>
          <a:lstStyle/>
          <a:p>
            <a:r>
              <a:rPr lang="en-US" sz="3600" dirty="0"/>
              <a:t>Methods</a:t>
            </a:r>
            <a:endParaRPr lang="en-US" dirty="0"/>
          </a:p>
        </p:txBody>
      </p:sp>
      <p:sp>
        <p:nvSpPr>
          <p:cNvPr id="4" name="Text Placeholder 3">
            <a:extLst>
              <a:ext uri="{FF2B5EF4-FFF2-40B4-BE49-F238E27FC236}">
                <a16:creationId xmlns:a16="http://schemas.microsoft.com/office/drawing/2014/main" id="{A38551C4-24AC-4F9A-92C9-42338073F403}"/>
              </a:ext>
            </a:extLst>
          </p:cNvPr>
          <p:cNvSpPr>
            <a:spLocks noGrp="1"/>
          </p:cNvSpPr>
          <p:nvPr>
            <p:ph type="body" sz="quarter" idx="11"/>
          </p:nvPr>
        </p:nvSpPr>
        <p:spPr>
          <a:xfrm>
            <a:off x="952500" y="2239443"/>
            <a:ext cx="10514823" cy="4092777"/>
          </a:xfrm>
        </p:spPr>
        <p:txBody>
          <a:bodyPr/>
          <a:lstStyle/>
          <a:p>
            <a:pPr marL="285750" indent="-285750">
              <a:lnSpc>
                <a:spcPct val="150000"/>
              </a:lnSpc>
              <a:buFont typeface="Arial" panose="020B0604020202020204" pitchFamily="34" charset="0"/>
              <a:buChar char="•"/>
            </a:pPr>
            <a:r>
              <a:rPr lang="en-US" sz="2000" dirty="0"/>
              <a:t>Used Google’s Inception-V128 (</a:t>
            </a:r>
            <a:r>
              <a:rPr lang="en-US" sz="2000" dirty="0" err="1"/>
              <a:t>GoogleNet</a:t>
            </a:r>
            <a:r>
              <a:rPr lang="en-US" sz="2000" dirty="0"/>
              <a:t>) as the main architecture </a:t>
            </a:r>
          </a:p>
          <a:p>
            <a:pPr marL="285750" indent="-285750">
              <a:lnSpc>
                <a:spcPct val="150000"/>
              </a:lnSpc>
              <a:buFont typeface="Arial" panose="020B0604020202020204" pitchFamily="34" charset="0"/>
              <a:buChar char="•"/>
            </a:pPr>
            <a:r>
              <a:rPr lang="en-US" sz="2000" dirty="0"/>
              <a:t>Used transfer learning to train this architecture and pretrained the network on the ImageNet </a:t>
            </a:r>
          </a:p>
          <a:p>
            <a:pPr marL="285750" indent="-285750">
              <a:lnSpc>
                <a:spcPct val="150000"/>
              </a:lnSpc>
              <a:buFont typeface="Arial" panose="020B0604020202020204" pitchFamily="34" charset="0"/>
              <a:buChar char="•"/>
            </a:pPr>
            <a:r>
              <a:rPr lang="en-US" sz="2000" dirty="0"/>
              <a:t>Effective run-time and computational cost</a:t>
            </a:r>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886233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9376488" cy="610863"/>
          </a:xfrm>
        </p:spPr>
        <p:txBody>
          <a:bodyPr>
            <a:normAutofit/>
          </a:bodyPr>
          <a:lstStyle/>
          <a:p>
            <a:r>
              <a:rPr lang="en-US" sz="3600" dirty="0"/>
              <a:t>First Model: Malignant vs. Benign</a:t>
            </a:r>
          </a:p>
        </p:txBody>
      </p:sp>
      <p:sp>
        <p:nvSpPr>
          <p:cNvPr id="4" name="Text Placeholder 3">
            <a:extLst>
              <a:ext uri="{FF2B5EF4-FFF2-40B4-BE49-F238E27FC236}">
                <a16:creationId xmlns:a16="http://schemas.microsoft.com/office/drawing/2014/main" id="{A38551C4-24AC-4F9A-92C9-42338073F403}"/>
              </a:ext>
            </a:extLst>
          </p:cNvPr>
          <p:cNvSpPr>
            <a:spLocks noGrp="1"/>
          </p:cNvSpPr>
          <p:nvPr>
            <p:ph type="body" sz="quarter" idx="11"/>
          </p:nvPr>
        </p:nvSpPr>
        <p:spPr>
          <a:xfrm>
            <a:off x="952500" y="2239443"/>
            <a:ext cx="10514823" cy="4092777"/>
          </a:xfrm>
        </p:spPr>
        <p:txBody>
          <a:bodyPr/>
          <a:lstStyle/>
          <a:p>
            <a:pPr marL="285750" indent="-285750">
              <a:lnSpc>
                <a:spcPct val="150000"/>
              </a:lnSpc>
              <a:buFont typeface="Arial" panose="020B0604020202020204" pitchFamily="34" charset="0"/>
              <a:buChar char="•"/>
            </a:pPr>
            <a:r>
              <a:rPr lang="en-US" sz="2000" dirty="0"/>
              <a:t>Train phase: group GG = 3, 4, and 5 together in one class (n = 95 patients)</a:t>
            </a:r>
          </a:p>
          <a:p>
            <a:pPr>
              <a:lnSpc>
                <a:spcPct val="150000"/>
              </a:lnSpc>
            </a:pPr>
            <a:r>
              <a:rPr lang="en-US" sz="2000" dirty="0"/>
              <a:t>	Did not use GG = 1, 2 patients for training, so as to allow the algorithm to learn the two 	ends of the spectrum and take more associated features for classifying cancer vs. benign.</a:t>
            </a:r>
          </a:p>
          <a:p>
            <a:pPr marL="285750" indent="-285750">
              <a:lnSpc>
                <a:spcPct val="150000"/>
              </a:lnSpc>
              <a:buFont typeface="Arial" panose="020B0604020202020204" pitchFamily="34" charset="0"/>
              <a:buChar char="•"/>
            </a:pPr>
            <a:r>
              <a:rPr lang="en-US" sz="2000" dirty="0"/>
              <a:t> Test phase : on all GGs</a:t>
            </a:r>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922883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8863304" cy="610863"/>
          </a:xfrm>
        </p:spPr>
        <p:txBody>
          <a:bodyPr>
            <a:normAutofit/>
          </a:bodyPr>
          <a:lstStyle/>
          <a:p>
            <a:r>
              <a:rPr lang="en-US" sz="3600" dirty="0"/>
              <a:t>Second Model: High-risk vs. Low-risk</a:t>
            </a:r>
            <a:endParaRPr lang="en-US" dirty="0"/>
          </a:p>
        </p:txBody>
      </p:sp>
      <p:sp>
        <p:nvSpPr>
          <p:cNvPr id="4" name="Text Placeholder 3">
            <a:extLst>
              <a:ext uri="{FF2B5EF4-FFF2-40B4-BE49-F238E27FC236}">
                <a16:creationId xmlns:a16="http://schemas.microsoft.com/office/drawing/2014/main" id="{A38551C4-24AC-4F9A-92C9-42338073F403}"/>
              </a:ext>
            </a:extLst>
          </p:cNvPr>
          <p:cNvSpPr>
            <a:spLocks noGrp="1"/>
          </p:cNvSpPr>
          <p:nvPr>
            <p:ph type="body" sz="quarter" idx="11"/>
          </p:nvPr>
        </p:nvSpPr>
        <p:spPr>
          <a:xfrm>
            <a:off x="952500" y="2239443"/>
            <a:ext cx="10514823" cy="4092777"/>
          </a:xfrm>
        </p:spPr>
        <p:txBody>
          <a:bodyPr/>
          <a:lstStyle/>
          <a:p>
            <a:pPr marL="285750" indent="-285750">
              <a:lnSpc>
                <a:spcPct val="150000"/>
              </a:lnSpc>
              <a:buFont typeface="Arial" panose="020B0604020202020204" pitchFamily="34" charset="0"/>
              <a:buChar char="•"/>
            </a:pPr>
            <a:r>
              <a:rPr lang="en-US" sz="2000" dirty="0"/>
              <a:t>Train phase: Grouped GG = 3, 4, 5 together in one class as high-risk (n = 95 patients) and trained the algorithm vs. the low-risk class that combined GG = 1 and 2 (n = 188). </a:t>
            </a:r>
          </a:p>
          <a:p>
            <a:pPr marL="285750" indent="-285750">
              <a:lnSpc>
                <a:spcPct val="150000"/>
              </a:lnSpc>
              <a:buFont typeface="Arial" panose="020B0604020202020204" pitchFamily="34" charset="0"/>
              <a:buChar char="•"/>
            </a:pPr>
            <a:r>
              <a:rPr lang="en-US" sz="2000" dirty="0"/>
              <a:t>Used oversampling techniques: adding Gaussian noise to the images, to address the class imbalance problem. Noise injection consists of injecting a matrix of random values usually drawn from a Gaussian distribution.</a:t>
            </a:r>
          </a:p>
          <a:p>
            <a:pPr marL="285750" indent="-285750">
              <a:lnSpc>
                <a:spcPct val="150000"/>
              </a:lnSpc>
              <a:buFont typeface="Arial" panose="020B0604020202020204" pitchFamily="34" charset="0"/>
              <a:buChar char="•"/>
            </a:pPr>
            <a:r>
              <a:rPr lang="en-US" sz="2000" dirty="0"/>
              <a:t> Test phase : on all GGs</a:t>
            </a:r>
          </a:p>
          <a:p>
            <a:pPr marL="285750" indent="-285750">
              <a:lnSpc>
                <a:spcPct val="150000"/>
              </a:lnSpc>
              <a:buFont typeface="Arial" panose="020B0604020202020204" pitchFamily="34" charset="0"/>
              <a:buChar char="•"/>
            </a:pPr>
            <a:endParaRPr lang="en-US" sz="2000" dirty="0"/>
          </a:p>
          <a:p>
            <a:pPr marL="285750" indent="-285750">
              <a:lnSpc>
                <a:spcPct val="150000"/>
              </a:lnSpc>
              <a:buFont typeface="Arial" panose="020B0604020202020204" pitchFamily="34" charset="0"/>
              <a:buChar char="•"/>
            </a:pPr>
            <a:endParaRPr lang="en-US" sz="1800" dirty="0"/>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865128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8863304" cy="610863"/>
          </a:xfrm>
        </p:spPr>
        <p:txBody>
          <a:bodyPr>
            <a:normAutofit/>
          </a:bodyPr>
          <a:lstStyle/>
          <a:p>
            <a:r>
              <a:rPr lang="en-US" sz="3600" dirty="0"/>
              <a:t>Second Model: High-risk vs. Low-risk</a:t>
            </a:r>
            <a:endParaRPr lang="en-US" dirty="0"/>
          </a:p>
        </p:txBody>
      </p:sp>
      <p:sp>
        <p:nvSpPr>
          <p:cNvPr id="4" name="Text Placeholder 3">
            <a:extLst>
              <a:ext uri="{FF2B5EF4-FFF2-40B4-BE49-F238E27FC236}">
                <a16:creationId xmlns:a16="http://schemas.microsoft.com/office/drawing/2014/main" id="{A38551C4-24AC-4F9A-92C9-42338073F403}"/>
              </a:ext>
            </a:extLst>
          </p:cNvPr>
          <p:cNvSpPr>
            <a:spLocks noGrp="1"/>
          </p:cNvSpPr>
          <p:nvPr>
            <p:ph type="body" sz="quarter" idx="11"/>
          </p:nvPr>
        </p:nvSpPr>
        <p:spPr>
          <a:xfrm>
            <a:off x="952500" y="2239443"/>
            <a:ext cx="10514823" cy="4092777"/>
          </a:xfrm>
        </p:spPr>
        <p:txBody>
          <a:bodyPr/>
          <a:lstStyle/>
          <a:p>
            <a:pPr marL="285750" indent="-285750">
              <a:lnSpc>
                <a:spcPct val="150000"/>
              </a:lnSpc>
              <a:buFont typeface="Arial" panose="020B0604020202020204" pitchFamily="34" charset="0"/>
              <a:buChar char="•"/>
            </a:pPr>
            <a:r>
              <a:rPr lang="en-US" sz="2000" dirty="0"/>
              <a:t>Applied class activation map (CAM): Identify the importance of the image regions by projecting back the weights of the output layer onto the convolutional feature maps.</a:t>
            </a:r>
          </a:p>
          <a:p>
            <a:pPr marL="285750" indent="-285750">
              <a:lnSpc>
                <a:spcPct val="150000"/>
              </a:lnSpc>
              <a:buFont typeface="Arial" panose="020B0604020202020204" pitchFamily="34" charset="0"/>
              <a:buChar char="•"/>
            </a:pPr>
            <a:r>
              <a:rPr lang="en-US" sz="2000" dirty="0"/>
              <a:t>using global average pooling (GAP) in CNNs, performed on the convolutional feature maps and used those as features for a fully connected layer. </a:t>
            </a:r>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14</a:t>
            </a:fld>
            <a:endParaRPr lang="en-US" dirty="0"/>
          </a:p>
        </p:txBody>
      </p:sp>
      <p:pic>
        <p:nvPicPr>
          <p:cNvPr id="5" name="Picture 4">
            <a:extLst>
              <a:ext uri="{FF2B5EF4-FFF2-40B4-BE49-F238E27FC236}">
                <a16:creationId xmlns:a16="http://schemas.microsoft.com/office/drawing/2014/main" id="{5A39726E-D8BC-4BA4-B718-BA5658EAFB98}"/>
              </a:ext>
            </a:extLst>
          </p:cNvPr>
          <p:cNvPicPr>
            <a:picLocks noChangeAspect="1"/>
          </p:cNvPicPr>
          <p:nvPr/>
        </p:nvPicPr>
        <p:blipFill>
          <a:blip r:embed="rId2"/>
          <a:stretch>
            <a:fillRect/>
          </a:stretch>
        </p:blipFill>
        <p:spPr>
          <a:xfrm>
            <a:off x="6774751" y="3890866"/>
            <a:ext cx="4692572" cy="2199303"/>
          </a:xfrm>
          <a:prstGeom prst="rect">
            <a:avLst/>
          </a:prstGeom>
        </p:spPr>
      </p:pic>
      <p:sp>
        <p:nvSpPr>
          <p:cNvPr id="7" name="Text Placeholder 5">
            <a:extLst>
              <a:ext uri="{FF2B5EF4-FFF2-40B4-BE49-F238E27FC236}">
                <a16:creationId xmlns:a16="http://schemas.microsoft.com/office/drawing/2014/main" id="{FA1C0D14-9127-43CB-8813-DF26120FC468}"/>
              </a:ext>
            </a:extLst>
          </p:cNvPr>
          <p:cNvSpPr txBox="1">
            <a:spLocks/>
          </p:cNvSpPr>
          <p:nvPr/>
        </p:nvSpPr>
        <p:spPr>
          <a:xfrm>
            <a:off x="6937855" y="6114895"/>
            <a:ext cx="5931392" cy="26162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latin typeface="Franklin Gothic Demi (Headings)"/>
              </a:rPr>
              <a:t>Fig5. CAM</a:t>
            </a:r>
          </a:p>
        </p:txBody>
      </p:sp>
    </p:spTree>
    <p:extLst>
      <p:ext uri="{BB962C8B-B14F-4D97-AF65-F5344CB8AC3E}">
        <p14:creationId xmlns:p14="http://schemas.microsoft.com/office/powerpoint/2010/main" val="398363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7097626" cy="610863"/>
          </a:xfrm>
        </p:spPr>
        <p:txBody>
          <a:bodyPr>
            <a:normAutofit/>
          </a:bodyPr>
          <a:lstStyle/>
          <a:p>
            <a:r>
              <a:rPr lang="en-US" sz="3600" dirty="0"/>
              <a:t>Methods</a:t>
            </a:r>
            <a:endParaRPr lang="en-US" dirty="0"/>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15</a:t>
            </a:fld>
            <a:endParaRPr lang="en-US" dirty="0"/>
          </a:p>
        </p:txBody>
      </p:sp>
      <p:pic>
        <p:nvPicPr>
          <p:cNvPr id="6" name="Picture 5">
            <a:extLst>
              <a:ext uri="{FF2B5EF4-FFF2-40B4-BE49-F238E27FC236}">
                <a16:creationId xmlns:a16="http://schemas.microsoft.com/office/drawing/2014/main" id="{3ACC058D-7E38-40FB-AD63-008A8A139922}"/>
              </a:ext>
            </a:extLst>
          </p:cNvPr>
          <p:cNvPicPr>
            <a:picLocks noChangeAspect="1"/>
          </p:cNvPicPr>
          <p:nvPr/>
        </p:nvPicPr>
        <p:blipFill>
          <a:blip r:embed="rId2"/>
          <a:stretch>
            <a:fillRect/>
          </a:stretch>
        </p:blipFill>
        <p:spPr>
          <a:xfrm>
            <a:off x="1745991" y="2873841"/>
            <a:ext cx="9356095" cy="1970606"/>
          </a:xfrm>
          <a:prstGeom prst="rect">
            <a:avLst/>
          </a:prstGeom>
        </p:spPr>
      </p:pic>
    </p:spTree>
    <p:extLst>
      <p:ext uri="{BB962C8B-B14F-4D97-AF65-F5344CB8AC3E}">
        <p14:creationId xmlns:p14="http://schemas.microsoft.com/office/powerpoint/2010/main" val="680459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2">
            <a:extLst>
              <a:ext uri="{FF2B5EF4-FFF2-40B4-BE49-F238E27FC236}">
                <a16:creationId xmlns:a16="http://schemas.microsoft.com/office/drawing/2014/main" id="{F58021E3-5593-4037-BB3C-CF5AB7065125}"/>
              </a:ext>
            </a:extLst>
          </p:cNvPr>
          <p:cNvSpPr>
            <a:spLocks noGrp="1"/>
          </p:cNvSpPr>
          <p:nvPr>
            <p:ph type="title"/>
          </p:nvPr>
        </p:nvSpPr>
        <p:spPr>
          <a:xfrm>
            <a:off x="4797029" y="3030261"/>
            <a:ext cx="4941477" cy="610863"/>
          </a:xfrm>
        </p:spPr>
        <p:txBody>
          <a:bodyPr>
            <a:normAutofit/>
          </a:bodyPr>
          <a:lstStyle/>
          <a:p>
            <a:r>
              <a:rPr lang="en-US" sz="4100" dirty="0">
                <a:solidFill>
                  <a:srgbClr val="92D050"/>
                </a:solidFill>
              </a:rPr>
              <a:t>Evaluation</a:t>
            </a:r>
          </a:p>
        </p:txBody>
      </p:sp>
    </p:spTree>
    <p:extLst>
      <p:ext uri="{BB962C8B-B14F-4D97-AF65-F5344CB8AC3E}">
        <p14:creationId xmlns:p14="http://schemas.microsoft.com/office/powerpoint/2010/main" val="3817104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59EE030-B42B-4F98-A861-DEAB1AE0DAE5}"/>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17</a:t>
            </a:fld>
            <a:endParaRPr lang="en-US" dirty="0"/>
          </a:p>
        </p:txBody>
      </p:sp>
      <p:sp>
        <p:nvSpPr>
          <p:cNvPr id="5" name="Title 4">
            <a:extLst>
              <a:ext uri="{FF2B5EF4-FFF2-40B4-BE49-F238E27FC236}">
                <a16:creationId xmlns:a16="http://schemas.microsoft.com/office/drawing/2014/main" id="{4C13DBC1-D01C-42C8-81E7-02EC8569D024}"/>
              </a:ext>
            </a:extLst>
          </p:cNvPr>
          <p:cNvSpPr>
            <a:spLocks noGrp="1"/>
          </p:cNvSpPr>
          <p:nvPr>
            <p:ph type="title"/>
          </p:nvPr>
        </p:nvSpPr>
        <p:spPr/>
        <p:txBody>
          <a:bodyPr/>
          <a:lstStyle/>
          <a:p>
            <a:r>
              <a:rPr lang="en-US" dirty="0"/>
              <a:t>Results</a:t>
            </a:r>
          </a:p>
        </p:txBody>
      </p:sp>
      <p:pic>
        <p:nvPicPr>
          <p:cNvPr id="6" name="Picture 5">
            <a:extLst>
              <a:ext uri="{FF2B5EF4-FFF2-40B4-BE49-F238E27FC236}">
                <a16:creationId xmlns:a16="http://schemas.microsoft.com/office/drawing/2014/main" id="{27240485-9D29-46BA-A894-854C57E8F359}"/>
              </a:ext>
            </a:extLst>
          </p:cNvPr>
          <p:cNvPicPr>
            <a:picLocks noChangeAspect="1"/>
          </p:cNvPicPr>
          <p:nvPr/>
        </p:nvPicPr>
        <p:blipFill>
          <a:blip r:embed="rId2"/>
          <a:stretch>
            <a:fillRect/>
          </a:stretch>
        </p:blipFill>
        <p:spPr>
          <a:xfrm>
            <a:off x="2765419" y="2239694"/>
            <a:ext cx="8171165" cy="3739243"/>
          </a:xfrm>
          <a:prstGeom prst="rect">
            <a:avLst/>
          </a:prstGeom>
        </p:spPr>
      </p:pic>
      <p:sp>
        <p:nvSpPr>
          <p:cNvPr id="10" name="Text Placeholder 5">
            <a:extLst>
              <a:ext uri="{FF2B5EF4-FFF2-40B4-BE49-F238E27FC236}">
                <a16:creationId xmlns:a16="http://schemas.microsoft.com/office/drawing/2014/main" id="{60280E7E-9ED4-41FC-B5A9-0A2A153FD460}"/>
              </a:ext>
            </a:extLst>
          </p:cNvPr>
          <p:cNvSpPr txBox="1">
            <a:spLocks/>
          </p:cNvSpPr>
          <p:nvPr/>
        </p:nvSpPr>
        <p:spPr>
          <a:xfrm>
            <a:off x="2765419" y="6070594"/>
            <a:ext cx="5931392" cy="26162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latin typeface="Franklin Gothic Demi (Headings)"/>
              </a:rPr>
              <a:t>Fig4. Characteristics of Both Trained Models and the Comprised Patients</a:t>
            </a:r>
          </a:p>
        </p:txBody>
      </p:sp>
    </p:spTree>
    <p:extLst>
      <p:ext uri="{BB962C8B-B14F-4D97-AF65-F5344CB8AC3E}">
        <p14:creationId xmlns:p14="http://schemas.microsoft.com/office/powerpoint/2010/main" val="2354104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8863304" cy="610863"/>
          </a:xfrm>
        </p:spPr>
        <p:txBody>
          <a:bodyPr>
            <a:normAutofit/>
          </a:bodyPr>
          <a:lstStyle/>
          <a:p>
            <a:r>
              <a:rPr lang="en-US" sz="3600" dirty="0"/>
              <a:t>Results</a:t>
            </a:r>
            <a:endParaRPr lang="en-US" dirty="0"/>
          </a:p>
        </p:txBody>
      </p:sp>
      <p:sp>
        <p:nvSpPr>
          <p:cNvPr id="4" name="Text Placeholder 3">
            <a:extLst>
              <a:ext uri="{FF2B5EF4-FFF2-40B4-BE49-F238E27FC236}">
                <a16:creationId xmlns:a16="http://schemas.microsoft.com/office/drawing/2014/main" id="{A38551C4-24AC-4F9A-92C9-42338073F403}"/>
              </a:ext>
            </a:extLst>
          </p:cNvPr>
          <p:cNvSpPr>
            <a:spLocks noGrp="1"/>
          </p:cNvSpPr>
          <p:nvPr>
            <p:ph type="body" sz="quarter" idx="11"/>
          </p:nvPr>
        </p:nvSpPr>
        <p:spPr>
          <a:xfrm>
            <a:off x="952500" y="2239443"/>
            <a:ext cx="10514823" cy="4092777"/>
          </a:xfrm>
        </p:spPr>
        <p:txBody>
          <a:bodyPr/>
          <a:lstStyle/>
          <a:p>
            <a:pPr marL="285750" indent="-285750">
              <a:lnSpc>
                <a:spcPct val="150000"/>
              </a:lnSpc>
              <a:buFont typeface="Arial" panose="020B0604020202020204" pitchFamily="34" charset="0"/>
              <a:buChar char="•"/>
            </a:pPr>
            <a:r>
              <a:rPr lang="en-US" sz="2000" dirty="0"/>
              <a:t>Metric: AUC, ROC</a:t>
            </a:r>
          </a:p>
          <a:p>
            <a:pPr marL="285750" indent="-285750">
              <a:lnSpc>
                <a:spcPct val="150000"/>
              </a:lnSpc>
              <a:buFont typeface="Arial" panose="020B0604020202020204" pitchFamily="34" charset="0"/>
              <a:buChar char="•"/>
            </a:pPr>
            <a:r>
              <a:rPr lang="en-US" sz="2000" dirty="0"/>
              <a:t>Model 1 was able to distinguish cancer patients from benign patients with an AUC of 0.89</a:t>
            </a:r>
          </a:p>
          <a:p>
            <a:pPr marL="285750" indent="-285750">
              <a:lnSpc>
                <a:spcPct val="150000"/>
              </a:lnSpc>
              <a:buFont typeface="Arial" panose="020B0604020202020204" pitchFamily="34" charset="0"/>
              <a:buChar char="•"/>
            </a:pPr>
            <a:r>
              <a:rPr lang="en-US" sz="2000" dirty="0"/>
              <a:t>Model 2 was able to classify high-risk vs. low-risk (GS = 5 + 5, 5 + 4, 4 + 5, 4 + 4, 4</a:t>
            </a:r>
          </a:p>
          <a:p>
            <a:pPr marL="285750" indent="-285750">
              <a:lnSpc>
                <a:spcPct val="150000"/>
              </a:lnSpc>
              <a:buFont typeface="Arial" panose="020B0604020202020204" pitchFamily="34" charset="0"/>
              <a:buChar char="•"/>
            </a:pPr>
            <a:r>
              <a:rPr lang="en-US" sz="2000" dirty="0"/>
              <a:t>+ 3 vs. GS = 3 + 3, 3 + 4) cancer with an AUC of 0.78</a:t>
            </a:r>
          </a:p>
          <a:p>
            <a:pPr marL="285750" indent="-285750">
              <a:lnSpc>
                <a:spcPct val="150000"/>
              </a:lnSpc>
              <a:buFont typeface="Arial" panose="020B0604020202020204" pitchFamily="34" charset="0"/>
              <a:buChar char="•"/>
            </a:pPr>
            <a:r>
              <a:rPr lang="en-US" sz="2000" dirty="0"/>
              <a:t>While the performance of Model 2 in classifying GS ≥ 8 vs. GS =6 was high (AUC = 0.86), the ability of Model 2 to classify intermediate-risk cases (GS = 3 + 4 vs. GS = 4 + 3) of prostate cancer was lower (AUC = 0.71).</a:t>
            </a:r>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458943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8863304" cy="610863"/>
          </a:xfrm>
        </p:spPr>
        <p:txBody>
          <a:bodyPr>
            <a:normAutofit/>
          </a:bodyPr>
          <a:lstStyle/>
          <a:p>
            <a:r>
              <a:rPr lang="en-US" sz="3600" dirty="0"/>
              <a:t>Results</a:t>
            </a:r>
            <a:endParaRPr lang="en-US" dirty="0"/>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19</a:t>
            </a:fld>
            <a:endParaRPr lang="en-US" dirty="0"/>
          </a:p>
        </p:txBody>
      </p:sp>
      <p:pic>
        <p:nvPicPr>
          <p:cNvPr id="7" name="Picture 6">
            <a:extLst>
              <a:ext uri="{FF2B5EF4-FFF2-40B4-BE49-F238E27FC236}">
                <a16:creationId xmlns:a16="http://schemas.microsoft.com/office/drawing/2014/main" id="{A4FCF3C5-F54F-4106-8B5B-61A440D0A5C0}"/>
              </a:ext>
            </a:extLst>
          </p:cNvPr>
          <p:cNvPicPr>
            <a:picLocks noChangeAspect="1"/>
          </p:cNvPicPr>
          <p:nvPr/>
        </p:nvPicPr>
        <p:blipFill>
          <a:blip r:embed="rId2"/>
          <a:stretch>
            <a:fillRect/>
          </a:stretch>
        </p:blipFill>
        <p:spPr>
          <a:xfrm>
            <a:off x="3352800" y="468216"/>
            <a:ext cx="8349343" cy="5696054"/>
          </a:xfrm>
          <a:prstGeom prst="rect">
            <a:avLst/>
          </a:prstGeom>
        </p:spPr>
      </p:pic>
      <p:sp>
        <p:nvSpPr>
          <p:cNvPr id="9" name="Text Placeholder 5">
            <a:extLst>
              <a:ext uri="{FF2B5EF4-FFF2-40B4-BE49-F238E27FC236}">
                <a16:creationId xmlns:a16="http://schemas.microsoft.com/office/drawing/2014/main" id="{26B25BA5-CC72-448B-8867-53A06D9337EE}"/>
              </a:ext>
            </a:extLst>
          </p:cNvPr>
          <p:cNvSpPr txBox="1">
            <a:spLocks/>
          </p:cNvSpPr>
          <p:nvPr/>
        </p:nvSpPr>
        <p:spPr>
          <a:xfrm>
            <a:off x="3326908" y="6307229"/>
            <a:ext cx="5931392" cy="26162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latin typeface="Franklin Gothic Demi (Headings)"/>
              </a:rPr>
              <a:t>Fig6. Results</a:t>
            </a:r>
          </a:p>
        </p:txBody>
      </p:sp>
    </p:spTree>
    <p:extLst>
      <p:ext uri="{BB962C8B-B14F-4D97-AF65-F5344CB8AC3E}">
        <p14:creationId xmlns:p14="http://schemas.microsoft.com/office/powerpoint/2010/main" val="49154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52499" y="1184746"/>
            <a:ext cx="11307925" cy="610863"/>
          </a:xfrm>
        </p:spPr>
        <p:txBody>
          <a:bodyPr>
            <a:noAutofit/>
          </a:bodyPr>
          <a:lstStyle/>
          <a:p>
            <a:r>
              <a:rPr lang="en-US" sz="3600" b="0" dirty="0"/>
              <a:t>Overview</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10598800" cy="4187638"/>
          </a:xfrm>
        </p:spPr>
        <p:txBody>
          <a:bodyPr/>
          <a:lstStyle/>
          <a:p>
            <a:pPr marL="342900" indent="-342900">
              <a:buFont typeface="Arial" panose="020B0604020202020204" pitchFamily="34" charset="0"/>
              <a:buChar char="•"/>
            </a:pPr>
            <a:r>
              <a:rPr lang="en-US" sz="2000" dirty="0"/>
              <a:t>Published in 2021</a:t>
            </a:r>
            <a:r>
              <a:rPr lang="en-US" sz="2000" dirty="0">
                <a:latin typeface="Arial" panose="020B0604020202020204" pitchFamily="34" charset="0"/>
              </a:rPr>
              <a:t> , cited 2 times</a:t>
            </a:r>
          </a:p>
          <a:p>
            <a:pPr marL="342900" indent="-342900">
              <a:buFont typeface="Arial" panose="020B0604020202020204" pitchFamily="34" charset="0"/>
              <a:buChar char="•"/>
            </a:pPr>
            <a:r>
              <a:rPr lang="en-US" sz="2000" dirty="0">
                <a:latin typeface="Arial" panose="020B0604020202020204" pitchFamily="34" charset="0"/>
              </a:rPr>
              <a:t>Written by : </a:t>
            </a:r>
          </a:p>
          <a:p>
            <a:r>
              <a:rPr lang="en-US" sz="2000" dirty="0">
                <a:latin typeface="Arial" panose="020B0604020202020204" pitchFamily="34" charset="0"/>
              </a:rPr>
              <a:t>	</a:t>
            </a:r>
            <a:r>
              <a:rPr lang="en-US" sz="2000" dirty="0" err="1">
                <a:latin typeface="Arial" panose="020B0604020202020204" pitchFamily="34" charset="0"/>
              </a:rPr>
              <a:t>Pegah</a:t>
            </a:r>
            <a:r>
              <a:rPr lang="en-US" sz="2000" dirty="0">
                <a:latin typeface="Arial" panose="020B0604020202020204" pitchFamily="34" charset="0"/>
              </a:rPr>
              <a:t> Khosravi : Deep learning specialist working</a:t>
            </a:r>
            <a:r>
              <a:rPr lang="en-US" sz="2000" b="0" i="0" dirty="0">
                <a:effectLst/>
                <a:latin typeface="Arial" panose="020B0604020202020204" pitchFamily="34" charset="0"/>
              </a:rPr>
              <a:t> in </a:t>
            </a:r>
            <a:r>
              <a:rPr lang="en-US" sz="2000" dirty="0">
                <a:latin typeface="Arial" panose="020B0604020202020204" pitchFamily="34" charset="0"/>
              </a:rPr>
              <a:t>Memorial Sloan Kettering 	Cancer (NY Hospital)</a:t>
            </a:r>
          </a:p>
          <a:p>
            <a:r>
              <a:rPr lang="en-US" sz="2000" dirty="0">
                <a:latin typeface="Arial" panose="020B0604020202020204" pitchFamily="34" charset="0"/>
              </a:rPr>
              <a:t>	Ehsan </a:t>
            </a:r>
            <a:r>
              <a:rPr lang="en-US" sz="2000" dirty="0" err="1">
                <a:latin typeface="Arial" panose="020B0604020202020204" pitchFamily="34" charset="0"/>
              </a:rPr>
              <a:t>Kazemi</a:t>
            </a:r>
            <a:r>
              <a:rPr lang="en-US" sz="2000" dirty="0">
                <a:latin typeface="Arial" panose="020B0604020202020204" pitchFamily="34" charset="0"/>
              </a:rPr>
              <a:t>:  google machine learning staff (previously Sharif EE student)</a:t>
            </a:r>
          </a:p>
          <a:p>
            <a:r>
              <a:rPr lang="en-US" sz="2000" b="0" i="0" dirty="0">
                <a:solidFill>
                  <a:srgbClr val="222222"/>
                </a:solidFill>
                <a:effectLst/>
                <a:latin typeface="Arial" panose="020B0604020202020204" pitchFamily="34" charset="0"/>
              </a:rPr>
              <a:t> 	Alexandros </a:t>
            </a:r>
            <a:r>
              <a:rPr lang="en-US" sz="2000" b="0" i="0" dirty="0" err="1">
                <a:solidFill>
                  <a:srgbClr val="222222"/>
                </a:solidFill>
                <a:effectLst/>
                <a:latin typeface="Arial" panose="020B0604020202020204" pitchFamily="34" charset="0"/>
              </a:rPr>
              <a:t>Sigaras</a:t>
            </a:r>
            <a:r>
              <a:rPr lang="en-US" sz="2000" b="0" i="0" dirty="0">
                <a:solidFill>
                  <a:srgbClr val="222222"/>
                </a:solidFill>
                <a:effectLst/>
                <a:latin typeface="Arial" panose="020B0604020202020204" pitchFamily="34" charset="0"/>
              </a:rPr>
              <a:t> and </a:t>
            </a:r>
            <a:r>
              <a:rPr lang="en-US" sz="2000" b="0" i="0" dirty="0" err="1">
                <a:solidFill>
                  <a:srgbClr val="222222"/>
                </a:solidFill>
                <a:effectLst/>
                <a:latin typeface="Arial" panose="020B0604020202020204" pitchFamily="34" charset="0"/>
              </a:rPr>
              <a:t>Pantelis</a:t>
            </a:r>
            <a:r>
              <a:rPr lang="en-US" sz="2000" b="0" i="0" dirty="0">
                <a:solidFill>
                  <a:srgbClr val="222222"/>
                </a:solidFill>
                <a:effectLst/>
                <a:latin typeface="Arial" panose="020B0604020202020204" pitchFamily="34" charset="0"/>
              </a:rPr>
              <a:t> </a:t>
            </a:r>
            <a:r>
              <a:rPr lang="en-US" sz="2000" b="0" i="0" dirty="0" err="1">
                <a:solidFill>
                  <a:srgbClr val="222222"/>
                </a:solidFill>
                <a:effectLst/>
                <a:latin typeface="Arial" panose="020B0604020202020204" pitchFamily="34" charset="0"/>
              </a:rPr>
              <a:t>Zisimopoulos</a:t>
            </a:r>
            <a:r>
              <a:rPr lang="en-US" sz="2000" b="0" i="0" dirty="0">
                <a:solidFill>
                  <a:srgbClr val="222222"/>
                </a:solidFill>
                <a:effectLst/>
                <a:latin typeface="Arial" panose="020B0604020202020204" pitchFamily="34" charset="0"/>
              </a:rPr>
              <a:t>: working in Cornell Medicine faculty</a:t>
            </a:r>
            <a:endParaRPr lang="en-US" sz="2000" dirty="0">
              <a:latin typeface="Arial" panose="020B0604020202020204" pitchFamily="34" charset="0"/>
            </a:endParaRPr>
          </a:p>
          <a:p>
            <a:r>
              <a:rPr lang="en-US" sz="2000" dirty="0">
                <a:latin typeface="Arial" panose="020B0604020202020204" pitchFamily="34" charset="0"/>
              </a:rPr>
              <a:t>	Chicago students and …</a:t>
            </a:r>
          </a:p>
          <a:p>
            <a:pPr marL="342900" indent="-342900">
              <a:buFont typeface="Arial" panose="020B0604020202020204" pitchFamily="34" charset="0"/>
              <a:buChar char="•"/>
            </a:pPr>
            <a:r>
              <a:rPr lang="en-US" sz="2000" dirty="0">
                <a:latin typeface="Arial" panose="020B0604020202020204" pitchFamily="34" charset="0"/>
              </a:rPr>
              <a:t>Code available on: </a:t>
            </a:r>
            <a:r>
              <a:rPr lang="en-US" sz="2000" dirty="0">
                <a:latin typeface="Arial" panose="020B0604020202020204" pitchFamily="34" charset="0"/>
                <a:hlinkClick r:id="rId2"/>
              </a:rPr>
              <a:t>https://github.com/ih-lab/ai-biopsy</a:t>
            </a:r>
            <a:endParaRPr lang="en-US" sz="2000" dirty="0">
              <a:latin typeface="Arial" panose="020B0604020202020204" pitchFamily="34" charset="0"/>
            </a:endParaRPr>
          </a:p>
          <a:p>
            <a:endParaRPr lang="en-US" sz="2000"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83146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8863304" cy="610863"/>
          </a:xfrm>
        </p:spPr>
        <p:txBody>
          <a:bodyPr>
            <a:normAutofit/>
          </a:bodyPr>
          <a:lstStyle/>
          <a:p>
            <a:r>
              <a:rPr lang="en-US" sz="3600" dirty="0"/>
              <a:t>Results: Compare with PI_RADS</a:t>
            </a:r>
            <a:endParaRPr lang="en-US" dirty="0"/>
          </a:p>
        </p:txBody>
      </p:sp>
      <p:sp>
        <p:nvSpPr>
          <p:cNvPr id="4" name="Text Placeholder 3">
            <a:extLst>
              <a:ext uri="{FF2B5EF4-FFF2-40B4-BE49-F238E27FC236}">
                <a16:creationId xmlns:a16="http://schemas.microsoft.com/office/drawing/2014/main" id="{A38551C4-24AC-4F9A-92C9-42338073F403}"/>
              </a:ext>
            </a:extLst>
          </p:cNvPr>
          <p:cNvSpPr>
            <a:spLocks noGrp="1"/>
          </p:cNvSpPr>
          <p:nvPr>
            <p:ph type="body" sz="quarter" idx="11"/>
          </p:nvPr>
        </p:nvSpPr>
        <p:spPr>
          <a:xfrm>
            <a:off x="952500" y="2239443"/>
            <a:ext cx="10514823" cy="4092777"/>
          </a:xfrm>
        </p:spPr>
        <p:txBody>
          <a:bodyPr/>
          <a:lstStyle/>
          <a:p>
            <a:pPr marL="342900" indent="-342900">
              <a:lnSpc>
                <a:spcPct val="150000"/>
              </a:lnSpc>
              <a:buFont typeface="Arial" panose="020B0604020202020204" pitchFamily="34" charset="0"/>
              <a:buChar char="•"/>
            </a:pPr>
            <a:r>
              <a:rPr lang="en-US" sz="2000" dirty="0"/>
              <a:t>Our model correctly identiﬁed 75% of the labels for high-risk vs. low-risk</a:t>
            </a:r>
          </a:p>
          <a:p>
            <a:pPr marL="285750" indent="-285750">
              <a:lnSpc>
                <a:spcPct val="150000"/>
              </a:lnSpc>
              <a:buFont typeface="Arial" panose="020B0604020202020204" pitchFamily="34" charset="0"/>
              <a:buChar char="•"/>
            </a:pPr>
            <a:r>
              <a:rPr lang="en-US" sz="2000" dirty="0"/>
              <a:t> PI-RADS predicted 53.6% of the patients correctly.</a:t>
            </a:r>
          </a:p>
          <a:p>
            <a:pPr marL="285750" indent="-285750">
              <a:lnSpc>
                <a:spcPct val="150000"/>
              </a:lnSpc>
              <a:buFont typeface="Arial" panose="020B0604020202020204" pitchFamily="34" charset="0"/>
              <a:buChar char="•"/>
            </a:pPr>
            <a:r>
              <a:rPr lang="en-US" sz="2000" dirty="0"/>
              <a:t> Cohen’s kappa values for AI-biopsy and PI-RADS in comparison to pathology results as a    reference standard were 0.467 (moderate) and 0.195 (slight).</a:t>
            </a:r>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2897083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8863304" cy="610863"/>
          </a:xfrm>
        </p:spPr>
        <p:txBody>
          <a:bodyPr>
            <a:normAutofit/>
          </a:bodyPr>
          <a:lstStyle/>
          <a:p>
            <a:r>
              <a:rPr lang="en-US" sz="3600" dirty="0"/>
              <a:t>Results</a:t>
            </a:r>
            <a:endParaRPr lang="en-US" dirty="0"/>
          </a:p>
        </p:txBody>
      </p:sp>
      <p:sp>
        <p:nvSpPr>
          <p:cNvPr id="4" name="Text Placeholder 3">
            <a:extLst>
              <a:ext uri="{FF2B5EF4-FFF2-40B4-BE49-F238E27FC236}">
                <a16:creationId xmlns:a16="http://schemas.microsoft.com/office/drawing/2014/main" id="{A38551C4-24AC-4F9A-92C9-42338073F403}"/>
              </a:ext>
            </a:extLst>
          </p:cNvPr>
          <p:cNvSpPr>
            <a:spLocks noGrp="1"/>
          </p:cNvSpPr>
          <p:nvPr>
            <p:ph type="body" sz="quarter" idx="11"/>
          </p:nvPr>
        </p:nvSpPr>
        <p:spPr>
          <a:xfrm>
            <a:off x="952500" y="2239443"/>
            <a:ext cx="10514823" cy="4092777"/>
          </a:xfrm>
        </p:spPr>
        <p:txBody>
          <a:bodyPr/>
          <a:lstStyle/>
          <a:p>
            <a:pPr marL="342900" indent="-342900">
              <a:lnSpc>
                <a:spcPct val="150000"/>
              </a:lnSpc>
              <a:buFont typeface="Arial" panose="020B0604020202020204" pitchFamily="34" charset="0"/>
              <a:buChar char="•"/>
            </a:pPr>
            <a:r>
              <a:rPr lang="en-US" sz="2000" dirty="0"/>
              <a:t>AI-biopsy algorithm is able to detect the prostate gland when it predicts the pathology label correctly. When the AI biopsy prediction is incorrect, the algorithm does not detect the prostate gland.</a:t>
            </a:r>
          </a:p>
          <a:p>
            <a:pPr marL="342900" indent="-342900">
              <a:lnSpc>
                <a:spcPct val="150000"/>
              </a:lnSpc>
              <a:buFont typeface="Arial" panose="020B0604020202020204" pitchFamily="34" charset="0"/>
              <a:buChar char="•"/>
            </a:pPr>
            <a:endParaRPr lang="en-US" sz="2000" dirty="0"/>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3289947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8863304" cy="610863"/>
          </a:xfrm>
        </p:spPr>
        <p:txBody>
          <a:bodyPr>
            <a:normAutofit/>
          </a:bodyPr>
          <a:lstStyle/>
          <a:p>
            <a:r>
              <a:rPr lang="en-US" sz="3600" dirty="0"/>
              <a:t>Results</a:t>
            </a:r>
            <a:endParaRPr lang="en-US" dirty="0"/>
          </a:p>
        </p:txBody>
      </p:sp>
      <p:sp>
        <p:nvSpPr>
          <p:cNvPr id="4" name="Text Placeholder 3">
            <a:extLst>
              <a:ext uri="{FF2B5EF4-FFF2-40B4-BE49-F238E27FC236}">
                <a16:creationId xmlns:a16="http://schemas.microsoft.com/office/drawing/2014/main" id="{A38551C4-24AC-4F9A-92C9-42338073F403}"/>
              </a:ext>
            </a:extLst>
          </p:cNvPr>
          <p:cNvSpPr>
            <a:spLocks noGrp="1"/>
          </p:cNvSpPr>
          <p:nvPr>
            <p:ph type="body" sz="quarter" idx="11"/>
          </p:nvPr>
        </p:nvSpPr>
        <p:spPr>
          <a:xfrm>
            <a:off x="952500" y="2239443"/>
            <a:ext cx="10514823" cy="4092777"/>
          </a:xfrm>
        </p:spPr>
        <p:txBody>
          <a:bodyPr/>
          <a:lstStyle/>
          <a:p>
            <a:pPr marL="342900" indent="-342900">
              <a:lnSpc>
                <a:spcPct val="150000"/>
              </a:lnSpc>
              <a:buFont typeface="Arial" panose="020B0604020202020204" pitchFamily="34" charset="0"/>
              <a:buChar char="•"/>
            </a:pPr>
            <a:r>
              <a:rPr lang="en-US" sz="2000" dirty="0"/>
              <a:t>There are two main levels of data integration: early fusion (data are integrated before feeding to the model) and late fusing (different trained model will be integrated using various ML techniques). We used the early fusion technique and proposed CNN-based system, AI-biopsy, to fully utilize MR images and biopsy results to detect prostate cancer.</a:t>
            </a:r>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2190985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8863304" cy="610863"/>
          </a:xfrm>
        </p:spPr>
        <p:txBody>
          <a:bodyPr>
            <a:normAutofit/>
          </a:bodyPr>
          <a:lstStyle/>
          <a:p>
            <a:r>
              <a:rPr lang="en-US" sz="3600" dirty="0"/>
              <a:t>Advantages</a:t>
            </a:r>
            <a:endParaRPr lang="en-US" dirty="0"/>
          </a:p>
        </p:txBody>
      </p:sp>
      <p:sp>
        <p:nvSpPr>
          <p:cNvPr id="4" name="Text Placeholder 3">
            <a:extLst>
              <a:ext uri="{FF2B5EF4-FFF2-40B4-BE49-F238E27FC236}">
                <a16:creationId xmlns:a16="http://schemas.microsoft.com/office/drawing/2014/main" id="{A38551C4-24AC-4F9A-92C9-42338073F403}"/>
              </a:ext>
            </a:extLst>
          </p:cNvPr>
          <p:cNvSpPr>
            <a:spLocks noGrp="1"/>
          </p:cNvSpPr>
          <p:nvPr>
            <p:ph type="body" sz="quarter" idx="11"/>
          </p:nvPr>
        </p:nvSpPr>
        <p:spPr>
          <a:xfrm>
            <a:off x="952500" y="2239443"/>
            <a:ext cx="10514823" cy="4092777"/>
          </a:xfrm>
        </p:spPr>
        <p:txBody>
          <a:bodyPr/>
          <a:lstStyle/>
          <a:p>
            <a:pPr marL="342900" indent="-342900">
              <a:lnSpc>
                <a:spcPct val="150000"/>
              </a:lnSpc>
              <a:buFont typeface="Arial" panose="020B0604020202020204" pitchFamily="34" charset="0"/>
              <a:buChar char="•"/>
            </a:pPr>
            <a:r>
              <a:rPr lang="en-US" sz="2000" dirty="0"/>
              <a:t>The advantage of our method is that instead of only focusing on predetermined, segmented features to analyze, the unsegmented image of the prostate (without bounding box) is assessed, allowing for quantiﬁcation of all the available data.</a:t>
            </a:r>
          </a:p>
          <a:p>
            <a:pPr marL="342900" indent="-342900">
              <a:lnSpc>
                <a:spcPct val="150000"/>
              </a:lnSpc>
              <a:buFont typeface="Arial" panose="020B0604020202020204" pitchFamily="34" charset="0"/>
              <a:buChar char="•"/>
            </a:pPr>
            <a:r>
              <a:rPr lang="en-US" sz="2000" dirty="0"/>
              <a:t>Our study used a large heterogeneous data set and used all GGs for test.</a:t>
            </a:r>
          </a:p>
          <a:p>
            <a:pPr marL="342900" indent="-342900">
              <a:lnSpc>
                <a:spcPct val="150000"/>
              </a:lnSpc>
              <a:buFont typeface="Arial" panose="020B0604020202020204" pitchFamily="34" charset="0"/>
              <a:buChar char="•"/>
            </a:pPr>
            <a:r>
              <a:rPr lang="en-US" sz="2000" dirty="0"/>
              <a:t>It does not require any manual segmentation for testing new images and can be implemented in clinical practice by providing a straightforward platform to use without requiring sophisticated computational knowledge</a:t>
            </a:r>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59820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8863304" cy="610863"/>
          </a:xfrm>
        </p:spPr>
        <p:txBody>
          <a:bodyPr>
            <a:normAutofit/>
          </a:bodyPr>
          <a:lstStyle/>
          <a:p>
            <a:r>
              <a:rPr lang="en-US" sz="3600" dirty="0"/>
              <a:t>Challenges</a:t>
            </a:r>
            <a:endParaRPr lang="en-US" dirty="0"/>
          </a:p>
        </p:txBody>
      </p:sp>
      <p:sp>
        <p:nvSpPr>
          <p:cNvPr id="4" name="Text Placeholder 3">
            <a:extLst>
              <a:ext uri="{FF2B5EF4-FFF2-40B4-BE49-F238E27FC236}">
                <a16:creationId xmlns:a16="http://schemas.microsoft.com/office/drawing/2014/main" id="{A38551C4-24AC-4F9A-92C9-42338073F403}"/>
              </a:ext>
            </a:extLst>
          </p:cNvPr>
          <p:cNvSpPr>
            <a:spLocks noGrp="1"/>
          </p:cNvSpPr>
          <p:nvPr>
            <p:ph type="body" sz="quarter" idx="11"/>
          </p:nvPr>
        </p:nvSpPr>
        <p:spPr>
          <a:xfrm>
            <a:off x="952500" y="2239443"/>
            <a:ext cx="10514823" cy="4092777"/>
          </a:xfrm>
        </p:spPr>
        <p:txBody>
          <a:bodyPr/>
          <a:lstStyle/>
          <a:p>
            <a:pPr marL="342900" indent="-342900">
              <a:lnSpc>
                <a:spcPct val="150000"/>
              </a:lnSpc>
              <a:buFont typeface="Arial" panose="020B0604020202020204" pitchFamily="34" charset="0"/>
              <a:buChar char="•"/>
            </a:pPr>
            <a:r>
              <a:rPr lang="en-US" sz="2000" dirty="0"/>
              <a:t>Different datasets, different prospects</a:t>
            </a:r>
          </a:p>
          <a:p>
            <a:pPr marL="342900" indent="-342900">
              <a:lnSpc>
                <a:spcPct val="150000"/>
              </a:lnSpc>
              <a:buFont typeface="Arial" panose="020B0604020202020204" pitchFamily="34" charset="0"/>
              <a:buChar char="•"/>
            </a:pPr>
            <a:r>
              <a:rPr lang="en-US" sz="2000" dirty="0"/>
              <a:t>To address the heterogeneity among cases as well as lack of details about the clinical </a:t>
            </a:r>
            <a:r>
              <a:rPr lang="en-US" sz="2000" dirty="0" err="1"/>
              <a:t>infomation</a:t>
            </a:r>
            <a:r>
              <a:rPr lang="en-US" sz="2000" dirty="0"/>
              <a:t> of all cases, we evaluated the algorithms through 5-fold cross-validation.</a:t>
            </a:r>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1428012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644D0E-EC7A-4001-BDBC-515CCFB4765F}"/>
              </a:ext>
            </a:extLst>
          </p:cNvPr>
          <p:cNvSpPr txBox="1">
            <a:spLocks/>
          </p:cNvSpPr>
          <p:nvPr/>
        </p:nvSpPr>
        <p:spPr>
          <a:xfrm>
            <a:off x="2856391" y="2359980"/>
            <a:ext cx="4903377" cy="610863"/>
          </a:xfrm>
          <a:prstGeom prst="rect">
            <a:avLst/>
          </a:prstGeom>
        </p:spPr>
        <p:txBody>
          <a:bodyPr vert="horz" lIns="0" tIns="0" rIns="0" bIns="0" rtlCol="0" anchor="b" anchorCtr="0">
            <a:normAutofit fontScale="85000" lnSpcReduction="100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2"/>
                </a:solidFill>
                <a:latin typeface="Caveat" panose="00000500000000000000" pitchFamily="2" charset="0"/>
              </a:rPr>
              <a:t>Thanks For Your Attention</a:t>
            </a:r>
          </a:p>
        </p:txBody>
      </p:sp>
      <p:sp>
        <p:nvSpPr>
          <p:cNvPr id="6" name="Subtitle 10">
            <a:extLst>
              <a:ext uri="{FF2B5EF4-FFF2-40B4-BE49-F238E27FC236}">
                <a16:creationId xmlns:a16="http://schemas.microsoft.com/office/drawing/2014/main" id="{5B051B16-481F-47B2-925E-A003A97AB039}"/>
              </a:ext>
            </a:extLst>
          </p:cNvPr>
          <p:cNvSpPr txBox="1">
            <a:spLocks/>
          </p:cNvSpPr>
          <p:nvPr/>
        </p:nvSpPr>
        <p:spPr>
          <a:xfrm>
            <a:off x="2856390" y="3821808"/>
            <a:ext cx="4903377" cy="10577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tx2"/>
                </a:solidFill>
                <a:latin typeface="Caveat" panose="00000500000000000000" pitchFamily="2" charset="0"/>
              </a:rPr>
              <a:t>Any Questions?</a:t>
            </a:r>
          </a:p>
          <a:p>
            <a:endParaRPr lang="en-US" sz="3200" b="1" dirty="0">
              <a:solidFill>
                <a:schemeClr val="tx2"/>
              </a:solidFill>
              <a:latin typeface="Caveat" panose="00000500000000000000" pitchFamily="2" charset="0"/>
            </a:endParaRPr>
          </a:p>
        </p:txBody>
      </p:sp>
      <p:sp>
        <p:nvSpPr>
          <p:cNvPr id="7" name="Text Placeholder 8">
            <a:extLst>
              <a:ext uri="{FF2B5EF4-FFF2-40B4-BE49-F238E27FC236}">
                <a16:creationId xmlns:a16="http://schemas.microsoft.com/office/drawing/2014/main" id="{A94A33AB-6DF4-488D-9BB2-70EC072DA4E3}"/>
              </a:ext>
            </a:extLst>
          </p:cNvPr>
          <p:cNvSpPr txBox="1">
            <a:spLocks/>
          </p:cNvSpPr>
          <p:nvPr/>
        </p:nvSpPr>
        <p:spPr>
          <a:xfrm>
            <a:off x="2933700" y="5141769"/>
            <a:ext cx="4914900" cy="588795"/>
          </a:xfrm>
          <a:prstGeom prst="rect">
            <a:avLst/>
          </a:prstGeom>
        </p:spPr>
        <p:txBody>
          <a:bodyPr vert="horz" lIns="0" tIns="0" rIns="0" bIns="0" rtlCol="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Contact: srkhsrv21@gmail.com</a:t>
            </a:r>
          </a:p>
        </p:txBody>
      </p:sp>
    </p:spTree>
    <p:extLst>
      <p:ext uri="{BB962C8B-B14F-4D97-AF65-F5344CB8AC3E}">
        <p14:creationId xmlns:p14="http://schemas.microsoft.com/office/powerpoint/2010/main" val="216948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52499" y="1184746"/>
            <a:ext cx="11307925" cy="610863"/>
          </a:xfrm>
        </p:spPr>
        <p:txBody>
          <a:bodyPr>
            <a:noAutofit/>
          </a:bodyPr>
          <a:lstStyle/>
          <a:p>
            <a:r>
              <a:rPr lang="en-US" sz="3600" b="0" dirty="0"/>
              <a:t>Review</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500" y="2073787"/>
            <a:ext cx="10846060" cy="1770309"/>
          </a:xfrm>
        </p:spPr>
        <p:txBody>
          <a:bodyPr/>
          <a:lstStyle/>
          <a:p>
            <a:pPr marL="285750" indent="-285750">
              <a:buFont typeface="Arial" panose="020B0604020202020204" pitchFamily="34" charset="0"/>
              <a:buChar char="•"/>
            </a:pPr>
            <a:r>
              <a:rPr lang="en-US" sz="2000" dirty="0"/>
              <a:t>Gleason Score (GS):</a:t>
            </a:r>
          </a:p>
          <a:p>
            <a:r>
              <a:rPr lang="en-US" sz="2000" dirty="0"/>
              <a:t>	most common prostate cancer detection score, based on biopsy</a:t>
            </a:r>
          </a:p>
          <a:p>
            <a:r>
              <a:rPr lang="en-US" sz="2000" dirty="0"/>
              <a:t>	sum of primary and secondary scores, each with a range of 3 to 5</a:t>
            </a:r>
          </a:p>
          <a:p>
            <a:pPr marL="285750" indent="-285750">
              <a:buFont typeface="Arial" panose="020B0604020202020204" pitchFamily="34" charset="0"/>
              <a:buChar char="•"/>
            </a:pPr>
            <a:r>
              <a:rPr lang="en-US" sz="2000" dirty="0"/>
              <a:t>Grade Group (GG): alternative scoring system, divides prostate cancer into five categories</a:t>
            </a:r>
          </a:p>
        </p:txBody>
      </p:sp>
      <p:pic>
        <p:nvPicPr>
          <p:cNvPr id="5" name="Picture 4">
            <a:extLst>
              <a:ext uri="{FF2B5EF4-FFF2-40B4-BE49-F238E27FC236}">
                <a16:creationId xmlns:a16="http://schemas.microsoft.com/office/drawing/2014/main" id="{FDD7C422-B036-4FAA-898C-045671C7F83C}"/>
              </a:ext>
            </a:extLst>
          </p:cNvPr>
          <p:cNvPicPr>
            <a:picLocks noChangeAspect="1"/>
          </p:cNvPicPr>
          <p:nvPr/>
        </p:nvPicPr>
        <p:blipFill>
          <a:blip r:embed="rId2"/>
          <a:stretch>
            <a:fillRect/>
          </a:stretch>
        </p:blipFill>
        <p:spPr>
          <a:xfrm>
            <a:off x="952499" y="3938442"/>
            <a:ext cx="10029825" cy="2247900"/>
          </a:xfrm>
          <a:prstGeom prst="rect">
            <a:avLst/>
          </a:prstGeom>
        </p:spPr>
      </p:pic>
      <p:sp>
        <p:nvSpPr>
          <p:cNvPr id="8" name="Text Placeholder 5">
            <a:extLst>
              <a:ext uri="{FF2B5EF4-FFF2-40B4-BE49-F238E27FC236}">
                <a16:creationId xmlns:a16="http://schemas.microsoft.com/office/drawing/2014/main" id="{6A1C6F5A-28FD-4CB3-8EFC-5FB265B9FBAD}"/>
              </a:ext>
            </a:extLst>
          </p:cNvPr>
          <p:cNvSpPr txBox="1">
            <a:spLocks/>
          </p:cNvSpPr>
          <p:nvPr/>
        </p:nvSpPr>
        <p:spPr>
          <a:xfrm>
            <a:off x="952500" y="6280688"/>
            <a:ext cx="5931392" cy="26162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latin typeface="Franklin Gothic Demi (Headings)"/>
              </a:rPr>
              <a:t>Fig1. Combined dataset (combination 0f 5 public datasets)</a:t>
            </a:r>
          </a:p>
        </p:txBody>
      </p:sp>
    </p:spTree>
    <p:extLst>
      <p:ext uri="{BB962C8B-B14F-4D97-AF65-F5344CB8AC3E}">
        <p14:creationId xmlns:p14="http://schemas.microsoft.com/office/powerpoint/2010/main" val="2217063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52499" y="1184746"/>
            <a:ext cx="11307925" cy="610863"/>
          </a:xfrm>
        </p:spPr>
        <p:txBody>
          <a:bodyPr>
            <a:noAutofit/>
          </a:bodyPr>
          <a:lstStyle/>
          <a:p>
            <a:r>
              <a:rPr lang="en-US" sz="3600" b="0" dirty="0"/>
              <a:t>Background</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500" y="2083118"/>
            <a:ext cx="10846060" cy="4393882"/>
          </a:xfrm>
        </p:spPr>
        <p:txBody>
          <a:bodyPr/>
          <a:lstStyle/>
          <a:p>
            <a:pPr marL="285750" indent="-285750">
              <a:lnSpc>
                <a:spcPct val="150000"/>
              </a:lnSpc>
              <a:buFont typeface="Arial" panose="020B0604020202020204" pitchFamily="34" charset="0"/>
              <a:buChar char="•"/>
            </a:pPr>
            <a:r>
              <a:rPr lang="en-US" sz="2000" dirty="0"/>
              <a:t>PI-RADS: standardized guideline in Prostate Imaging Reporting and Data Systems for interpretation and reporting MRIs </a:t>
            </a:r>
          </a:p>
          <a:p>
            <a:pPr marL="285750" indent="-285750">
              <a:lnSpc>
                <a:spcPct val="150000"/>
              </a:lnSpc>
              <a:buFont typeface="Arial" panose="020B0604020202020204" pitchFamily="34" charset="0"/>
              <a:buChar char="•"/>
            </a:pPr>
            <a:r>
              <a:rPr lang="en-US" sz="2000" dirty="0"/>
              <a:t>Designed to improve and standardize detection, localization and characterization </a:t>
            </a:r>
          </a:p>
          <a:p>
            <a:pPr marL="285750" indent="-285750">
              <a:lnSpc>
                <a:spcPct val="150000"/>
              </a:lnSpc>
              <a:buFont typeface="Arial" panose="020B0604020202020204" pitchFamily="34" charset="0"/>
              <a:buChar char="•"/>
            </a:pPr>
            <a:r>
              <a:rPr lang="en-US" sz="2000" dirty="0"/>
              <a:t>Radiologists apply PI-RADS to : </a:t>
            </a:r>
          </a:p>
          <a:p>
            <a:pPr>
              <a:lnSpc>
                <a:spcPct val="150000"/>
              </a:lnSpc>
            </a:pPr>
            <a:r>
              <a:rPr lang="en-US" sz="2000" dirty="0"/>
              <a:t>	extract features such as lesion shape and margins for categorization of prostate cancer </a:t>
            </a:r>
          </a:p>
          <a:p>
            <a:pPr>
              <a:lnSpc>
                <a:spcPct val="150000"/>
              </a:lnSpc>
            </a:pPr>
            <a:r>
              <a:rPr lang="en-US" sz="2000" dirty="0"/>
              <a:t> 	assess with a score ranging from 1 to 5</a:t>
            </a:r>
          </a:p>
          <a:p>
            <a:pPr marL="285750" indent="-285750">
              <a:lnSpc>
                <a:spcPct val="150000"/>
              </a:lnSpc>
              <a:buFont typeface="Arial" panose="020B0604020202020204" pitchFamily="34" charset="0"/>
              <a:buChar char="•"/>
            </a:pPr>
            <a:r>
              <a:rPr lang="en-US" sz="2000" dirty="0"/>
              <a:t>Effective but requires expert’s visual assessment</a:t>
            </a:r>
          </a:p>
        </p:txBody>
      </p:sp>
      <p:sp>
        <p:nvSpPr>
          <p:cNvPr id="6" name="Slide Number Placeholder 6">
            <a:extLst>
              <a:ext uri="{FF2B5EF4-FFF2-40B4-BE49-F238E27FC236}">
                <a16:creationId xmlns:a16="http://schemas.microsoft.com/office/drawing/2014/main" id="{6EE0AC82-5477-4E99-8668-6D02464C2B90}"/>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81312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71550" y="1174880"/>
            <a:ext cx="4941477" cy="610863"/>
          </a:xfrm>
        </p:spPr>
        <p:txBody>
          <a:bodyPr>
            <a:normAutofit/>
          </a:bodyPr>
          <a:lstStyle/>
          <a:p>
            <a:r>
              <a:rPr lang="en-US" sz="3600" dirty="0"/>
              <a:t>Dataset</a:t>
            </a:r>
          </a:p>
        </p:txBody>
      </p:sp>
      <p:sp>
        <p:nvSpPr>
          <p:cNvPr id="6" name="Text Placeholder 3">
            <a:extLst>
              <a:ext uri="{FF2B5EF4-FFF2-40B4-BE49-F238E27FC236}">
                <a16:creationId xmlns:a16="http://schemas.microsoft.com/office/drawing/2014/main" id="{E5D5B6E8-BD02-4277-BA1C-D8B0B6480071}"/>
              </a:ext>
            </a:extLst>
          </p:cNvPr>
          <p:cNvSpPr txBox="1">
            <a:spLocks/>
          </p:cNvSpPr>
          <p:nvPr/>
        </p:nvSpPr>
        <p:spPr>
          <a:xfrm>
            <a:off x="952500" y="2171331"/>
            <a:ext cx="4655198" cy="3775301"/>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sz="2000" dirty="0"/>
              <a:t>2 kinds of datasets:</a:t>
            </a:r>
          </a:p>
          <a:p>
            <a:pPr marL="342900" indent="-342900">
              <a:lnSpc>
                <a:spcPct val="150000"/>
              </a:lnSpc>
              <a:buFont typeface="Arial" panose="020B0604020202020204" pitchFamily="34" charset="0"/>
              <a:buChar char="•"/>
            </a:pPr>
            <a:r>
              <a:rPr lang="en-US" sz="2000" dirty="0"/>
              <a:t>from 400 patients in general</a:t>
            </a:r>
          </a:p>
          <a:p>
            <a:pPr marL="342900" indent="-342900">
              <a:lnSpc>
                <a:spcPct val="150000"/>
              </a:lnSpc>
              <a:buFont typeface="Arial" panose="020B0604020202020204" pitchFamily="34" charset="0"/>
              <a:buChar char="•"/>
            </a:pPr>
            <a:r>
              <a:rPr lang="en-US" sz="2000" dirty="0"/>
              <a:t>228 patients from their hospital 	(in-house dataset)(private)</a:t>
            </a:r>
          </a:p>
          <a:p>
            <a:pPr marL="342900" indent="-342900">
              <a:lnSpc>
                <a:spcPct val="150000"/>
              </a:lnSpc>
              <a:buFont typeface="Arial" panose="020B0604020202020204" pitchFamily="34" charset="0"/>
              <a:buChar char="•"/>
            </a:pPr>
            <a:r>
              <a:rPr lang="en-US" sz="2000" dirty="0"/>
              <a:t>172 patients from other public 	datasets (publicly available)</a:t>
            </a:r>
          </a:p>
          <a:p>
            <a:pPr>
              <a:lnSpc>
                <a:spcPct val="150000"/>
              </a:lnSpc>
            </a:pPr>
            <a:endParaRPr lang="en-US" sz="2000" dirty="0"/>
          </a:p>
        </p:txBody>
      </p:sp>
      <p:sp>
        <p:nvSpPr>
          <p:cNvPr id="9" name="Slide Number Placeholder 6">
            <a:extLst>
              <a:ext uri="{FF2B5EF4-FFF2-40B4-BE49-F238E27FC236}">
                <a16:creationId xmlns:a16="http://schemas.microsoft.com/office/drawing/2014/main" id="{FCF46069-D114-4F44-A2CA-60376D840487}"/>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5</a:t>
            </a:fld>
            <a:endParaRPr lang="en-US" dirty="0"/>
          </a:p>
        </p:txBody>
      </p:sp>
      <p:sp>
        <p:nvSpPr>
          <p:cNvPr id="11" name="Text Placeholder 5">
            <a:extLst>
              <a:ext uri="{FF2B5EF4-FFF2-40B4-BE49-F238E27FC236}">
                <a16:creationId xmlns:a16="http://schemas.microsoft.com/office/drawing/2014/main" id="{8D5F21AC-26DA-4D60-98EB-7ABC29C837A9}"/>
              </a:ext>
            </a:extLst>
          </p:cNvPr>
          <p:cNvSpPr txBox="1">
            <a:spLocks/>
          </p:cNvSpPr>
          <p:nvPr/>
        </p:nvSpPr>
        <p:spPr>
          <a:xfrm>
            <a:off x="4898571" y="5919505"/>
            <a:ext cx="5931392" cy="26162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latin typeface="Franklin Gothic Demi (Headings)"/>
              </a:rPr>
              <a:t>Fig2. Combined dataset (combination 0f 5 public datasets)</a:t>
            </a:r>
          </a:p>
        </p:txBody>
      </p:sp>
      <p:pic>
        <p:nvPicPr>
          <p:cNvPr id="4" name="Picture 3">
            <a:extLst>
              <a:ext uri="{FF2B5EF4-FFF2-40B4-BE49-F238E27FC236}">
                <a16:creationId xmlns:a16="http://schemas.microsoft.com/office/drawing/2014/main" id="{62363EBB-F54F-4DE3-8AA0-006F32A4BCBF}"/>
              </a:ext>
            </a:extLst>
          </p:cNvPr>
          <p:cNvPicPr>
            <a:picLocks noChangeAspect="1"/>
          </p:cNvPicPr>
          <p:nvPr/>
        </p:nvPicPr>
        <p:blipFill>
          <a:blip r:embed="rId2"/>
          <a:stretch>
            <a:fillRect/>
          </a:stretch>
        </p:blipFill>
        <p:spPr>
          <a:xfrm>
            <a:off x="4898571" y="1775665"/>
            <a:ext cx="6912429" cy="4096138"/>
          </a:xfrm>
          <a:prstGeom prst="rect">
            <a:avLst/>
          </a:prstGeom>
        </p:spPr>
      </p:pic>
    </p:spTree>
    <p:extLst>
      <p:ext uri="{BB962C8B-B14F-4D97-AF65-F5344CB8AC3E}">
        <p14:creationId xmlns:p14="http://schemas.microsoft.com/office/powerpoint/2010/main" val="926332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2">
            <a:extLst>
              <a:ext uri="{FF2B5EF4-FFF2-40B4-BE49-F238E27FC236}">
                <a16:creationId xmlns:a16="http://schemas.microsoft.com/office/drawing/2014/main" id="{F58021E3-5593-4037-BB3C-CF5AB7065125}"/>
              </a:ext>
            </a:extLst>
          </p:cNvPr>
          <p:cNvSpPr>
            <a:spLocks noGrp="1"/>
          </p:cNvSpPr>
          <p:nvPr>
            <p:ph type="title"/>
          </p:nvPr>
        </p:nvSpPr>
        <p:spPr>
          <a:xfrm>
            <a:off x="5030295" y="3048923"/>
            <a:ext cx="4941477" cy="610863"/>
          </a:xfrm>
        </p:spPr>
        <p:txBody>
          <a:bodyPr>
            <a:normAutofit/>
          </a:bodyPr>
          <a:lstStyle/>
          <a:p>
            <a:r>
              <a:rPr lang="en-US" sz="4100" dirty="0">
                <a:solidFill>
                  <a:srgbClr val="92D050"/>
                </a:solidFill>
              </a:rPr>
              <a:t>Methods</a:t>
            </a:r>
          </a:p>
        </p:txBody>
      </p:sp>
      <p:sp>
        <p:nvSpPr>
          <p:cNvPr id="19" name="Slide Number Placeholder 6">
            <a:extLst>
              <a:ext uri="{FF2B5EF4-FFF2-40B4-BE49-F238E27FC236}">
                <a16:creationId xmlns:a16="http://schemas.microsoft.com/office/drawing/2014/main" id="{ACF0275F-ABF5-4693-8F42-2DE32A5A4307}"/>
              </a:ext>
            </a:extLst>
          </p:cNvPr>
          <p:cNvSpPr txBox="1">
            <a:spLocks/>
          </p:cNvSpPr>
          <p:nvPr/>
        </p:nvSpPr>
        <p:spPr>
          <a:xfrm>
            <a:off x="971550" y="6332220"/>
            <a:ext cx="523240" cy="247651"/>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22620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7097626" cy="610863"/>
          </a:xfrm>
        </p:spPr>
        <p:txBody>
          <a:bodyPr>
            <a:normAutofit/>
          </a:bodyPr>
          <a:lstStyle/>
          <a:p>
            <a:r>
              <a:rPr lang="en-US" sz="3600" dirty="0"/>
              <a:t>Methods</a:t>
            </a:r>
            <a:endParaRPr lang="en-US" dirty="0"/>
          </a:p>
        </p:txBody>
      </p:sp>
      <p:sp>
        <p:nvSpPr>
          <p:cNvPr id="4" name="Text Placeholder 3">
            <a:extLst>
              <a:ext uri="{FF2B5EF4-FFF2-40B4-BE49-F238E27FC236}">
                <a16:creationId xmlns:a16="http://schemas.microsoft.com/office/drawing/2014/main" id="{A38551C4-24AC-4F9A-92C9-42338073F403}"/>
              </a:ext>
            </a:extLst>
          </p:cNvPr>
          <p:cNvSpPr>
            <a:spLocks noGrp="1"/>
          </p:cNvSpPr>
          <p:nvPr>
            <p:ph type="body" sz="quarter" idx="11"/>
          </p:nvPr>
        </p:nvSpPr>
        <p:spPr>
          <a:xfrm>
            <a:off x="952500" y="2112080"/>
            <a:ext cx="10514823" cy="4092777"/>
          </a:xfrm>
        </p:spPr>
        <p:txBody>
          <a:bodyPr/>
          <a:lstStyle/>
          <a:p>
            <a:pPr marL="285750" indent="-285750">
              <a:lnSpc>
                <a:spcPct val="150000"/>
              </a:lnSpc>
              <a:buFont typeface="Arial" panose="020B0604020202020204" pitchFamily="34" charset="0"/>
              <a:buChar char="•"/>
            </a:pPr>
            <a:r>
              <a:rPr lang="en-US" sz="2000" dirty="0"/>
              <a:t>Use multi-model classification to reach better results</a:t>
            </a:r>
          </a:p>
          <a:p>
            <a:pPr marL="285750" indent="-285750">
              <a:lnSpc>
                <a:spcPct val="150000"/>
              </a:lnSpc>
              <a:buFont typeface="Arial" panose="020B0604020202020204" pitchFamily="34" charset="0"/>
              <a:buChar char="•"/>
            </a:pPr>
            <a:r>
              <a:rPr lang="en-US" sz="2000" dirty="0"/>
              <a:t>develop a CNN-based method that :</a:t>
            </a:r>
          </a:p>
          <a:p>
            <a:pPr>
              <a:lnSpc>
                <a:spcPct val="150000"/>
              </a:lnSpc>
            </a:pPr>
            <a:r>
              <a:rPr lang="en-US" sz="2000" dirty="0"/>
              <a:t>	recognizes benign from cancerous tumor</a:t>
            </a:r>
          </a:p>
          <a:p>
            <a:pPr>
              <a:lnSpc>
                <a:spcPct val="150000"/>
              </a:lnSpc>
            </a:pPr>
            <a:r>
              <a:rPr lang="en-US" sz="2000" dirty="0"/>
              <a:t>	recognizes high-risk prostate cancer from low-risk forms</a:t>
            </a:r>
          </a:p>
          <a:p>
            <a:pPr marL="342900" indent="-342900">
              <a:lnSpc>
                <a:spcPct val="150000"/>
              </a:lnSpc>
              <a:buFont typeface="Arial" panose="020B0604020202020204" pitchFamily="34" charset="0"/>
              <a:buChar char="•"/>
            </a:pPr>
            <a:r>
              <a:rPr lang="en-US" sz="2000" dirty="0"/>
              <a:t>Image specs: T2w slices, thickness 3 mm, no gap, in-plane dimension: ≤0.7 mm</a:t>
            </a:r>
          </a:p>
          <a:p>
            <a:pPr marL="285750" indent="-285750">
              <a:lnSpc>
                <a:spcPct val="150000"/>
              </a:lnSpc>
              <a:buFont typeface="Arial" panose="020B0604020202020204" pitchFamily="34" charset="0"/>
              <a:buChar char="•"/>
            </a:pPr>
            <a:endParaRPr lang="en-US" sz="2000" dirty="0"/>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40080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9376488" cy="610863"/>
          </a:xfrm>
        </p:spPr>
        <p:txBody>
          <a:bodyPr>
            <a:normAutofit/>
          </a:bodyPr>
          <a:lstStyle/>
          <a:p>
            <a:r>
              <a:rPr lang="en-US" sz="3600" dirty="0"/>
              <a:t>Methods</a:t>
            </a:r>
          </a:p>
        </p:txBody>
      </p:sp>
      <p:sp>
        <p:nvSpPr>
          <p:cNvPr id="4" name="Text Placeholder 3">
            <a:extLst>
              <a:ext uri="{FF2B5EF4-FFF2-40B4-BE49-F238E27FC236}">
                <a16:creationId xmlns:a16="http://schemas.microsoft.com/office/drawing/2014/main" id="{A38551C4-24AC-4F9A-92C9-42338073F403}"/>
              </a:ext>
            </a:extLst>
          </p:cNvPr>
          <p:cNvSpPr>
            <a:spLocks noGrp="1"/>
          </p:cNvSpPr>
          <p:nvPr>
            <p:ph type="body" sz="quarter" idx="11"/>
          </p:nvPr>
        </p:nvSpPr>
        <p:spPr>
          <a:xfrm>
            <a:off x="952500" y="2239443"/>
            <a:ext cx="10514823" cy="4092777"/>
          </a:xfrm>
        </p:spPr>
        <p:txBody>
          <a:bodyPr/>
          <a:lstStyle/>
          <a:p>
            <a:pPr marL="285750" indent="-285750">
              <a:lnSpc>
                <a:spcPct val="150000"/>
              </a:lnSpc>
              <a:buFont typeface="Arial" panose="020B0604020202020204" pitchFamily="34" charset="0"/>
              <a:buChar char="•"/>
            </a:pPr>
            <a:r>
              <a:rPr lang="en-US" sz="2000" dirty="0"/>
              <a:t>All public and in-house data were converted from DICOM to PNG format and regularized for intensity inhomogeneity using a Python script. (histogram equalization techniques)</a:t>
            </a:r>
          </a:p>
          <a:p>
            <a:pPr marL="285750" indent="-285750">
              <a:lnSpc>
                <a:spcPct val="150000"/>
              </a:lnSpc>
              <a:buFont typeface="Arial" panose="020B0604020202020204" pitchFamily="34" charset="0"/>
              <a:buChar char="•"/>
            </a:pPr>
            <a:r>
              <a:rPr lang="en-US" sz="2000" dirty="0"/>
              <a:t> For each patient, consistent sequences of seven axial image slices containing the prostate gland (=2800 images interpolated to 512 × 512 pixels) were reviewed and selected by two radiologists. </a:t>
            </a:r>
          </a:p>
          <a:p>
            <a:pPr marL="285750" indent="-285750">
              <a:lnSpc>
                <a:spcPct val="150000"/>
              </a:lnSpc>
              <a:buFont typeface="Arial" panose="020B0604020202020204" pitchFamily="34" charset="0"/>
              <a:buChar char="•"/>
            </a:pPr>
            <a:r>
              <a:rPr lang="en-US" sz="2000" dirty="0"/>
              <a:t>For in-house data, the assigned PI-RADS1-5 scores were reviewed by these two radiologists</a:t>
            </a:r>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689006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35915-80CB-492E-8409-7B3336BDB286}"/>
              </a:ext>
            </a:extLst>
          </p:cNvPr>
          <p:cNvSpPr>
            <a:spLocks noGrp="1"/>
          </p:cNvSpPr>
          <p:nvPr>
            <p:ph type="title"/>
          </p:nvPr>
        </p:nvSpPr>
        <p:spPr>
          <a:xfrm>
            <a:off x="952500" y="1132104"/>
            <a:ext cx="7097626" cy="610863"/>
          </a:xfrm>
        </p:spPr>
        <p:txBody>
          <a:bodyPr>
            <a:normAutofit/>
          </a:bodyPr>
          <a:lstStyle/>
          <a:p>
            <a:r>
              <a:rPr lang="en-US" sz="3600" dirty="0"/>
              <a:t>Methods</a:t>
            </a:r>
            <a:endParaRPr lang="en-US" dirty="0"/>
          </a:p>
        </p:txBody>
      </p:sp>
      <p:sp>
        <p:nvSpPr>
          <p:cNvPr id="4" name="Text Placeholder 3">
            <a:extLst>
              <a:ext uri="{FF2B5EF4-FFF2-40B4-BE49-F238E27FC236}">
                <a16:creationId xmlns:a16="http://schemas.microsoft.com/office/drawing/2014/main" id="{A38551C4-24AC-4F9A-92C9-42338073F403}"/>
              </a:ext>
            </a:extLst>
          </p:cNvPr>
          <p:cNvSpPr>
            <a:spLocks noGrp="1"/>
          </p:cNvSpPr>
          <p:nvPr>
            <p:ph type="body" sz="quarter" idx="11"/>
          </p:nvPr>
        </p:nvSpPr>
        <p:spPr>
          <a:xfrm>
            <a:off x="952500" y="2012040"/>
            <a:ext cx="10514823" cy="4092777"/>
          </a:xfrm>
        </p:spPr>
        <p:txBody>
          <a:bodyPr/>
          <a:lstStyle/>
          <a:p>
            <a:pPr marL="285750" indent="-285750">
              <a:lnSpc>
                <a:spcPct val="150000"/>
              </a:lnSpc>
              <a:buFont typeface="Arial" panose="020B0604020202020204" pitchFamily="34" charset="0"/>
              <a:buChar char="•"/>
            </a:pPr>
            <a:r>
              <a:rPr lang="en-US" sz="2000" dirty="0"/>
              <a:t>Each patient MRI consists of seven axial T2w slices (representing prostate gland)</a:t>
            </a:r>
          </a:p>
          <a:p>
            <a:pPr marL="285750" indent="-285750">
              <a:lnSpc>
                <a:spcPct val="150000"/>
              </a:lnSpc>
              <a:buFont typeface="Arial" panose="020B0604020202020204" pitchFamily="34" charset="0"/>
              <a:buChar char="•"/>
            </a:pPr>
            <a:r>
              <a:rPr lang="en-US" sz="2000" dirty="0"/>
              <a:t>Each patient’s MRI slice labeled by their corresponding biopsy result based on its GG and GS </a:t>
            </a:r>
          </a:p>
          <a:p>
            <a:pPr marL="285750" indent="-285750">
              <a:lnSpc>
                <a:spcPct val="150000"/>
              </a:lnSpc>
              <a:buFont typeface="Arial" panose="020B0604020202020204" pitchFamily="34" charset="0"/>
              <a:buChar char="•"/>
            </a:pPr>
            <a:r>
              <a:rPr lang="en-US" sz="2000" dirty="0"/>
              <a:t> A CNN-based model classifies the cancer vs. benign and high-risk vs. low-risk</a:t>
            </a:r>
            <a:endParaRPr lang="en-US" sz="1800" dirty="0"/>
          </a:p>
        </p:txBody>
      </p:sp>
      <p:sp>
        <p:nvSpPr>
          <p:cNvPr id="16" name="Slide Number Placeholder 6">
            <a:extLst>
              <a:ext uri="{FF2B5EF4-FFF2-40B4-BE49-F238E27FC236}">
                <a16:creationId xmlns:a16="http://schemas.microsoft.com/office/drawing/2014/main" id="{365EEA2C-C6C7-4E69-8452-1D06CC0A434F}"/>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9</a:t>
            </a:fld>
            <a:endParaRPr lang="en-US" dirty="0"/>
          </a:p>
        </p:txBody>
      </p:sp>
      <p:pic>
        <p:nvPicPr>
          <p:cNvPr id="5" name="Picture 4">
            <a:extLst>
              <a:ext uri="{FF2B5EF4-FFF2-40B4-BE49-F238E27FC236}">
                <a16:creationId xmlns:a16="http://schemas.microsoft.com/office/drawing/2014/main" id="{AB9804AC-3293-4008-A26F-AAB7DAC3F533}"/>
              </a:ext>
            </a:extLst>
          </p:cNvPr>
          <p:cNvPicPr>
            <a:picLocks noChangeAspect="1"/>
          </p:cNvPicPr>
          <p:nvPr/>
        </p:nvPicPr>
        <p:blipFill>
          <a:blip r:embed="rId2"/>
          <a:stretch>
            <a:fillRect/>
          </a:stretch>
        </p:blipFill>
        <p:spPr>
          <a:xfrm>
            <a:off x="2998898" y="3699425"/>
            <a:ext cx="6587411" cy="2777575"/>
          </a:xfrm>
          <a:prstGeom prst="rect">
            <a:avLst/>
          </a:prstGeom>
        </p:spPr>
      </p:pic>
      <p:sp>
        <p:nvSpPr>
          <p:cNvPr id="7" name="Text Placeholder 5">
            <a:extLst>
              <a:ext uri="{FF2B5EF4-FFF2-40B4-BE49-F238E27FC236}">
                <a16:creationId xmlns:a16="http://schemas.microsoft.com/office/drawing/2014/main" id="{EA7EF62E-6364-41DE-BB46-D9D1B699B390}"/>
              </a:ext>
            </a:extLst>
          </p:cNvPr>
          <p:cNvSpPr txBox="1">
            <a:spLocks/>
          </p:cNvSpPr>
          <p:nvPr/>
        </p:nvSpPr>
        <p:spPr>
          <a:xfrm>
            <a:off x="3326908" y="6477000"/>
            <a:ext cx="5931392" cy="26162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latin typeface="Franklin Gothic Demi (Headings)"/>
              </a:rPr>
              <a:t>Fig3. Method overview</a:t>
            </a:r>
          </a:p>
        </p:txBody>
      </p:sp>
    </p:spTree>
    <p:extLst>
      <p:ext uri="{BB962C8B-B14F-4D97-AF65-F5344CB8AC3E}">
        <p14:creationId xmlns:p14="http://schemas.microsoft.com/office/powerpoint/2010/main" val="330366395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952</TotalTime>
  <Words>1168</Words>
  <Application>Microsoft Office PowerPoint</Application>
  <PresentationFormat>Widescreen</PresentationFormat>
  <Paragraphs>116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Caveat</vt:lpstr>
      <vt:lpstr>Franklin Gothic Book</vt:lpstr>
      <vt:lpstr>Franklin Gothic Demi</vt:lpstr>
      <vt:lpstr>Franklin Gothic Demi (Headings)</vt:lpstr>
      <vt:lpstr>Wingdings</vt:lpstr>
      <vt:lpstr>Theme1</vt:lpstr>
      <vt:lpstr>A Deep Learning Approach to Diagnostic Class classification of Prostate Cancer Using Pathology–Radiology Fusion</vt:lpstr>
      <vt:lpstr>Overview</vt:lpstr>
      <vt:lpstr>Review</vt:lpstr>
      <vt:lpstr>Background</vt:lpstr>
      <vt:lpstr>Dataset</vt:lpstr>
      <vt:lpstr>Methods</vt:lpstr>
      <vt:lpstr>Methods</vt:lpstr>
      <vt:lpstr>Methods</vt:lpstr>
      <vt:lpstr>Methods</vt:lpstr>
      <vt:lpstr>Methods</vt:lpstr>
      <vt:lpstr>Methods</vt:lpstr>
      <vt:lpstr>First Model: Malignant vs. Benign</vt:lpstr>
      <vt:lpstr>Second Model: High-risk vs. Low-risk</vt:lpstr>
      <vt:lpstr>Second Model: High-risk vs. Low-risk</vt:lpstr>
      <vt:lpstr>Methods</vt:lpstr>
      <vt:lpstr>Evaluation</vt:lpstr>
      <vt:lpstr>Results</vt:lpstr>
      <vt:lpstr>Results</vt:lpstr>
      <vt:lpstr>Results</vt:lpstr>
      <vt:lpstr>Results: Compare with PI_RADS</vt:lpstr>
      <vt:lpstr>Results</vt:lpstr>
      <vt:lpstr>Results</vt:lpstr>
      <vt:lpstr>Advantages</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Prostate Diagnosis</dc:title>
  <dc:creator>sara khosravi</dc:creator>
  <cp:lastModifiedBy>sara khosravi</cp:lastModifiedBy>
  <cp:revision>29</cp:revision>
  <dcterms:created xsi:type="dcterms:W3CDTF">2021-09-25T00:22:35Z</dcterms:created>
  <dcterms:modified xsi:type="dcterms:W3CDTF">2021-10-16T15:30:07Z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