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86" r:id="rId6"/>
    <p:sldId id="402" r:id="rId7"/>
    <p:sldId id="405" r:id="rId8"/>
    <p:sldId id="408" r:id="rId9"/>
    <p:sldId id="411" r:id="rId10"/>
    <p:sldId id="406" r:id="rId11"/>
    <p:sldId id="415" r:id="rId12"/>
    <p:sldId id="416" r:id="rId13"/>
    <p:sldId id="413" r:id="rId14"/>
    <p:sldId id="417" r:id="rId15"/>
    <p:sldId id="409" r:id="rId16"/>
    <p:sldId id="407" r:id="rId17"/>
    <p:sldId id="4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3" y="1427584"/>
            <a:ext cx="5491571" cy="2641156"/>
          </a:xfrm>
        </p:spPr>
        <p:txBody>
          <a:bodyPr/>
          <a:lstStyle/>
          <a:p>
            <a:r>
              <a:rPr lang="en-US" sz="3600" dirty="0"/>
              <a:t>A Transfer Learning Approach for Malignant Prostate Lesion Detection on Multiparametric MRI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Sara Khosravi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140320"/>
            <a:ext cx="7097626" cy="610863"/>
          </a:xfrm>
        </p:spPr>
        <p:txBody>
          <a:bodyPr>
            <a:normAutofit/>
          </a:bodyPr>
          <a:lstStyle/>
          <a:p>
            <a:r>
              <a:rPr lang="en-US" sz="3600" b="0" dirty="0"/>
              <a:t>VGG-16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9348969" cy="148398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</a:rPr>
              <a:t>The 16 in VGG16 refers to it has 16 layers that have weights.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</a:rPr>
              <a:t>Pretty large network with about 138 million parameters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</a:rPr>
              <a:t>I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nstead of having many hyper-parameters, have convolution layers of 3x3 filter with a stride 1 and always used same padding and </a:t>
            </a:r>
            <a:r>
              <a:rPr lang="en-US" sz="2000" b="0" i="0" dirty="0" err="1">
                <a:solidFill>
                  <a:srgbClr val="292929"/>
                </a:solidFill>
                <a:effectLst/>
              </a:rPr>
              <a:t>maxpool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 layer of 2x2 filter of stride 2.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</a:rPr>
              <a:t>It follows this arrangement of convolution and max pool layers consistently throughout the whole architecture.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</a:rPr>
              <a:t> In the end it has 2 FC, followed by a </a:t>
            </a:r>
            <a:r>
              <a:rPr lang="en-US" sz="2000" b="0" i="0" dirty="0" err="1">
                <a:solidFill>
                  <a:srgbClr val="292929"/>
                </a:solidFill>
                <a:effectLst/>
              </a:rPr>
              <a:t>softmax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 for output.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FE066-19CB-46A1-B883-5F9B0BD64E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0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1CCCE-B95D-4419-8CDD-BA748556EF3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F3C2-F482-446D-A222-FE35D7513A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FF1CC-71CF-4CE7-9C05-7FC4BDBDF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02" y="719790"/>
            <a:ext cx="9618496" cy="5418420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AE3B587-BB1C-4622-90F4-8BA571E7F363}"/>
              </a:ext>
            </a:extLst>
          </p:cNvPr>
          <p:cNvSpPr txBox="1">
            <a:spLocks/>
          </p:cNvSpPr>
          <p:nvPr/>
        </p:nvSpPr>
        <p:spPr>
          <a:xfrm>
            <a:off x="1656099" y="6111059"/>
            <a:ext cx="3191237" cy="2211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 14: </a:t>
            </a:r>
            <a:r>
              <a:rPr lang="en-US" sz="1100" dirty="0" err="1">
                <a:latin typeface="Franklin Gothic Demi (Headings)"/>
              </a:rPr>
              <a:t>vgg</a:t>
            </a:r>
            <a:endParaRPr lang="en-US" sz="1100" dirty="0">
              <a:latin typeface="Franklin Gothic Dem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80633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54687"/>
            <a:ext cx="7097626" cy="610863"/>
          </a:xfrm>
        </p:spPr>
        <p:txBody>
          <a:bodyPr>
            <a:normAutofit/>
          </a:bodyPr>
          <a:lstStyle/>
          <a:p>
            <a:r>
              <a:rPr lang="en-US" sz="3600" b="0" dirty="0"/>
              <a:t>Postprocessing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8" y="2289363"/>
            <a:ext cx="10622185" cy="279523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Ensemble learning: reduce both bias and variance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For each model: average the scores of 50 augmented images with fixed translation and rotation of the same lesion as the model output.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For each prostate zone: pick the 2 best performing models based on the validation data set.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For each lesion in the test data set: average the prediction from the 2 best performing models.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E79F00D-60C7-4C86-805C-A7F844C955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F58021E3-5593-4037-BB3C-CF5AB706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029" y="3030261"/>
            <a:ext cx="4941477" cy="6108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92D05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59492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151969"/>
            <a:ext cx="7097626" cy="610863"/>
          </a:xfrm>
        </p:spPr>
        <p:txBody>
          <a:bodyPr>
            <a:normAutofit/>
          </a:bodyPr>
          <a:lstStyle/>
          <a:p>
            <a:r>
              <a:rPr lang="en-US" sz="3600" b="0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8" y="2289363"/>
            <a:ext cx="10622185" cy="279523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AUC: 0.81 to 0.83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Cross Entropy Loss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51D8A-5348-410C-A38A-42CE89F6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877" y="1489926"/>
            <a:ext cx="4560646" cy="4425516"/>
          </a:xfrm>
          <a:prstGeom prst="rect">
            <a:avLst/>
          </a:prstGeom>
        </p:spPr>
      </p:pic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6FC3188-1994-440C-91A0-9E670E2955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3D19026-B15E-4E6E-B56F-6C474BF37B26}"/>
              </a:ext>
            </a:extLst>
          </p:cNvPr>
          <p:cNvSpPr txBox="1">
            <a:spLocks/>
          </p:cNvSpPr>
          <p:nvPr/>
        </p:nvSpPr>
        <p:spPr>
          <a:xfrm>
            <a:off x="7142500" y="5978937"/>
            <a:ext cx="3191237" cy="2211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Fig. 15 : Results</a:t>
            </a:r>
          </a:p>
        </p:txBody>
      </p:sp>
    </p:spTree>
    <p:extLst>
      <p:ext uri="{BB962C8B-B14F-4D97-AF65-F5344CB8AC3E}">
        <p14:creationId xmlns:p14="http://schemas.microsoft.com/office/powerpoint/2010/main" val="269544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184746"/>
            <a:ext cx="10503299" cy="610863"/>
          </a:xfrm>
        </p:spPr>
        <p:txBody>
          <a:bodyPr>
            <a:noAutofit/>
          </a:bodyPr>
          <a:lstStyle/>
          <a:p>
            <a:r>
              <a:rPr lang="en-US" sz="3600" b="0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193694" cy="90525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Published in 2019 in 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SAGE Publications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Cited 24 times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ACBADA3-A6E4-4CDA-820A-774CA4B40A3A}"/>
              </a:ext>
            </a:extLst>
          </p:cNvPr>
          <p:cNvSpPr txBox="1">
            <a:spLocks/>
          </p:cNvSpPr>
          <p:nvPr/>
        </p:nvSpPr>
        <p:spPr>
          <a:xfrm>
            <a:off x="1254579" y="5785305"/>
            <a:ext cx="2133600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Quan Chen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4C0B801-B017-4D27-9DC5-E370258E3663}"/>
              </a:ext>
            </a:extLst>
          </p:cNvPr>
          <p:cNvSpPr txBox="1">
            <a:spLocks/>
          </p:cNvSpPr>
          <p:nvPr/>
        </p:nvSpPr>
        <p:spPr>
          <a:xfrm>
            <a:off x="3924300" y="5785305"/>
            <a:ext cx="2128157" cy="2058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Shiliang</a:t>
            </a:r>
            <a:r>
              <a:rPr lang="en-US" dirty="0"/>
              <a:t> Hu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ACAE587-57BC-4F86-A78B-A93AD4A8BD2D}"/>
              </a:ext>
            </a:extLst>
          </p:cNvPr>
          <p:cNvSpPr txBox="1">
            <a:spLocks/>
          </p:cNvSpPr>
          <p:nvPr/>
        </p:nvSpPr>
        <p:spPr>
          <a:xfrm>
            <a:off x="6536535" y="5785305"/>
            <a:ext cx="2129245" cy="205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Franklin Gothic Demi (Headings)"/>
              </a:rPr>
              <a:t>Lu Fang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69CB3DA7-538F-40B8-9650-10BBA89FB955}"/>
              </a:ext>
            </a:extLst>
          </p:cNvPr>
          <p:cNvSpPr txBox="1">
            <a:spLocks/>
          </p:cNvSpPr>
          <p:nvPr/>
        </p:nvSpPr>
        <p:spPr>
          <a:xfrm>
            <a:off x="9258300" y="5807267"/>
            <a:ext cx="2129245" cy="205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err="1">
                <a:latin typeface="Franklin Gothic Demi (Headings)"/>
              </a:rPr>
              <a:t>Yujie</a:t>
            </a:r>
            <a:r>
              <a:rPr lang="en-US" sz="1100" dirty="0">
                <a:latin typeface="Franklin Gothic Demi (Headings)"/>
              </a:rPr>
              <a:t> Shi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5B14F5-2379-4DA9-8523-ED4614471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84" y="3571387"/>
            <a:ext cx="2143125" cy="20433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715F30-64BC-4499-84FD-B1DDDB9F7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80" y="3565347"/>
            <a:ext cx="2139041" cy="20433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ACBE7B-CF50-40E1-AFDE-D380FF18D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92" y="3565347"/>
            <a:ext cx="2139041" cy="20464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88E4940-393F-4082-8B18-A75DC89FB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089" y="3565347"/>
            <a:ext cx="2131078" cy="204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5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111435"/>
            <a:ext cx="4941477" cy="610863"/>
          </a:xfrm>
        </p:spPr>
        <p:txBody>
          <a:bodyPr>
            <a:normAutofit/>
          </a:bodyPr>
          <a:lstStyle/>
          <a:p>
            <a:r>
              <a:rPr lang="en-US" sz="3600" b="0" dirty="0"/>
              <a:t>Dataset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5D5B6E8-BD02-4277-BA1C-D8B0B6480071}"/>
              </a:ext>
            </a:extLst>
          </p:cNvPr>
          <p:cNvSpPr txBox="1">
            <a:spLocks/>
          </p:cNvSpPr>
          <p:nvPr/>
        </p:nvSpPr>
        <p:spPr>
          <a:xfrm>
            <a:off x="952500" y="2286000"/>
            <a:ext cx="10193694" cy="905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ImageNet</a:t>
            </a:r>
            <a:r>
              <a:rPr lang="fa-IR" sz="2000" dirty="0">
                <a:solidFill>
                  <a:srgbClr val="000000"/>
                </a:solidFill>
              </a:rPr>
              <a:t>: </a:t>
            </a:r>
            <a:r>
              <a:rPr lang="en-US" sz="2000" dirty="0"/>
              <a:t>14 million pictures, with at least 500 unique images for each object</a:t>
            </a:r>
            <a:endParaRPr lang="fa-IR" sz="20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P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rostateX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challenge dataset</a:t>
            </a:r>
            <a:endParaRPr lang="fa-IR" sz="2000" b="0" i="0" dirty="0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study: only 330 training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61784-FD42-40D7-A18A-016426D8C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11" y="2819648"/>
            <a:ext cx="6055578" cy="353003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25679-D0F9-4665-BEB4-2504C11171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A28370C-1C77-4310-B81F-B0C9D3BA266B}"/>
              </a:ext>
            </a:extLst>
          </p:cNvPr>
          <p:cNvSpPr txBox="1">
            <a:spLocks/>
          </p:cNvSpPr>
          <p:nvPr/>
        </p:nvSpPr>
        <p:spPr>
          <a:xfrm>
            <a:off x="5811411" y="6456045"/>
            <a:ext cx="3191237" cy="2211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Fig.10 : dataset</a:t>
            </a:r>
          </a:p>
        </p:txBody>
      </p:sp>
    </p:spTree>
    <p:extLst>
      <p:ext uri="{BB962C8B-B14F-4D97-AF65-F5344CB8AC3E}">
        <p14:creationId xmlns:p14="http://schemas.microsoft.com/office/powerpoint/2010/main" val="271335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F58021E3-5593-4037-BB3C-CF5AB706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295" y="3048923"/>
            <a:ext cx="4941477" cy="6108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92D05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68776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140320"/>
            <a:ext cx="7097626" cy="610863"/>
          </a:xfrm>
        </p:spPr>
        <p:txBody>
          <a:bodyPr>
            <a:normAutofit/>
          </a:bodyPr>
          <a:lstStyle/>
          <a:p>
            <a:r>
              <a:rPr lang="en-US" sz="3600" b="0" dirty="0"/>
              <a:t>Preprocessing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9221648" cy="279523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Normalize MR intensity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Bias correction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Histogram change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augmentation: random rotation and translation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7CCDF2C-119A-42DC-AE9D-1F2A977323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9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51324"/>
            <a:ext cx="7097626" cy="610863"/>
          </a:xfrm>
        </p:spPr>
        <p:txBody>
          <a:bodyPr>
            <a:normAutofit/>
          </a:bodyPr>
          <a:lstStyle/>
          <a:p>
            <a:r>
              <a:rPr lang="en-US" sz="3600" b="0" dirty="0"/>
              <a:t>Methods and Architectures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Transfer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E140FC-DF21-4B93-A3CF-A1B307189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639" y="2286000"/>
            <a:ext cx="4972090" cy="2737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1517E0-9468-4807-83E2-48DFA7EC1975}"/>
              </a:ext>
            </a:extLst>
          </p:cNvPr>
          <p:cNvSpPr txBox="1"/>
          <p:nvPr/>
        </p:nvSpPr>
        <p:spPr>
          <a:xfrm>
            <a:off x="6211265" y="5084595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Fig.11 : Combing multiparametric magnetic resonance imaging (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mpMRI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) images into RGB channels and augmentation with random rotation and translation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D1BB3-5551-426E-AF4B-3C872BC5AC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5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89589"/>
            <a:ext cx="7097626" cy="610863"/>
          </a:xfrm>
        </p:spPr>
        <p:txBody>
          <a:bodyPr>
            <a:normAutofit/>
          </a:bodyPr>
          <a:lstStyle/>
          <a:p>
            <a:r>
              <a:rPr lang="en-US" sz="3600" b="0" dirty="0"/>
              <a:t>Methods and Architectures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DCNNs: InceptionV3 and VGG-16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4E575D-06CA-4E1F-87A7-83CBC647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68" y="3032523"/>
            <a:ext cx="9194232" cy="2946414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9A5FDE9-E18C-4CBB-8351-F756E8D518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DB8F162-336E-4926-B7E4-8D5C23C18E4E}"/>
              </a:ext>
            </a:extLst>
          </p:cNvPr>
          <p:cNvSpPr txBox="1">
            <a:spLocks/>
          </p:cNvSpPr>
          <p:nvPr/>
        </p:nvSpPr>
        <p:spPr>
          <a:xfrm>
            <a:off x="2570500" y="5997264"/>
            <a:ext cx="3191237" cy="2211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 12: DCNNs</a:t>
            </a:r>
          </a:p>
        </p:txBody>
      </p:sp>
    </p:spTree>
    <p:extLst>
      <p:ext uri="{BB962C8B-B14F-4D97-AF65-F5344CB8AC3E}">
        <p14:creationId xmlns:p14="http://schemas.microsoft.com/office/powerpoint/2010/main" val="266575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097C-1FED-4934-838F-2517AD26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133260"/>
            <a:ext cx="4941477" cy="610863"/>
          </a:xfrm>
        </p:spPr>
        <p:txBody>
          <a:bodyPr>
            <a:normAutofit/>
          </a:bodyPr>
          <a:lstStyle/>
          <a:p>
            <a:r>
              <a:rPr lang="en-US" sz="3600" b="0" dirty="0"/>
              <a:t>Inception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F0CE0-080E-4FB2-98CB-E6D62A76D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 Inception models 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4B2A3-CE80-45E1-AA24-86290550D04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Inception V3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67B696-18D9-4EA8-A04F-0DE344A010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b="0" i="0" kern="1200" dirty="0">
                <a:solidFill>
                  <a:srgbClr val="292929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auxiliary classifiers didn’t contribute much until near the end of the training process, when accuracies were nearing saturation.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71EE5-7840-4144-A3E0-990CD95C37D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 err="1">
                <a:solidFill>
                  <a:srgbClr val="292929"/>
                </a:solidFill>
                <a:effectLst/>
              </a:rPr>
              <a:t>RMSProp</a:t>
            </a:r>
            <a:r>
              <a:rPr lang="en-US" sz="1800" b="0" i="0" dirty="0">
                <a:solidFill>
                  <a:srgbClr val="292929"/>
                </a:solidFill>
                <a:effectLst/>
              </a:rPr>
              <a:t> optimizer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92929"/>
                </a:solidFill>
                <a:effectLst/>
              </a:rPr>
              <a:t>Factorized 7x7 convolutions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292929"/>
                </a:solidFill>
                <a:effectLst/>
              </a:rPr>
              <a:t>BatchNorm</a:t>
            </a:r>
            <a:r>
              <a:rPr lang="en-US" sz="1800" b="0" i="0" dirty="0">
                <a:solidFill>
                  <a:srgbClr val="292929"/>
                </a:solidFill>
                <a:effectLst/>
              </a:rPr>
              <a:t> in the </a:t>
            </a:r>
            <a:r>
              <a:rPr lang="en-US" sz="1800" b="0" i="0" dirty="0" err="1">
                <a:solidFill>
                  <a:srgbClr val="292929"/>
                </a:solidFill>
                <a:effectLst/>
              </a:rPr>
              <a:t>auxillary</a:t>
            </a:r>
            <a:r>
              <a:rPr lang="en-US" sz="1800" b="0" i="0" dirty="0">
                <a:solidFill>
                  <a:srgbClr val="292929"/>
                </a:solidFill>
                <a:effectLst/>
              </a:rPr>
              <a:t> classifiers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92929"/>
                </a:solidFill>
                <a:effectLst/>
              </a:rPr>
              <a:t>Label Smoothing: a type of regularizing, prevents over fitting</a:t>
            </a:r>
          </a:p>
          <a:p>
            <a:endParaRPr lang="en-US" sz="1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F91AA-0850-4C42-ABD3-BEF979A38D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655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A5865-3D58-46D0-93FF-85AC9A6F6B8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AC65-6548-42D0-B855-604A20D4E4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7DAECA-59EC-48B0-A2FD-7C46DD41C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30" y="876300"/>
            <a:ext cx="9200839" cy="4903506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30BC23-1E46-4DA9-BA3C-905C6405E919}"/>
              </a:ext>
            </a:extLst>
          </p:cNvPr>
          <p:cNvSpPr txBox="1">
            <a:spLocks/>
          </p:cNvSpPr>
          <p:nvPr/>
        </p:nvSpPr>
        <p:spPr>
          <a:xfrm>
            <a:off x="2246409" y="5981700"/>
            <a:ext cx="3191237" cy="2211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Fig.13 : Inception v-3</a:t>
            </a:r>
          </a:p>
        </p:txBody>
      </p:sp>
    </p:spTree>
    <p:extLst>
      <p:ext uri="{BB962C8B-B14F-4D97-AF65-F5344CB8AC3E}">
        <p14:creationId xmlns:p14="http://schemas.microsoft.com/office/powerpoint/2010/main" val="40141628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416</TotalTime>
  <Words>364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Franklin Gothic Demi (Headings)</vt:lpstr>
      <vt:lpstr>Wingdings</vt:lpstr>
      <vt:lpstr>Theme1</vt:lpstr>
      <vt:lpstr>A Transfer Learning Approach for Malignant Prostate Lesion Detection on Multiparametric MRI</vt:lpstr>
      <vt:lpstr>Overview</vt:lpstr>
      <vt:lpstr>Dataset</vt:lpstr>
      <vt:lpstr>Methods</vt:lpstr>
      <vt:lpstr>Preprocessing</vt:lpstr>
      <vt:lpstr>Methods and Architectures</vt:lpstr>
      <vt:lpstr>Methods and Architectures</vt:lpstr>
      <vt:lpstr>Inception </vt:lpstr>
      <vt:lpstr>PowerPoint Presentation</vt:lpstr>
      <vt:lpstr>VGG-16</vt:lpstr>
      <vt:lpstr>PowerPoint Presentation</vt:lpstr>
      <vt:lpstr>Postprocessing</vt:lpstr>
      <vt:lpstr>Evaluation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Prostate Diagnosis</dc:title>
  <dc:creator>sara khosravi</dc:creator>
  <cp:lastModifiedBy>sara khosravi</cp:lastModifiedBy>
  <cp:revision>10</cp:revision>
  <dcterms:created xsi:type="dcterms:W3CDTF">2021-09-25T00:22:35Z</dcterms:created>
  <dcterms:modified xsi:type="dcterms:W3CDTF">2021-10-17T20:34:40Z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