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427" r:id="rId6"/>
    <p:sldId id="439" r:id="rId7"/>
    <p:sldId id="428" r:id="rId8"/>
    <p:sldId id="437" r:id="rId9"/>
    <p:sldId id="429" r:id="rId10"/>
    <p:sldId id="438" r:id="rId11"/>
    <p:sldId id="440" r:id="rId12"/>
    <p:sldId id="441" r:id="rId13"/>
    <p:sldId id="442" r:id="rId14"/>
    <p:sldId id="443" r:id="rId15"/>
    <p:sldId id="431" r:id="rId16"/>
    <p:sldId id="435" r:id="rId17"/>
    <p:sldId id="436" r:id="rId18"/>
    <p:sldId id="444" r:id="rId19"/>
    <p:sldId id="3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17,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43946" cy="2054602"/>
          </a:xfrm>
        </p:spPr>
        <p:txBody>
          <a:bodyPr/>
          <a:lstStyle/>
          <a:p>
            <a:r>
              <a:rPr lang="en-US" sz="3600" dirty="0"/>
              <a:t>Automated grading of prostate cancer using convolutional neural network and ordinal class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Sara Khosravi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Preprocess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FDE031-A132-4615-986E-3F50DEEE3512}"/>
              </a:ext>
            </a:extLst>
          </p:cNvPr>
          <p:cNvSpPr txBox="1">
            <a:spLocks/>
          </p:cNvSpPr>
          <p:nvPr/>
        </p:nvSpPr>
        <p:spPr>
          <a:xfrm>
            <a:off x="971550" y="2220548"/>
            <a:ext cx="9829800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Principal Component Analysis (PCA) is used to bring down the size of the feature vector to 112 x 32.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Dimensionality reduction is achieved by choosing enough eigenvectors to account for 85% of the variance in the original data. 32 eigenvectors are chosen by the PCA algorithm implemented in WEKA.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PCA is applied to the feature vector extracted from the whole dataset.</a:t>
            </a:r>
          </a:p>
        </p:txBody>
      </p:sp>
    </p:spTree>
    <p:extLst>
      <p:ext uri="{BB962C8B-B14F-4D97-AF65-F5344CB8AC3E}">
        <p14:creationId xmlns:p14="http://schemas.microsoft.com/office/powerpoint/2010/main" val="401173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Methods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FDE031-A132-4615-986E-3F50DEEE3512}"/>
              </a:ext>
            </a:extLst>
          </p:cNvPr>
          <p:cNvSpPr txBox="1">
            <a:spLocks/>
          </p:cNvSpPr>
          <p:nvPr/>
        </p:nvSpPr>
        <p:spPr>
          <a:xfrm>
            <a:off x="971550" y="2220548"/>
            <a:ext cx="9829800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 extraction with VGG-16 and J48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Multiclass 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used an Ordinal Class Classifier associated with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WEKA as the classifier for the proposed technique</a:t>
            </a:r>
          </a:p>
        </p:txBody>
      </p:sp>
    </p:spTree>
    <p:extLst>
      <p:ext uri="{BB962C8B-B14F-4D97-AF65-F5344CB8AC3E}">
        <p14:creationId xmlns:p14="http://schemas.microsoft.com/office/powerpoint/2010/main" val="159847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17217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02751"/>
            <a:ext cx="10514823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88112-BBBD-4209-8A61-240DE83D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10677"/>
            <a:ext cx="10161037" cy="31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29" y="3030261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1710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8042211" cy="279523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Metric: the quadratic weighted kappa score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Reached 0.47 moderate score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QWKS than all other methods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instances were significantly less in grade groups 4 and 5.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 Have not performed any data augmentation techniques for </a:t>
            </a:r>
            <a:r>
              <a:rPr lang="en-US" dirty="0" err="1"/>
              <a:t>enhancingthe</a:t>
            </a:r>
            <a:r>
              <a:rPr lang="en-US" dirty="0"/>
              <a:t> size of the training data.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3DBC1-D01C-42C8-81E7-02EC8569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5934-53A6-4563-9196-F08D6DFE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03" y="3057525"/>
            <a:ext cx="241935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FB267-134C-4C1C-952B-950570D1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524125"/>
            <a:ext cx="6381750" cy="180975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15D7526-3E23-47DF-B8F1-D65BAFD20908}"/>
              </a:ext>
            </a:extLst>
          </p:cNvPr>
          <p:cNvSpPr txBox="1">
            <a:spLocks/>
          </p:cNvSpPr>
          <p:nvPr/>
        </p:nvSpPr>
        <p:spPr>
          <a:xfrm>
            <a:off x="5592341" y="4447609"/>
            <a:ext cx="5931392" cy="2616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Fig3. Interpretation of quadratic weighted kappa.</a:t>
            </a:r>
          </a:p>
        </p:txBody>
      </p:sp>
    </p:spTree>
    <p:extLst>
      <p:ext uri="{BB962C8B-B14F-4D97-AF65-F5344CB8AC3E}">
        <p14:creationId xmlns:p14="http://schemas.microsoft.com/office/powerpoint/2010/main" val="235410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79645"/>
            <a:ext cx="9991919" cy="27952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quadratic weighted kappa reflects the degree of disagreement, in such a way that more emphasis is given to bigger differences among ratings than to minor differences.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The quadratic weighted kappa is suitable for ordinal class classification.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It is a suitable performance metric for extremely disproportioned data as in PROSTATEx-2, whereas accuracy is a misleading performance measure in such cases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3DBC1-D01C-42C8-81E7-02EC8569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15D7526-3E23-47DF-B8F1-D65BAFD20908}"/>
              </a:ext>
            </a:extLst>
          </p:cNvPr>
          <p:cNvSpPr txBox="1">
            <a:spLocks/>
          </p:cNvSpPr>
          <p:nvPr/>
        </p:nvSpPr>
        <p:spPr>
          <a:xfrm>
            <a:off x="1233170" y="5848124"/>
            <a:ext cx="5931392" cy="2616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Fig4. Model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95769-D315-48D2-BE25-FE79DE61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832687"/>
            <a:ext cx="4400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644D0E-EC7A-4001-BDBC-515CCFB4765F}"/>
              </a:ext>
            </a:extLst>
          </p:cNvPr>
          <p:cNvSpPr txBox="1">
            <a:spLocks/>
          </p:cNvSpPr>
          <p:nvPr/>
        </p:nvSpPr>
        <p:spPr>
          <a:xfrm>
            <a:off x="2856391" y="2359980"/>
            <a:ext cx="49033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aveat" panose="00000500000000000000" pitchFamily="2" charset="0"/>
              </a:rPr>
              <a:t>Thanks For Your Attention</a:t>
            </a:r>
          </a:p>
        </p:txBody>
      </p:sp>
      <p:sp>
        <p:nvSpPr>
          <p:cNvPr id="6" name="Subtitle 10">
            <a:extLst>
              <a:ext uri="{FF2B5EF4-FFF2-40B4-BE49-F238E27FC236}">
                <a16:creationId xmlns:a16="http://schemas.microsoft.com/office/drawing/2014/main" id="{5B051B16-481F-47B2-925E-A003A97AB039}"/>
              </a:ext>
            </a:extLst>
          </p:cNvPr>
          <p:cNvSpPr txBox="1">
            <a:spLocks/>
          </p:cNvSpPr>
          <p:nvPr/>
        </p:nvSpPr>
        <p:spPr>
          <a:xfrm>
            <a:off x="2856390" y="3821808"/>
            <a:ext cx="4903377" cy="1057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Caveat" panose="00000500000000000000" pitchFamily="2" charset="0"/>
              </a:rPr>
              <a:t>Any Questions?</a:t>
            </a:r>
          </a:p>
          <a:p>
            <a:endParaRPr lang="en-US" sz="3200" b="1" dirty="0">
              <a:solidFill>
                <a:schemeClr val="tx2"/>
              </a:solidFill>
              <a:latin typeface="Caveat" panose="00000500000000000000" pitchFamily="2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94A33AB-6DF4-488D-9BB2-70EC072DA4E3}"/>
              </a:ext>
            </a:extLst>
          </p:cNvPr>
          <p:cNvSpPr txBox="1">
            <a:spLocks/>
          </p:cNvSpPr>
          <p:nvPr/>
        </p:nvSpPr>
        <p:spPr>
          <a:xfrm>
            <a:off x="2933700" y="5141769"/>
            <a:ext cx="4914900" cy="5887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Contact: srkhsrv21@gmail.com</a:t>
            </a:r>
          </a:p>
        </p:txBody>
      </p:sp>
    </p:spTree>
    <p:extLst>
      <p:ext uri="{BB962C8B-B14F-4D97-AF65-F5344CB8AC3E}">
        <p14:creationId xmlns:p14="http://schemas.microsoft.com/office/powerpoint/2010/main" val="2169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1307925" cy="610863"/>
          </a:xfrm>
        </p:spPr>
        <p:txBody>
          <a:bodyPr>
            <a:no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193694" cy="33838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Published in 2019 in 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Elsevier BV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Cited 18 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Written by Indian researchers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4DE03-074C-47C7-B7E3-2E987850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187111"/>
            <a:ext cx="10668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1307925" cy="610863"/>
          </a:xfrm>
        </p:spPr>
        <p:txBody>
          <a:bodyPr>
            <a:no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193694" cy="33838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of the existing techniques are able to distinguish between high-grade and low-grade </a:t>
            </a:r>
            <a:r>
              <a:rPr lang="en-US" sz="2000" dirty="0" err="1"/>
              <a:t>PCa</a:t>
            </a:r>
            <a:r>
              <a:rPr lang="en-US" sz="2000" dirty="0"/>
              <a:t> only, not between all of the 5 grade groups.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though the winning method of PROSTATEx-2 challenge achieved a fair quadratic weighted kappa score, it was unable to predict any cancer belonging to GG 4.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existing method reported a moderate quadratic weighted kappa score (above 0.40).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Dataset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500" y="2286000"/>
            <a:ext cx="5629276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Train: PROSTATEx-2, publicly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 of the PROSTATEx-2 2017 challenge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expert radiologist identified suspicious lesions in each MRI and assigned a PI-RADS score.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Employed T2W, high B-Value DWI (HBVAL)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 ADC images from the dataset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D5F21AC-26DA-4D60-98EB-7ABC29C837A9}"/>
              </a:ext>
            </a:extLst>
          </p:cNvPr>
          <p:cNvSpPr txBox="1">
            <a:spLocks/>
          </p:cNvSpPr>
          <p:nvPr/>
        </p:nvSpPr>
        <p:spPr>
          <a:xfrm>
            <a:off x="6784405" y="5795860"/>
            <a:ext cx="5931392" cy="2616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Fig1. PROSTATEx-2 dataset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A7AE-31E8-44D2-825D-AF6590F2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57" y="1791638"/>
            <a:ext cx="5261090" cy="39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Dataset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dataset could not be incorporated: it’s ground truth is not made public yet.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Overcome this limitation: performed Leave-One-Patient-Out (LOPO) cross-validations on train dataset after dividing it into training and test sets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95" y="3048923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Methods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CF0275F-ABF5-4693-8F42-2DE32A5A4307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Preprocess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FDE031-A132-4615-986E-3F50DEEE3512}"/>
              </a:ext>
            </a:extLst>
          </p:cNvPr>
          <p:cNvSpPr txBox="1">
            <a:spLocks/>
          </p:cNvSpPr>
          <p:nvPr/>
        </p:nvSpPr>
        <p:spPr>
          <a:xfrm>
            <a:off x="971550" y="2220548"/>
            <a:ext cx="9829800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Ground truth of the PROSTATEx-2 dataset is a  voxel point roughly placed at the tumor’s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ground truth of ADC and HBVAL images were (38, 66, 5) and that of T2W was (175, 197, 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A region of interest (ROI) of size 15 x 15 x 3 surrounding the ground truth was selected from     HBVAL and ADC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An ROI of dimension 60 x 60 x 3 from T2W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(3 contiguous slices were chosen, which is represented by 3 in the ROI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(The dimension of T2W varies from that of the other modalities, due to the image acquisition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volume of dimension 224 x224 x 3 was prepared from each of the ADC, HBVAL, and T2W images as an input to NN</a:t>
            </a:r>
          </a:p>
        </p:txBody>
      </p:sp>
    </p:spTree>
    <p:extLst>
      <p:ext uri="{BB962C8B-B14F-4D97-AF65-F5344CB8AC3E}">
        <p14:creationId xmlns:p14="http://schemas.microsoft.com/office/powerpoint/2010/main" val="333027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Preprocess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53E017-0E8E-4C15-B319-215856EE071F}"/>
              </a:ext>
            </a:extLst>
          </p:cNvPr>
          <p:cNvSpPr txBox="1">
            <a:spLocks/>
          </p:cNvSpPr>
          <p:nvPr/>
        </p:nvSpPr>
        <p:spPr>
          <a:xfrm>
            <a:off x="990600" y="4410673"/>
            <a:ext cx="10772775" cy="1819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Fig.2 : The ground truth of ADC and HBVAL images were (38, 66, 5) and that of T2W was (175, 197, 6). An ROI of size 15 x 15 x 3 surrounding the ground truth was selected from ADC and HBVAL images and an ROI of size 60 x 60 x 3 was selected from T2W images. We have indicated the region containing the lesion in red color.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FB0687-6608-4859-AA39-11373CD4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419009"/>
            <a:ext cx="3448050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61DDA-9A7A-4655-974B-4E3D021A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2419009"/>
            <a:ext cx="34671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05B7B6-5871-4052-9EC2-1EE1683D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75" y="2419009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1380"/>
            <a:ext cx="4941477" cy="610863"/>
          </a:xfrm>
        </p:spPr>
        <p:txBody>
          <a:bodyPr/>
          <a:lstStyle/>
          <a:p>
            <a:r>
              <a:rPr lang="en-US" sz="3600" dirty="0"/>
              <a:t>Preprocess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6000"/>
            <a:ext cx="10467975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FDE031-A132-4615-986E-3F50DEEE3512}"/>
              </a:ext>
            </a:extLst>
          </p:cNvPr>
          <p:cNvSpPr txBox="1">
            <a:spLocks/>
          </p:cNvSpPr>
          <p:nvPr/>
        </p:nvSpPr>
        <p:spPr>
          <a:xfrm>
            <a:off x="971550" y="2220548"/>
            <a:ext cx="9829800" cy="3980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ROI of size 224 x 224 x 3 generated from ADC, HBVAL and T2W images are passed as input to the VGG-16 network.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obtain the feature representations of the input images, activations are applied on the last fully connected layer consisting of 1000 neurons.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Three feature vectors of dimension 112 x 1000 each are constructed from ADC, HBVAL, and T2W images. A feature vector of size 112 x 3000 is produced by concatenating the 3 feature vectors.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35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892</TotalTime>
  <Words>750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Caveat</vt:lpstr>
      <vt:lpstr>Franklin Gothic Book</vt:lpstr>
      <vt:lpstr>Franklin Gothic Demi</vt:lpstr>
      <vt:lpstr>Franklin Gothic Demi (Headings)</vt:lpstr>
      <vt:lpstr>Wingdings</vt:lpstr>
      <vt:lpstr>Theme1</vt:lpstr>
      <vt:lpstr>Automated grading of prostate cancer using convolutional neural network and ordinal class classifier</vt:lpstr>
      <vt:lpstr>Overview</vt:lpstr>
      <vt:lpstr>Overview</vt:lpstr>
      <vt:lpstr>Dataset</vt:lpstr>
      <vt:lpstr>Dataset</vt:lpstr>
      <vt:lpstr>Methods</vt:lpstr>
      <vt:lpstr>Preprocess</vt:lpstr>
      <vt:lpstr>Preprocess</vt:lpstr>
      <vt:lpstr>Preprocess</vt:lpstr>
      <vt:lpstr>Preprocess</vt:lpstr>
      <vt:lpstr>Methods</vt:lpstr>
      <vt:lpstr>Methods</vt:lpstr>
      <vt:lpstr>Evaluation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Diagnosis</dc:title>
  <dc:creator>sara khosravi</dc:creator>
  <cp:lastModifiedBy>sara khosravi</cp:lastModifiedBy>
  <cp:revision>25</cp:revision>
  <dcterms:created xsi:type="dcterms:W3CDTF">2021-09-25T00:22:35Z</dcterms:created>
  <dcterms:modified xsi:type="dcterms:W3CDTF">2021-10-17T13:05:19Z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