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83" r:id="rId6"/>
    <p:sldId id="425" r:id="rId7"/>
    <p:sldId id="419" r:id="rId8"/>
    <p:sldId id="420" r:id="rId9"/>
    <p:sldId id="421" r:id="rId10"/>
    <p:sldId id="422" r:id="rId11"/>
    <p:sldId id="423" r:id="rId12"/>
    <p:sldId id="424" r:id="rId13"/>
    <p:sldId id="364" r:id="rId14"/>
    <p:sldId id="3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18,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102637"/>
            <a:ext cx="5650773" cy="3994095"/>
          </a:xfrm>
        </p:spPr>
        <p:txBody>
          <a:bodyPr/>
          <a:lstStyle/>
          <a:p>
            <a:r>
              <a:rPr lang="en-US" sz="2800" b="0" dirty="0"/>
              <a:t>Convolutional neural network based deep learning architecture for prostate cancer detection on multiparametric magnetic resonance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Sara Khosravi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094203"/>
            <a:ext cx="10460138" cy="315915"/>
          </a:xfrm>
        </p:spPr>
        <p:txBody>
          <a:bodyPr/>
          <a:lstStyle/>
          <a:p>
            <a:r>
              <a:rPr lang="en-US" dirty="0"/>
              <a:t>Detecting prostate cancer using deep learning convolution neural network with transfer learning approach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816097"/>
            <a:ext cx="9476342" cy="574318"/>
          </a:xfrm>
        </p:spPr>
        <p:txBody>
          <a:bodyPr/>
          <a:lstStyle/>
          <a:p>
            <a:r>
              <a:rPr lang="en-US" dirty="0"/>
              <a:t>Overfitted, low transferability, dataset specialized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9972846" cy="202507"/>
          </a:xfrm>
        </p:spPr>
        <p:txBody>
          <a:bodyPr/>
          <a:lstStyle/>
          <a:p>
            <a:r>
              <a:rPr lang="en-US" dirty="0"/>
              <a:t>A Transfer Learning Approach for Malignant Prostate Lesion Detection on Multiparametric MRI 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7704208" cy="636754"/>
          </a:xfrm>
        </p:spPr>
        <p:txBody>
          <a:bodyPr/>
          <a:lstStyle/>
          <a:p>
            <a:r>
              <a:rPr lang="en-US" dirty="0"/>
              <a:t>Source cod not available, but results seems to be realistic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11239500" cy="315915"/>
          </a:xfrm>
        </p:spPr>
        <p:txBody>
          <a:bodyPr/>
          <a:lstStyle/>
          <a:p>
            <a:r>
              <a:rPr lang="en-US" sz="1800" dirty="0"/>
              <a:t>Convolutional Neural Network Based Deep-learning Architecture for Prostate Cancer Detection on</a:t>
            </a:r>
            <a:r>
              <a:rPr lang="fa-IR" sz="1800" dirty="0"/>
              <a:t> </a:t>
            </a:r>
            <a:r>
              <a:rPr lang="en-US" sz="1800" dirty="0"/>
              <a:t>Multiparametric Magnetic Resonance Images 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884" y="5456158"/>
            <a:ext cx="9457481" cy="908340"/>
          </a:xfrm>
        </p:spPr>
        <p:txBody>
          <a:bodyPr/>
          <a:lstStyle/>
          <a:p>
            <a:r>
              <a:rPr lang="en-US" dirty="0"/>
              <a:t>Source code and dataset not available, need to be more detailed, seems to be realistic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644D0E-EC7A-4001-BDBC-515CCFB4765F}"/>
              </a:ext>
            </a:extLst>
          </p:cNvPr>
          <p:cNvSpPr txBox="1">
            <a:spLocks/>
          </p:cNvSpPr>
          <p:nvPr/>
        </p:nvSpPr>
        <p:spPr>
          <a:xfrm>
            <a:off x="2856391" y="2359980"/>
            <a:ext cx="49033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aveat" panose="00000500000000000000" pitchFamily="2" charset="0"/>
              </a:rPr>
              <a:t>Thanks For Your Attention</a:t>
            </a:r>
          </a:p>
        </p:txBody>
      </p:sp>
      <p:sp>
        <p:nvSpPr>
          <p:cNvPr id="6" name="Subtitle 10">
            <a:extLst>
              <a:ext uri="{FF2B5EF4-FFF2-40B4-BE49-F238E27FC236}">
                <a16:creationId xmlns:a16="http://schemas.microsoft.com/office/drawing/2014/main" id="{5B051B16-481F-47B2-925E-A003A97AB039}"/>
              </a:ext>
            </a:extLst>
          </p:cNvPr>
          <p:cNvSpPr txBox="1">
            <a:spLocks/>
          </p:cNvSpPr>
          <p:nvPr/>
        </p:nvSpPr>
        <p:spPr>
          <a:xfrm>
            <a:off x="2856390" y="3821808"/>
            <a:ext cx="4903377" cy="1057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Caveat" panose="00000500000000000000" pitchFamily="2" charset="0"/>
              </a:rPr>
              <a:t>Any Questions?</a:t>
            </a:r>
          </a:p>
          <a:p>
            <a:endParaRPr lang="en-US" sz="3200" b="1" dirty="0">
              <a:solidFill>
                <a:schemeClr val="tx2"/>
              </a:solidFill>
              <a:latin typeface="Caveat" panose="00000500000000000000" pitchFamily="2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94A33AB-6DF4-488D-9BB2-70EC072DA4E3}"/>
              </a:ext>
            </a:extLst>
          </p:cNvPr>
          <p:cNvSpPr txBox="1">
            <a:spLocks/>
          </p:cNvSpPr>
          <p:nvPr/>
        </p:nvSpPr>
        <p:spPr>
          <a:xfrm>
            <a:off x="2933700" y="5141769"/>
            <a:ext cx="4914900" cy="5887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Contact: srkhsrv21@gmail.com</a:t>
            </a:r>
          </a:p>
        </p:txBody>
      </p:sp>
    </p:spTree>
    <p:extLst>
      <p:ext uri="{BB962C8B-B14F-4D97-AF65-F5344CB8AC3E}">
        <p14:creationId xmlns:p14="http://schemas.microsoft.com/office/powerpoint/2010/main" val="2169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84746"/>
            <a:ext cx="11167966" cy="610863"/>
          </a:xfrm>
        </p:spPr>
        <p:txBody>
          <a:bodyPr>
            <a:noAutofit/>
          </a:bodyPr>
          <a:lstStyle/>
          <a:p>
            <a:r>
              <a:rPr lang="en-US" sz="2800" dirty="0"/>
              <a:t>Convolutional Neural Network Based Deep-learning Architecture for Prostate Cancer Detection on Multiparametric Magnetic Resonance Images </a:t>
            </a:r>
            <a:endParaRPr lang="en-US" sz="28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193694" cy="9052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Published in 2017 in 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SPIE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Cited 55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Code not available!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ACBADA3-A6E4-4CDA-820A-774CA4B40A3A}"/>
              </a:ext>
            </a:extLst>
          </p:cNvPr>
          <p:cNvSpPr txBox="1">
            <a:spLocks/>
          </p:cNvSpPr>
          <p:nvPr/>
        </p:nvSpPr>
        <p:spPr>
          <a:xfrm>
            <a:off x="1233170" y="5785305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Yohannes K. </a:t>
            </a:r>
            <a:r>
              <a:rPr lang="en-US" sz="1100" dirty="0" err="1">
                <a:latin typeface="Franklin Gothic Demi (Headings)"/>
              </a:rPr>
              <a:t>Tsehay</a:t>
            </a:r>
            <a:endParaRPr lang="en-US" sz="1100" dirty="0">
              <a:latin typeface="Franklin Gothic Demi (Headings)"/>
            </a:endParaRPr>
          </a:p>
          <a:p>
            <a:endParaRPr lang="en-US" sz="1100" dirty="0">
              <a:latin typeface="Franklin Gothic Demi (Headings)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4C0B801-B017-4D27-9DC5-E370258E3663}"/>
              </a:ext>
            </a:extLst>
          </p:cNvPr>
          <p:cNvSpPr txBox="1">
            <a:spLocks/>
          </p:cNvSpPr>
          <p:nvPr/>
        </p:nvSpPr>
        <p:spPr>
          <a:xfrm>
            <a:off x="3924300" y="5785305"/>
            <a:ext cx="2128157" cy="2058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Lal Hussain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CAE587-57BC-4F86-A78B-A93AD4A8BD2D}"/>
              </a:ext>
            </a:extLst>
          </p:cNvPr>
          <p:cNvSpPr txBox="1">
            <a:spLocks/>
          </p:cNvSpPr>
          <p:nvPr/>
        </p:nvSpPr>
        <p:spPr>
          <a:xfrm>
            <a:off x="6572613" y="5785305"/>
            <a:ext cx="2129245" cy="20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Franklin Gothic Demi (Headings)"/>
              </a:rPr>
              <a:t>Holger R. Roth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9CB3DA7-538F-40B8-9650-10BBA89FB955}"/>
              </a:ext>
            </a:extLst>
          </p:cNvPr>
          <p:cNvSpPr txBox="1">
            <a:spLocks/>
          </p:cNvSpPr>
          <p:nvPr/>
        </p:nvSpPr>
        <p:spPr>
          <a:xfrm>
            <a:off x="9258300" y="5807267"/>
            <a:ext cx="2129245" cy="20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>
                <a:latin typeface="Franklin Gothic Demi (Headings)"/>
              </a:rPr>
              <a:t>Xiaosong</a:t>
            </a:r>
            <a:r>
              <a:rPr lang="en-US" sz="1100" dirty="0">
                <a:latin typeface="Franklin Gothic Demi (Headings)"/>
              </a:rPr>
              <a:t> Wang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25552F-A552-45A3-8B9B-3DE95E88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0" y="3565347"/>
            <a:ext cx="2133600" cy="2033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601C65-E27B-42F1-B4C1-E492B2DF6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2" y="3565347"/>
            <a:ext cx="2117479" cy="2033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7B131F-664C-4006-BAF1-02FDA3356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03" y="3565346"/>
            <a:ext cx="2143125" cy="20332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36B388-F76C-4527-A354-48F2A77B0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98" y="3565346"/>
            <a:ext cx="2162564" cy="2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500" y="2286000"/>
            <a:ext cx="10193694" cy="905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Not publicly available!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493B5-523E-4222-9209-B3E5BFCB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429000"/>
            <a:ext cx="7553325" cy="1438275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FDA50B8-EB49-4E66-82C6-D8E548A6226D}"/>
              </a:ext>
            </a:extLst>
          </p:cNvPr>
          <p:cNvSpPr txBox="1">
            <a:spLocks/>
          </p:cNvSpPr>
          <p:nvPr/>
        </p:nvSpPr>
        <p:spPr>
          <a:xfrm>
            <a:off x="1047974" y="4911393"/>
            <a:ext cx="3431427" cy="193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+mj-lt"/>
              </a:rPr>
              <a:t>Fig. 16: Lesions stratified by location and severity</a:t>
            </a:r>
            <a:endParaRPr lang="en-US" sz="1100" dirty="0">
              <a:latin typeface="+mj-lt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D667BC0-B691-43B6-86E2-4277A8AD87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295" y="3048923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71173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1239502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Five separate CNNs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of the five convolutional layers have their own loss function and learn in a deeply-supervised fashion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Ground-truth is used in every layer for supervision to force each one to learn discriminating features.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five side outputs can be combined for a fused output.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0B7C497-7461-47D3-A205-FC54E19C50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3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4A16A1-465D-4520-8A93-16E47CF8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518" y="876300"/>
            <a:ext cx="7659839" cy="5350233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0493142-67F1-4137-89C0-F1B8654A0673}"/>
              </a:ext>
            </a:extLst>
          </p:cNvPr>
          <p:cNvSpPr txBox="1">
            <a:spLocks/>
          </p:cNvSpPr>
          <p:nvPr/>
        </p:nvSpPr>
        <p:spPr>
          <a:xfrm>
            <a:off x="952500" y="6215605"/>
            <a:ext cx="540634" cy="2613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BF7AA63-2E42-40AC-BE8D-6F48DD54BB0A}"/>
              </a:ext>
            </a:extLst>
          </p:cNvPr>
          <p:cNvSpPr txBox="1">
            <a:spLocks/>
          </p:cNvSpPr>
          <p:nvPr/>
        </p:nvSpPr>
        <p:spPr>
          <a:xfrm>
            <a:off x="3461750" y="6178192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Fig.17 : 5 separate CNNs</a:t>
            </a:r>
          </a:p>
          <a:p>
            <a:endParaRPr lang="en-US" sz="1100" dirty="0">
              <a:latin typeface="Franklin Gothic Dem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759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29" y="3030261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5944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622185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k-fold cross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 Entropy Loss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EA54D-CAC0-411B-ADEA-327EEA45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675374"/>
            <a:ext cx="6105525" cy="44100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64A9-D409-47AD-AD5A-CBCF5E0685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AEE58CE-F23C-4D88-A0E5-176B97CCDDDF}"/>
              </a:ext>
            </a:extLst>
          </p:cNvPr>
          <p:cNvSpPr txBox="1">
            <a:spLocks/>
          </p:cNvSpPr>
          <p:nvPr/>
        </p:nvSpPr>
        <p:spPr>
          <a:xfrm>
            <a:off x="6291081" y="6221639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 18: Loss</a:t>
            </a:r>
          </a:p>
        </p:txBody>
      </p:sp>
    </p:spTree>
    <p:extLst>
      <p:ext uri="{BB962C8B-B14F-4D97-AF65-F5344CB8AC3E}">
        <p14:creationId xmlns:p14="http://schemas.microsoft.com/office/powerpoint/2010/main" val="410372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622185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AUC: 0.89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E9891-91B9-43AC-864E-39190F28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02" y="2225182"/>
            <a:ext cx="6930995" cy="37537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A10B-9C76-46D5-B331-A4F1E644E2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248CE7-8DCE-43DE-8B72-045586CA4E6B}"/>
              </a:ext>
            </a:extLst>
          </p:cNvPr>
          <p:cNvSpPr txBox="1">
            <a:spLocks/>
          </p:cNvSpPr>
          <p:nvPr/>
        </p:nvSpPr>
        <p:spPr>
          <a:xfrm>
            <a:off x="4931661" y="5932537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 19: AUC</a:t>
            </a:r>
          </a:p>
        </p:txBody>
      </p:sp>
    </p:spTree>
    <p:extLst>
      <p:ext uri="{BB962C8B-B14F-4D97-AF65-F5344CB8AC3E}">
        <p14:creationId xmlns:p14="http://schemas.microsoft.com/office/powerpoint/2010/main" val="24989282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417</TotalTime>
  <Words>253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Caveat</vt:lpstr>
      <vt:lpstr>Franklin Gothic Book</vt:lpstr>
      <vt:lpstr>Franklin Gothic Demi</vt:lpstr>
      <vt:lpstr>Franklin Gothic Demi (Headings)</vt:lpstr>
      <vt:lpstr>Wingdings</vt:lpstr>
      <vt:lpstr>Theme1</vt:lpstr>
      <vt:lpstr>Convolutional neural network based deep learning architecture for prostate cancer detection on multiparametric magnetic resonance images</vt:lpstr>
      <vt:lpstr>Convolutional Neural Network Based Deep-learning Architecture for Prostate Cancer Detection on Multiparametric Magnetic Resonance Images </vt:lpstr>
      <vt:lpstr>Dataset</vt:lpstr>
      <vt:lpstr>Methods</vt:lpstr>
      <vt:lpstr>Architecture</vt:lpstr>
      <vt:lpstr>PowerPoint Presentation</vt:lpstr>
      <vt:lpstr>Evaluation</vt:lpstr>
      <vt:lpstr>Results</vt:lpstr>
      <vt:lpstr>Results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Diagnosis</dc:title>
  <dc:creator>sara khosravi</dc:creator>
  <cp:lastModifiedBy>sara khosravi</cp:lastModifiedBy>
  <cp:revision>10</cp:revision>
  <dcterms:created xsi:type="dcterms:W3CDTF">2021-09-25T00:22:35Z</dcterms:created>
  <dcterms:modified xsi:type="dcterms:W3CDTF">2021-10-17T20:41:27Z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