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350" r:id="rId5"/>
    <p:sldId id="418" r:id="rId6"/>
    <p:sldId id="389" r:id="rId7"/>
    <p:sldId id="392" r:id="rId8"/>
    <p:sldId id="393" r:id="rId9"/>
    <p:sldId id="387" r:id="rId10"/>
    <p:sldId id="388" r:id="rId11"/>
    <p:sldId id="394" r:id="rId12"/>
    <p:sldId id="422" r:id="rId13"/>
    <p:sldId id="420" r:id="rId14"/>
    <p:sldId id="419" r:id="rId15"/>
    <p:sldId id="421" r:id="rId16"/>
    <p:sldId id="390" r:id="rId17"/>
    <p:sldId id="391" r:id="rId18"/>
    <p:sldId id="400" r:id="rId19"/>
    <p:sldId id="401" r:id="rId20"/>
    <p:sldId id="3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5,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5,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October 5,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fif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5" y="1082351"/>
            <a:ext cx="5491571" cy="2967728"/>
          </a:xfrm>
        </p:spPr>
        <p:txBody>
          <a:bodyPr/>
          <a:lstStyle/>
          <a:p>
            <a:r>
              <a:rPr lang="en-US" sz="3600" b="0" dirty="0"/>
              <a:t>Detecting prostate cancer using deep learning convolution neural network with transfer learning approach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Sara Khosravi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52822"/>
            <a:ext cx="7097626" cy="610863"/>
          </a:xfrm>
        </p:spPr>
        <p:txBody>
          <a:bodyPr>
            <a:normAutofit/>
          </a:bodyPr>
          <a:lstStyle/>
          <a:p>
            <a:r>
              <a:rPr lang="en-US" dirty="0" err="1"/>
              <a:t>GoogleNet</a:t>
            </a:r>
            <a:r>
              <a:rPr lang="en-US" dirty="0"/>
              <a:t> Last Layers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365EEA2C-C6C7-4E69-8452-1D06CC0A43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27C26069-AA7F-4915-81DB-71B9D2F8B7AA}"/>
              </a:ext>
            </a:extLst>
          </p:cNvPr>
          <p:cNvSpPr txBox="1">
            <a:spLocks/>
          </p:cNvSpPr>
          <p:nvPr/>
        </p:nvSpPr>
        <p:spPr>
          <a:xfrm>
            <a:off x="2522829" y="5805178"/>
            <a:ext cx="4167220" cy="527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Franklin Gothic Demi (Headings)"/>
              </a:rPr>
              <a:t>Fig.6 : Last layers of the </a:t>
            </a:r>
            <a:r>
              <a:rPr lang="en-US" sz="1100" dirty="0" err="1">
                <a:latin typeface="Franklin Gothic Demi (Headings)"/>
              </a:rPr>
              <a:t>GoogleNet</a:t>
            </a:r>
            <a:r>
              <a:rPr lang="en-US" sz="1100" dirty="0">
                <a:latin typeface="Franklin Gothic Demi (Headings)"/>
              </a:rPr>
              <a:t> before ﬁnetuning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FB1A0F-5B0D-47D7-B205-B684127D2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066" y="2016968"/>
            <a:ext cx="9346652" cy="37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158982"/>
            <a:ext cx="9336973" cy="610863"/>
          </a:xfrm>
        </p:spPr>
        <p:txBody>
          <a:bodyPr>
            <a:normAutofit/>
          </a:bodyPr>
          <a:lstStyle/>
          <a:p>
            <a:r>
              <a:rPr lang="en-US" sz="4000" dirty="0"/>
              <a:t>Architecture</a:t>
            </a:r>
            <a:r>
              <a:rPr lang="en-US" dirty="0"/>
              <a:t>: Modified </a:t>
            </a:r>
            <a:r>
              <a:rPr lang="en-US" dirty="0" err="1"/>
              <a:t>GoogleNet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551C4-24AC-4F9A-92C9-42338073F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2"/>
            <a:ext cx="10496162" cy="356093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Replace last three layers with new layers to adapt new dataset to extract proper features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Fine-tune previous CNN (for 1000 classes) for 2 classes (</a:t>
            </a:r>
            <a:r>
              <a:rPr lang="en-US" sz="2000" dirty="0" err="1"/>
              <a:t>Pca</a:t>
            </a:r>
            <a:r>
              <a:rPr lang="en-US" sz="2000" dirty="0"/>
              <a:t> or not </a:t>
            </a:r>
            <a:r>
              <a:rPr lang="en-US" sz="2000" dirty="0" err="1"/>
              <a:t>Pca</a:t>
            </a:r>
            <a:r>
              <a:rPr lang="en-US" sz="2000" dirty="0"/>
              <a:t>)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67AD8B76-7242-415E-AEA5-BEEAB63DB6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61375"/>
            <a:ext cx="8534540" cy="610863"/>
          </a:xfrm>
        </p:spPr>
        <p:txBody>
          <a:bodyPr>
            <a:normAutofit/>
          </a:bodyPr>
          <a:lstStyle/>
          <a:p>
            <a:r>
              <a:rPr lang="en-US" dirty="0"/>
              <a:t>Modified </a:t>
            </a:r>
            <a:r>
              <a:rPr lang="en-US" dirty="0" err="1"/>
              <a:t>GoogleNet</a:t>
            </a:r>
            <a:r>
              <a:rPr lang="en-US" dirty="0"/>
              <a:t> Last Layers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365EEA2C-C6C7-4E69-8452-1D06CC0A43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27C26069-AA7F-4915-81DB-71B9D2F8B7AA}"/>
              </a:ext>
            </a:extLst>
          </p:cNvPr>
          <p:cNvSpPr txBox="1">
            <a:spLocks/>
          </p:cNvSpPr>
          <p:nvPr/>
        </p:nvSpPr>
        <p:spPr>
          <a:xfrm>
            <a:off x="1556217" y="6192524"/>
            <a:ext cx="4167220" cy="527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Franklin Gothic Demi (Headings)"/>
              </a:rPr>
              <a:t>Fig.7 : Last layers of the </a:t>
            </a:r>
            <a:r>
              <a:rPr lang="en-US" sz="1100" dirty="0" err="1">
                <a:latin typeface="Franklin Gothic Demi (Headings)"/>
              </a:rPr>
              <a:t>GoogleNet</a:t>
            </a:r>
            <a:r>
              <a:rPr lang="en-US" sz="1100" dirty="0">
                <a:latin typeface="Franklin Gothic Demi (Headings)"/>
              </a:rPr>
              <a:t> after ﬁnetuning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F3A83-2D41-4FE0-9CEA-DA787E10A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059" y="2272004"/>
            <a:ext cx="9659382" cy="376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>
            <a:extLst>
              <a:ext uri="{FF2B5EF4-FFF2-40B4-BE49-F238E27FC236}">
                <a16:creationId xmlns:a16="http://schemas.microsoft.com/office/drawing/2014/main" id="{F58021E3-5593-4037-BB3C-CF5AB706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029" y="3030261"/>
            <a:ext cx="4941477" cy="610863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92D050"/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022177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AFF94-2CFE-467A-A8E0-E7831CF1F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599" y="2330476"/>
            <a:ext cx="3175369" cy="1644598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B9DD4AA-6AE4-4959-BA04-A61ACC3B7565}"/>
              </a:ext>
            </a:extLst>
          </p:cNvPr>
          <p:cNvSpPr txBox="1">
            <a:spLocks/>
          </p:cNvSpPr>
          <p:nvPr/>
        </p:nvSpPr>
        <p:spPr>
          <a:xfrm>
            <a:off x="8811207" y="2566987"/>
            <a:ext cx="2133600" cy="205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Confusion matrix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097DB3-E5A9-4EF2-9273-DE4AAE46E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23" y="2286000"/>
            <a:ext cx="2480379" cy="626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E950F2-BD2A-4FF4-AAB5-51D817973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24" y="3116014"/>
            <a:ext cx="2590940" cy="6586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A68B0-64A3-48A0-A4BC-657C46822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3972207"/>
            <a:ext cx="2051957" cy="5311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0AAA1A-335D-4BA4-887B-EB8377B82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4690579"/>
            <a:ext cx="2051957" cy="6480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ACC8CD-5625-4EED-96F0-3A03DB0E22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8994" y="3025115"/>
            <a:ext cx="2926754" cy="807769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4D4C63A3-BB09-4AF5-B77A-C83E44657A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9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551C4-24AC-4F9A-92C9-42338073F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6521321" cy="3689574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Best model: Modified </a:t>
            </a:r>
            <a:r>
              <a:rPr lang="en-US" sz="2000" dirty="0" err="1"/>
              <a:t>GoogleNet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High performance with any metrics in previous slide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Total accuracy: 100%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AUC: 1.00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Note: coded in </a:t>
            </a:r>
            <a:r>
              <a:rPr lang="en-US" sz="2000" dirty="0" err="1"/>
              <a:t>Matlab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982C2-8487-45A9-B4F5-052C3FCC8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670" y="2789853"/>
            <a:ext cx="4977330" cy="2955290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80BD448-B2EA-4674-9976-19B6D23417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3784D8-F3A1-4D01-813D-209FF369E590}"/>
              </a:ext>
            </a:extLst>
          </p:cNvPr>
          <p:cNvSpPr txBox="1">
            <a:spLocks/>
          </p:cNvSpPr>
          <p:nvPr/>
        </p:nvSpPr>
        <p:spPr>
          <a:xfrm>
            <a:off x="7243581" y="5970021"/>
            <a:ext cx="3191237" cy="2211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Franklin Gothic Demi (Headings)"/>
              </a:rPr>
              <a:t>Fig.8 : Comparison of different methods</a:t>
            </a:r>
          </a:p>
        </p:txBody>
      </p:sp>
    </p:spTree>
    <p:extLst>
      <p:ext uri="{BB962C8B-B14F-4D97-AF65-F5344CB8AC3E}">
        <p14:creationId xmlns:p14="http://schemas.microsoft.com/office/powerpoint/2010/main" val="562502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551C4-24AC-4F9A-92C9-42338073F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My guess</a:t>
            </a:r>
            <a:r>
              <a:rPr lang="en-US" sz="2000" dirty="0"/>
              <a:t>: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          Overfitted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          Specialized dataset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71989C-EC1D-41F4-9F82-669364251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612" y="1184494"/>
            <a:ext cx="8148176" cy="448901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EE030-B42B-4F98-A861-DEAB1AE0DA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CC72128-46E4-40B2-9C09-C22DE1008133}"/>
              </a:ext>
            </a:extLst>
          </p:cNvPr>
          <p:cNvSpPr txBox="1">
            <a:spLocks/>
          </p:cNvSpPr>
          <p:nvPr/>
        </p:nvSpPr>
        <p:spPr>
          <a:xfrm>
            <a:off x="4012941" y="5662871"/>
            <a:ext cx="3191237" cy="2211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Franklin Gothic Demi (Headings)"/>
              </a:rPr>
              <a:t>Fig.9 : Loss and accuracy of modified </a:t>
            </a:r>
            <a:r>
              <a:rPr lang="en-US" sz="1100" dirty="0" err="1">
                <a:latin typeface="Franklin Gothic Demi (Headings)"/>
              </a:rPr>
              <a:t>GoogleNet</a:t>
            </a:r>
            <a:endParaRPr lang="en-US" sz="1100" dirty="0">
              <a:latin typeface="Franklin Gothic Dem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599080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2644D0E-EC7A-4001-BDBC-515CCFB4765F}"/>
              </a:ext>
            </a:extLst>
          </p:cNvPr>
          <p:cNvSpPr txBox="1">
            <a:spLocks/>
          </p:cNvSpPr>
          <p:nvPr/>
        </p:nvSpPr>
        <p:spPr>
          <a:xfrm>
            <a:off x="2856391" y="2359980"/>
            <a:ext cx="49033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Caveat" panose="00000500000000000000" pitchFamily="2" charset="0"/>
              </a:rPr>
              <a:t>Thanks For Your Attention</a:t>
            </a:r>
          </a:p>
        </p:txBody>
      </p:sp>
      <p:sp>
        <p:nvSpPr>
          <p:cNvPr id="6" name="Subtitle 10">
            <a:extLst>
              <a:ext uri="{FF2B5EF4-FFF2-40B4-BE49-F238E27FC236}">
                <a16:creationId xmlns:a16="http://schemas.microsoft.com/office/drawing/2014/main" id="{5B051B16-481F-47B2-925E-A003A97AB039}"/>
              </a:ext>
            </a:extLst>
          </p:cNvPr>
          <p:cNvSpPr txBox="1">
            <a:spLocks/>
          </p:cNvSpPr>
          <p:nvPr/>
        </p:nvSpPr>
        <p:spPr>
          <a:xfrm>
            <a:off x="2856390" y="3821808"/>
            <a:ext cx="4903377" cy="10577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2"/>
                </a:solidFill>
                <a:latin typeface="Caveat" panose="00000500000000000000" pitchFamily="2" charset="0"/>
              </a:rPr>
              <a:t>Any Questions?</a:t>
            </a:r>
          </a:p>
          <a:p>
            <a:endParaRPr lang="en-US" sz="3200" b="1" dirty="0">
              <a:solidFill>
                <a:schemeClr val="tx2"/>
              </a:solidFill>
              <a:latin typeface="Caveat" panose="00000500000000000000" pitchFamily="2" charset="0"/>
            </a:endParaRP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A94A33AB-6DF4-488D-9BB2-70EC072DA4E3}"/>
              </a:ext>
            </a:extLst>
          </p:cNvPr>
          <p:cNvSpPr txBox="1">
            <a:spLocks/>
          </p:cNvSpPr>
          <p:nvPr/>
        </p:nvSpPr>
        <p:spPr>
          <a:xfrm>
            <a:off x="2933700" y="5141769"/>
            <a:ext cx="4914900" cy="5887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Contact: srkhsrv21@gmail.com</a:t>
            </a:r>
          </a:p>
        </p:txBody>
      </p:sp>
    </p:spTree>
    <p:extLst>
      <p:ext uri="{BB962C8B-B14F-4D97-AF65-F5344CB8AC3E}">
        <p14:creationId xmlns:p14="http://schemas.microsoft.com/office/powerpoint/2010/main" val="21694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184746"/>
            <a:ext cx="10503299" cy="610863"/>
          </a:xfrm>
        </p:spPr>
        <p:txBody>
          <a:bodyPr>
            <a:noAutofit/>
          </a:bodyPr>
          <a:lstStyle/>
          <a:p>
            <a:r>
              <a:rPr lang="en-US" sz="4000" b="0" dirty="0"/>
              <a:t>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193694" cy="90525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Published in 2020 in </a:t>
            </a:r>
            <a:r>
              <a:rPr lang="en-US" sz="1800" i="0" dirty="0">
                <a:effectLst/>
                <a:latin typeface="Arial" panose="020B0604020202020204" pitchFamily="34" charset="0"/>
              </a:rPr>
              <a:t>Springer Science and Business Media LLC</a:t>
            </a:r>
            <a:endParaRPr lang="en-US" sz="2000" i="0" dirty="0"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Cited 17 times</a:t>
            </a: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ACBADA3-A6E4-4CDA-820A-774CA4B40A3A}"/>
              </a:ext>
            </a:extLst>
          </p:cNvPr>
          <p:cNvSpPr txBox="1">
            <a:spLocks/>
          </p:cNvSpPr>
          <p:nvPr/>
        </p:nvSpPr>
        <p:spPr>
          <a:xfrm>
            <a:off x="1233170" y="5785305"/>
            <a:ext cx="2133600" cy="205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Franklin Gothic Demi (Headings)"/>
              </a:rPr>
              <a:t>Adeel Ahmed Abbasi</a:t>
            </a:r>
          </a:p>
          <a:p>
            <a:endParaRPr lang="en-US" sz="1100" dirty="0">
              <a:latin typeface="Franklin Gothic Demi (Headings)"/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4C0B801-B017-4D27-9DC5-E370258E3663}"/>
              </a:ext>
            </a:extLst>
          </p:cNvPr>
          <p:cNvSpPr txBox="1">
            <a:spLocks/>
          </p:cNvSpPr>
          <p:nvPr/>
        </p:nvSpPr>
        <p:spPr>
          <a:xfrm>
            <a:off x="3924300" y="5785305"/>
            <a:ext cx="2128157" cy="2058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Lal Hussain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ACAE587-57BC-4F86-A78B-A93AD4A8BD2D}"/>
              </a:ext>
            </a:extLst>
          </p:cNvPr>
          <p:cNvSpPr txBox="1">
            <a:spLocks/>
          </p:cNvSpPr>
          <p:nvPr/>
        </p:nvSpPr>
        <p:spPr>
          <a:xfrm>
            <a:off x="6536535" y="5785305"/>
            <a:ext cx="2129245" cy="2058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Franklin Gothic Demi (Headings)"/>
              </a:rPr>
              <a:t>Imtiaz Ahmed Awan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3E1D1DB-43F2-4378-BA43-0089BF2A0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622" y="3565347"/>
            <a:ext cx="2128157" cy="20393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6FCB3E-9C19-438E-87C4-46885190A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47" y="3567505"/>
            <a:ext cx="2116204" cy="203105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BA461F9-99E9-43AC-B68B-7725A4B3A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892" y="3555183"/>
            <a:ext cx="2128157" cy="204337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21FDE1C-0BA6-4655-B287-B27FDF4456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720" y="3565347"/>
            <a:ext cx="2143125" cy="2039375"/>
          </a:xfrm>
          <a:prstGeom prst="rect">
            <a:avLst/>
          </a:prstGeom>
        </p:spPr>
      </p:pic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69CB3DA7-538F-40B8-9650-10BBA89FB955}"/>
              </a:ext>
            </a:extLst>
          </p:cNvPr>
          <p:cNvSpPr txBox="1">
            <a:spLocks/>
          </p:cNvSpPr>
          <p:nvPr/>
        </p:nvSpPr>
        <p:spPr>
          <a:xfrm>
            <a:off x="9258300" y="5807267"/>
            <a:ext cx="2129245" cy="2058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Franklin Gothic Demi (Headings)"/>
              </a:rPr>
              <a:t>Imran Abbasi</a:t>
            </a:r>
          </a:p>
        </p:txBody>
      </p:sp>
    </p:spTree>
    <p:extLst>
      <p:ext uri="{BB962C8B-B14F-4D97-AF65-F5344CB8AC3E}">
        <p14:creationId xmlns:p14="http://schemas.microsoft.com/office/powerpoint/2010/main" val="11448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5D5B6E8-BD02-4277-BA1C-D8B0B6480071}"/>
              </a:ext>
            </a:extLst>
          </p:cNvPr>
          <p:cNvSpPr txBox="1">
            <a:spLocks/>
          </p:cNvSpPr>
          <p:nvPr/>
        </p:nvSpPr>
        <p:spPr>
          <a:xfrm>
            <a:off x="964023" y="2064498"/>
            <a:ext cx="10193694" cy="905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Part of Prostate MRI database: publicly available, provided by the Harvard University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682 MRI slices: 482 from prostate patients, 200 from Brachytherapy (from 20 patients)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All images include: T1-weighted, diffusion-weighted, and dynamic contrast material-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enhanced imaging sequence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AD0069-B5D8-4BF4-9A19-25C54CCCF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261" y="3897583"/>
            <a:ext cx="6456437" cy="2229363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FCF46069-D114-4F44-A2CA-60376D8404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C15C5FE-682A-4051-9381-26AF78247A91}"/>
              </a:ext>
            </a:extLst>
          </p:cNvPr>
          <p:cNvSpPr txBox="1">
            <a:spLocks/>
          </p:cNvSpPr>
          <p:nvPr/>
        </p:nvSpPr>
        <p:spPr>
          <a:xfrm>
            <a:off x="5294261" y="6229301"/>
            <a:ext cx="2133600" cy="205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Franklin Gothic Demi (Headings)"/>
              </a:rPr>
              <a:t>Fig1. MRI dataset</a:t>
            </a:r>
          </a:p>
        </p:txBody>
      </p:sp>
    </p:spTree>
    <p:extLst>
      <p:ext uri="{BB962C8B-B14F-4D97-AF65-F5344CB8AC3E}">
        <p14:creationId xmlns:p14="http://schemas.microsoft.com/office/powerpoint/2010/main" val="25830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>
            <a:extLst>
              <a:ext uri="{FF2B5EF4-FFF2-40B4-BE49-F238E27FC236}">
                <a16:creationId xmlns:a16="http://schemas.microsoft.com/office/drawing/2014/main" id="{F58021E3-5593-4037-BB3C-CF5AB706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765" y="3058254"/>
            <a:ext cx="4941477" cy="610863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92D050"/>
                </a:solidFill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02075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551C4-24AC-4F9A-92C9-42338073F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8" y="2289363"/>
            <a:ext cx="10858501" cy="279523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Based on machine learning techniques :low accuracy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extract hidden features and have better performance: use deep learning approach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Improve robustness: use combination of features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highest performance with ML: using SVM Gaussian that reached +97% accuracy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8D6CE4D-93A3-4DD7-A982-C5AA003D33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9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>
            <a:extLst>
              <a:ext uri="{FF2B5EF4-FFF2-40B4-BE49-F238E27FC236}">
                <a16:creationId xmlns:a16="http://schemas.microsoft.com/office/drawing/2014/main" id="{F58021E3-5593-4037-BB3C-CF5AB706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295" y="3048923"/>
            <a:ext cx="4941477" cy="610863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92D050"/>
                </a:solidFill>
              </a:rPr>
              <a:t>Methods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ACF0275F-ABF5-4693-8F42-2DE32A5A4307}"/>
              </a:ext>
            </a:extLst>
          </p:cNvPr>
          <p:cNvSpPr txBox="1">
            <a:spLocks/>
          </p:cNvSpPr>
          <p:nvPr/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4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097626" cy="610863"/>
          </a:xfrm>
        </p:spPr>
        <p:txBody>
          <a:bodyPr>
            <a:normAutofit/>
          </a:bodyPr>
          <a:lstStyle/>
          <a:p>
            <a:r>
              <a:rPr lang="en-US" dirty="0"/>
              <a:t>Deep Learning 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551C4-24AC-4F9A-92C9-42338073F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Convolutional neural networks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Downsampling</a:t>
            </a:r>
            <a:r>
              <a:rPr lang="en-US" sz="2000" dirty="0"/>
              <a:t>: pooling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Fully connected 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 dropout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Activation function: </a:t>
            </a:r>
            <a:r>
              <a:rPr lang="en-US" sz="2000" dirty="0" err="1"/>
              <a:t>Softmax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050754-E3C1-4410-805E-92CCAEB45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5187513"/>
            <a:ext cx="2107942" cy="8130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253758-C866-4613-AED6-8030B91D5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98" y="2601755"/>
            <a:ext cx="6936403" cy="2343454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365EEA2C-C6C7-4E69-8452-1D06CC0A43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27C26069-AA7F-4915-81DB-71B9D2F8B7AA}"/>
              </a:ext>
            </a:extLst>
          </p:cNvPr>
          <p:cNvSpPr txBox="1">
            <a:spLocks/>
          </p:cNvSpPr>
          <p:nvPr/>
        </p:nvSpPr>
        <p:spPr>
          <a:xfrm>
            <a:off x="4799498" y="5084595"/>
            <a:ext cx="2133600" cy="205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Franklin Gothic Demi (Headings)"/>
              </a:rPr>
              <a:t>Fig.2 : CNN overview</a:t>
            </a:r>
          </a:p>
        </p:txBody>
      </p:sp>
    </p:spTree>
    <p:extLst>
      <p:ext uri="{BB962C8B-B14F-4D97-AF65-F5344CB8AC3E}">
        <p14:creationId xmlns:p14="http://schemas.microsoft.com/office/powerpoint/2010/main" val="395834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097626" cy="610863"/>
          </a:xfrm>
        </p:spPr>
        <p:txBody>
          <a:bodyPr>
            <a:normAutofit/>
          </a:bodyPr>
          <a:lstStyle/>
          <a:p>
            <a:r>
              <a:rPr lang="en-US" dirty="0" err="1"/>
              <a:t>GoogleNet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551C4-24AC-4F9A-92C9-42338073F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Introduced in 2014 by Google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1x1 convolution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Average pooling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Inception module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Auxiliary classifier for training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A48B1A-E19B-4387-A262-CA6BCF3BA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469" y="5084595"/>
            <a:ext cx="3321050" cy="1278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5AA3CA-8997-4387-B3FD-C8849BCBF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5" y="1210479"/>
            <a:ext cx="4324350" cy="2476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237173-6C87-4D6A-8FBF-C12B26855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125" y="3686979"/>
            <a:ext cx="4391025" cy="2505075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67AD8B76-7242-415E-AEA5-BEEAB63DB6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CCBB8E1-2E68-4BD4-AC44-E48CE7C838A1}"/>
              </a:ext>
            </a:extLst>
          </p:cNvPr>
          <p:cNvSpPr txBox="1">
            <a:spLocks/>
          </p:cNvSpPr>
          <p:nvPr/>
        </p:nvSpPr>
        <p:spPr>
          <a:xfrm>
            <a:off x="3238500" y="6332220"/>
            <a:ext cx="2133600" cy="205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Franklin Gothic Demi (Headings)"/>
              </a:rPr>
              <a:t>Fig.3 : 1x1 convolution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26A067E5-F009-4E6D-A74A-1935E269471B}"/>
              </a:ext>
            </a:extLst>
          </p:cNvPr>
          <p:cNvSpPr txBox="1">
            <a:spLocks/>
          </p:cNvSpPr>
          <p:nvPr/>
        </p:nvSpPr>
        <p:spPr>
          <a:xfrm>
            <a:off x="7407315" y="6329592"/>
            <a:ext cx="2133600" cy="205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Franklin Gothic Demi (Headings)"/>
              </a:rPr>
              <a:t>Fig.4 : Inception</a:t>
            </a:r>
          </a:p>
        </p:txBody>
      </p:sp>
    </p:spTree>
    <p:extLst>
      <p:ext uri="{BB962C8B-B14F-4D97-AF65-F5344CB8AC3E}">
        <p14:creationId xmlns:p14="http://schemas.microsoft.com/office/powerpoint/2010/main" val="217031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052822"/>
            <a:ext cx="7097626" cy="610863"/>
          </a:xfrm>
        </p:spPr>
        <p:txBody>
          <a:bodyPr>
            <a:normAutofit/>
          </a:bodyPr>
          <a:lstStyle/>
          <a:p>
            <a:r>
              <a:rPr lang="en-US" dirty="0" err="1"/>
              <a:t>GoogleNet</a:t>
            </a:r>
            <a:r>
              <a:rPr lang="en-US" dirty="0"/>
              <a:t> Architecture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365EEA2C-C6C7-4E69-8452-1D06CC0A43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27C26069-AA7F-4915-81DB-71B9D2F8B7AA}"/>
              </a:ext>
            </a:extLst>
          </p:cNvPr>
          <p:cNvSpPr txBox="1">
            <a:spLocks/>
          </p:cNvSpPr>
          <p:nvPr/>
        </p:nvSpPr>
        <p:spPr>
          <a:xfrm>
            <a:off x="5818641" y="6543690"/>
            <a:ext cx="4167220" cy="527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Franklin Gothic Demi (Headings)"/>
              </a:rPr>
              <a:t>Fig.5 : Last layers of the </a:t>
            </a:r>
            <a:r>
              <a:rPr lang="en-US" sz="1100" dirty="0" err="1">
                <a:latin typeface="Franklin Gothic Demi (Headings)"/>
              </a:rPr>
              <a:t>GoogleNet</a:t>
            </a:r>
            <a:r>
              <a:rPr lang="en-US" sz="1100" dirty="0">
                <a:latin typeface="Franklin Gothic Demi (Headings)"/>
              </a:rPr>
              <a:t> before ﬁnetuning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A45A3-587C-4A8B-8566-0BD3C3481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986" y="1663685"/>
            <a:ext cx="7718241" cy="49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5250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16c05727-aa75-4e4a-9b5f-8a80a1165891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485</TotalTime>
  <Words>352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Caveat</vt:lpstr>
      <vt:lpstr>Franklin Gothic Book</vt:lpstr>
      <vt:lpstr>Franklin Gothic Demi</vt:lpstr>
      <vt:lpstr>Franklin Gothic Demi (Headings)</vt:lpstr>
      <vt:lpstr>Wingdings</vt:lpstr>
      <vt:lpstr>Theme1</vt:lpstr>
      <vt:lpstr>Detecting prostate cancer using deep learning convolution neural network with transfer learning approach</vt:lpstr>
      <vt:lpstr>Overview</vt:lpstr>
      <vt:lpstr>Dataset</vt:lpstr>
      <vt:lpstr>Background</vt:lpstr>
      <vt:lpstr>Previous Methods</vt:lpstr>
      <vt:lpstr>Methods</vt:lpstr>
      <vt:lpstr>Deep Learning Approach</vt:lpstr>
      <vt:lpstr>GoogleNet</vt:lpstr>
      <vt:lpstr>GoogleNet Architecture</vt:lpstr>
      <vt:lpstr>GoogleNet Last Layers</vt:lpstr>
      <vt:lpstr>Architecture: Modified GoogleNet</vt:lpstr>
      <vt:lpstr>Modified GoogleNet Last Layers</vt:lpstr>
      <vt:lpstr>Evaluation</vt:lpstr>
      <vt:lpstr>Metrics</vt:lpstr>
      <vt:lpstr>Results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prostate cancer using deep learning convolution neural network with transfer learning approach</dc:title>
  <dc:creator>sara khosravi</dc:creator>
  <cp:lastModifiedBy>sara khosravi</cp:lastModifiedBy>
  <cp:revision>16</cp:revision>
  <dcterms:created xsi:type="dcterms:W3CDTF">2021-09-25T00:22:35Z</dcterms:created>
  <dcterms:modified xsi:type="dcterms:W3CDTF">2021-10-05T01:14:48Z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