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418" r:id="rId6"/>
    <p:sldId id="389" r:id="rId7"/>
    <p:sldId id="387" r:id="rId8"/>
    <p:sldId id="419" r:id="rId9"/>
    <p:sldId id="388" r:id="rId10"/>
    <p:sldId id="420" r:id="rId11"/>
    <p:sldId id="421" r:id="rId12"/>
    <p:sldId id="437" r:id="rId13"/>
    <p:sldId id="424" r:id="rId14"/>
    <p:sldId id="439" r:id="rId15"/>
    <p:sldId id="438" r:id="rId16"/>
    <p:sldId id="390" r:id="rId17"/>
    <p:sldId id="401" r:id="rId18"/>
    <p:sldId id="423" r:id="rId19"/>
    <p:sldId id="422" r:id="rId20"/>
    <p:sldId id="381" r:id="rId21"/>
    <p:sldId id="3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October 4,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062066"/>
            <a:ext cx="5491571" cy="2016005"/>
          </a:xfrm>
        </p:spPr>
        <p:txBody>
          <a:bodyPr/>
          <a:lstStyle/>
          <a:p>
            <a:r>
              <a:rPr lang="en-US" sz="3600" b="0" dirty="0"/>
              <a:t>Prostate Cancer Detection using Deep Convolutional Neural Networks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Sara Khosravi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F65231F-1977-402F-9700-3E7619B537FA}"/>
              </a:ext>
            </a:extLst>
          </p:cNvPr>
          <p:cNvSpPr txBox="1">
            <a:spLocks/>
          </p:cNvSpPr>
          <p:nvPr/>
        </p:nvSpPr>
        <p:spPr>
          <a:xfrm>
            <a:off x="5667521" y="5508598"/>
            <a:ext cx="6464559" cy="247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+mj-lt"/>
              </a:rPr>
              <a:t>Fig5. Proposed model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95E11-00E0-441A-8209-3216BE9D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521" y="2286000"/>
            <a:ext cx="5200358" cy="3098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4C6A07-FCD5-404F-8281-EC83FF14F103}"/>
              </a:ext>
            </a:extLst>
          </p:cNvPr>
          <p:cNvSpPr txBox="1"/>
          <p:nvPr/>
        </p:nvSpPr>
        <p:spPr>
          <a:xfrm>
            <a:off x="971550" y="2286000"/>
            <a:ext cx="4695971" cy="4438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Dropout rate: 0.9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Batch size: 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learning rate: 0.001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gradient descent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weights: random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 each CNN with 100 iterations.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1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 err="1"/>
              <a:t>PCa</a:t>
            </a:r>
            <a:r>
              <a:rPr lang="en-US" dirty="0"/>
              <a:t> feature extraction 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88BAB-DA0F-4F61-9EA2-2ACA908FD5FE}"/>
              </a:ext>
            </a:extLst>
          </p:cNvPr>
          <p:cNvSpPr txBox="1"/>
          <p:nvPr/>
        </p:nvSpPr>
        <p:spPr>
          <a:xfrm>
            <a:off x="952500" y="2286000"/>
            <a:ext cx="11239500" cy="3955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Pij</a:t>
            </a:r>
            <a:r>
              <a:rPr lang="en-US" sz="1600" dirty="0">
                <a:solidFill>
                  <a:schemeClr val="bg1"/>
                </a:solidFill>
              </a:rPr>
              <a:t>: probabilities of a MRI slice associated with </a:t>
            </a:r>
            <a:r>
              <a:rPr lang="en-US" sz="1600" dirty="0" err="1">
                <a:solidFill>
                  <a:schemeClr val="bg1"/>
                </a:solidFill>
              </a:rPr>
              <a:t>Pca</a:t>
            </a: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 err="1">
                <a:solidFill>
                  <a:schemeClr val="bg1"/>
                </a:solidFill>
              </a:rPr>
              <a:t>Nij</a:t>
            </a:r>
            <a:r>
              <a:rPr lang="en-US" sz="1600" dirty="0">
                <a:solidFill>
                  <a:schemeClr val="bg1"/>
                </a:solidFill>
              </a:rPr>
              <a:t>: probabilities of a MRI slice associated with non </a:t>
            </a:r>
            <a:r>
              <a:rPr lang="en-US" sz="1600" dirty="0" err="1">
                <a:solidFill>
                  <a:schemeClr val="bg1"/>
                </a:solidFill>
              </a:rPr>
              <a:t>Pca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i: represents one of five individually trained CNNs		j: represents each MRI slice of a patient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N: total number of MRI slices for each patient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Each CNN produces two probability sets:  </a:t>
            </a:r>
            <a:r>
              <a:rPr lang="en-US" sz="1600" dirty="0" err="1">
                <a:solidFill>
                  <a:schemeClr val="bg1"/>
                </a:solidFill>
              </a:rPr>
              <a:t>P_i</a:t>
            </a:r>
            <a:r>
              <a:rPr lang="en-US" sz="1600" dirty="0">
                <a:solidFill>
                  <a:schemeClr val="bg1"/>
                </a:solidFill>
              </a:rPr>
              <a:t> = { p_i1 , … </a:t>
            </a:r>
            <a:r>
              <a:rPr lang="en-US" sz="1600" dirty="0" err="1">
                <a:solidFill>
                  <a:schemeClr val="bg1"/>
                </a:solidFill>
              </a:rPr>
              <a:t>p_iN</a:t>
            </a:r>
            <a:r>
              <a:rPr lang="en-US" sz="1600" dirty="0">
                <a:solidFill>
                  <a:schemeClr val="bg1"/>
                </a:solidFill>
              </a:rPr>
              <a:t>  } and </a:t>
            </a:r>
            <a:r>
              <a:rPr lang="en-US" sz="1600" dirty="0" err="1">
                <a:solidFill>
                  <a:schemeClr val="bg1"/>
                </a:solidFill>
              </a:rPr>
              <a:t>N_i</a:t>
            </a:r>
            <a:r>
              <a:rPr lang="en-US" sz="1600" dirty="0">
                <a:solidFill>
                  <a:schemeClr val="bg1"/>
                </a:solidFill>
              </a:rPr>
              <a:t> = {n_i1, … , </a:t>
            </a:r>
            <a:r>
              <a:rPr lang="en-US" sz="1600" dirty="0" err="1">
                <a:solidFill>
                  <a:schemeClr val="bg1"/>
                </a:solidFill>
              </a:rPr>
              <a:t>n_iN</a:t>
            </a:r>
            <a:r>
              <a:rPr lang="en-US" sz="1600" dirty="0">
                <a:solidFill>
                  <a:schemeClr val="bg1"/>
                </a:solidFill>
              </a:rPr>
              <a:t>}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Top 5 probabilities which are higher than 0.74 were selected from each P and N sets.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From them, 9 first-order features are extracted: mean, standard deviation, variance, median, sum, minimum (only from non </a:t>
            </a:r>
            <a:r>
              <a:rPr lang="en-US" sz="1600" dirty="0" err="1">
                <a:solidFill>
                  <a:schemeClr val="bg1"/>
                </a:solidFill>
              </a:rPr>
              <a:t>PCa</a:t>
            </a:r>
            <a:r>
              <a:rPr lang="en-US" sz="1600" dirty="0">
                <a:solidFill>
                  <a:schemeClr val="bg1"/>
                </a:solidFill>
              </a:rPr>
              <a:t> class), maximum (only from </a:t>
            </a:r>
            <a:r>
              <a:rPr lang="en-US" sz="1600" dirty="0" err="1">
                <a:solidFill>
                  <a:schemeClr val="bg1"/>
                </a:solidFill>
              </a:rPr>
              <a:t>PCa</a:t>
            </a:r>
            <a:r>
              <a:rPr lang="en-US" sz="1600" dirty="0">
                <a:solidFill>
                  <a:schemeClr val="bg1"/>
                </a:solidFill>
              </a:rPr>
              <a:t> class), skewness, kurtosis, and range from the minimum to maximum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From these 9*2*5 = 90 features, 26 most important features are extracted via a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50210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 err="1"/>
              <a:t>PCa</a:t>
            </a:r>
            <a:r>
              <a:rPr lang="en-US" dirty="0"/>
              <a:t> feature extraction 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F65231F-1977-402F-9700-3E7619B537FA}"/>
              </a:ext>
            </a:extLst>
          </p:cNvPr>
          <p:cNvSpPr txBox="1">
            <a:spLocks/>
          </p:cNvSpPr>
          <p:nvPr/>
        </p:nvSpPr>
        <p:spPr>
          <a:xfrm>
            <a:off x="2215243" y="5393094"/>
            <a:ext cx="6464559" cy="247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+mj-lt"/>
              </a:rPr>
              <a:t>Fig6. Feature extraction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E1E2F-BAF8-4D5A-A5F7-BE34EE7ED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67" y="2286000"/>
            <a:ext cx="8495522" cy="31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0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029" y="3030261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2217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2"/>
            <a:ext cx="8042211" cy="418763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train set: 75% of dataset, 15 % of train set was for validation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set: 25% of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10 fold cross validation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Biased dataset: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1) labels are generated by humans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2) People suspicious to have tumor take MRI.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E030-B42B-4F98-A861-DEAB1AE0D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13DBC1-D01C-42C8-81E7-02EC8569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9908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8" y="2289363"/>
            <a:ext cx="5644245" cy="279523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Five different results for each CNN on same slice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Best AUC: 0.87 for CNN1</a:t>
            </a:r>
            <a:endParaRPr lang="fa-IR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E030-B42B-4F98-A861-DEAB1AE0D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13DBC1-D01C-42C8-81E7-02EC8569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B8986-9B06-4633-928E-0F5C047D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427" y="2774708"/>
            <a:ext cx="4362450" cy="2019300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F0A18FC-BA5F-4B61-AF86-C3CC194A5DE2}"/>
              </a:ext>
            </a:extLst>
          </p:cNvPr>
          <p:cNvSpPr txBox="1">
            <a:spLocks/>
          </p:cNvSpPr>
          <p:nvPr/>
        </p:nvSpPr>
        <p:spPr>
          <a:xfrm>
            <a:off x="7173427" y="4930846"/>
            <a:ext cx="5560267" cy="153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+mj-lt"/>
              </a:rPr>
              <a:t>Fig.7 : Slice-level performances of five individually trained CNNs</a:t>
            </a:r>
          </a:p>
        </p:txBody>
      </p:sp>
    </p:spTree>
    <p:extLst>
      <p:ext uri="{BB962C8B-B14F-4D97-AF65-F5344CB8AC3E}">
        <p14:creationId xmlns:p14="http://schemas.microsoft.com/office/powerpoint/2010/main" val="184266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6008138" cy="2795232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Patient-level AUC by our Random Forest classifier with the features extracted through CNNs : 0.84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E030-B42B-4F98-A861-DEAB1AE0D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CC72128-46E4-40B2-9C09-C22DE1008133}"/>
              </a:ext>
            </a:extLst>
          </p:cNvPr>
          <p:cNvSpPr txBox="1">
            <a:spLocks/>
          </p:cNvSpPr>
          <p:nvPr/>
        </p:nvSpPr>
        <p:spPr>
          <a:xfrm>
            <a:off x="7476542" y="5214715"/>
            <a:ext cx="5560267" cy="153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+mj-lt"/>
              </a:rPr>
              <a:t>Fig.8 : Patient-level ROC curve of the proposed pipeline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13DBC1-D01C-42C8-81E7-02EC8569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60561"/>
            <a:ext cx="7629471" cy="610863"/>
          </a:xfrm>
        </p:spPr>
        <p:txBody>
          <a:bodyPr>
            <a:normAutofit/>
          </a:bodyPr>
          <a:lstStyle/>
          <a:p>
            <a:r>
              <a:rPr lang="en-US" sz="4000" dirty="0"/>
              <a:t>Patient level performance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4FEE51-2763-4FD5-AF3A-7F9CDAF2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13" y="2081252"/>
            <a:ext cx="4388774" cy="30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644D0E-EC7A-4001-BDBC-515CCFB4765F}"/>
              </a:ext>
            </a:extLst>
          </p:cNvPr>
          <p:cNvSpPr txBox="1">
            <a:spLocks/>
          </p:cNvSpPr>
          <p:nvPr/>
        </p:nvSpPr>
        <p:spPr>
          <a:xfrm>
            <a:off x="2856391" y="2359980"/>
            <a:ext cx="4903377" cy="610863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Caveat" panose="00000500000000000000" pitchFamily="2" charset="0"/>
              </a:rPr>
              <a:t>Thanks For Your Attention</a:t>
            </a:r>
          </a:p>
        </p:txBody>
      </p:sp>
      <p:sp>
        <p:nvSpPr>
          <p:cNvPr id="6" name="Subtitle 10">
            <a:extLst>
              <a:ext uri="{FF2B5EF4-FFF2-40B4-BE49-F238E27FC236}">
                <a16:creationId xmlns:a16="http://schemas.microsoft.com/office/drawing/2014/main" id="{5B051B16-481F-47B2-925E-A003A97AB039}"/>
              </a:ext>
            </a:extLst>
          </p:cNvPr>
          <p:cNvSpPr txBox="1">
            <a:spLocks/>
          </p:cNvSpPr>
          <p:nvPr/>
        </p:nvSpPr>
        <p:spPr>
          <a:xfrm>
            <a:off x="2856390" y="3821808"/>
            <a:ext cx="4903377" cy="1057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  <a:latin typeface="Caveat" panose="00000500000000000000" pitchFamily="2" charset="0"/>
              </a:rPr>
              <a:t>Any Questions?</a:t>
            </a:r>
          </a:p>
          <a:p>
            <a:endParaRPr lang="en-US" sz="3200" b="1" dirty="0">
              <a:solidFill>
                <a:schemeClr val="tx2"/>
              </a:solidFill>
              <a:latin typeface="Caveat" panose="00000500000000000000" pitchFamily="2" charset="0"/>
            </a:endParaRP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A94A33AB-6DF4-488D-9BB2-70EC072DA4E3}"/>
              </a:ext>
            </a:extLst>
          </p:cNvPr>
          <p:cNvSpPr txBox="1">
            <a:spLocks/>
          </p:cNvSpPr>
          <p:nvPr/>
        </p:nvSpPr>
        <p:spPr>
          <a:xfrm>
            <a:off x="2933700" y="5141769"/>
            <a:ext cx="4914900" cy="5887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Contact: srkhsrv21@gmail.com</a:t>
            </a:r>
          </a:p>
        </p:txBody>
      </p:sp>
    </p:spTree>
    <p:extLst>
      <p:ext uri="{BB962C8B-B14F-4D97-AF65-F5344CB8AC3E}">
        <p14:creationId xmlns:p14="http://schemas.microsoft.com/office/powerpoint/2010/main" val="21694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66890"/>
            <a:ext cx="4941477" cy="610863"/>
          </a:xfrm>
        </p:spPr>
        <p:txBody>
          <a:bodyPr>
            <a:normAutofit/>
          </a:bodyPr>
          <a:lstStyle/>
          <a:p>
            <a:r>
              <a:rPr lang="en-US" sz="2800" dirty="0"/>
              <a:t>Resources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1550" y="2120064"/>
            <a:ext cx="10508572" cy="2610555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Prostate Cancer Detection using Deep Convolutional Neural Networks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3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84746"/>
            <a:ext cx="10503299" cy="610863"/>
          </a:xfrm>
        </p:spPr>
        <p:txBody>
          <a:bodyPr>
            <a:noAutofit/>
          </a:bodyPr>
          <a:lstStyle/>
          <a:p>
            <a:r>
              <a:rPr lang="en-US" sz="2800" b="0" dirty="0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10193694" cy="338389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Published in 2019 in 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nature</a:t>
            </a:r>
            <a:endParaRPr lang="en-US" sz="2000" i="0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Cited 55 times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Written by biomedical researchers</a:t>
            </a:r>
            <a:r>
              <a:rPr lang="fa-IR" sz="2000" dirty="0">
                <a:latin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</a:rPr>
              <a:t>(mainly) from</a:t>
            </a:r>
            <a:r>
              <a:rPr lang="fa-IR" sz="2000" dirty="0">
                <a:latin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</a:rPr>
              <a:t>university of Toronto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Some authors research domain is medical not CS.</a:t>
            </a: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5D5B6E8-BD02-4277-BA1C-D8B0B6480071}"/>
              </a:ext>
            </a:extLst>
          </p:cNvPr>
          <p:cNvSpPr txBox="1">
            <a:spLocks/>
          </p:cNvSpPr>
          <p:nvPr/>
        </p:nvSpPr>
        <p:spPr>
          <a:xfrm>
            <a:off x="952499" y="2285999"/>
            <a:ext cx="4462153" cy="3692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axial DWI images: 5,832 2D slices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Larger dataset than previous same 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Available if requested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427 total patients: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175 patients with prostate cancer(</a:t>
            </a:r>
            <a:r>
              <a:rPr lang="en-US" sz="1800" dirty="0" err="1"/>
              <a:t>Pca</a:t>
            </a:r>
            <a:r>
              <a:rPr lang="en-US" sz="18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319 patient images for train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108 patient images for test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FCF46069-D114-4F44-A2CA-60376D8404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C15C5FE-682A-4051-9381-26AF78247A91}"/>
              </a:ext>
            </a:extLst>
          </p:cNvPr>
          <p:cNvSpPr txBox="1">
            <a:spLocks/>
          </p:cNvSpPr>
          <p:nvPr/>
        </p:nvSpPr>
        <p:spPr>
          <a:xfrm>
            <a:off x="5601244" y="6263249"/>
            <a:ext cx="3738699" cy="2137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Fig2. Example of Axial DWI image (Not from prostate)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BA1DF-4CD6-49D6-A05A-144321833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19" y="4405360"/>
            <a:ext cx="6117985" cy="1802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0CA45-F023-46CD-8B19-90A4891D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44" y="2735113"/>
            <a:ext cx="6085659" cy="1387773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D5F21AC-26DA-4D60-98EB-7ABC29C837A9}"/>
              </a:ext>
            </a:extLst>
          </p:cNvPr>
          <p:cNvSpPr txBox="1">
            <a:spLocks/>
          </p:cNvSpPr>
          <p:nvPr/>
        </p:nvSpPr>
        <p:spPr>
          <a:xfrm>
            <a:off x="5601245" y="4143734"/>
            <a:ext cx="5931392" cy="2616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Fig1. Number of patients and slices with and without </a:t>
            </a:r>
            <a:r>
              <a:rPr lang="en-US" sz="1100" dirty="0" err="1">
                <a:latin typeface="Franklin Gothic Demi (Headings)"/>
              </a:rPr>
              <a:t>PCa</a:t>
            </a:r>
            <a:r>
              <a:rPr lang="en-US" sz="1100" dirty="0">
                <a:latin typeface="Franklin Gothic Demi (Headings)"/>
              </a:rPr>
              <a:t> for training, validation, and test sets</a:t>
            </a:r>
          </a:p>
        </p:txBody>
      </p:sp>
    </p:spTree>
    <p:extLst>
      <p:ext uri="{BB962C8B-B14F-4D97-AF65-F5344CB8AC3E}">
        <p14:creationId xmlns:p14="http://schemas.microsoft.com/office/powerpoint/2010/main" val="25830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F58021E3-5593-4037-BB3C-CF5AB706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295" y="3048923"/>
            <a:ext cx="4941477" cy="6108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92D050"/>
                </a:solidFill>
              </a:rPr>
              <a:t>Methods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ACF0275F-ABF5-4693-8F42-2DE32A5A4307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4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Preprocess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FD2A5-0212-4433-80F4-7BD245FA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5" y="2390775"/>
            <a:ext cx="3314700" cy="1038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04389E-EA82-4243-BB59-A19D87EDD356}"/>
              </a:ext>
            </a:extLst>
          </p:cNvPr>
          <p:cNvSpPr txBox="1"/>
          <p:nvPr/>
        </p:nvSpPr>
        <p:spPr>
          <a:xfrm>
            <a:off x="952500" y="3429000"/>
            <a:ext cx="10132268" cy="2222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X_i</a:t>
            </a:r>
            <a:r>
              <a:rPr lang="en-US" dirty="0">
                <a:solidFill>
                  <a:schemeClr val="bg1"/>
                </a:solidFill>
              </a:rPr>
              <a:t> is each 2D slice pixels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mean and variance are calculated for the whole dataset.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automatically center-cropped DWI images instead of feeding regions of interests (ROIs).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expert is needed</a:t>
            </a:r>
          </a:p>
        </p:txBody>
      </p:sp>
    </p:spTree>
    <p:extLst>
      <p:ext uri="{BB962C8B-B14F-4D97-AF65-F5344CB8AC3E}">
        <p14:creationId xmlns:p14="http://schemas.microsoft.com/office/powerpoint/2010/main" val="286955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1121659"/>
            <a:ext cx="7097626" cy="610863"/>
          </a:xfrm>
        </p:spPr>
        <p:txBody>
          <a:bodyPr>
            <a:normAutofit/>
          </a:bodyPr>
          <a:lstStyle/>
          <a:p>
            <a:r>
              <a:rPr lang="en-US" sz="3200" dirty="0"/>
              <a:t>Method: from slice to patient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51C4-24AC-4F9A-92C9-42338073F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2"/>
            <a:ext cx="10514823" cy="3962148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Slice level detection: give each 2D DWI slices to 5 CNNs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Slice level classification: stack trained modified Res-Nets (Architecture in slide 9)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Stacked generalization: ensemble technique to train multiple classifiers with the same dataset and makes a final prediction using a combination of individual classifiers’ predictions.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Feature extraction: simple statistical features are extracted with decision tree 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4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Pipeline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07A64-7671-458E-AF74-CCC55457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16" y="1464476"/>
            <a:ext cx="6259360" cy="4514461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F65231F-1977-402F-9700-3E7619B537FA}"/>
              </a:ext>
            </a:extLst>
          </p:cNvPr>
          <p:cNvSpPr txBox="1">
            <a:spLocks/>
          </p:cNvSpPr>
          <p:nvPr/>
        </p:nvSpPr>
        <p:spPr>
          <a:xfrm>
            <a:off x="5660500" y="5978937"/>
            <a:ext cx="2133600" cy="2058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Franklin Gothic Demi (Headings)"/>
              </a:rPr>
              <a:t>Fig3. Pipeline block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4E319-5D5E-445F-A8CA-CADB8A656901}"/>
              </a:ext>
            </a:extLst>
          </p:cNvPr>
          <p:cNvSpPr txBox="1"/>
          <p:nvPr/>
        </p:nvSpPr>
        <p:spPr>
          <a:xfrm>
            <a:off x="877749" y="2075339"/>
            <a:ext cx="4844142" cy="4360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Each 2D slices is given to 5 CNNs (to use ensemble learning in feature extraction).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Input: 144 × 144 pixels, center cropped with 66 × 66 pixels such that the prostate was covered (automatically). Approach is independent of radiologists.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Modified CNNs to feed DWI data with 6 channels (ADC, b0, b100, b400, b1000, and b1600) instead of images with 3 channels (red, green and blue.)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No prior knowledge on the biopsy locations.</a:t>
            </a:r>
          </a:p>
        </p:txBody>
      </p:sp>
    </p:spTree>
    <p:extLst>
      <p:ext uri="{BB962C8B-B14F-4D97-AF65-F5344CB8AC3E}">
        <p14:creationId xmlns:p14="http://schemas.microsoft.com/office/powerpoint/2010/main" val="17996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61587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CNNs architecture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F65231F-1977-402F-9700-3E7619B537FA}"/>
              </a:ext>
            </a:extLst>
          </p:cNvPr>
          <p:cNvSpPr txBox="1">
            <a:spLocks/>
          </p:cNvSpPr>
          <p:nvPr/>
        </p:nvSpPr>
        <p:spPr>
          <a:xfrm>
            <a:off x="5524500" y="6208394"/>
            <a:ext cx="6464559" cy="2476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+mj-lt"/>
              </a:rPr>
              <a:t>Fig4. The structural difference between original residual network and fully pre-activated residual network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CD852-AD2C-4A70-8890-671F0CDC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19" y="381000"/>
            <a:ext cx="4016496" cy="57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C646F-7D5E-49D9-AD22-0E6051F8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350759"/>
            <a:ext cx="2781300" cy="528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FE165-512D-408E-BBB6-730677FC2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13" y="3042472"/>
            <a:ext cx="2377501" cy="5811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BC85B0-4CCB-4D51-8B9A-B347E01E983B}"/>
              </a:ext>
            </a:extLst>
          </p:cNvPr>
          <p:cNvSpPr txBox="1"/>
          <p:nvPr/>
        </p:nvSpPr>
        <p:spPr>
          <a:xfrm>
            <a:off x="888213" y="3739182"/>
            <a:ext cx="6097554" cy="1114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Difference with </a:t>
            </a:r>
            <a:r>
              <a:rPr lang="en-US" dirty="0" err="1">
                <a:solidFill>
                  <a:schemeClr val="bg1"/>
                </a:solidFill>
              </a:rPr>
              <a:t>ResNet</a:t>
            </a:r>
            <a:r>
              <a:rPr lang="en-US" dirty="0">
                <a:solidFill>
                  <a:schemeClr val="bg1"/>
                </a:solidFill>
              </a:rPr>
              <a:t>: batch normalization and </a:t>
            </a:r>
            <a:r>
              <a:rPr lang="en-US" dirty="0" err="1">
                <a:solidFill>
                  <a:schemeClr val="bg1"/>
                </a:solidFill>
              </a:rPr>
              <a:t>ReLU</a:t>
            </a:r>
            <a:r>
              <a:rPr lang="en-US" dirty="0">
                <a:solidFill>
                  <a:schemeClr val="bg1"/>
                </a:solidFill>
              </a:rPr>
              <a:t> activation layers comes before the convolution layers</a:t>
            </a:r>
          </a:p>
        </p:txBody>
      </p:sp>
    </p:spTree>
    <p:extLst>
      <p:ext uri="{BB962C8B-B14F-4D97-AF65-F5344CB8AC3E}">
        <p14:creationId xmlns:p14="http://schemas.microsoft.com/office/powerpoint/2010/main" val="319501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35915-80CB-492E-8409-7B3336BD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097626" cy="610863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365EEA2C-C6C7-4E69-8452-1D06CC0A4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C6A07-FCD5-404F-8281-EC83FF14F103}"/>
              </a:ext>
            </a:extLst>
          </p:cNvPr>
          <p:cNvSpPr txBox="1"/>
          <p:nvPr/>
        </p:nvSpPr>
        <p:spPr>
          <a:xfrm>
            <a:off x="980880" y="2286000"/>
            <a:ext cx="10421127" cy="3781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Slice level classification: A 41 layers deep </a:t>
            </a:r>
            <a:r>
              <a:rPr lang="en-US" dirty="0" err="1">
                <a:solidFill>
                  <a:schemeClr val="bg1"/>
                </a:solidFill>
              </a:rPr>
              <a:t>ResNet</a:t>
            </a:r>
            <a:r>
              <a:rPr lang="en-US" dirty="0">
                <a:solidFill>
                  <a:schemeClr val="bg1"/>
                </a:solidFill>
              </a:rPr>
              <a:t> (found to be optimal by parameter tuning using validation set)</a:t>
            </a:r>
            <a:endParaRPr lang="fa-I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2D convolutional layers with a 7 × 7 filter followed by a 3 × 3 Max pooling layer and residual blocks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 images were small (66 × 66 pixels), tumorous regions were even smaller (e.g., 4 × 3 pixels): additional </a:t>
            </a:r>
            <a:r>
              <a:rPr lang="en-US" dirty="0" err="1">
                <a:solidFill>
                  <a:schemeClr val="bg1"/>
                </a:solidFill>
              </a:rPr>
              <a:t>ResNet</a:t>
            </a:r>
            <a:r>
              <a:rPr lang="en-US" dirty="0">
                <a:solidFill>
                  <a:schemeClr val="bg1"/>
                </a:solidFill>
              </a:rPr>
              <a:t> blocks or deeper networks were needed.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First </a:t>
            </a:r>
            <a:r>
              <a:rPr lang="en-US" dirty="0" err="1">
                <a:solidFill>
                  <a:schemeClr val="bg1"/>
                </a:solidFill>
              </a:rPr>
              <a:t>ResNet</a:t>
            </a:r>
            <a:r>
              <a:rPr lang="en-US" dirty="0">
                <a:solidFill>
                  <a:schemeClr val="bg1"/>
                </a:solidFill>
              </a:rPr>
              <a:t> Block: 3-layer bottleneck blocks with 2D CNN layers with filter sizes 64, 64 and 256 which is stacked 4 times.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Second </a:t>
            </a:r>
            <a:r>
              <a:rPr lang="en-US" dirty="0" err="1">
                <a:solidFill>
                  <a:schemeClr val="bg1"/>
                </a:solidFill>
              </a:rPr>
              <a:t>ResNet</a:t>
            </a:r>
            <a:r>
              <a:rPr lang="en-US" dirty="0">
                <a:solidFill>
                  <a:schemeClr val="bg1"/>
                </a:solidFill>
              </a:rPr>
              <a:t> Block: 3-layer bottleneck blocks with 2D CNN layers with filter sizes 128, 128, and 512 which is stacked 9 times. </a:t>
            </a:r>
          </a:p>
        </p:txBody>
      </p:sp>
    </p:spTree>
    <p:extLst>
      <p:ext uri="{BB962C8B-B14F-4D97-AF65-F5344CB8AC3E}">
        <p14:creationId xmlns:p14="http://schemas.microsoft.com/office/powerpoint/2010/main" val="403881243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838</TotalTime>
  <Words>837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Caveat</vt:lpstr>
      <vt:lpstr>Franklin Gothic Book</vt:lpstr>
      <vt:lpstr>Franklin Gothic Demi</vt:lpstr>
      <vt:lpstr>Franklin Gothic Demi (Headings)</vt:lpstr>
      <vt:lpstr>Wingdings</vt:lpstr>
      <vt:lpstr>Theme1</vt:lpstr>
      <vt:lpstr>Prostate Cancer Detection using Deep Convolutional Neural Networks</vt:lpstr>
      <vt:lpstr>Overview</vt:lpstr>
      <vt:lpstr>Dataset</vt:lpstr>
      <vt:lpstr>Methods</vt:lpstr>
      <vt:lpstr>Preprocess</vt:lpstr>
      <vt:lpstr>Method: from slice to patient level</vt:lpstr>
      <vt:lpstr>Pipeline</vt:lpstr>
      <vt:lpstr>CNNs architecture</vt:lpstr>
      <vt:lpstr>Architecture</vt:lpstr>
      <vt:lpstr>Architecture</vt:lpstr>
      <vt:lpstr>PCa feature extraction </vt:lpstr>
      <vt:lpstr>PCa feature extraction </vt:lpstr>
      <vt:lpstr>Evaluation</vt:lpstr>
      <vt:lpstr>Results</vt:lpstr>
      <vt:lpstr>Results</vt:lpstr>
      <vt:lpstr>Patient level performance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Prostate Diagnosis</dc:title>
  <dc:creator>sara khosravi</dc:creator>
  <cp:lastModifiedBy>sara khosravi</cp:lastModifiedBy>
  <cp:revision>24</cp:revision>
  <dcterms:created xsi:type="dcterms:W3CDTF">2021-09-25T00:22:35Z</dcterms:created>
  <dcterms:modified xsi:type="dcterms:W3CDTF">2021-10-04T13:33:20Z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