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9" autoAdjust="0"/>
    <p:restoredTop sz="50000" autoAdjust="0"/>
  </p:normalViewPr>
  <p:slideViewPr>
    <p:cSldViewPr>
      <p:cViewPr varScale="1">
        <p:scale>
          <a:sx n="22" d="100"/>
          <a:sy n="22" d="100"/>
        </p:scale>
        <p:origin x="864" y="7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10-Aug-20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10-Aug-20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10-Aug-20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CEA9A-37A9-48AB-B3C1-DBCDC4B264FB}" type="datetimeFigureOut">
              <a:rPr lang="en-US" smtClean="0"/>
              <a:pPr/>
              <a:t>10-Aug-20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10-Aug-20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10-Aug-20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4CEA9A-37A9-48AB-B3C1-DBCDC4B264FB}" type="datetimeFigureOut">
              <a:rPr lang="en-US" smtClean="0"/>
              <a:pPr/>
              <a:t>10-Aug-20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43891200" cy="510540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8839200" y="664726"/>
            <a:ext cx="26619200" cy="3754874"/>
          </a:xfrm>
          <a:prstGeom prst="rect">
            <a:avLst/>
          </a:prstGeom>
          <a:noFill/>
          <a:ln>
            <a:noFill/>
            <a:prstDash val="dash"/>
          </a:ln>
        </p:spPr>
        <p:txBody>
          <a:bodyPr wrap="square" rtlCol="0">
            <a:spAutoFit/>
          </a:bodyPr>
          <a:lstStyle/>
          <a:p>
            <a:pPr algn="ctr"/>
            <a:r>
              <a:rPr lang="en-US" sz="8000" b="1" dirty="0"/>
              <a:t>“That’s Some Positive Energy”: How Social Media Users Respond to #Funny Science Content</a:t>
            </a:r>
          </a:p>
          <a:p>
            <a:pPr algn="ctr"/>
            <a:r>
              <a:rPr lang="en-US" sz="4600" dirty="0"/>
              <a:t>Liane O’Neill</a:t>
            </a:r>
            <a:r>
              <a:rPr lang="en-US" sz="4600" baseline="30000" dirty="0"/>
              <a:t>1</a:t>
            </a:r>
            <a:r>
              <a:rPr lang="en-US" sz="4600" dirty="0"/>
              <a:t>, Meaghan McKasy</a:t>
            </a:r>
            <a:r>
              <a:rPr lang="en-US" sz="4600" baseline="30000" dirty="0"/>
              <a:t>2</a:t>
            </a:r>
            <a:r>
              <a:rPr lang="en-US" sz="4600" dirty="0"/>
              <a:t>, Leona Yi-Fan Su</a:t>
            </a:r>
            <a:r>
              <a:rPr lang="en-US" sz="4600" baseline="30000" dirty="0"/>
              <a:t>3 </a:t>
            </a:r>
            <a:r>
              <a:rPr lang="en-US" sz="4600" dirty="0"/>
              <a:t>, Michael A. Cacciatore</a:t>
            </a:r>
            <a:r>
              <a:rPr lang="en-US" sz="4600" baseline="30000" dirty="0"/>
              <a:t>4 </a:t>
            </a:r>
            <a:r>
              <a:rPr lang="en-US" sz="4600" dirty="0"/>
              <a:t>, Sara K. Yeo</a:t>
            </a:r>
            <a:r>
              <a:rPr lang="en-US" sz="4600" baseline="30000" dirty="0"/>
              <a:t>1 </a:t>
            </a:r>
            <a:r>
              <a:rPr lang="en-US" sz="4600" dirty="0"/>
              <a:t>, </a:t>
            </a:r>
            <a:r>
              <a:rPr lang="en-US" sz="4600" dirty="0" err="1"/>
              <a:t>Sijia</a:t>
            </a:r>
            <a:r>
              <a:rPr lang="en-US" sz="4600" dirty="0"/>
              <a:t> Qian</a:t>
            </a:r>
            <a:r>
              <a:rPr lang="en-US" sz="4600" baseline="30000" dirty="0"/>
              <a:t>5</a:t>
            </a:r>
            <a:endParaRPr lang="en-US" sz="6000" b="1" baseline="30000" dirty="0"/>
          </a:p>
          <a:p>
            <a:pPr algn="ctr"/>
            <a:r>
              <a:rPr lang="en-US" sz="3200" baseline="30000" dirty="0"/>
              <a:t>1  </a:t>
            </a:r>
            <a:r>
              <a:rPr lang="en-US" sz="3200" dirty="0"/>
              <a:t>University of Utah, </a:t>
            </a:r>
            <a:r>
              <a:rPr lang="en-US" sz="3200" baseline="30000" dirty="0"/>
              <a:t>2 </a:t>
            </a:r>
            <a:r>
              <a:rPr lang="en-US" sz="3200" dirty="0"/>
              <a:t>Utah Valley University, </a:t>
            </a:r>
            <a:r>
              <a:rPr lang="en-US" sz="3200" baseline="30000" dirty="0"/>
              <a:t>3 </a:t>
            </a:r>
            <a:r>
              <a:rPr lang="en-US" sz="3200" dirty="0"/>
              <a:t>University of Illinois at Urbana-Champaign, </a:t>
            </a:r>
            <a:r>
              <a:rPr lang="en-US" sz="3200" baseline="30000" dirty="0"/>
              <a:t>4  </a:t>
            </a:r>
            <a:r>
              <a:rPr lang="en-US" sz="3200" dirty="0"/>
              <a:t>University of Georgia, </a:t>
            </a:r>
            <a:r>
              <a:rPr lang="en-US" sz="3200" baseline="30000" dirty="0"/>
              <a:t>5 </a:t>
            </a:r>
            <a:r>
              <a:rPr lang="en-US" sz="3200" dirty="0"/>
              <a:t>University of California, Davis</a:t>
            </a:r>
            <a:endParaRPr lang="en-US" sz="3200" baseline="30000" dirty="0"/>
          </a:p>
        </p:txBody>
      </p:sp>
      <p:sp>
        <p:nvSpPr>
          <p:cNvPr id="4" name="TextBox 3"/>
          <p:cNvSpPr txBox="1"/>
          <p:nvPr/>
        </p:nvSpPr>
        <p:spPr>
          <a:xfrm>
            <a:off x="871870" y="5729176"/>
            <a:ext cx="12761210" cy="13757612"/>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r>
              <a:rPr lang="en-US" sz="4800" b="1" dirty="0"/>
              <a:t>INTRODUCTION</a:t>
            </a:r>
          </a:p>
          <a:p>
            <a:r>
              <a:rPr lang="en-US" sz="3400" dirty="0"/>
              <a:t>Scientists are adopting social media to communicate with publics (Pew, 2015a; You, 2014). This is thought to reduce knowledge and attitude gaps (Brossard &amp; Scheufele, 2013; </a:t>
            </a:r>
            <a:r>
              <a:rPr lang="en-US" sz="3400" dirty="0" err="1"/>
              <a:t>Leshner</a:t>
            </a:r>
            <a:r>
              <a:rPr lang="en-US" sz="3400" dirty="0"/>
              <a:t>, 2015). Humor is found in science communication on and offline and may influence behavioral intentions (Anderson &amp; Becker, 2018;  Brewer &amp; McKnight, 2015;  Heathers, 2019). </a:t>
            </a:r>
          </a:p>
          <a:p>
            <a:endParaRPr lang="en-US" sz="3400" dirty="0"/>
          </a:p>
          <a:p>
            <a:r>
              <a:rPr lang="en-US" sz="3400" dirty="0"/>
              <a:t>This study investigates the effects of science humor shared on Twitter on audience commenting behavior. Cognitive theories of humor suggest that when people derive mirth from humor, they allocate cognitive resources to elaborate on the content (</a:t>
            </a:r>
            <a:r>
              <a:rPr lang="en-US" sz="3400" dirty="0" err="1"/>
              <a:t>Eisend</a:t>
            </a:r>
            <a:r>
              <a:rPr lang="en-US" sz="3400" dirty="0"/>
              <a:t>, 2011; Slater &amp; </a:t>
            </a:r>
            <a:r>
              <a:rPr lang="en-US" sz="3400" dirty="0" err="1"/>
              <a:t>Rouner</a:t>
            </a:r>
            <a:r>
              <a:rPr lang="en-US" sz="3400" dirty="0"/>
              <a:t>, 2002). Here, we compare the effects of wordplay and anthropomorphism (both delivered in a single dose), combined wordplay and anthropomorphism (a double dose), and no humor.</a:t>
            </a:r>
          </a:p>
          <a:p>
            <a:endParaRPr lang="en-US" sz="3400" dirty="0"/>
          </a:p>
          <a:p>
            <a:r>
              <a:rPr lang="en-US" sz="3400" dirty="0"/>
              <a:t>We test for an indirect path between humorous tweets and leaving relevant and positive comments that is mediated by experienced mirth. We also test a direct path between humor types and leaving relevant and positive comments. Finally, individuals with more exposure to social media may have a more sophisticated understanding of normative social media “funniness” and the impacts of engaging with content, </a:t>
            </a:r>
            <a:r>
              <a:rPr lang="en-US" sz="3400" dirty="0" err="1"/>
              <a:t>sp</a:t>
            </a:r>
            <a:r>
              <a:rPr lang="en-US" sz="3400" dirty="0"/>
              <a:t> we explore whether social media use moderates the described mediated model at the three paths described.</a:t>
            </a:r>
          </a:p>
        </p:txBody>
      </p:sp>
      <p:cxnSp>
        <p:nvCxnSpPr>
          <p:cNvPr id="11" name="Straight Connector 10"/>
          <p:cNvCxnSpPr/>
          <p:nvPr/>
        </p:nvCxnSpPr>
        <p:spPr>
          <a:xfrm>
            <a:off x="0" y="5105400"/>
            <a:ext cx="438912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260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4528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5373919" y="5729176"/>
            <a:ext cx="13074621" cy="9571851"/>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lvl="0" algn="ctr"/>
            <a:r>
              <a:rPr lang="en-US" sz="4800" b="1" dirty="0">
                <a:solidFill>
                  <a:prstClr val="black"/>
                </a:solidFill>
              </a:rPr>
              <a:t>METHODS</a:t>
            </a:r>
          </a:p>
          <a:p>
            <a:r>
              <a:rPr lang="en-US" sz="3400" dirty="0">
                <a:solidFill>
                  <a:prstClr val="black"/>
                </a:solidFill>
              </a:rPr>
              <a:t>The 4 (humor types) x 2 (social media metrics) experimental design exposed participants to a science joke commonly found online. The joke was in a tweet by a fictional scientist that contained either (1) anthropomorphism (2) wordplay (3) combined humor or (4) no humor. </a:t>
            </a:r>
            <a:r>
              <a:rPr lang="en-US" sz="3400" dirty="0"/>
              <a:t>After viewing the stimuli, respondents could add a comment to the Twitter conversation and provided a text box. </a:t>
            </a:r>
          </a:p>
          <a:p>
            <a:endParaRPr lang="en-US" sz="3400" dirty="0"/>
          </a:p>
          <a:p>
            <a:r>
              <a:rPr lang="en-US" sz="3400" dirty="0"/>
              <a:t>The final sample size was 1,524.</a:t>
            </a:r>
          </a:p>
          <a:p>
            <a:endParaRPr lang="en-US" sz="3400" dirty="0"/>
          </a:p>
          <a:p>
            <a:r>
              <a:rPr lang="en-US" sz="3400" dirty="0"/>
              <a:t>Coders coded comments left for whether they were relevant (𝛂 = .84; n = 445). Relevant comments were coded for positive tone (𝛂 = .67; n = 243). </a:t>
            </a:r>
          </a:p>
          <a:p>
            <a:endParaRPr lang="en-US" sz="3400" dirty="0"/>
          </a:p>
          <a:p>
            <a:r>
              <a:rPr lang="en-US" sz="3400" dirty="0"/>
              <a:t>Data were analyzed using analysis of covariance and PROCESS Model 59. The Johnson-</a:t>
            </a:r>
            <a:r>
              <a:rPr lang="en-US" sz="3400" dirty="0" err="1"/>
              <a:t>Neyman</a:t>
            </a:r>
            <a:r>
              <a:rPr lang="en-US" sz="3400" dirty="0"/>
              <a:t> technique probed the conditional indirect effect.</a:t>
            </a:r>
          </a:p>
        </p:txBody>
      </p:sp>
      <p:sp>
        <p:nvSpPr>
          <p:cNvPr id="40" name="TextBox 39"/>
          <p:cNvSpPr txBox="1"/>
          <p:nvPr/>
        </p:nvSpPr>
        <p:spPr>
          <a:xfrm>
            <a:off x="15362884" y="25141059"/>
            <a:ext cx="12972483" cy="643253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lvl="0" algn="ctr"/>
            <a:r>
              <a:rPr lang="en-US" sz="4800" b="1" dirty="0">
                <a:solidFill>
                  <a:prstClr val="black"/>
                </a:solidFill>
              </a:rPr>
              <a:t>RESULTS</a:t>
            </a:r>
            <a:endParaRPr lang="en-US" sz="3400" dirty="0"/>
          </a:p>
          <a:p>
            <a:r>
              <a:rPr lang="en-US" sz="3400" dirty="0"/>
              <a:t>Assignment to the humor conditions predicted higher levels of mirth.</a:t>
            </a:r>
          </a:p>
          <a:p>
            <a:endParaRPr lang="en-US" sz="3400" dirty="0"/>
          </a:p>
          <a:p>
            <a:r>
              <a:rPr lang="en-US" sz="3400" dirty="0"/>
              <a:t>Combined humor predicted higher levels of mirth than just the anthropomorphism or wordplay conditions.</a:t>
            </a:r>
          </a:p>
          <a:p>
            <a:endParaRPr lang="en-US" sz="3400" dirty="0"/>
          </a:p>
          <a:p>
            <a:r>
              <a:rPr lang="en-US" sz="3400" dirty="0"/>
              <a:t>There were significant differences in experienced mirth between all conditions except anthropomorphism and wordplay</a:t>
            </a:r>
          </a:p>
          <a:p>
            <a:endParaRPr lang="en-US" sz="3400" dirty="0"/>
          </a:p>
          <a:p>
            <a:r>
              <a:rPr lang="en-US" sz="3400" dirty="0"/>
              <a:t>Mirth predicted the likelihood of leaving relevant and positive comments.</a:t>
            </a:r>
          </a:p>
        </p:txBody>
      </p:sp>
      <p:sp>
        <p:nvSpPr>
          <p:cNvPr id="45" name="TextBox 44"/>
          <p:cNvSpPr txBox="1"/>
          <p:nvPr/>
        </p:nvSpPr>
        <p:spPr>
          <a:xfrm>
            <a:off x="30124537" y="21622294"/>
            <a:ext cx="12894787" cy="643253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r>
              <a:rPr lang="en-US" sz="4800" b="1" dirty="0"/>
              <a:t>CONCLUSIONS</a:t>
            </a:r>
          </a:p>
          <a:p>
            <a:r>
              <a:rPr lang="en-US" sz="3400" dirty="0"/>
              <a:t>Social media science humor can influence the likelihood of relevant and positive comments. We find different types and doses of humor may have varying influences on mirth and commenting behaviors. Our results also suggest people may access cues (i.e. #funny) to make decisions about whether and how to engage with funny science content, even without devoting the attention and/or processing necessary to experience mirth. Finally, humor is effective at engaging audiences, regardless of low social media experience. This suggests that humor creates a low point of entry for interest and engagement, even among users who may have less exposure to internet culture. </a:t>
            </a:r>
          </a:p>
        </p:txBody>
      </p:sp>
      <p:sp>
        <p:nvSpPr>
          <p:cNvPr id="49" name="TextBox 48"/>
          <p:cNvSpPr txBox="1"/>
          <p:nvPr/>
        </p:nvSpPr>
        <p:spPr>
          <a:xfrm>
            <a:off x="30046299" y="28803600"/>
            <a:ext cx="12973025" cy="1723549"/>
          </a:xfrm>
          <a:prstGeom prst="rect">
            <a:avLst/>
          </a:prstGeom>
          <a:solidFill>
            <a:schemeClr val="accent1">
              <a:lumMod val="20000"/>
              <a:lumOff val="80000"/>
            </a:schemeClr>
          </a:solidFill>
          <a:ln w="25400">
            <a:solidFill>
              <a:schemeClr val="tx1"/>
            </a:solidFill>
          </a:ln>
        </p:spPr>
        <p:txBody>
          <a:bodyPr wrap="square" lIns="274320" tIns="182880" rIns="182880" bIns="274320" rtlCol="0">
            <a:spAutoFit/>
          </a:bodyPr>
          <a:lstStyle/>
          <a:p>
            <a:pPr algn="ctr"/>
            <a:r>
              <a:rPr lang="en-US" sz="4800" b="1" dirty="0"/>
              <a:t>REFERENCES</a:t>
            </a:r>
          </a:p>
          <a:p>
            <a:r>
              <a:rPr lang="en-US" sz="3400" dirty="0"/>
              <a:t>List your references here. Tiny font </a:t>
            </a:r>
            <a:r>
              <a:rPr lang="en-US" sz="3400"/>
              <a:t>is okay!</a:t>
            </a:r>
            <a:endParaRPr lang="en-US" sz="3400" dirty="0"/>
          </a:p>
        </p:txBody>
      </p:sp>
      <p:sp>
        <p:nvSpPr>
          <p:cNvPr id="32" name="TextBox 31"/>
          <p:cNvSpPr txBox="1"/>
          <p:nvPr/>
        </p:nvSpPr>
        <p:spPr>
          <a:xfrm>
            <a:off x="-5943600" y="0"/>
            <a:ext cx="5562600" cy="10618291"/>
          </a:xfrm>
          <a:prstGeom prst="rect">
            <a:avLst/>
          </a:prstGeom>
          <a:solidFill>
            <a:schemeClr val="bg1"/>
          </a:solidFill>
          <a:ln w="25400">
            <a:solidFill>
              <a:schemeClr val="tx1"/>
            </a:solidFill>
          </a:ln>
        </p:spPr>
        <p:txBody>
          <a:bodyPr wrap="square" rtlCol="0">
            <a:spAutoFit/>
          </a:bodyPr>
          <a:lstStyle/>
          <a:p>
            <a:r>
              <a:rPr lang="en-US" sz="3600" dirty="0"/>
              <a:t>Preparing your poster for printing:</a:t>
            </a:r>
          </a:p>
          <a:p>
            <a:pPr marL="742950" indent="-742950">
              <a:buFont typeface="+mj-lt"/>
              <a:buAutoNum type="arabicPeriod"/>
            </a:pPr>
            <a:endParaRPr lang="en-US" sz="3600" dirty="0"/>
          </a:p>
          <a:p>
            <a:pPr marL="742950" indent="-742950">
              <a:buFont typeface="+mj-lt"/>
              <a:buAutoNum type="arabicPeriod"/>
            </a:pPr>
            <a:r>
              <a:rPr lang="en-US" sz="3600" dirty="0"/>
              <a:t>Go to File &gt; Save As. Under Save as type (Windows) or Format (OS X), select PDF.</a:t>
            </a:r>
          </a:p>
          <a:p>
            <a:pPr marL="742950" indent="-742950">
              <a:buFont typeface="+mj-lt"/>
              <a:buAutoNum type="arabicPeriod"/>
            </a:pPr>
            <a:r>
              <a:rPr lang="en-US" sz="3600" dirty="0"/>
              <a:t>Open the PDF in Adobe Photoshop. Go to File &gt; Save As. Under Format, select JPEG or TIFF. Choose a location and file name for your file and click Save. Click OK on the default save settings.</a:t>
            </a:r>
          </a:p>
          <a:p>
            <a:pPr marL="742950" indent="-742950">
              <a:buFont typeface="+mj-lt"/>
              <a:buAutoNum type="arabicPeriod"/>
            </a:pPr>
            <a:endParaRPr lang="en-US" sz="3600" dirty="0"/>
          </a:p>
          <a:p>
            <a:r>
              <a:rPr lang="en-US" sz="3600" dirty="0"/>
              <a:t>DO NOT SAVE TO A JPEG OR TIFF FROM POWERPOINT!</a:t>
            </a:r>
          </a:p>
        </p:txBody>
      </p:sp>
      <p:pic>
        <p:nvPicPr>
          <p:cNvPr id="34" name="Picture 33" descr="Ulogo_cmy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762000"/>
            <a:ext cx="5309862" cy="3653367"/>
          </a:xfrm>
          <a:prstGeom prst="rect">
            <a:avLst/>
          </a:prstGeom>
        </p:spPr>
      </p:pic>
      <p:sp>
        <p:nvSpPr>
          <p:cNvPr id="53" name="TextBox 52">
            <a:extLst>
              <a:ext uri="{FF2B5EF4-FFF2-40B4-BE49-F238E27FC236}">
                <a16:creationId xmlns:a16="http://schemas.microsoft.com/office/drawing/2014/main" id="{57F5487D-A108-3446-BDFB-39264D30AA48}"/>
              </a:ext>
            </a:extLst>
          </p:cNvPr>
          <p:cNvSpPr txBox="1"/>
          <p:nvPr/>
        </p:nvSpPr>
        <p:spPr>
          <a:xfrm>
            <a:off x="30143162" y="5729176"/>
            <a:ext cx="12876163" cy="9048631"/>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lvl="0" algn="ctr"/>
            <a:r>
              <a:rPr lang="en-US" sz="4800" b="1" dirty="0">
                <a:solidFill>
                  <a:prstClr val="black"/>
                </a:solidFill>
              </a:rPr>
              <a:t>RESULTS (CONT.)</a:t>
            </a:r>
          </a:p>
          <a:p>
            <a:r>
              <a:rPr lang="en-US" sz="3400" dirty="0"/>
              <a:t>Mirth mediated the relationship between the humor conditions and leaving a relevant comment across all levels of social media use. </a:t>
            </a:r>
          </a:p>
          <a:p>
            <a:endParaRPr lang="en-US" sz="3400" dirty="0"/>
          </a:p>
          <a:p>
            <a:r>
              <a:rPr lang="en-US" sz="3400" dirty="0"/>
              <a:t>Mirth mediated the relationship between the humor conditions and leaving a positive comment, except at the highest levels of social media use.</a:t>
            </a:r>
          </a:p>
          <a:p>
            <a:endParaRPr lang="en-US" sz="3400" dirty="0"/>
          </a:p>
          <a:p>
            <a:r>
              <a:rPr lang="en-US" sz="3400" dirty="0"/>
              <a:t>All humor types directly predicted leaving relevant comments, while only the wordplay and combination conditions predicted positive comments.</a:t>
            </a:r>
          </a:p>
          <a:p>
            <a:endParaRPr lang="en-US" sz="3400" dirty="0"/>
          </a:p>
          <a:p>
            <a:r>
              <a:rPr lang="en-US" sz="3400" dirty="0"/>
              <a:t>Social media use moderated the path between the humor conditions and experienced mirth in both the relevant and positive models for those in the wordplay and combination humor conditions, but not for those assigned to the anthropomorphism condition </a:t>
            </a:r>
          </a:p>
        </p:txBody>
      </p:sp>
      <p:grpSp>
        <p:nvGrpSpPr>
          <p:cNvPr id="61" name="Group 60">
            <a:extLst>
              <a:ext uri="{FF2B5EF4-FFF2-40B4-BE49-F238E27FC236}">
                <a16:creationId xmlns:a16="http://schemas.microsoft.com/office/drawing/2014/main" id="{D468C07D-EA31-B041-82E5-0C8FEB7CFF4A}"/>
              </a:ext>
            </a:extLst>
          </p:cNvPr>
          <p:cNvGrpSpPr/>
          <p:nvPr/>
        </p:nvGrpSpPr>
        <p:grpSpPr>
          <a:xfrm>
            <a:off x="15350241" y="15953269"/>
            <a:ext cx="12997771" cy="8506931"/>
            <a:chOff x="14837982" y="18878659"/>
            <a:chExt cx="14836381" cy="10458341"/>
          </a:xfrm>
        </p:grpSpPr>
        <p:grpSp>
          <p:nvGrpSpPr>
            <p:cNvPr id="62" name="Group 61">
              <a:extLst>
                <a:ext uri="{FF2B5EF4-FFF2-40B4-BE49-F238E27FC236}">
                  <a16:creationId xmlns:a16="http://schemas.microsoft.com/office/drawing/2014/main" id="{D6464672-1CDC-9A44-9740-4F8B173399B7}"/>
                </a:ext>
              </a:extLst>
            </p:cNvPr>
            <p:cNvGrpSpPr/>
            <p:nvPr/>
          </p:nvGrpSpPr>
          <p:grpSpPr>
            <a:xfrm>
              <a:off x="14837982" y="18878659"/>
              <a:ext cx="14836381" cy="10458341"/>
              <a:chOff x="15979551" y="18047662"/>
              <a:chExt cx="12312841" cy="8679468"/>
            </a:xfrm>
          </p:grpSpPr>
          <p:sp>
            <p:nvSpPr>
              <p:cNvPr id="65" name="Rectangle 64">
                <a:extLst>
                  <a:ext uri="{FF2B5EF4-FFF2-40B4-BE49-F238E27FC236}">
                    <a16:creationId xmlns:a16="http://schemas.microsoft.com/office/drawing/2014/main" id="{C0EAC29C-4A24-8645-88AF-D368EE3AE4C2}"/>
                  </a:ext>
                </a:extLst>
              </p:cNvPr>
              <p:cNvSpPr/>
              <p:nvPr/>
            </p:nvSpPr>
            <p:spPr>
              <a:xfrm>
                <a:off x="15979551" y="18080510"/>
                <a:ext cx="12312841" cy="8646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a:extLst>
                  <a:ext uri="{FF2B5EF4-FFF2-40B4-BE49-F238E27FC236}">
                    <a16:creationId xmlns:a16="http://schemas.microsoft.com/office/drawing/2014/main" id="{AC9DCDE6-12C3-1A45-ACD4-BB8E034D779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328921" y="18047662"/>
                <a:ext cx="4599049" cy="7308524"/>
              </a:xfrm>
              <a:prstGeom prst="rect">
                <a:avLst/>
              </a:prstGeom>
            </p:spPr>
          </p:pic>
          <p:pic>
            <p:nvPicPr>
              <p:cNvPr id="67" name="Picture 66">
                <a:extLst>
                  <a:ext uri="{FF2B5EF4-FFF2-40B4-BE49-F238E27FC236}">
                    <a16:creationId xmlns:a16="http://schemas.microsoft.com/office/drawing/2014/main" id="{B1441177-0F4B-B744-9ECB-2308C8F29FF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6668302" y="18126707"/>
                <a:ext cx="4543019" cy="7229478"/>
              </a:xfrm>
              <a:prstGeom prst="rect">
                <a:avLst/>
              </a:prstGeom>
            </p:spPr>
          </p:pic>
        </p:grpSp>
        <p:sp>
          <p:nvSpPr>
            <p:cNvPr id="63" name="TextBox 62">
              <a:extLst>
                <a:ext uri="{FF2B5EF4-FFF2-40B4-BE49-F238E27FC236}">
                  <a16:creationId xmlns:a16="http://schemas.microsoft.com/office/drawing/2014/main" id="{AE5289E3-1ED9-5C44-9E9C-4F14B0956143}"/>
                </a:ext>
              </a:extLst>
            </p:cNvPr>
            <p:cNvSpPr txBox="1"/>
            <p:nvPr/>
          </p:nvSpPr>
          <p:spPr>
            <a:xfrm>
              <a:off x="15748000" y="27965400"/>
              <a:ext cx="5394013" cy="954107"/>
            </a:xfrm>
            <a:prstGeom prst="rect">
              <a:avLst/>
            </a:prstGeom>
            <a:noFill/>
          </p:spPr>
          <p:txBody>
            <a:bodyPr wrap="square" rtlCol="0">
              <a:spAutoFit/>
            </a:bodyPr>
            <a:lstStyle/>
            <a:p>
              <a:pPr algn="ctr"/>
              <a:r>
                <a:rPr lang="en-US" sz="2800" dirty="0"/>
                <a:t>Anthropomorphism</a:t>
              </a:r>
            </a:p>
            <a:p>
              <a:pPr algn="ctr"/>
              <a:r>
                <a:rPr lang="en-US" sz="2800" dirty="0"/>
                <a:t>Condition</a:t>
              </a:r>
            </a:p>
          </p:txBody>
        </p:sp>
        <p:sp>
          <p:nvSpPr>
            <p:cNvPr id="64" name="TextBox 63">
              <a:extLst>
                <a:ext uri="{FF2B5EF4-FFF2-40B4-BE49-F238E27FC236}">
                  <a16:creationId xmlns:a16="http://schemas.microsoft.com/office/drawing/2014/main" id="{802C3BA9-842B-4640-AD03-3DC444C88242}"/>
                </a:ext>
              </a:extLst>
            </p:cNvPr>
            <p:cNvSpPr txBox="1"/>
            <p:nvPr/>
          </p:nvSpPr>
          <p:spPr>
            <a:xfrm>
              <a:off x="22627742" y="27965400"/>
              <a:ext cx="5394013" cy="954107"/>
            </a:xfrm>
            <a:prstGeom prst="rect">
              <a:avLst/>
            </a:prstGeom>
            <a:noFill/>
          </p:spPr>
          <p:txBody>
            <a:bodyPr wrap="square" rtlCol="0">
              <a:spAutoFit/>
            </a:bodyPr>
            <a:lstStyle/>
            <a:p>
              <a:pPr algn="ctr"/>
              <a:r>
                <a:rPr lang="en-US" sz="2800" dirty="0"/>
                <a:t>Wordplay</a:t>
              </a:r>
            </a:p>
            <a:p>
              <a:pPr algn="ctr"/>
              <a:r>
                <a:rPr lang="en-US" sz="2800" dirty="0"/>
                <a:t>Condition</a:t>
              </a:r>
            </a:p>
          </p:txBody>
        </p:sp>
      </p:grpSp>
      <p:pic>
        <p:nvPicPr>
          <p:cNvPr id="89" name="Picture 88">
            <a:extLst>
              <a:ext uri="{FF2B5EF4-FFF2-40B4-BE49-F238E27FC236}">
                <a16:creationId xmlns:a16="http://schemas.microsoft.com/office/drawing/2014/main" id="{E385AABD-1059-6E42-9D74-72EA77F4FA6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90832" y="20759671"/>
            <a:ext cx="13711422" cy="10813918"/>
          </a:xfrm>
          <a:prstGeom prst="rect">
            <a:avLst/>
          </a:prstGeom>
          <a:noFill/>
          <a:ln>
            <a:solidFill>
              <a:schemeClr val="tx1"/>
            </a:solidFill>
          </a:ln>
        </p:spPr>
      </p:pic>
      <p:pic>
        <p:nvPicPr>
          <p:cNvPr id="9" name="Picture 8">
            <a:extLst>
              <a:ext uri="{FF2B5EF4-FFF2-40B4-BE49-F238E27FC236}">
                <a16:creationId xmlns:a16="http://schemas.microsoft.com/office/drawing/2014/main" id="{066C200E-AA91-DC41-8BBC-5DD72A66C062}"/>
              </a:ext>
            </a:extLst>
          </p:cNvPr>
          <p:cNvPicPr>
            <a:picLocks noChangeAspect="1"/>
          </p:cNvPicPr>
          <p:nvPr/>
        </p:nvPicPr>
        <p:blipFill>
          <a:blip r:embed="rId6"/>
          <a:stretch>
            <a:fillRect/>
          </a:stretch>
        </p:blipFill>
        <p:spPr>
          <a:xfrm>
            <a:off x="29996113" y="15569788"/>
            <a:ext cx="13397631" cy="5260525"/>
          </a:xfrm>
          <a:prstGeom prst="rect">
            <a:avLst/>
          </a:prstGeom>
          <a:ln>
            <a:solidFill>
              <a:schemeClr val="tx1"/>
            </a:solidFill>
          </a:ln>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Props1.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2.xml><?xml version="1.0" encoding="utf-8"?>
<ds:datastoreItem xmlns:ds="http://schemas.openxmlformats.org/officeDocument/2006/customXml" ds:itemID="{CA62BF48-A576-4D85-A587-1744F931CE21}">
  <ds:schemaRefs>
    <ds:schemaRef ds:uri="http://schemas.microsoft.com/sharepoint/events"/>
  </ds:schemaRefs>
</ds:datastoreItem>
</file>

<file path=customXml/itemProps3.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88DB492-5879-4998-90FC-E865BEF428C1}">
  <ds:schemaRefs>
    <ds:schemaRef ds:uri="http://schemas.microsoft.com/office/2006/metadata/properties"/>
    <ds:schemaRef ds:uri="http://schemas.microsoft.com/office/infopath/2007/PartnerControls"/>
    <ds:schemaRef ds:uri="db534a5e-1222-4db9-a6da-47c142019016"/>
  </ds:schemaRefs>
</ds:datastoreItem>
</file>

<file path=docProps/app.xml><?xml version="1.0" encoding="utf-8"?>
<Properties xmlns="http://schemas.openxmlformats.org/officeDocument/2006/extended-properties" xmlns:vt="http://schemas.openxmlformats.org/officeDocument/2006/docPropsVTypes">
  <TotalTime>3532</TotalTime>
  <Words>823</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Sara K. Yeo</cp:lastModifiedBy>
  <cp:revision>109</cp:revision>
  <cp:lastPrinted>2012-09-24T20:01:25Z</cp:lastPrinted>
  <dcterms:created xsi:type="dcterms:W3CDTF">2012-09-24T21:07:13Z</dcterms:created>
  <dcterms:modified xsi:type="dcterms:W3CDTF">2020-08-10T22:54:12Z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