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72" r:id="rId5"/>
    <p:sldId id="273"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6858000" cy="9144000"/>
  <p:embeddedFontLst>
    <p:embeddedFont>
      <p:font typeface="Bookman Old Style" panose="02050604050505020204" pitchFamily="18" charset="0"/>
      <p:regular r:id="rId21"/>
      <p:bold r:id="rId22"/>
      <p:italic r:id="rId23"/>
      <p:boldItalic r:id="rId24"/>
    </p:embeddedFont>
    <p:embeddedFont>
      <p:font typeface="Cambria" panose="02040503050406030204" pitchFamily="18" charset="0"/>
      <p:regular r:id="rId25"/>
      <p:bold r:id="rId26"/>
      <p:italic r:id="rId27"/>
      <p:boldItalic r:id="rId28"/>
    </p:embeddedFont>
    <p:embeddedFont>
      <p:font typeface="Verdana" panose="020B060403050404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88DBD5E-FAEA-4084-B475-8A5FE8750450}">
  <a:tblStyle styleId="{888DBD5E-FAEA-4084-B475-8A5FE8750450}" styleName="Table_0">
    <a:wholeTbl>
      <a:tcTxStyle b="off" i="off">
        <a:font>
          <a:latin typeface="Bookman Old Style"/>
          <a:ea typeface="Bookman Old Style"/>
          <a:cs typeface="Bookman Old Style"/>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34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a:t>
            </a:r>
            <a:endParaRPr/>
          </a:p>
          <a:p>
            <a:pPr marL="0" lvl="0" indent="0" algn="l" rtl="0">
              <a:spcBef>
                <a:spcPts val="0"/>
              </a:spcBef>
              <a:spcAft>
                <a:spcPts val="0"/>
              </a:spcAft>
              <a:buClr>
                <a:schemeClr val="dk1"/>
              </a:buClr>
              <a:buSzPts val="1100"/>
              <a:buFont typeface="Arial"/>
              <a:buNone/>
            </a:pPr>
            <a:r>
              <a:rPr lang="en-GB"/>
              <a:t>|   Data Collection   |</a:t>
            </a:r>
            <a:endParaRPr/>
          </a:p>
          <a:p>
            <a:pPr marL="0" lvl="0" indent="0" algn="l" rtl="0">
              <a:spcBef>
                <a:spcPts val="0"/>
              </a:spcBef>
              <a:spcAft>
                <a:spcPts val="0"/>
              </a:spcAft>
              <a:buClr>
                <a:schemeClr val="dk1"/>
              </a:buClr>
              <a:buSzPts val="1100"/>
              <a:buFont typeface="Arial"/>
              <a:buNone/>
            </a:pPr>
            <a:r>
              <a:rPr lang="en-GB"/>
              <a:t>|                     |</a:t>
            </a:r>
            <a:endParaRPr/>
          </a:p>
          <a:p>
            <a:pPr marL="0" lvl="0" indent="0" algn="l" rtl="0">
              <a:spcBef>
                <a:spcPts val="0"/>
              </a:spcBef>
              <a:spcAft>
                <a:spcPts val="0"/>
              </a:spcAft>
              <a:buClr>
                <a:schemeClr val="dk1"/>
              </a:buClr>
              <a:buSzPts val="1100"/>
              <a:buFont typeface="Arial"/>
              <a:buNone/>
            </a:pPr>
            <a:r>
              <a:rPr lang="en-GB"/>
              <a:t>|  +---------------+  |</a:t>
            </a:r>
            <a:endParaRPr/>
          </a:p>
          <a:p>
            <a:pPr marL="0" lvl="0" indent="0" algn="l" rtl="0">
              <a:spcBef>
                <a:spcPts val="0"/>
              </a:spcBef>
              <a:spcAft>
                <a:spcPts val="0"/>
              </a:spcAft>
              <a:buClr>
                <a:schemeClr val="dk1"/>
              </a:buClr>
              <a:buSzPts val="1100"/>
              <a:buFont typeface="Arial"/>
              <a:buNone/>
            </a:pPr>
            <a:r>
              <a:rPr lang="en-GB"/>
              <a:t>|  |  World Bank   |  |</a:t>
            </a:r>
            <a:endParaRPr/>
          </a:p>
          <a:p>
            <a:pPr marL="0" lvl="0" indent="0" algn="l" rtl="0">
              <a:spcBef>
                <a:spcPts val="0"/>
              </a:spcBef>
              <a:spcAft>
                <a:spcPts val="0"/>
              </a:spcAft>
              <a:buClr>
                <a:schemeClr val="dk1"/>
              </a:buClr>
              <a:buSzPts val="1100"/>
              <a:buFont typeface="Arial"/>
              <a:buNone/>
            </a:pPr>
            <a:r>
              <a:rPr lang="en-GB"/>
              <a:t>|  |  API          |  |</a:t>
            </a:r>
            <a:endParaRPr/>
          </a:p>
          <a:p>
            <a:pPr marL="0" lvl="0" indent="0" algn="l" rtl="0">
              <a:spcBef>
                <a:spcPts val="0"/>
              </a:spcBef>
              <a:spcAft>
                <a:spcPts val="0"/>
              </a:spcAft>
              <a:buClr>
                <a:schemeClr val="dk1"/>
              </a:buClr>
              <a:buSzPts val="1100"/>
              <a:buFont typeface="Arial"/>
              <a:buNone/>
            </a:pPr>
            <a:r>
              <a:rPr lang="en-GB"/>
              <a:t>|  +---------------+  |</a:t>
            </a:r>
            <a:endParaRPr/>
          </a:p>
          <a:p>
            <a:pPr marL="0" lvl="0" indent="0" algn="l" rtl="0">
              <a:spcBef>
                <a:spcPts val="0"/>
              </a:spcBef>
              <a:spcAft>
                <a:spcPts val="0"/>
              </a:spcAft>
              <a:buClr>
                <a:schemeClr val="dk1"/>
              </a:buClr>
              <a:buSzPts val="1100"/>
              <a:buFont typeface="Arial"/>
              <a:buNone/>
            </a:pPr>
            <a:r>
              <a:rPr lang="en-GB"/>
              <a:t>|         |           |</a:t>
            </a:r>
            <a:endParaRPr/>
          </a:p>
          <a:p>
            <a:pPr marL="0" lvl="0" indent="0" algn="l" rtl="0">
              <a:spcBef>
                <a:spcPts val="0"/>
              </a:spcBef>
              <a:spcAft>
                <a:spcPts val="0"/>
              </a:spcAft>
              <a:buClr>
                <a:schemeClr val="dk1"/>
              </a:buClr>
              <a:buSzPts val="1100"/>
              <a:buFont typeface="Arial"/>
              <a:buNone/>
            </a:pPr>
            <a:r>
              <a:rPr lang="en-GB"/>
              <a:t>|         |           |</a:t>
            </a:r>
            <a:endParaRPr/>
          </a:p>
          <a:p>
            <a:pPr marL="0" lvl="0" indent="0" algn="l" rtl="0">
              <a:spcBef>
                <a:spcPts val="0"/>
              </a:spcBef>
              <a:spcAft>
                <a:spcPts val="0"/>
              </a:spcAft>
              <a:buClr>
                <a:schemeClr val="dk1"/>
              </a:buClr>
              <a:buSzPts val="1100"/>
              <a:buFont typeface="Arial"/>
              <a:buNone/>
            </a:pPr>
            <a:r>
              <a:rPr lang="en-GB"/>
              <a:t>|  +---------------+  |</a:t>
            </a:r>
            <a:endParaRPr/>
          </a:p>
          <a:p>
            <a:pPr marL="0" lvl="0" indent="0" algn="l" rtl="0">
              <a:spcBef>
                <a:spcPts val="0"/>
              </a:spcBef>
              <a:spcAft>
                <a:spcPts val="0"/>
              </a:spcAft>
              <a:buClr>
                <a:schemeClr val="dk1"/>
              </a:buClr>
              <a:buSzPts val="1100"/>
              <a:buFont typeface="Arial"/>
              <a:buNone/>
            </a:pPr>
            <a:r>
              <a:rPr lang="en-GB"/>
              <a:t>|  |  IMF API      |  |</a:t>
            </a:r>
            <a:endParaRPr/>
          </a:p>
          <a:p>
            <a:pPr marL="0" lvl="0" indent="0" algn="l" rtl="0">
              <a:spcBef>
                <a:spcPts val="0"/>
              </a:spcBef>
              <a:spcAft>
                <a:spcPts val="0"/>
              </a:spcAft>
              <a:buClr>
                <a:schemeClr val="dk1"/>
              </a:buClr>
              <a:buSzPts val="1100"/>
              <a:buFont typeface="Arial"/>
              <a:buNone/>
            </a:pPr>
            <a:r>
              <a:rPr lang="en-GB"/>
              <a:t>|  +---------------+  |</a:t>
            </a:r>
            <a:endParaRPr/>
          </a:p>
          <a:p>
            <a:pPr marL="0" lvl="0" indent="0" algn="l" rtl="0">
              <a:spcBef>
                <a:spcPts val="0"/>
              </a:spcBef>
              <a:spcAft>
                <a:spcPts val="0"/>
              </a:spcAft>
              <a:buClr>
                <a:schemeClr val="dk1"/>
              </a:buClr>
              <a:buSzPts val="1100"/>
              <a:buFont typeface="Arial"/>
              <a:buNone/>
            </a:pPr>
            <a:r>
              <a:rPr lang="en-GB"/>
              <a:t>|         |           |</a:t>
            </a:r>
            <a:endParaRPr/>
          </a:p>
          <a:p>
            <a:pPr marL="0" lvl="0" indent="0" algn="l" rtl="0">
              <a:spcBef>
                <a:spcPts val="0"/>
              </a:spcBef>
              <a:spcAft>
                <a:spcPts val="0"/>
              </a:spcAft>
              <a:buClr>
                <a:schemeClr val="dk1"/>
              </a:buClr>
              <a:buSzPts val="1100"/>
              <a:buFont typeface="Arial"/>
              <a:buNone/>
            </a:pPr>
            <a:r>
              <a:rPr lang="en-GB"/>
              <a:t>|         |           |</a:t>
            </a:r>
            <a:endParaRPr/>
          </a:p>
          <a:p>
            <a:pPr marL="0" lvl="0" indent="0" algn="l" rtl="0">
              <a:spcBef>
                <a:spcPts val="0"/>
              </a:spcBef>
              <a:spcAft>
                <a:spcPts val="0"/>
              </a:spcAft>
              <a:buClr>
                <a:schemeClr val="dk1"/>
              </a:buClr>
              <a:buSzPts val="1100"/>
              <a:buFont typeface="Arial"/>
              <a:buNone/>
            </a:pPr>
            <a:r>
              <a:rPr lang="en-GB"/>
              <a:t>|  +---------------+  |</a:t>
            </a:r>
            <a:endParaRPr/>
          </a:p>
          <a:p>
            <a:pPr marL="0" lvl="0" indent="0" algn="l" rtl="0">
              <a:spcBef>
                <a:spcPts val="0"/>
              </a:spcBef>
              <a:spcAft>
                <a:spcPts val="0"/>
              </a:spcAft>
              <a:buClr>
                <a:schemeClr val="dk1"/>
              </a:buClr>
              <a:buSzPts val="1100"/>
              <a:buFont typeface="Arial"/>
              <a:buNone/>
            </a:pPr>
            <a:r>
              <a:rPr lang="en-GB"/>
              <a:t>|  |  Pharma DBs   |  |</a:t>
            </a:r>
            <a:endParaRPr/>
          </a:p>
          <a:p>
            <a:pPr marL="0" lvl="0" indent="0" algn="l" rtl="0">
              <a:spcBef>
                <a:spcPts val="0"/>
              </a:spcBef>
              <a:spcAft>
                <a:spcPts val="0"/>
              </a:spcAft>
              <a:buClr>
                <a:schemeClr val="dk1"/>
              </a:buClr>
              <a:buSzPts val="1100"/>
              <a:buFont typeface="Arial"/>
              <a:buNone/>
            </a:pPr>
            <a:r>
              <a:rPr lang="en-GB"/>
              <a:t>|  |  (Evaluate,   |  |</a:t>
            </a:r>
            <a:endParaRPr/>
          </a:p>
          <a:p>
            <a:pPr marL="0" lvl="0" indent="0" algn="l" rtl="0">
              <a:spcBef>
                <a:spcPts val="0"/>
              </a:spcBef>
              <a:spcAft>
                <a:spcPts val="0"/>
              </a:spcAft>
              <a:buClr>
                <a:schemeClr val="dk1"/>
              </a:buClr>
              <a:buSzPts val="1100"/>
              <a:buFont typeface="Arial"/>
              <a:buNone/>
            </a:pPr>
            <a:r>
              <a:rPr lang="en-GB"/>
              <a:t>|  |  IQVIA)       |  |</a:t>
            </a:r>
            <a:endParaRPr/>
          </a:p>
          <a:p>
            <a:pPr marL="0" lvl="0" indent="0" algn="l" rtl="0">
              <a:spcBef>
                <a:spcPts val="0"/>
              </a:spcBef>
              <a:spcAft>
                <a:spcPts val="0"/>
              </a:spcAft>
              <a:buClr>
                <a:schemeClr val="dk1"/>
              </a:buClr>
              <a:buSzPts val="1100"/>
              <a:buFont typeface="Arial"/>
              <a:buNone/>
            </a:pPr>
            <a:r>
              <a:rPr lang="en-GB"/>
              <a:t>|  +---------------+  |</a:t>
            </a:r>
            <a:endParaRPr/>
          </a:p>
          <a:p>
            <a:pPr marL="0" lvl="0" indent="0" algn="l" rtl="0">
              <a:spcBef>
                <a:spcPts val="0"/>
              </a:spcBef>
              <a:spcAft>
                <a:spcPts val="0"/>
              </a:spcAft>
              <a:buClr>
                <a:schemeClr val="dk1"/>
              </a:buClr>
              <a:buSzPts val="1100"/>
              <a:buFont typeface="Arial"/>
              <a:buNone/>
            </a:pPr>
            <a:r>
              <a:rPr lang="en-GB"/>
              <a:t>|         |           |</a:t>
            </a:r>
            <a:endParaRPr/>
          </a:p>
          <a:p>
            <a:pPr marL="0" lvl="0" indent="0" algn="l" rtl="0">
              <a:spcBef>
                <a:spcPts val="0"/>
              </a:spcBef>
              <a:spcAft>
                <a:spcPts val="0"/>
              </a:spcAft>
              <a:buClr>
                <a:schemeClr val="dk1"/>
              </a:buClr>
              <a:buSzPts val="1100"/>
              <a:buFont typeface="Arial"/>
              <a:buNone/>
            </a:pPr>
            <a:r>
              <a:rPr lang="en-GB"/>
              <a:t>|         |           |</a:t>
            </a:r>
            <a:endParaRPr/>
          </a:p>
          <a:p>
            <a:pPr marL="0" lvl="0" indent="0" algn="l" rtl="0">
              <a:spcBef>
                <a:spcPts val="0"/>
              </a:spcBef>
              <a:spcAft>
                <a:spcPts val="0"/>
              </a:spcAft>
              <a:buClr>
                <a:schemeClr val="dk1"/>
              </a:buClr>
              <a:buSzPts val="1100"/>
              <a:buFont typeface="Arial"/>
              <a:buNone/>
            </a:pPr>
            <a:r>
              <a:rPr lang="en-GB"/>
              <a:t>|  +---------------+  |</a:t>
            </a:r>
            <a:endParaRPr/>
          </a:p>
          <a:p>
            <a:pPr marL="0" lvl="0" indent="0" algn="l" rtl="0">
              <a:spcBef>
                <a:spcPts val="0"/>
              </a:spcBef>
              <a:spcAft>
                <a:spcPts val="0"/>
              </a:spcAft>
              <a:buClr>
                <a:schemeClr val="dk1"/>
              </a:buClr>
              <a:buSzPts val="1100"/>
              <a:buFont typeface="Arial"/>
              <a:buNone/>
            </a:pPr>
            <a:r>
              <a:rPr lang="en-GB"/>
              <a:t>|  |  Web Scraping  |  |</a:t>
            </a:r>
            <a:endParaRPr/>
          </a:p>
          <a:p>
            <a:pPr marL="0" lvl="0" indent="0" algn="l" rtl="0">
              <a:spcBef>
                <a:spcPts val="0"/>
              </a:spcBef>
              <a:spcAft>
                <a:spcPts val="0"/>
              </a:spcAft>
              <a:buClr>
                <a:schemeClr val="dk1"/>
              </a:buClr>
              <a:buSzPts val="1100"/>
              <a:buFont typeface="Arial"/>
              <a:buNone/>
            </a:pPr>
            <a:r>
              <a:rPr lang="en-GB"/>
              <a:t>|  +---------------+  |</a:t>
            </a:r>
            <a:endParaRPr/>
          </a:p>
          <a:p>
            <a:pPr marL="0" lvl="0" indent="0" algn="l" rtl="0">
              <a:spcBef>
                <a:spcPts val="0"/>
              </a:spcBef>
              <a:spcAft>
                <a:spcPts val="0"/>
              </a:spcAft>
              <a:buClr>
                <a:schemeClr val="dk1"/>
              </a:buClr>
              <a:buSzPts val="1100"/>
              <a:buFont typeface="Arial"/>
              <a:buNone/>
            </a:pPr>
            <a:r>
              <a:rPr lang="en-GB"/>
              <a:t>+---------|-----------+</a:t>
            </a:r>
            <a:endParaRPr/>
          </a:p>
          <a:p>
            <a:pPr marL="0" lvl="0" indent="0" algn="l" rtl="0">
              <a:spcBef>
                <a:spcPts val="0"/>
              </a:spcBef>
              <a:spcAft>
                <a:spcPts val="0"/>
              </a:spcAft>
              <a:buClr>
                <a:schemeClr val="dk1"/>
              </a:buClr>
              <a:buSzPts val="1100"/>
              <a:buFont typeface="Arial"/>
              <a:buNone/>
            </a:pPr>
            <a:r>
              <a:rPr lang="en-GB"/>
              <a:t>          |</a:t>
            </a:r>
            <a:endParaRPr/>
          </a:p>
          <a:p>
            <a:pPr marL="0" lvl="0" indent="0" algn="l" rtl="0">
              <a:spcBef>
                <a:spcPts val="0"/>
              </a:spcBef>
              <a:spcAft>
                <a:spcPts val="0"/>
              </a:spcAft>
              <a:buClr>
                <a:schemeClr val="dk1"/>
              </a:buClr>
              <a:buSzPts val="1100"/>
              <a:buFont typeface="Arial"/>
              <a:buNone/>
            </a:pPr>
            <a:r>
              <a:rPr lang="en-GB"/>
              <a:t>          v</a:t>
            </a:r>
            <a:endParaRPr/>
          </a:p>
          <a:p>
            <a:pPr marL="0" lvl="0" indent="0" algn="l" rtl="0">
              <a:spcBef>
                <a:spcPts val="0"/>
              </a:spcBef>
              <a:spcAft>
                <a:spcPts val="0"/>
              </a:spcAft>
              <a:buClr>
                <a:schemeClr val="dk1"/>
              </a:buClr>
              <a:buSzPts val="1100"/>
              <a:buFont typeface="Arial"/>
              <a:buNone/>
            </a:pPr>
            <a:r>
              <a:rPr lang="en-GB"/>
              <a:t>+---------------------+</a:t>
            </a:r>
            <a:endParaRPr/>
          </a:p>
          <a:p>
            <a:pPr marL="0" lvl="0" indent="0" algn="l" rtl="0">
              <a:spcBef>
                <a:spcPts val="0"/>
              </a:spcBef>
              <a:spcAft>
                <a:spcPts val="0"/>
              </a:spcAft>
              <a:buClr>
                <a:schemeClr val="dk1"/>
              </a:buClr>
              <a:buSzPts val="1100"/>
              <a:buFont typeface="Arial"/>
              <a:buNone/>
            </a:pPr>
            <a:r>
              <a:rPr lang="en-GB"/>
              <a:t>|   Data Processing    |</a:t>
            </a:r>
            <a:endParaRPr/>
          </a:p>
          <a:p>
            <a:pPr marL="0" lvl="0" indent="0" algn="l" rtl="0">
              <a:spcBef>
                <a:spcPts val="0"/>
              </a:spcBef>
              <a:spcAft>
                <a:spcPts val="0"/>
              </a:spcAft>
              <a:buClr>
                <a:schemeClr val="dk1"/>
              </a:buClr>
              <a:buSzPts val="1100"/>
              <a:buFont typeface="Arial"/>
              <a:buNone/>
            </a:pPr>
            <a:r>
              <a:rPr lang="en-GB"/>
              <a:t>|                     |</a:t>
            </a:r>
            <a:endParaRPr/>
          </a:p>
          <a:p>
            <a:pPr marL="0" lvl="0" indent="0" algn="l" rtl="0">
              <a:spcBef>
                <a:spcPts val="0"/>
              </a:spcBef>
              <a:spcAft>
                <a:spcPts val="0"/>
              </a:spcAft>
              <a:buClr>
                <a:schemeClr val="dk1"/>
              </a:buClr>
              <a:buSzPts val="1100"/>
              <a:buFont typeface="Arial"/>
              <a:buNone/>
            </a:pPr>
            <a:r>
              <a:rPr lang="en-GB"/>
              <a:t>|  +---------------+  |</a:t>
            </a:r>
            <a:endParaRPr/>
          </a:p>
          <a:p>
            <a:pPr marL="0" lvl="0" indent="0" algn="l" rtl="0">
              <a:spcBef>
                <a:spcPts val="0"/>
              </a:spcBef>
              <a:spcAft>
                <a:spcPts val="0"/>
              </a:spcAft>
              <a:buClr>
                <a:schemeClr val="dk1"/>
              </a:buClr>
              <a:buSzPts val="1100"/>
              <a:buFont typeface="Arial"/>
              <a:buNone/>
            </a:pPr>
            <a:r>
              <a:rPr lang="en-GB"/>
              <a:t>|  |   Python      |  |</a:t>
            </a:r>
            <a:endParaRPr/>
          </a:p>
          <a:p>
            <a:pPr marL="0" lvl="0" indent="0" algn="l" rtl="0">
              <a:spcBef>
                <a:spcPts val="0"/>
              </a:spcBef>
              <a:spcAft>
                <a:spcPts val="0"/>
              </a:spcAft>
              <a:buClr>
                <a:schemeClr val="dk1"/>
              </a:buClr>
              <a:buSzPts val="1100"/>
              <a:buFont typeface="Arial"/>
              <a:buNone/>
            </a:pPr>
            <a:r>
              <a:rPr lang="en-GB"/>
              <a:t>|  | (Pandas,     |  |</a:t>
            </a:r>
            <a:endParaRPr/>
          </a:p>
          <a:p>
            <a:pPr marL="0" lvl="0" indent="0" algn="l" rtl="0">
              <a:spcBef>
                <a:spcPts val="0"/>
              </a:spcBef>
              <a:spcAft>
                <a:spcPts val="0"/>
              </a:spcAft>
              <a:buClr>
                <a:schemeClr val="dk1"/>
              </a:buClr>
              <a:buSzPts val="1100"/>
              <a:buFont typeface="Arial"/>
              <a:buNone/>
            </a:pPr>
            <a:r>
              <a:rPr lang="en-GB"/>
              <a:t>|  |  NumPy)      |  |</a:t>
            </a:r>
            <a:endParaRPr/>
          </a:p>
          <a:p>
            <a:pPr marL="0" lvl="0" indent="0" algn="l" rtl="0">
              <a:spcBef>
                <a:spcPts val="0"/>
              </a:spcBef>
              <a:spcAft>
                <a:spcPts val="0"/>
              </a:spcAft>
              <a:buClr>
                <a:schemeClr val="dk1"/>
              </a:buClr>
              <a:buSzPts val="1100"/>
              <a:buFont typeface="Arial"/>
              <a:buNone/>
            </a:pPr>
            <a:r>
              <a:rPr lang="en-GB"/>
              <a:t>|  +---------------+  |</a:t>
            </a:r>
            <a:endParaRPr/>
          </a:p>
          <a:p>
            <a:pPr marL="0" lvl="0" indent="0" algn="l" rtl="0">
              <a:spcBef>
                <a:spcPts val="0"/>
              </a:spcBef>
              <a:spcAft>
                <a:spcPts val="0"/>
              </a:spcAft>
              <a:buClr>
                <a:schemeClr val="dk1"/>
              </a:buClr>
              <a:buSzPts val="1100"/>
              <a:buFont typeface="Arial"/>
              <a:buNone/>
            </a:pPr>
            <a:r>
              <a:rPr lang="en-GB"/>
              <a:t>|         |           |</a:t>
            </a:r>
            <a:endParaRPr/>
          </a:p>
          <a:p>
            <a:pPr marL="0" lvl="0" indent="0" algn="l" rtl="0">
              <a:spcBef>
                <a:spcPts val="0"/>
              </a:spcBef>
              <a:spcAft>
                <a:spcPts val="0"/>
              </a:spcAft>
              <a:buClr>
                <a:schemeClr val="dk1"/>
              </a:buClr>
              <a:buSzPts val="1100"/>
              <a:buFont typeface="Arial"/>
              <a:buNone/>
            </a:pPr>
            <a:r>
              <a:rPr lang="en-GB"/>
              <a:t>|         |           |</a:t>
            </a:r>
            <a:endParaRPr/>
          </a:p>
          <a:p>
            <a:pPr marL="0" lvl="0" indent="0" algn="l" rtl="0">
              <a:spcBef>
                <a:spcPts val="0"/>
              </a:spcBef>
              <a:spcAft>
                <a:spcPts val="0"/>
              </a:spcAft>
              <a:buClr>
                <a:schemeClr val="dk1"/>
              </a:buClr>
              <a:buSzPts val="1100"/>
              <a:buFont typeface="Arial"/>
              <a:buNone/>
            </a:pPr>
            <a:r>
              <a:rPr lang="en-GB"/>
              <a:t>|  +---------------+  |</a:t>
            </a:r>
            <a:endParaRPr/>
          </a:p>
          <a:p>
            <a:pPr marL="0" lvl="0" indent="0" algn="l" rtl="0">
              <a:spcBef>
                <a:spcPts val="0"/>
              </a:spcBef>
              <a:spcAft>
                <a:spcPts val="0"/>
              </a:spcAft>
              <a:buClr>
                <a:schemeClr val="dk1"/>
              </a:buClr>
              <a:buSzPts val="1100"/>
              <a:buFont typeface="Arial"/>
              <a:buNone/>
            </a:pPr>
            <a:r>
              <a:rPr lang="en-GB"/>
              <a:t>|  | ML Models     |  |</a:t>
            </a:r>
            <a:endParaRPr/>
          </a:p>
          <a:p>
            <a:pPr marL="0" lvl="0" indent="0" algn="l" rtl="0">
              <a:spcBef>
                <a:spcPts val="0"/>
              </a:spcBef>
              <a:spcAft>
                <a:spcPts val="0"/>
              </a:spcAft>
              <a:buClr>
                <a:schemeClr val="dk1"/>
              </a:buClr>
              <a:buSzPts val="1100"/>
              <a:buFont typeface="Arial"/>
              <a:buNone/>
            </a:pPr>
            <a:r>
              <a:rPr lang="en-GB"/>
              <a:t>|  +---------------+  |</a:t>
            </a:r>
            <a:endParaRPr/>
          </a:p>
          <a:p>
            <a:pPr marL="0" lvl="0" indent="0" algn="l" rtl="0">
              <a:spcBef>
                <a:spcPts val="0"/>
              </a:spcBef>
              <a:spcAft>
                <a:spcPts val="0"/>
              </a:spcAft>
              <a:buClr>
                <a:schemeClr val="dk1"/>
              </a:buClr>
              <a:buSzPts val="1100"/>
              <a:buFont typeface="Arial"/>
              <a:buNone/>
            </a:pPr>
            <a:r>
              <a:rPr lang="en-GB"/>
              <a:t>+---------|-----------+</a:t>
            </a:r>
            <a:endParaRPr/>
          </a:p>
          <a:p>
            <a:pPr marL="0" lvl="0" indent="0" algn="l" rtl="0">
              <a:spcBef>
                <a:spcPts val="0"/>
              </a:spcBef>
              <a:spcAft>
                <a:spcPts val="0"/>
              </a:spcAft>
              <a:buClr>
                <a:schemeClr val="dk1"/>
              </a:buClr>
              <a:buSzPts val="1100"/>
              <a:buFont typeface="Arial"/>
              <a:buNone/>
            </a:pPr>
            <a:r>
              <a:rPr lang="en-GB"/>
              <a:t>          |</a:t>
            </a:r>
            <a:endParaRPr/>
          </a:p>
          <a:p>
            <a:pPr marL="0" lvl="0" indent="0" algn="l" rtl="0">
              <a:spcBef>
                <a:spcPts val="0"/>
              </a:spcBef>
              <a:spcAft>
                <a:spcPts val="0"/>
              </a:spcAft>
              <a:buClr>
                <a:schemeClr val="dk1"/>
              </a:buClr>
              <a:buSzPts val="1100"/>
              <a:buFont typeface="Arial"/>
              <a:buNone/>
            </a:pPr>
            <a:r>
              <a:rPr lang="en-GB"/>
              <a:t>          v</a:t>
            </a:r>
            <a:endParaRPr/>
          </a:p>
          <a:p>
            <a:pPr marL="0" lvl="0" indent="0" algn="l" rtl="0">
              <a:spcBef>
                <a:spcPts val="0"/>
              </a:spcBef>
              <a:spcAft>
                <a:spcPts val="0"/>
              </a:spcAft>
              <a:buClr>
                <a:schemeClr val="dk1"/>
              </a:buClr>
              <a:buSzPts val="1100"/>
              <a:buFont typeface="Arial"/>
              <a:buNone/>
            </a:pPr>
            <a:r>
              <a:rPr lang="en-GB"/>
              <a:t>+---------------------+</a:t>
            </a:r>
            <a:endParaRPr/>
          </a:p>
          <a:p>
            <a:pPr marL="0" lvl="0" indent="0" algn="l" rtl="0">
              <a:spcBef>
                <a:spcPts val="0"/>
              </a:spcBef>
              <a:spcAft>
                <a:spcPts val="0"/>
              </a:spcAft>
              <a:buClr>
                <a:schemeClr val="dk1"/>
              </a:buClr>
              <a:buSzPts val="1100"/>
              <a:buFont typeface="Arial"/>
              <a:buNone/>
            </a:pPr>
            <a:r>
              <a:rPr lang="en-GB"/>
              <a:t>|   Data Presentation  |</a:t>
            </a:r>
            <a:endParaRPr/>
          </a:p>
          <a:p>
            <a:pPr marL="0" lvl="0" indent="0" algn="l" rtl="0">
              <a:spcBef>
                <a:spcPts val="0"/>
              </a:spcBef>
              <a:spcAft>
                <a:spcPts val="0"/>
              </a:spcAft>
              <a:buClr>
                <a:schemeClr val="dk1"/>
              </a:buClr>
              <a:buSzPts val="1100"/>
              <a:buFont typeface="Arial"/>
              <a:buNone/>
            </a:pPr>
            <a:r>
              <a:rPr lang="en-GB"/>
              <a:t>|                     |</a:t>
            </a:r>
            <a:endParaRPr/>
          </a:p>
          <a:p>
            <a:pPr marL="0" lvl="0" indent="0" algn="l" rtl="0">
              <a:spcBef>
                <a:spcPts val="0"/>
              </a:spcBef>
              <a:spcAft>
                <a:spcPts val="0"/>
              </a:spcAft>
              <a:buClr>
                <a:schemeClr val="dk1"/>
              </a:buClr>
              <a:buSzPts val="1100"/>
              <a:buFont typeface="Arial"/>
              <a:buNone/>
            </a:pPr>
            <a:r>
              <a:rPr lang="en-GB"/>
              <a:t>|  +---------------+  |</a:t>
            </a:r>
            <a:endParaRPr/>
          </a:p>
          <a:p>
            <a:pPr marL="0" lvl="0" indent="0" algn="l" rtl="0">
              <a:spcBef>
                <a:spcPts val="0"/>
              </a:spcBef>
              <a:spcAft>
                <a:spcPts val="0"/>
              </a:spcAft>
              <a:buClr>
                <a:schemeClr val="dk1"/>
              </a:buClr>
              <a:buSzPts val="1100"/>
              <a:buFont typeface="Arial"/>
              <a:buNone/>
            </a:pPr>
            <a:r>
              <a:rPr lang="en-GB"/>
              <a:t>|  |  Frontend UI  |  |</a:t>
            </a:r>
            <a:endParaRPr/>
          </a:p>
          <a:p>
            <a:pPr marL="0" lvl="0" indent="0" algn="l" rtl="0">
              <a:spcBef>
                <a:spcPts val="0"/>
              </a:spcBef>
              <a:spcAft>
                <a:spcPts val="0"/>
              </a:spcAft>
              <a:buClr>
                <a:schemeClr val="dk1"/>
              </a:buClr>
              <a:buSzPts val="1100"/>
              <a:buFont typeface="Arial"/>
              <a:buNone/>
            </a:pPr>
            <a:r>
              <a:rPr lang="en-GB"/>
              <a:t>|  | (React.js /   |  |</a:t>
            </a:r>
            <a:endParaRPr/>
          </a:p>
          <a:p>
            <a:pPr marL="0" lvl="0" indent="0" algn="l" rtl="0">
              <a:spcBef>
                <a:spcPts val="0"/>
              </a:spcBef>
              <a:spcAft>
                <a:spcPts val="0"/>
              </a:spcAft>
              <a:buClr>
                <a:schemeClr val="dk1"/>
              </a:buClr>
              <a:buSzPts val="1100"/>
              <a:buFont typeface="Arial"/>
              <a:buNone/>
            </a:pPr>
            <a:r>
              <a:rPr lang="en-GB"/>
              <a:t>|  |  Vue.js)      |  |</a:t>
            </a:r>
            <a:endParaRPr/>
          </a:p>
          <a:p>
            <a:pPr marL="0" lvl="0" indent="0" algn="l" rtl="0">
              <a:spcBef>
                <a:spcPts val="0"/>
              </a:spcBef>
              <a:spcAft>
                <a:spcPts val="0"/>
              </a:spcAft>
              <a:buClr>
                <a:schemeClr val="dk1"/>
              </a:buClr>
              <a:buSzPts val="1100"/>
              <a:buFont typeface="Arial"/>
              <a:buNone/>
            </a:pPr>
            <a:r>
              <a:rPr lang="en-GB"/>
              <a:t>|  +---------------+  |</a:t>
            </a:r>
            <a:endParaRPr/>
          </a:p>
          <a:p>
            <a:pPr marL="0" lvl="0" indent="0" algn="l" rtl="0">
              <a:spcBef>
                <a:spcPts val="0"/>
              </a:spcBef>
              <a:spcAft>
                <a:spcPts val="0"/>
              </a:spcAft>
              <a:buClr>
                <a:schemeClr val="dk1"/>
              </a:buClr>
              <a:buSzPts val="1100"/>
              <a:buFont typeface="Arial"/>
              <a:buNone/>
            </a:pPr>
            <a:r>
              <a:rPr lang="en-GB"/>
              <a:t>|         |           |</a:t>
            </a:r>
            <a:endParaRPr/>
          </a:p>
          <a:p>
            <a:pPr marL="0" lvl="0" indent="0" algn="l" rtl="0">
              <a:spcBef>
                <a:spcPts val="0"/>
              </a:spcBef>
              <a:spcAft>
                <a:spcPts val="0"/>
              </a:spcAft>
              <a:buClr>
                <a:schemeClr val="dk1"/>
              </a:buClr>
              <a:buSzPts val="1100"/>
              <a:buFont typeface="Arial"/>
              <a:buNone/>
            </a:pPr>
            <a:r>
              <a:rPr lang="en-GB"/>
              <a:t>|         |           |</a:t>
            </a:r>
            <a:endParaRPr/>
          </a:p>
          <a:p>
            <a:pPr marL="0" lvl="0" indent="0" algn="l" rtl="0">
              <a:spcBef>
                <a:spcPts val="0"/>
              </a:spcBef>
              <a:spcAft>
                <a:spcPts val="0"/>
              </a:spcAft>
              <a:buClr>
                <a:schemeClr val="dk1"/>
              </a:buClr>
              <a:buSzPts val="1100"/>
              <a:buFont typeface="Arial"/>
              <a:buNone/>
            </a:pPr>
            <a:r>
              <a:rPr lang="en-GB"/>
              <a:t>|  +---------------+  |</a:t>
            </a:r>
            <a:endParaRPr/>
          </a:p>
          <a:p>
            <a:pPr marL="0" lvl="0" indent="0" algn="l" rtl="0">
              <a:spcBef>
                <a:spcPts val="0"/>
              </a:spcBef>
              <a:spcAft>
                <a:spcPts val="0"/>
              </a:spcAft>
              <a:buClr>
                <a:schemeClr val="dk1"/>
              </a:buClr>
              <a:buSzPts val="1100"/>
              <a:buFont typeface="Arial"/>
              <a:buNone/>
            </a:pPr>
            <a:r>
              <a:rPr lang="en-GB"/>
              <a:t>|  | Visualization  |  |</a:t>
            </a:r>
            <a:endParaRPr/>
          </a:p>
          <a:p>
            <a:pPr marL="0" lvl="0" indent="0" algn="l" rtl="0">
              <a:spcBef>
                <a:spcPts val="0"/>
              </a:spcBef>
              <a:spcAft>
                <a:spcPts val="0"/>
              </a:spcAft>
              <a:buClr>
                <a:schemeClr val="dk1"/>
              </a:buClr>
              <a:buSzPts val="1100"/>
              <a:buFont typeface="Arial"/>
              <a:buNone/>
            </a:pPr>
            <a:r>
              <a:rPr lang="en-GB"/>
              <a:t>|  | (Chart.js,    |  |</a:t>
            </a:r>
            <a:endParaRPr/>
          </a:p>
          <a:p>
            <a:pPr marL="0" lvl="0" indent="0" algn="l" rtl="0">
              <a:spcBef>
                <a:spcPts val="0"/>
              </a:spcBef>
              <a:spcAft>
                <a:spcPts val="0"/>
              </a:spcAft>
              <a:buClr>
                <a:schemeClr val="dk1"/>
              </a:buClr>
              <a:buSzPts val="1100"/>
              <a:buFont typeface="Arial"/>
              <a:buNone/>
            </a:pPr>
            <a:r>
              <a:rPr lang="en-GB"/>
              <a:t>|  |  D3.js,       |  |</a:t>
            </a:r>
            <a:endParaRPr/>
          </a:p>
          <a:p>
            <a:pPr marL="0" lvl="0" indent="0" algn="l" rtl="0">
              <a:spcBef>
                <a:spcPts val="0"/>
              </a:spcBef>
              <a:spcAft>
                <a:spcPts val="0"/>
              </a:spcAft>
              <a:buClr>
                <a:schemeClr val="dk1"/>
              </a:buClr>
              <a:buSzPts val="1100"/>
              <a:buFont typeface="Arial"/>
              <a:buNone/>
            </a:pPr>
            <a:r>
              <a:rPr lang="en-GB"/>
              <a:t>|  |  Maps API)    |  |</a:t>
            </a:r>
            <a:endParaRPr/>
          </a:p>
          <a:p>
            <a:pPr marL="0" lvl="0" indent="0" algn="l" rtl="0">
              <a:spcBef>
                <a:spcPts val="0"/>
              </a:spcBef>
              <a:spcAft>
                <a:spcPts val="0"/>
              </a:spcAft>
              <a:buClr>
                <a:schemeClr val="dk1"/>
              </a:buClr>
              <a:buSzPts val="1100"/>
              <a:buFont typeface="Arial"/>
              <a:buNone/>
            </a:pPr>
            <a:r>
              <a:rPr lang="en-GB"/>
              <a:t>|  +---------------+  |</a:t>
            </a:r>
            <a:endParaRPr/>
          </a:p>
          <a:p>
            <a:pPr marL="0" lvl="0" indent="0" algn="l" rtl="0">
              <a:spcBef>
                <a:spcPts val="0"/>
              </a:spcBef>
              <a:spcAft>
                <a:spcPts val="0"/>
              </a:spcAft>
              <a:buClr>
                <a:schemeClr val="dk1"/>
              </a:buClr>
              <a:buSzPts val="1100"/>
              <a:buFont typeface="Arial"/>
              <a:buNone/>
            </a:pPr>
            <a:r>
              <a:rPr lang="en-GB"/>
              <a: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136" name="Google Shape;13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GB" dirty="0"/>
              <a:t>To successfully execute the project of developing a Relative Attractiveness Index (RAI) for the pharmaceutical industry, the following components are required:</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GB" dirty="0"/>
              <a:t>1. **Data Sources**:</a:t>
            </a:r>
            <a:endParaRPr dirty="0"/>
          </a:p>
          <a:p>
            <a:pPr marL="0" lvl="0" indent="0" algn="l" rtl="0">
              <a:spcBef>
                <a:spcPts val="0"/>
              </a:spcBef>
              <a:spcAft>
                <a:spcPts val="0"/>
              </a:spcAft>
              <a:buClr>
                <a:schemeClr val="dk1"/>
              </a:buClr>
              <a:buSzPts val="1100"/>
              <a:buFont typeface="Arial"/>
              <a:buNone/>
            </a:pPr>
            <a:r>
              <a:rPr lang="en-GB" dirty="0"/>
              <a:t>   - **APIs**: Access to reliable APIs such as the World Bank API, International Monetary Fund (IMF) API, and other economic data sources for real-time data collection [T2].</a:t>
            </a:r>
            <a:endParaRPr dirty="0"/>
          </a:p>
          <a:p>
            <a:pPr marL="0" lvl="0" indent="0" algn="l" rtl="0">
              <a:spcBef>
                <a:spcPts val="0"/>
              </a:spcBef>
              <a:spcAft>
                <a:spcPts val="0"/>
              </a:spcAft>
              <a:buClr>
                <a:schemeClr val="dk1"/>
              </a:buClr>
              <a:buSzPts val="1100"/>
              <a:buFont typeface="Arial"/>
              <a:buNone/>
            </a:pPr>
            <a:r>
              <a:rPr lang="en-GB" dirty="0"/>
              <a:t>   - **Market Research Reports**: Subscription to industry reports from firms like IQVIA or </a:t>
            </a:r>
            <a:r>
              <a:rPr lang="en-GB" dirty="0" err="1"/>
              <a:t>EvaluatePharma</a:t>
            </a:r>
            <a:r>
              <a:rPr lang="en-GB" dirty="0"/>
              <a:t> for detailed market insights [T3].</a:t>
            </a:r>
            <a:endParaRPr dirty="0"/>
          </a:p>
          <a:p>
            <a:pPr marL="0" lvl="0" indent="0" algn="l" rtl="0">
              <a:spcBef>
                <a:spcPts val="0"/>
              </a:spcBef>
              <a:spcAft>
                <a:spcPts val="0"/>
              </a:spcAft>
              <a:buClr>
                <a:schemeClr val="dk1"/>
              </a:buClr>
              <a:buSzPts val="1100"/>
              <a:buFont typeface="Arial"/>
              <a:buNone/>
            </a:pPr>
            <a:r>
              <a:rPr lang="en-GB" dirty="0"/>
              <a:t>   - **Company Financials**: Access to financial statements and reports from pharmaceutical companies to gather data on R&amp;D investments and market performance [T4].</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GB" dirty="0"/>
              <a:t>2. **Data Collection Tools**:</a:t>
            </a:r>
            <a:endParaRPr dirty="0"/>
          </a:p>
          <a:p>
            <a:pPr marL="0" lvl="0" indent="0" algn="l" rtl="0">
              <a:spcBef>
                <a:spcPts val="0"/>
              </a:spcBef>
              <a:spcAft>
                <a:spcPts val="0"/>
              </a:spcAft>
              <a:buClr>
                <a:schemeClr val="dk1"/>
              </a:buClr>
              <a:buSzPts val="1100"/>
              <a:buFont typeface="Arial"/>
              <a:buNone/>
            </a:pPr>
            <a:r>
              <a:rPr lang="en-GB" dirty="0"/>
              <a:t>   - **Web Scraping Tools**: Use of Python libraries like </a:t>
            </a:r>
            <a:r>
              <a:rPr lang="en-GB" dirty="0" err="1"/>
              <a:t>BeautifulSoup</a:t>
            </a:r>
            <a:r>
              <a:rPr lang="en-GB" dirty="0"/>
              <a:t> or Scrapy for gathering data from online sources when APIs are not available [T2].</a:t>
            </a:r>
            <a:endParaRPr dirty="0"/>
          </a:p>
          <a:p>
            <a:pPr marL="0" lvl="0" indent="0" algn="l" rtl="0">
              <a:spcBef>
                <a:spcPts val="0"/>
              </a:spcBef>
              <a:spcAft>
                <a:spcPts val="0"/>
              </a:spcAft>
              <a:buClr>
                <a:schemeClr val="dk1"/>
              </a:buClr>
              <a:buSzPts val="1100"/>
              <a:buFont typeface="Arial"/>
              <a:buNone/>
            </a:pPr>
            <a:r>
              <a:rPr lang="en-GB" dirty="0"/>
              <a:t>   - **Survey Tools**: Platforms for conducting surveys or interviews to collect primary data on customer preferences and physician habits [T4].</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GB" dirty="0"/>
              <a:t>3. **Data Processing and Analysis Software**:</a:t>
            </a:r>
            <a:endParaRPr dirty="0"/>
          </a:p>
          <a:p>
            <a:pPr marL="0" lvl="0" indent="0" algn="l" rtl="0">
              <a:spcBef>
                <a:spcPts val="0"/>
              </a:spcBef>
              <a:spcAft>
                <a:spcPts val="0"/>
              </a:spcAft>
              <a:buClr>
                <a:schemeClr val="dk1"/>
              </a:buClr>
              <a:buSzPts val="1100"/>
              <a:buFont typeface="Arial"/>
              <a:buNone/>
            </a:pPr>
            <a:r>
              <a:rPr lang="en-GB" dirty="0"/>
              <a:t>   - **Programming Languages**: Proficiency in Python or R for data analysis, statistical </a:t>
            </a:r>
            <a:r>
              <a:rPr lang="en-GB" dirty="0" err="1"/>
              <a:t>modeling</a:t>
            </a:r>
            <a:r>
              <a:rPr lang="en-GB" dirty="0"/>
              <a:t>, and calculations of the RAI [T5].</a:t>
            </a:r>
            <a:endParaRPr dirty="0"/>
          </a:p>
          <a:p>
            <a:pPr marL="0" lvl="0" indent="0" algn="l" rtl="0">
              <a:spcBef>
                <a:spcPts val="0"/>
              </a:spcBef>
              <a:spcAft>
                <a:spcPts val="0"/>
              </a:spcAft>
              <a:buClr>
                <a:schemeClr val="dk1"/>
              </a:buClr>
              <a:buSzPts val="1100"/>
              <a:buFont typeface="Arial"/>
              <a:buNone/>
            </a:pPr>
            <a:r>
              <a:rPr lang="en-GB" dirty="0"/>
              <a:t>   - **Data Analysis Libraries**: Use of libraries such as Pandas and NumPy in Python for data manipulation and analysis [T5].</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GB" dirty="0"/>
              <a:t>4. **Database Management**:</a:t>
            </a:r>
            <a:endParaRPr dirty="0"/>
          </a:p>
          <a:p>
            <a:pPr marL="0" lvl="0" indent="0" algn="l" rtl="0">
              <a:spcBef>
                <a:spcPts val="0"/>
              </a:spcBef>
              <a:spcAft>
                <a:spcPts val="0"/>
              </a:spcAft>
              <a:buClr>
                <a:schemeClr val="dk1"/>
              </a:buClr>
              <a:buSzPts val="1100"/>
              <a:buFont typeface="Arial"/>
              <a:buNone/>
            </a:pPr>
            <a:r>
              <a:rPr lang="en-GB" dirty="0"/>
              <a:t>   - **Relational Database**: MySQL or PostgreSQL for storing structured data related to countries, economic factors, and historical RAI data [T6].</a:t>
            </a:r>
            <a:endParaRPr dirty="0"/>
          </a:p>
          <a:p>
            <a:pPr marL="0" lvl="0" indent="0" algn="l" rtl="0">
              <a:spcBef>
                <a:spcPts val="0"/>
              </a:spcBef>
              <a:spcAft>
                <a:spcPts val="0"/>
              </a:spcAft>
              <a:buClr>
                <a:schemeClr val="dk1"/>
              </a:buClr>
              <a:buSzPts val="1100"/>
              <a:buFont typeface="Arial"/>
              <a:buNone/>
            </a:pPr>
            <a:r>
              <a:rPr lang="en-GB" dirty="0"/>
              <a:t>   - **NoSQL Database (Optional)**: MongoDB for handling complex data structures, especially if detailed country profiles are involved [T6].</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GB" dirty="0"/>
              <a:t>5. **Frontend Development Tools**:</a:t>
            </a:r>
            <a:endParaRPr dirty="0"/>
          </a:p>
          <a:p>
            <a:pPr marL="0" lvl="0" indent="0" algn="l" rtl="0">
              <a:spcBef>
                <a:spcPts val="0"/>
              </a:spcBef>
              <a:spcAft>
                <a:spcPts val="0"/>
              </a:spcAft>
              <a:buClr>
                <a:schemeClr val="dk1"/>
              </a:buClr>
              <a:buSzPts val="1100"/>
              <a:buFont typeface="Arial"/>
              <a:buNone/>
            </a:pPr>
            <a:r>
              <a:rPr lang="en-GB" dirty="0"/>
              <a:t>   - **HTML/CSS**: For structuring and styling the web application [T6].</a:t>
            </a:r>
            <a:endParaRPr dirty="0"/>
          </a:p>
          <a:p>
            <a:pPr marL="0" lvl="0" indent="0" algn="l" rtl="0">
              <a:spcBef>
                <a:spcPts val="0"/>
              </a:spcBef>
              <a:spcAft>
                <a:spcPts val="0"/>
              </a:spcAft>
              <a:buClr>
                <a:schemeClr val="dk1"/>
              </a:buClr>
              <a:buSzPts val="1100"/>
              <a:buFont typeface="Arial"/>
              <a:buNone/>
            </a:pPr>
            <a:r>
              <a:rPr lang="en-GB" dirty="0"/>
              <a:t>   - **JavaScript Frameworks**: React.js or Vue.js for building an interactive user interface that allows users to visualize and interact with the RAI data [T5].</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GB" dirty="0"/>
              <a:t>6. **Backend Development Tools**:</a:t>
            </a:r>
            <a:endParaRPr dirty="0"/>
          </a:p>
          <a:p>
            <a:pPr marL="0" lvl="0" indent="0" algn="l" rtl="0">
              <a:spcBef>
                <a:spcPts val="0"/>
              </a:spcBef>
              <a:spcAft>
                <a:spcPts val="0"/>
              </a:spcAft>
              <a:buClr>
                <a:schemeClr val="dk1"/>
              </a:buClr>
              <a:buSzPts val="1100"/>
              <a:buFont typeface="Arial"/>
              <a:buNone/>
            </a:pPr>
            <a:r>
              <a:rPr lang="en-GB" dirty="0"/>
              <a:t>   - **Node.js with Express**: For creating APIs that serve data to the frontend and handle data processing requests [T6].</a:t>
            </a:r>
            <a:endParaRPr dirty="0"/>
          </a:p>
          <a:p>
            <a:pPr marL="0" lvl="0" indent="0" algn="l" rtl="0">
              <a:spcBef>
                <a:spcPts val="0"/>
              </a:spcBef>
              <a:spcAft>
                <a:spcPts val="0"/>
              </a:spcAft>
              <a:buClr>
                <a:schemeClr val="dk1"/>
              </a:buClr>
              <a:buSzPts val="1100"/>
              <a:buFont typeface="Arial"/>
              <a:buNone/>
            </a:pPr>
            <a:r>
              <a:rPr lang="en-GB" dirty="0"/>
              <a:t>   - **Python (Optional)**: For handling data-intensive tasks and complex calculations, especially if using data analysis libraries [T6].</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GB" dirty="0"/>
              <a:t>7. **Data Visualization Tools**:</a:t>
            </a:r>
            <a:endParaRPr dirty="0"/>
          </a:p>
          <a:p>
            <a:pPr marL="0" lvl="0" indent="0" algn="l" rtl="0">
              <a:spcBef>
                <a:spcPts val="0"/>
              </a:spcBef>
              <a:spcAft>
                <a:spcPts val="0"/>
              </a:spcAft>
              <a:buClr>
                <a:schemeClr val="dk1"/>
              </a:buClr>
              <a:buSzPts val="1100"/>
              <a:buFont typeface="Arial"/>
              <a:buNone/>
            </a:pPr>
            <a:r>
              <a:rPr lang="en-GB" dirty="0"/>
              <a:t>   - **Charting Libraries**: Chart.js or D3.js for rendering visual representations of the RAI and other relevant data [T5].</a:t>
            </a:r>
            <a:endParaRPr dirty="0"/>
          </a:p>
          <a:p>
            <a:pPr marL="0" lvl="0" indent="0" algn="l" rtl="0">
              <a:spcBef>
                <a:spcPts val="0"/>
              </a:spcBef>
              <a:spcAft>
                <a:spcPts val="0"/>
              </a:spcAft>
              <a:buClr>
                <a:schemeClr val="dk1"/>
              </a:buClr>
              <a:buSzPts val="1100"/>
              <a:buFont typeface="Arial"/>
              <a:buNone/>
            </a:pPr>
            <a:r>
              <a:rPr lang="en-GB" dirty="0"/>
              <a:t>   - **Mapping Libraries**: Leaflet.js or Google Maps API for displaying geographic data and comparisons visually [T6].</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GB" dirty="0"/>
              <a:t>8. **Testing and Validation Tools**:</a:t>
            </a:r>
            <a:endParaRPr dirty="0"/>
          </a:p>
          <a:p>
            <a:pPr marL="0" lvl="0" indent="0" algn="l" rtl="0">
              <a:spcBef>
                <a:spcPts val="0"/>
              </a:spcBef>
              <a:spcAft>
                <a:spcPts val="0"/>
              </a:spcAft>
              <a:buClr>
                <a:schemeClr val="dk1"/>
              </a:buClr>
              <a:buSzPts val="1100"/>
              <a:buFont typeface="Arial"/>
              <a:buNone/>
            </a:pPr>
            <a:r>
              <a:rPr lang="en-GB" dirty="0"/>
              <a:t>   - **Statistical Software**: Tools for conducting empirical validation and testing the RAI model against real-world data [T2].</a:t>
            </a:r>
            <a:endParaRPr dirty="0"/>
          </a:p>
          <a:p>
            <a:pPr marL="0" lvl="0" indent="0" algn="l" rtl="0">
              <a:spcBef>
                <a:spcPts val="0"/>
              </a:spcBef>
              <a:spcAft>
                <a:spcPts val="0"/>
              </a:spcAft>
              <a:buClr>
                <a:schemeClr val="dk1"/>
              </a:buClr>
              <a:buSzPts val="1100"/>
              <a:buFont typeface="Arial"/>
              <a:buNone/>
            </a:pPr>
            <a:r>
              <a:rPr lang="en-GB" dirty="0"/>
              <a:t>   - **User Feedback Mechanisms**: Systems for collecting user feedback to refine and improve the RAI model and application [T2].</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GB" dirty="0"/>
              <a:t>9. **Deployment and Hosting**:</a:t>
            </a:r>
            <a:endParaRPr dirty="0"/>
          </a:p>
          <a:p>
            <a:pPr marL="0" lvl="0" indent="0" algn="l" rtl="0">
              <a:spcBef>
                <a:spcPts val="0"/>
              </a:spcBef>
              <a:spcAft>
                <a:spcPts val="0"/>
              </a:spcAft>
              <a:buClr>
                <a:schemeClr val="dk1"/>
              </a:buClr>
              <a:buSzPts val="1100"/>
              <a:buFont typeface="Arial"/>
              <a:buNone/>
            </a:pPr>
            <a:r>
              <a:rPr lang="en-GB" dirty="0"/>
              <a:t>   - **Web Hosting Services**: A reliable hosting platform to deploy the web application, ensuring it is accessible to users [T5].</a:t>
            </a:r>
            <a:endParaRPr dirty="0"/>
          </a:p>
          <a:p>
            <a:pPr marL="0" lvl="0" indent="0" algn="l" rtl="0">
              <a:spcBef>
                <a:spcPts val="0"/>
              </a:spcBef>
              <a:spcAft>
                <a:spcPts val="0"/>
              </a:spcAft>
              <a:buClr>
                <a:schemeClr val="dk1"/>
              </a:buClr>
              <a:buSzPts val="1100"/>
              <a:buFont typeface="Arial"/>
              <a:buNone/>
            </a:pPr>
            <a:r>
              <a:rPr lang="en-GB" dirty="0"/>
              <a:t>   - **Version Control Systems**: Tools like Git for managing code changes and collaboration among team members [T6].</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GB" dirty="0"/>
              <a:t>10. **Project Management Tools**:</a:t>
            </a:r>
            <a:endParaRPr dirty="0"/>
          </a:p>
          <a:p>
            <a:pPr marL="0" lvl="0" indent="0" algn="l" rtl="0">
              <a:spcBef>
                <a:spcPts val="0"/>
              </a:spcBef>
              <a:spcAft>
                <a:spcPts val="0"/>
              </a:spcAft>
              <a:buClr>
                <a:schemeClr val="dk1"/>
              </a:buClr>
              <a:buSzPts val="1100"/>
              <a:buFont typeface="Arial"/>
              <a:buNone/>
            </a:pPr>
            <a:r>
              <a:rPr lang="en-GB" dirty="0"/>
              <a:t>    - **Collaboration Platforms**: Tools like Trello, Asana, or Jira for project management and tracking progress [T6].</a:t>
            </a:r>
            <a:endParaRPr dirty="0"/>
          </a:p>
          <a:p>
            <a:pPr marL="0" lvl="0" indent="0" algn="l" rtl="0">
              <a:spcBef>
                <a:spcPts val="0"/>
              </a:spcBef>
              <a:spcAft>
                <a:spcPts val="0"/>
              </a:spcAft>
              <a:buClr>
                <a:schemeClr val="dk1"/>
              </a:buClr>
              <a:buSzPts val="1100"/>
              <a:buFont typeface="Arial"/>
              <a:buNone/>
            </a:pPr>
            <a:r>
              <a:rPr lang="en-GB" dirty="0"/>
              <a:t>    - **Documentation Tools**: Platforms for maintaining project documentation, such as Confluence or Google Docs [T6].</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GB" dirty="0"/>
              <a:t>By assembling these components, the project can be effectively developed, deployed, and maintained, ensuring a comprehensive and user-friendly RAI tool for the pharmaceutical industry.</a:t>
            </a:r>
            <a:endParaRPr dirty="0"/>
          </a:p>
          <a:p>
            <a:pPr marL="0" lvl="0" indent="0" algn="l" rtl="0">
              <a:spcBef>
                <a:spcPts val="0"/>
              </a:spcBef>
              <a:spcAft>
                <a:spcPts val="0"/>
              </a:spcAft>
              <a:buNone/>
            </a:pPr>
            <a:endParaRPr dirty="0"/>
          </a:p>
        </p:txBody>
      </p:sp>
      <p:sp>
        <p:nvSpPr>
          <p:cNvPr id="143" name="Google Shape;14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9" name="Google Shape;14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A simple user interface to make consumers understand the rai and customization of factors</a:t>
            </a:r>
            <a:endParaRPr/>
          </a:p>
        </p:txBody>
      </p:sp>
      <p:sp>
        <p:nvSpPr>
          <p:cNvPr id="155" name="Google Shape;15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GB"/>
              <a:t>### **Conclusion Slide Content:**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**Title: Conclusion**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1. **Comprehensive Analysis Tool**  </a:t>
            </a:r>
            <a:endParaRPr/>
          </a:p>
          <a:p>
            <a:pPr marL="0" lvl="0" indent="0" algn="l" rtl="0">
              <a:spcBef>
                <a:spcPts val="0"/>
              </a:spcBef>
              <a:spcAft>
                <a:spcPts val="0"/>
              </a:spcAft>
              <a:buClr>
                <a:schemeClr val="dk1"/>
              </a:buClr>
              <a:buSzPts val="1100"/>
              <a:buFont typeface="Arial"/>
              <a:buNone/>
            </a:pPr>
            <a:r>
              <a:rPr lang="en-GB"/>
              <a:t>   - The **Relative Attractiveness Index (RAI)** provides a systematic, data-driven approach for evaluating global markets in the pharmaceutical industry.</a:t>
            </a:r>
            <a:endParaRPr/>
          </a:p>
          <a:p>
            <a:pPr marL="0" lvl="0" indent="0" algn="l" rtl="0">
              <a:spcBef>
                <a:spcPts val="0"/>
              </a:spcBef>
              <a:spcAft>
                <a:spcPts val="0"/>
              </a:spcAft>
              <a:buClr>
                <a:schemeClr val="dk1"/>
              </a:buClr>
              <a:buSzPts val="1100"/>
              <a:buFont typeface="Arial"/>
              <a:buNone/>
            </a:pPr>
            <a:r>
              <a:rPr lang="en-GB"/>
              <a:t>   - By integrating both **quantitative factors** (economic data, market size, growth rates) and **qualitative factors** (regulatory environment, innovation potential), the RAI offers a holistic view of market attractiveness.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2. **AI-Driven Insights**  </a:t>
            </a:r>
            <a:endParaRPr/>
          </a:p>
          <a:p>
            <a:pPr marL="0" lvl="0" indent="0" algn="l" rtl="0">
              <a:spcBef>
                <a:spcPts val="0"/>
              </a:spcBef>
              <a:spcAft>
                <a:spcPts val="0"/>
              </a:spcAft>
              <a:buClr>
                <a:schemeClr val="dk1"/>
              </a:buClr>
              <a:buSzPts val="1100"/>
              <a:buFont typeface="Arial"/>
              <a:buNone/>
            </a:pPr>
            <a:r>
              <a:rPr lang="en-GB"/>
              <a:t>   - The use of **AI and machine learning tools** (Python, statistical models) in processing large datasets ensures accuracy and scalability in analyzing multiple countries and companies.</a:t>
            </a:r>
            <a:endParaRPr/>
          </a:p>
          <a:p>
            <a:pPr marL="0" lvl="0" indent="0" algn="l" rtl="0">
              <a:spcBef>
                <a:spcPts val="0"/>
              </a:spcBef>
              <a:spcAft>
                <a:spcPts val="0"/>
              </a:spcAft>
              <a:buClr>
                <a:schemeClr val="dk1"/>
              </a:buClr>
              <a:buSzPts val="1100"/>
              <a:buFont typeface="Arial"/>
              <a:buNone/>
            </a:pPr>
            <a:r>
              <a:rPr lang="en-GB"/>
              <a:t>   - This enables real-time decision-making, helping investors, businesses, and policymakers make informed decisions.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3. **Interactive Visualization**  </a:t>
            </a:r>
            <a:endParaRPr/>
          </a:p>
          <a:p>
            <a:pPr marL="0" lvl="0" indent="0" algn="l" rtl="0">
              <a:spcBef>
                <a:spcPts val="0"/>
              </a:spcBef>
              <a:spcAft>
                <a:spcPts val="0"/>
              </a:spcAft>
              <a:buClr>
                <a:schemeClr val="dk1"/>
              </a:buClr>
              <a:buSzPts val="1100"/>
              <a:buFont typeface="Arial"/>
              <a:buNone/>
            </a:pPr>
            <a:r>
              <a:rPr lang="en-GB"/>
              <a:t>   - The platform provides a user-friendly interface with **interactive charts and maps**, making it easy to compare and visualize market and company-level data across different regions.</a:t>
            </a:r>
            <a:endParaRPr/>
          </a:p>
          <a:p>
            <a:pPr marL="0" lvl="0" indent="0" algn="l" rtl="0">
              <a:spcBef>
                <a:spcPts val="0"/>
              </a:spcBef>
              <a:spcAft>
                <a:spcPts val="0"/>
              </a:spcAft>
              <a:buClr>
                <a:schemeClr val="dk1"/>
              </a:buClr>
              <a:buSzPts val="1100"/>
              <a:buFont typeface="Arial"/>
              <a:buNone/>
            </a:pPr>
            <a:r>
              <a:rPr lang="en-GB"/>
              <a:t>   - Tools like **Chart.js** and **Leaflet.js** enhance data presentation, offering valuable insights for business expansion and investment strategies.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4. **Future Prospects**  </a:t>
            </a:r>
            <a:endParaRPr/>
          </a:p>
          <a:p>
            <a:pPr marL="0" lvl="0" indent="0" algn="l" rtl="0">
              <a:spcBef>
                <a:spcPts val="0"/>
              </a:spcBef>
              <a:spcAft>
                <a:spcPts val="0"/>
              </a:spcAft>
              <a:buClr>
                <a:schemeClr val="dk1"/>
              </a:buClr>
              <a:buSzPts val="1100"/>
              <a:buFont typeface="Arial"/>
              <a:buNone/>
            </a:pPr>
            <a:r>
              <a:rPr lang="en-GB"/>
              <a:t>   - As global pharmaceutical markets evolve, the RAI can continuously adapt by incorporating **emerging trends** such as **biotechnology advancements**, regulatory shifts, and market dynamics, keeping stakeholders informed with up-to-date insights.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**Takeaway**:  </a:t>
            </a:r>
            <a:endParaRPr/>
          </a:p>
          <a:p>
            <a:pPr marL="0" lvl="0" indent="0" algn="l" rtl="0">
              <a:spcBef>
                <a:spcPts val="0"/>
              </a:spcBef>
              <a:spcAft>
                <a:spcPts val="0"/>
              </a:spcAft>
              <a:buClr>
                <a:schemeClr val="dk1"/>
              </a:buClr>
              <a:buSzPts val="1100"/>
              <a:buFont typeface="Arial"/>
              <a:buNone/>
            </a:pPr>
            <a:r>
              <a:rPr lang="en-GB"/>
              <a:t>The RAI project stands as a robust tool for evaluating the **pharmaceutical industry's global attractiveness**, combining **AI-driven data analysis** with interactive visualization to support better decision-making in a complex market environment.</a:t>
            </a:r>
            <a:endParaRPr/>
          </a:p>
          <a:p>
            <a:pPr marL="0" lvl="0" indent="0" algn="l" rtl="0">
              <a:spcBef>
                <a:spcPts val="0"/>
              </a:spcBef>
              <a:spcAft>
                <a:spcPts val="0"/>
              </a:spcAft>
              <a:buNone/>
            </a:pPr>
            <a:endParaRPr/>
          </a:p>
        </p:txBody>
      </p:sp>
      <p:sp>
        <p:nvSpPr>
          <p:cNvPr id="161" name="Google Shape;16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67" name="Google Shape;16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Its there in the word file i sent u bruh</a:t>
            </a:r>
            <a:endParaRPr/>
          </a:p>
        </p:txBody>
      </p:sp>
      <p:sp>
        <p:nvSpPr>
          <p:cNvPr id="175" name="Google Shape;17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8th one,9thone</a:t>
            </a:r>
            <a:endParaRPr/>
          </a:p>
        </p:txBody>
      </p:sp>
      <p:sp>
        <p:nvSpPr>
          <p:cNvPr id="181" name="Google Shape;18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GB" sz="1300" b="1" dirty="0">
                <a:latin typeface="Arial"/>
                <a:ea typeface="Arial"/>
                <a:cs typeface="Arial"/>
                <a:sym typeface="Arial"/>
              </a:rPr>
              <a:t>Literature Review Slide Content:</a:t>
            </a:r>
            <a:endParaRPr sz="1300" b="1" dirty="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GB" sz="1100" b="1" dirty="0">
                <a:latin typeface="Arial"/>
                <a:ea typeface="Arial"/>
                <a:cs typeface="Arial"/>
                <a:sym typeface="Arial"/>
              </a:rPr>
              <a:t>Title: Literature Review</a:t>
            </a:r>
            <a:endParaRPr sz="1100" b="1" dirty="0">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AutoNum type="arabicPeriod"/>
            </a:pPr>
            <a:r>
              <a:rPr lang="en-GB" sz="1100" b="1" dirty="0">
                <a:latin typeface="Arial"/>
                <a:ea typeface="Arial"/>
                <a:cs typeface="Arial"/>
                <a:sym typeface="Arial"/>
              </a:rPr>
              <a:t>Introduction:</a:t>
            </a:r>
            <a:endParaRPr sz="1100" b="1" dirty="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GB" sz="1100" dirty="0">
                <a:latin typeface="Arial"/>
                <a:ea typeface="Arial"/>
                <a:cs typeface="Arial"/>
                <a:sym typeface="Arial"/>
              </a:rPr>
              <a:t>The concept of the </a:t>
            </a:r>
            <a:r>
              <a:rPr lang="en-GB" sz="1100" b="1" dirty="0">
                <a:latin typeface="Arial"/>
                <a:ea typeface="Arial"/>
                <a:cs typeface="Arial"/>
                <a:sym typeface="Arial"/>
              </a:rPr>
              <a:t>Relative Attractiveness Index (RAI)</a:t>
            </a:r>
            <a:r>
              <a:rPr lang="en-GB" sz="1100" dirty="0">
                <a:latin typeface="Arial"/>
                <a:ea typeface="Arial"/>
                <a:cs typeface="Arial"/>
                <a:sym typeface="Arial"/>
              </a:rPr>
              <a:t> provides a framework for evaluating the attractiveness of investments across various markets, including the pharmaceutical sector.</a:t>
            </a:r>
            <a:endParaRPr sz="1100" dirty="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GB" sz="1100" dirty="0">
                <a:latin typeface="Arial"/>
                <a:ea typeface="Arial"/>
                <a:cs typeface="Arial"/>
                <a:sym typeface="Arial"/>
              </a:rPr>
              <a:t>The </a:t>
            </a:r>
            <a:r>
              <a:rPr lang="en-GB" sz="1100" b="1" dirty="0">
                <a:latin typeface="Arial"/>
                <a:ea typeface="Arial"/>
                <a:cs typeface="Arial"/>
                <a:sym typeface="Arial"/>
              </a:rPr>
              <a:t>pharmaceutical industry</a:t>
            </a:r>
            <a:r>
              <a:rPr lang="en-GB" sz="1100" dirty="0">
                <a:latin typeface="Arial"/>
                <a:ea typeface="Arial"/>
                <a:cs typeface="Arial"/>
                <a:sym typeface="Arial"/>
              </a:rPr>
              <a:t> presents unique challenges due to its reliance on R&amp;D investments, regulatory hurdles, and long product lifecycles.</a:t>
            </a:r>
            <a:endParaRPr sz="1100" dirty="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GB" sz="1100" b="1" dirty="0">
                <a:latin typeface="Arial"/>
                <a:ea typeface="Arial"/>
                <a:cs typeface="Arial"/>
                <a:sym typeface="Arial"/>
              </a:rPr>
              <a:t>Key Research Findings:</a:t>
            </a:r>
            <a:endParaRPr sz="1100" b="1" dirty="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US7882001: Graphical System for Determining Investment Attractiveness</a:t>
            </a:r>
            <a:endParaRPr sz="1100" b="1" dirty="0">
              <a:latin typeface="Arial"/>
              <a:ea typeface="Arial"/>
              <a:cs typeface="Arial"/>
              <a:sym typeface="Arial"/>
            </a:endParaRPr>
          </a:p>
          <a:p>
            <a:pPr marL="1371600" lvl="2"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Strengths</a:t>
            </a:r>
            <a:r>
              <a:rPr lang="en-GB" sz="1100" dirty="0">
                <a:latin typeface="Arial"/>
                <a:ea typeface="Arial"/>
                <a:cs typeface="Arial"/>
                <a:sym typeface="Arial"/>
              </a:rPr>
              <a:t>: Multi-factor evaluation using financial and growth indicators.</a:t>
            </a:r>
            <a:endParaRPr sz="1100" dirty="0">
              <a:latin typeface="Arial"/>
              <a:ea typeface="Arial"/>
              <a:cs typeface="Arial"/>
              <a:sym typeface="Arial"/>
            </a:endParaRPr>
          </a:p>
          <a:p>
            <a:pPr marL="1371600" lvl="2"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Application in Pharma</a:t>
            </a:r>
            <a:r>
              <a:rPr lang="en-GB" sz="1100" dirty="0">
                <a:latin typeface="Arial"/>
                <a:ea typeface="Arial"/>
                <a:cs typeface="Arial"/>
                <a:sym typeface="Arial"/>
              </a:rPr>
              <a:t>: Aids in comparing peer companies based on risk and growth metrics.</a:t>
            </a:r>
            <a:endParaRPr sz="1100" dirty="0">
              <a:latin typeface="Arial"/>
              <a:ea typeface="Arial"/>
              <a:cs typeface="Arial"/>
              <a:sym typeface="Arial"/>
            </a:endParaRPr>
          </a:p>
          <a:p>
            <a:pPr marL="1371600" lvl="2"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Drawbacks</a:t>
            </a:r>
            <a:r>
              <a:rPr lang="en-GB" sz="1100" dirty="0">
                <a:latin typeface="Arial"/>
                <a:ea typeface="Arial"/>
                <a:cs typeface="Arial"/>
                <a:sym typeface="Arial"/>
              </a:rPr>
              <a:t>: Complexity in interpretation and reliance on quantitative data alone.</a:t>
            </a:r>
            <a:endParaRPr sz="1100" dirty="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ssrn_id3540484: Modeling Investment Attractiveness Using Entropy</a:t>
            </a:r>
            <a:endParaRPr sz="1100" b="1" dirty="0">
              <a:latin typeface="Arial"/>
              <a:ea typeface="Arial"/>
              <a:cs typeface="Arial"/>
              <a:sym typeface="Arial"/>
            </a:endParaRPr>
          </a:p>
          <a:p>
            <a:pPr marL="1371600" lvl="2"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Strengths</a:t>
            </a:r>
            <a:r>
              <a:rPr lang="en-GB" sz="1100" dirty="0">
                <a:latin typeface="Arial"/>
                <a:ea typeface="Arial"/>
                <a:cs typeface="Arial"/>
                <a:sym typeface="Arial"/>
              </a:rPr>
              <a:t>: Predicts market instability using mathematical measures.</a:t>
            </a:r>
            <a:endParaRPr sz="1100" dirty="0">
              <a:latin typeface="Arial"/>
              <a:ea typeface="Arial"/>
              <a:cs typeface="Arial"/>
              <a:sym typeface="Arial"/>
            </a:endParaRPr>
          </a:p>
          <a:p>
            <a:pPr marL="1371600" lvl="2"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Application in Pharma</a:t>
            </a:r>
            <a:r>
              <a:rPr lang="en-GB" sz="1100" dirty="0">
                <a:latin typeface="Arial"/>
                <a:ea typeface="Arial"/>
                <a:cs typeface="Arial"/>
                <a:sym typeface="Arial"/>
              </a:rPr>
              <a:t>: Evaluates risk and stability in volatile market conditions like the COVID-19 pandemic.</a:t>
            </a:r>
            <a:endParaRPr sz="1100" dirty="0">
              <a:latin typeface="Arial"/>
              <a:ea typeface="Arial"/>
              <a:cs typeface="Arial"/>
              <a:sym typeface="Arial"/>
            </a:endParaRPr>
          </a:p>
          <a:p>
            <a:pPr marL="1371600" lvl="2"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Drawbacks</a:t>
            </a:r>
            <a:r>
              <a:rPr lang="en-GB" sz="1100" dirty="0">
                <a:latin typeface="Arial"/>
                <a:ea typeface="Arial"/>
                <a:cs typeface="Arial"/>
                <a:sym typeface="Arial"/>
              </a:rPr>
              <a:t>: Primarily uses historical data; qualitative factors like regulation and innovation potential are not integrated.</a:t>
            </a:r>
            <a:endParaRPr sz="1100" dirty="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Paper18: Comparative Analysis Pre/Post-COVID-19</a:t>
            </a:r>
            <a:endParaRPr sz="1100" b="1" dirty="0">
              <a:latin typeface="Arial"/>
              <a:ea typeface="Arial"/>
              <a:cs typeface="Arial"/>
              <a:sym typeface="Arial"/>
            </a:endParaRPr>
          </a:p>
          <a:p>
            <a:pPr marL="1371600" lvl="2"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Strengths</a:t>
            </a:r>
            <a:r>
              <a:rPr lang="en-GB" sz="1100" dirty="0">
                <a:latin typeface="Arial"/>
                <a:ea typeface="Arial"/>
                <a:cs typeface="Arial"/>
                <a:sym typeface="Arial"/>
              </a:rPr>
              <a:t>: Combines statistical and fractal methods to assess financial instruments, including those in pharma.</a:t>
            </a:r>
            <a:endParaRPr sz="1100" dirty="0">
              <a:latin typeface="Arial"/>
              <a:ea typeface="Arial"/>
              <a:cs typeface="Arial"/>
              <a:sym typeface="Arial"/>
            </a:endParaRPr>
          </a:p>
          <a:p>
            <a:pPr marL="1371600" lvl="2"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Drawbacks</a:t>
            </a:r>
            <a:r>
              <a:rPr lang="en-GB" sz="1100" dirty="0">
                <a:latin typeface="Arial"/>
                <a:ea typeface="Arial"/>
                <a:cs typeface="Arial"/>
                <a:sym typeface="Arial"/>
              </a:rPr>
              <a:t>: Limited inclusion of qualitative factors like drug pipelines and patents.</a:t>
            </a:r>
            <a:endParaRPr sz="1100" dirty="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Pharma Quality (1-s2.0-S1319016413001114)</a:t>
            </a:r>
            <a:endParaRPr sz="1100" b="1" dirty="0">
              <a:latin typeface="Arial"/>
              <a:ea typeface="Arial"/>
              <a:cs typeface="Arial"/>
              <a:sym typeface="Arial"/>
            </a:endParaRPr>
          </a:p>
          <a:p>
            <a:pPr marL="1371600" lvl="2"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Strengths</a:t>
            </a:r>
            <a:r>
              <a:rPr lang="en-GB" sz="1100" dirty="0">
                <a:latin typeface="Arial"/>
                <a:ea typeface="Arial"/>
                <a:cs typeface="Arial"/>
                <a:sym typeface="Arial"/>
              </a:rPr>
              <a:t>: Reviews global pharma quality standards and highlights quality management practices like Six Sigma.</a:t>
            </a:r>
            <a:endParaRPr sz="1100" dirty="0">
              <a:latin typeface="Arial"/>
              <a:ea typeface="Arial"/>
              <a:cs typeface="Arial"/>
              <a:sym typeface="Arial"/>
            </a:endParaRPr>
          </a:p>
          <a:p>
            <a:pPr marL="1371600" lvl="2"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Application</a:t>
            </a:r>
            <a:r>
              <a:rPr lang="en-GB" sz="1100" dirty="0">
                <a:latin typeface="Arial"/>
                <a:ea typeface="Arial"/>
                <a:cs typeface="Arial"/>
                <a:sym typeface="Arial"/>
              </a:rPr>
              <a:t>: Highlights quality as a competitive advantage in pharma, important for attracting investment.</a:t>
            </a:r>
            <a:endParaRPr sz="1100" dirty="0">
              <a:latin typeface="Arial"/>
              <a:ea typeface="Arial"/>
              <a:cs typeface="Arial"/>
              <a:sym typeface="Arial"/>
            </a:endParaRPr>
          </a:p>
          <a:p>
            <a:pPr marL="1371600" lvl="2"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Drawbacks</a:t>
            </a:r>
            <a:r>
              <a:rPr lang="en-GB" sz="1100" dirty="0">
                <a:latin typeface="Arial"/>
                <a:ea typeface="Arial"/>
                <a:cs typeface="Arial"/>
                <a:sym typeface="Arial"/>
              </a:rPr>
              <a:t>: Few case studies on real-world implementation.</a:t>
            </a:r>
            <a:endParaRPr sz="1100" dirty="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GB" sz="1100" b="1" dirty="0">
                <a:latin typeface="Arial"/>
                <a:ea typeface="Arial"/>
                <a:cs typeface="Arial"/>
                <a:sym typeface="Arial"/>
              </a:rPr>
              <a:t>Conclusion:</a:t>
            </a:r>
            <a:endParaRPr sz="1100" b="1" dirty="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GB" sz="1100" dirty="0">
                <a:latin typeface="Arial"/>
                <a:ea typeface="Arial"/>
                <a:cs typeface="Arial"/>
                <a:sym typeface="Arial"/>
              </a:rPr>
              <a:t>The literature on the </a:t>
            </a:r>
            <a:r>
              <a:rPr lang="en-GB" sz="1100" b="1" dirty="0">
                <a:latin typeface="Arial"/>
                <a:ea typeface="Arial"/>
                <a:cs typeface="Arial"/>
                <a:sym typeface="Arial"/>
              </a:rPr>
              <a:t>Relative Attractiveness Index</a:t>
            </a:r>
            <a:r>
              <a:rPr lang="en-GB" sz="1100" dirty="0">
                <a:latin typeface="Arial"/>
                <a:ea typeface="Arial"/>
                <a:cs typeface="Arial"/>
                <a:sym typeface="Arial"/>
              </a:rPr>
              <a:t> indicates its valuable role in evaluating pharmaceutical market investments by balancing quantitative and qualitative factors. However, methodologies like those using </a:t>
            </a:r>
            <a:r>
              <a:rPr lang="en-GB" sz="1100" b="1" dirty="0">
                <a:latin typeface="Arial"/>
                <a:ea typeface="Arial"/>
                <a:cs typeface="Arial"/>
                <a:sym typeface="Arial"/>
              </a:rPr>
              <a:t>entropy analysis</a:t>
            </a:r>
            <a:r>
              <a:rPr lang="en-GB" sz="1100" dirty="0">
                <a:latin typeface="Arial"/>
                <a:ea typeface="Arial"/>
                <a:cs typeface="Arial"/>
                <a:sym typeface="Arial"/>
              </a:rPr>
              <a:t> and </a:t>
            </a:r>
            <a:r>
              <a:rPr lang="en-GB" sz="1100" b="1" dirty="0">
                <a:latin typeface="Arial"/>
                <a:ea typeface="Arial"/>
                <a:cs typeface="Arial"/>
                <a:sym typeface="Arial"/>
              </a:rPr>
              <a:t>fractal dynamics</a:t>
            </a:r>
            <a:r>
              <a:rPr lang="en-GB" sz="1100" dirty="0">
                <a:latin typeface="Arial"/>
                <a:ea typeface="Arial"/>
                <a:cs typeface="Arial"/>
                <a:sym typeface="Arial"/>
              </a:rPr>
              <a:t> can benefit from incorporating more forward-looking factors like innovation potential and regulatory changes.</a:t>
            </a:r>
            <a:endParaRPr sz="1100" dirty="0">
              <a:latin typeface="Arial"/>
              <a:ea typeface="Arial"/>
              <a:cs typeface="Arial"/>
              <a:sym typeface="Arial"/>
            </a:endParaRPr>
          </a:p>
          <a:p>
            <a:pPr marL="0" lvl="0" indent="0" algn="l" rtl="0">
              <a:spcBef>
                <a:spcPts val="1200"/>
              </a:spcBef>
              <a:spcAft>
                <a:spcPts val="0"/>
              </a:spcAft>
              <a:buNone/>
            </a:pPr>
            <a:endParaRPr dirty="0"/>
          </a:p>
        </p:txBody>
      </p:sp>
      <p:sp>
        <p:nvSpPr>
          <p:cNvPr id="106" name="Google Shape;10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a:extLst>
            <a:ext uri="{FF2B5EF4-FFF2-40B4-BE49-F238E27FC236}">
              <a16:creationId xmlns:a16="http://schemas.microsoft.com/office/drawing/2014/main" id="{9C1D1952-AFC1-41EE-DA71-9E85391C217E}"/>
            </a:ext>
          </a:extLst>
        </p:cNvPr>
        <p:cNvGrpSpPr/>
        <p:nvPr/>
      </p:nvGrpSpPr>
      <p:grpSpPr>
        <a:xfrm>
          <a:off x="0" y="0"/>
          <a:ext cx="0" cy="0"/>
          <a:chOff x="0" y="0"/>
          <a:chExt cx="0" cy="0"/>
        </a:xfrm>
      </p:grpSpPr>
      <p:sp>
        <p:nvSpPr>
          <p:cNvPr id="105" name="Google Shape;105;p3:notes">
            <a:extLst>
              <a:ext uri="{FF2B5EF4-FFF2-40B4-BE49-F238E27FC236}">
                <a16:creationId xmlns:a16="http://schemas.microsoft.com/office/drawing/2014/main" id="{BCCEA38E-7255-437B-A8A5-F4C0353599C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GB" sz="1300" b="1" dirty="0">
                <a:latin typeface="Arial"/>
                <a:ea typeface="Arial"/>
                <a:cs typeface="Arial"/>
                <a:sym typeface="Arial"/>
              </a:rPr>
              <a:t>Literature Review Slide Content:</a:t>
            </a:r>
            <a:endParaRPr sz="1300" b="1" dirty="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GB" sz="1100" b="1" dirty="0">
                <a:latin typeface="Arial"/>
                <a:ea typeface="Arial"/>
                <a:cs typeface="Arial"/>
                <a:sym typeface="Arial"/>
              </a:rPr>
              <a:t>Title: Literature Review</a:t>
            </a:r>
            <a:endParaRPr sz="1100" b="1" dirty="0">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AutoNum type="arabicPeriod"/>
            </a:pPr>
            <a:r>
              <a:rPr lang="en-GB" sz="1100" b="1" dirty="0">
                <a:latin typeface="Arial"/>
                <a:ea typeface="Arial"/>
                <a:cs typeface="Arial"/>
                <a:sym typeface="Arial"/>
              </a:rPr>
              <a:t>Introduction:</a:t>
            </a:r>
            <a:endParaRPr sz="1100" b="1" dirty="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GB" sz="1100" dirty="0">
                <a:latin typeface="Arial"/>
                <a:ea typeface="Arial"/>
                <a:cs typeface="Arial"/>
                <a:sym typeface="Arial"/>
              </a:rPr>
              <a:t>The concept of the </a:t>
            </a:r>
            <a:r>
              <a:rPr lang="en-GB" sz="1100" b="1" dirty="0">
                <a:latin typeface="Arial"/>
                <a:ea typeface="Arial"/>
                <a:cs typeface="Arial"/>
                <a:sym typeface="Arial"/>
              </a:rPr>
              <a:t>Relative Attractiveness Index (RAI)</a:t>
            </a:r>
            <a:r>
              <a:rPr lang="en-GB" sz="1100" dirty="0">
                <a:latin typeface="Arial"/>
                <a:ea typeface="Arial"/>
                <a:cs typeface="Arial"/>
                <a:sym typeface="Arial"/>
              </a:rPr>
              <a:t> provides a framework for evaluating the attractiveness of investments across various markets, including the pharmaceutical sector.</a:t>
            </a:r>
            <a:endParaRPr sz="1100" dirty="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GB" sz="1100" dirty="0">
                <a:latin typeface="Arial"/>
                <a:ea typeface="Arial"/>
                <a:cs typeface="Arial"/>
                <a:sym typeface="Arial"/>
              </a:rPr>
              <a:t>The </a:t>
            </a:r>
            <a:r>
              <a:rPr lang="en-GB" sz="1100" b="1" dirty="0">
                <a:latin typeface="Arial"/>
                <a:ea typeface="Arial"/>
                <a:cs typeface="Arial"/>
                <a:sym typeface="Arial"/>
              </a:rPr>
              <a:t>pharmaceutical industry</a:t>
            </a:r>
            <a:r>
              <a:rPr lang="en-GB" sz="1100" dirty="0">
                <a:latin typeface="Arial"/>
                <a:ea typeface="Arial"/>
                <a:cs typeface="Arial"/>
                <a:sym typeface="Arial"/>
              </a:rPr>
              <a:t> presents unique challenges due to its reliance on R&amp;D investments, regulatory hurdles, and long product lifecycles.</a:t>
            </a:r>
            <a:endParaRPr sz="1100" dirty="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GB" sz="1100" b="1" dirty="0">
                <a:latin typeface="Arial"/>
                <a:ea typeface="Arial"/>
                <a:cs typeface="Arial"/>
                <a:sym typeface="Arial"/>
              </a:rPr>
              <a:t>Key Research Findings:</a:t>
            </a:r>
            <a:endParaRPr sz="1100" b="1" dirty="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US7882001: Graphical System for Determining Investment Attractiveness</a:t>
            </a:r>
            <a:endParaRPr sz="1100" b="1" dirty="0">
              <a:latin typeface="Arial"/>
              <a:ea typeface="Arial"/>
              <a:cs typeface="Arial"/>
              <a:sym typeface="Arial"/>
            </a:endParaRPr>
          </a:p>
          <a:p>
            <a:pPr marL="1371600" lvl="2"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Strengths</a:t>
            </a:r>
            <a:r>
              <a:rPr lang="en-GB" sz="1100" dirty="0">
                <a:latin typeface="Arial"/>
                <a:ea typeface="Arial"/>
                <a:cs typeface="Arial"/>
                <a:sym typeface="Arial"/>
              </a:rPr>
              <a:t>: Multi-factor evaluation using financial and growth indicators.</a:t>
            </a:r>
            <a:endParaRPr sz="1100" dirty="0">
              <a:latin typeface="Arial"/>
              <a:ea typeface="Arial"/>
              <a:cs typeface="Arial"/>
              <a:sym typeface="Arial"/>
            </a:endParaRPr>
          </a:p>
          <a:p>
            <a:pPr marL="1371600" lvl="2"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Application in Pharma</a:t>
            </a:r>
            <a:r>
              <a:rPr lang="en-GB" sz="1100" dirty="0">
                <a:latin typeface="Arial"/>
                <a:ea typeface="Arial"/>
                <a:cs typeface="Arial"/>
                <a:sym typeface="Arial"/>
              </a:rPr>
              <a:t>: Aids in comparing peer companies based on risk and growth metrics.</a:t>
            </a:r>
            <a:endParaRPr sz="1100" dirty="0">
              <a:latin typeface="Arial"/>
              <a:ea typeface="Arial"/>
              <a:cs typeface="Arial"/>
              <a:sym typeface="Arial"/>
            </a:endParaRPr>
          </a:p>
          <a:p>
            <a:pPr marL="1371600" lvl="2"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Drawbacks</a:t>
            </a:r>
            <a:r>
              <a:rPr lang="en-GB" sz="1100" dirty="0">
                <a:latin typeface="Arial"/>
                <a:ea typeface="Arial"/>
                <a:cs typeface="Arial"/>
                <a:sym typeface="Arial"/>
              </a:rPr>
              <a:t>: Complexity in interpretation and reliance on quantitative data alone.</a:t>
            </a:r>
            <a:endParaRPr sz="1100" dirty="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ssrn_id3540484: Modeling Investment Attractiveness Using Entropy</a:t>
            </a:r>
            <a:endParaRPr sz="1100" b="1" dirty="0">
              <a:latin typeface="Arial"/>
              <a:ea typeface="Arial"/>
              <a:cs typeface="Arial"/>
              <a:sym typeface="Arial"/>
            </a:endParaRPr>
          </a:p>
          <a:p>
            <a:pPr marL="1371600" lvl="2"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Strengths</a:t>
            </a:r>
            <a:r>
              <a:rPr lang="en-GB" sz="1100" dirty="0">
                <a:latin typeface="Arial"/>
                <a:ea typeface="Arial"/>
                <a:cs typeface="Arial"/>
                <a:sym typeface="Arial"/>
              </a:rPr>
              <a:t>: Predicts market instability using mathematical measures.</a:t>
            </a:r>
            <a:endParaRPr sz="1100" dirty="0">
              <a:latin typeface="Arial"/>
              <a:ea typeface="Arial"/>
              <a:cs typeface="Arial"/>
              <a:sym typeface="Arial"/>
            </a:endParaRPr>
          </a:p>
          <a:p>
            <a:pPr marL="1371600" lvl="2"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Application in Pharma</a:t>
            </a:r>
            <a:r>
              <a:rPr lang="en-GB" sz="1100" dirty="0">
                <a:latin typeface="Arial"/>
                <a:ea typeface="Arial"/>
                <a:cs typeface="Arial"/>
                <a:sym typeface="Arial"/>
              </a:rPr>
              <a:t>: Evaluates risk and stability in volatile market conditions like the COVID-19 pandemic.</a:t>
            </a:r>
            <a:endParaRPr sz="1100" dirty="0">
              <a:latin typeface="Arial"/>
              <a:ea typeface="Arial"/>
              <a:cs typeface="Arial"/>
              <a:sym typeface="Arial"/>
            </a:endParaRPr>
          </a:p>
          <a:p>
            <a:pPr marL="1371600" lvl="2"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Drawbacks</a:t>
            </a:r>
            <a:r>
              <a:rPr lang="en-GB" sz="1100" dirty="0">
                <a:latin typeface="Arial"/>
                <a:ea typeface="Arial"/>
                <a:cs typeface="Arial"/>
                <a:sym typeface="Arial"/>
              </a:rPr>
              <a:t>: Primarily uses historical data; qualitative factors like regulation and innovation potential are not integrated.</a:t>
            </a:r>
            <a:endParaRPr sz="1100" dirty="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Paper18: Comparative Analysis Pre/Post-COVID-19</a:t>
            </a:r>
            <a:endParaRPr sz="1100" b="1" dirty="0">
              <a:latin typeface="Arial"/>
              <a:ea typeface="Arial"/>
              <a:cs typeface="Arial"/>
              <a:sym typeface="Arial"/>
            </a:endParaRPr>
          </a:p>
          <a:p>
            <a:pPr marL="1371600" lvl="2"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Strengths</a:t>
            </a:r>
            <a:r>
              <a:rPr lang="en-GB" sz="1100" dirty="0">
                <a:latin typeface="Arial"/>
                <a:ea typeface="Arial"/>
                <a:cs typeface="Arial"/>
                <a:sym typeface="Arial"/>
              </a:rPr>
              <a:t>: Combines statistical and fractal methods to assess financial instruments, including those in pharma.</a:t>
            </a:r>
            <a:endParaRPr sz="1100" dirty="0">
              <a:latin typeface="Arial"/>
              <a:ea typeface="Arial"/>
              <a:cs typeface="Arial"/>
              <a:sym typeface="Arial"/>
            </a:endParaRPr>
          </a:p>
          <a:p>
            <a:pPr marL="1371600" lvl="2"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Drawbacks</a:t>
            </a:r>
            <a:r>
              <a:rPr lang="en-GB" sz="1100" dirty="0">
                <a:latin typeface="Arial"/>
                <a:ea typeface="Arial"/>
                <a:cs typeface="Arial"/>
                <a:sym typeface="Arial"/>
              </a:rPr>
              <a:t>: Limited inclusion of qualitative factors like drug pipelines and patents.</a:t>
            </a:r>
            <a:endParaRPr sz="1100" dirty="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Pharma Quality (1-s2.0-S1319016413001114)</a:t>
            </a:r>
            <a:endParaRPr sz="1100" b="1" dirty="0">
              <a:latin typeface="Arial"/>
              <a:ea typeface="Arial"/>
              <a:cs typeface="Arial"/>
              <a:sym typeface="Arial"/>
            </a:endParaRPr>
          </a:p>
          <a:p>
            <a:pPr marL="1371600" lvl="2"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Strengths</a:t>
            </a:r>
            <a:r>
              <a:rPr lang="en-GB" sz="1100" dirty="0">
                <a:latin typeface="Arial"/>
                <a:ea typeface="Arial"/>
                <a:cs typeface="Arial"/>
                <a:sym typeface="Arial"/>
              </a:rPr>
              <a:t>: Reviews global pharma quality standards and highlights quality management practices like Six Sigma.</a:t>
            </a:r>
            <a:endParaRPr sz="1100" dirty="0">
              <a:latin typeface="Arial"/>
              <a:ea typeface="Arial"/>
              <a:cs typeface="Arial"/>
              <a:sym typeface="Arial"/>
            </a:endParaRPr>
          </a:p>
          <a:p>
            <a:pPr marL="1371600" lvl="2"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Application</a:t>
            </a:r>
            <a:r>
              <a:rPr lang="en-GB" sz="1100" dirty="0">
                <a:latin typeface="Arial"/>
                <a:ea typeface="Arial"/>
                <a:cs typeface="Arial"/>
                <a:sym typeface="Arial"/>
              </a:rPr>
              <a:t>: Highlights quality as a competitive advantage in pharma, important for attracting investment.</a:t>
            </a:r>
            <a:endParaRPr sz="1100" dirty="0">
              <a:latin typeface="Arial"/>
              <a:ea typeface="Arial"/>
              <a:cs typeface="Arial"/>
              <a:sym typeface="Arial"/>
            </a:endParaRPr>
          </a:p>
          <a:p>
            <a:pPr marL="1371600" lvl="2"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Drawbacks</a:t>
            </a:r>
            <a:r>
              <a:rPr lang="en-GB" sz="1100" dirty="0">
                <a:latin typeface="Arial"/>
                <a:ea typeface="Arial"/>
                <a:cs typeface="Arial"/>
                <a:sym typeface="Arial"/>
              </a:rPr>
              <a:t>: Few case studies on real-world implementation.</a:t>
            </a:r>
            <a:endParaRPr sz="1100" dirty="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GB" sz="1100" b="1" dirty="0">
                <a:latin typeface="Arial"/>
                <a:ea typeface="Arial"/>
                <a:cs typeface="Arial"/>
                <a:sym typeface="Arial"/>
              </a:rPr>
              <a:t>Conclusion:</a:t>
            </a:r>
            <a:endParaRPr sz="1100" b="1" dirty="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GB" sz="1100" dirty="0">
                <a:latin typeface="Arial"/>
                <a:ea typeface="Arial"/>
                <a:cs typeface="Arial"/>
                <a:sym typeface="Arial"/>
              </a:rPr>
              <a:t>The literature on the </a:t>
            </a:r>
            <a:r>
              <a:rPr lang="en-GB" sz="1100" b="1" dirty="0">
                <a:latin typeface="Arial"/>
                <a:ea typeface="Arial"/>
                <a:cs typeface="Arial"/>
                <a:sym typeface="Arial"/>
              </a:rPr>
              <a:t>Relative Attractiveness Index</a:t>
            </a:r>
            <a:r>
              <a:rPr lang="en-GB" sz="1100" dirty="0">
                <a:latin typeface="Arial"/>
                <a:ea typeface="Arial"/>
                <a:cs typeface="Arial"/>
                <a:sym typeface="Arial"/>
              </a:rPr>
              <a:t> indicates its valuable role in evaluating pharmaceutical market investments by balancing quantitative and qualitative factors. However, methodologies like those using </a:t>
            </a:r>
            <a:r>
              <a:rPr lang="en-GB" sz="1100" b="1" dirty="0">
                <a:latin typeface="Arial"/>
                <a:ea typeface="Arial"/>
                <a:cs typeface="Arial"/>
                <a:sym typeface="Arial"/>
              </a:rPr>
              <a:t>entropy analysis</a:t>
            </a:r>
            <a:r>
              <a:rPr lang="en-GB" sz="1100" dirty="0">
                <a:latin typeface="Arial"/>
                <a:ea typeface="Arial"/>
                <a:cs typeface="Arial"/>
                <a:sym typeface="Arial"/>
              </a:rPr>
              <a:t> and </a:t>
            </a:r>
            <a:r>
              <a:rPr lang="en-GB" sz="1100" b="1" dirty="0">
                <a:latin typeface="Arial"/>
                <a:ea typeface="Arial"/>
                <a:cs typeface="Arial"/>
                <a:sym typeface="Arial"/>
              </a:rPr>
              <a:t>fractal dynamics</a:t>
            </a:r>
            <a:r>
              <a:rPr lang="en-GB" sz="1100" dirty="0">
                <a:latin typeface="Arial"/>
                <a:ea typeface="Arial"/>
                <a:cs typeface="Arial"/>
                <a:sym typeface="Arial"/>
              </a:rPr>
              <a:t> can benefit from incorporating more forward-looking factors like innovation potential and regulatory changes.</a:t>
            </a:r>
            <a:endParaRPr sz="1100" dirty="0">
              <a:latin typeface="Arial"/>
              <a:ea typeface="Arial"/>
              <a:cs typeface="Arial"/>
              <a:sym typeface="Arial"/>
            </a:endParaRPr>
          </a:p>
          <a:p>
            <a:pPr marL="0" lvl="0" indent="0" algn="l" rtl="0">
              <a:spcBef>
                <a:spcPts val="1200"/>
              </a:spcBef>
              <a:spcAft>
                <a:spcPts val="0"/>
              </a:spcAft>
              <a:buNone/>
            </a:pPr>
            <a:endParaRPr dirty="0"/>
          </a:p>
        </p:txBody>
      </p:sp>
      <p:sp>
        <p:nvSpPr>
          <p:cNvPr id="106" name="Google Shape;106;p3:notes">
            <a:extLst>
              <a:ext uri="{FF2B5EF4-FFF2-40B4-BE49-F238E27FC236}">
                <a16:creationId xmlns:a16="http://schemas.microsoft.com/office/drawing/2014/main" id="{6B0D40FF-8D1B-2E7A-D384-41CB9527D35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4988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a:extLst>
            <a:ext uri="{FF2B5EF4-FFF2-40B4-BE49-F238E27FC236}">
              <a16:creationId xmlns:a16="http://schemas.microsoft.com/office/drawing/2014/main" id="{58494AE1-0033-670E-2EC0-C377955EFFF1}"/>
            </a:ext>
          </a:extLst>
        </p:cNvPr>
        <p:cNvGrpSpPr/>
        <p:nvPr/>
      </p:nvGrpSpPr>
      <p:grpSpPr>
        <a:xfrm>
          <a:off x="0" y="0"/>
          <a:ext cx="0" cy="0"/>
          <a:chOff x="0" y="0"/>
          <a:chExt cx="0" cy="0"/>
        </a:xfrm>
      </p:grpSpPr>
      <p:sp>
        <p:nvSpPr>
          <p:cNvPr id="105" name="Google Shape;105;p3:notes">
            <a:extLst>
              <a:ext uri="{FF2B5EF4-FFF2-40B4-BE49-F238E27FC236}">
                <a16:creationId xmlns:a16="http://schemas.microsoft.com/office/drawing/2014/main" id="{8070FBF1-F2A5-C6ED-CF14-0CB8C3744DC3}"/>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GB" sz="1300" b="1" dirty="0">
                <a:latin typeface="Arial"/>
                <a:ea typeface="Arial"/>
                <a:cs typeface="Arial"/>
                <a:sym typeface="Arial"/>
              </a:rPr>
              <a:t>Literature Review Slide Content:</a:t>
            </a:r>
            <a:endParaRPr sz="1300" b="1" dirty="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GB" sz="1100" b="1" dirty="0">
                <a:latin typeface="Arial"/>
                <a:ea typeface="Arial"/>
                <a:cs typeface="Arial"/>
                <a:sym typeface="Arial"/>
              </a:rPr>
              <a:t>Title: Literature Review</a:t>
            </a:r>
            <a:endParaRPr sz="1100" b="1" dirty="0">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AutoNum type="arabicPeriod"/>
            </a:pPr>
            <a:r>
              <a:rPr lang="en-GB" sz="1100" b="1" dirty="0">
                <a:latin typeface="Arial"/>
                <a:ea typeface="Arial"/>
                <a:cs typeface="Arial"/>
                <a:sym typeface="Arial"/>
              </a:rPr>
              <a:t>Introduction:</a:t>
            </a:r>
            <a:endParaRPr sz="1100" b="1" dirty="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GB" sz="1100" dirty="0">
                <a:latin typeface="Arial"/>
                <a:ea typeface="Arial"/>
                <a:cs typeface="Arial"/>
                <a:sym typeface="Arial"/>
              </a:rPr>
              <a:t>The concept of the </a:t>
            </a:r>
            <a:r>
              <a:rPr lang="en-GB" sz="1100" b="1" dirty="0">
                <a:latin typeface="Arial"/>
                <a:ea typeface="Arial"/>
                <a:cs typeface="Arial"/>
                <a:sym typeface="Arial"/>
              </a:rPr>
              <a:t>Relative Attractiveness Index (RAI)</a:t>
            </a:r>
            <a:r>
              <a:rPr lang="en-GB" sz="1100" dirty="0">
                <a:latin typeface="Arial"/>
                <a:ea typeface="Arial"/>
                <a:cs typeface="Arial"/>
                <a:sym typeface="Arial"/>
              </a:rPr>
              <a:t> provides a framework for evaluating the attractiveness of investments across various markets, including the pharmaceutical sector.</a:t>
            </a:r>
            <a:endParaRPr sz="1100" dirty="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GB" sz="1100" dirty="0">
                <a:latin typeface="Arial"/>
                <a:ea typeface="Arial"/>
                <a:cs typeface="Arial"/>
                <a:sym typeface="Arial"/>
              </a:rPr>
              <a:t>The </a:t>
            </a:r>
            <a:r>
              <a:rPr lang="en-GB" sz="1100" b="1" dirty="0">
                <a:latin typeface="Arial"/>
                <a:ea typeface="Arial"/>
                <a:cs typeface="Arial"/>
                <a:sym typeface="Arial"/>
              </a:rPr>
              <a:t>pharmaceutical industry</a:t>
            </a:r>
            <a:r>
              <a:rPr lang="en-GB" sz="1100" dirty="0">
                <a:latin typeface="Arial"/>
                <a:ea typeface="Arial"/>
                <a:cs typeface="Arial"/>
                <a:sym typeface="Arial"/>
              </a:rPr>
              <a:t> presents unique challenges due to its reliance on R&amp;D investments, regulatory hurdles, and long product lifecycles.</a:t>
            </a:r>
            <a:endParaRPr sz="1100" dirty="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GB" sz="1100" b="1" dirty="0">
                <a:latin typeface="Arial"/>
                <a:ea typeface="Arial"/>
                <a:cs typeface="Arial"/>
                <a:sym typeface="Arial"/>
              </a:rPr>
              <a:t>Key Research Findings:</a:t>
            </a:r>
            <a:endParaRPr sz="1100" b="1" dirty="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US7882001: Graphical System for Determining Investment Attractiveness</a:t>
            </a:r>
            <a:endParaRPr sz="1100" b="1" dirty="0">
              <a:latin typeface="Arial"/>
              <a:ea typeface="Arial"/>
              <a:cs typeface="Arial"/>
              <a:sym typeface="Arial"/>
            </a:endParaRPr>
          </a:p>
          <a:p>
            <a:pPr marL="1371600" lvl="2"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Strengths</a:t>
            </a:r>
            <a:r>
              <a:rPr lang="en-GB" sz="1100" dirty="0">
                <a:latin typeface="Arial"/>
                <a:ea typeface="Arial"/>
                <a:cs typeface="Arial"/>
                <a:sym typeface="Arial"/>
              </a:rPr>
              <a:t>: Multi-factor evaluation using financial and growth indicators.</a:t>
            </a:r>
            <a:endParaRPr sz="1100" dirty="0">
              <a:latin typeface="Arial"/>
              <a:ea typeface="Arial"/>
              <a:cs typeface="Arial"/>
              <a:sym typeface="Arial"/>
            </a:endParaRPr>
          </a:p>
          <a:p>
            <a:pPr marL="1371600" lvl="2"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Application in Pharma</a:t>
            </a:r>
            <a:r>
              <a:rPr lang="en-GB" sz="1100" dirty="0">
                <a:latin typeface="Arial"/>
                <a:ea typeface="Arial"/>
                <a:cs typeface="Arial"/>
                <a:sym typeface="Arial"/>
              </a:rPr>
              <a:t>: Aids in comparing peer companies based on risk and growth metrics.</a:t>
            </a:r>
            <a:endParaRPr sz="1100" dirty="0">
              <a:latin typeface="Arial"/>
              <a:ea typeface="Arial"/>
              <a:cs typeface="Arial"/>
              <a:sym typeface="Arial"/>
            </a:endParaRPr>
          </a:p>
          <a:p>
            <a:pPr marL="1371600" lvl="2"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Drawbacks</a:t>
            </a:r>
            <a:r>
              <a:rPr lang="en-GB" sz="1100" dirty="0">
                <a:latin typeface="Arial"/>
                <a:ea typeface="Arial"/>
                <a:cs typeface="Arial"/>
                <a:sym typeface="Arial"/>
              </a:rPr>
              <a:t>: Complexity in interpretation and reliance on quantitative data alone.</a:t>
            </a:r>
            <a:endParaRPr sz="1100" dirty="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ssrn_id3540484: Modeling Investment Attractiveness Using Entropy</a:t>
            </a:r>
            <a:endParaRPr sz="1100" b="1" dirty="0">
              <a:latin typeface="Arial"/>
              <a:ea typeface="Arial"/>
              <a:cs typeface="Arial"/>
              <a:sym typeface="Arial"/>
            </a:endParaRPr>
          </a:p>
          <a:p>
            <a:pPr marL="1371600" lvl="2"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Strengths</a:t>
            </a:r>
            <a:r>
              <a:rPr lang="en-GB" sz="1100" dirty="0">
                <a:latin typeface="Arial"/>
                <a:ea typeface="Arial"/>
                <a:cs typeface="Arial"/>
                <a:sym typeface="Arial"/>
              </a:rPr>
              <a:t>: Predicts market instability using mathematical measures.</a:t>
            </a:r>
            <a:endParaRPr sz="1100" dirty="0">
              <a:latin typeface="Arial"/>
              <a:ea typeface="Arial"/>
              <a:cs typeface="Arial"/>
              <a:sym typeface="Arial"/>
            </a:endParaRPr>
          </a:p>
          <a:p>
            <a:pPr marL="1371600" lvl="2"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Application in Pharma</a:t>
            </a:r>
            <a:r>
              <a:rPr lang="en-GB" sz="1100" dirty="0">
                <a:latin typeface="Arial"/>
                <a:ea typeface="Arial"/>
                <a:cs typeface="Arial"/>
                <a:sym typeface="Arial"/>
              </a:rPr>
              <a:t>: Evaluates risk and stability in volatile market conditions like the COVID-19 pandemic.</a:t>
            </a:r>
            <a:endParaRPr sz="1100" dirty="0">
              <a:latin typeface="Arial"/>
              <a:ea typeface="Arial"/>
              <a:cs typeface="Arial"/>
              <a:sym typeface="Arial"/>
            </a:endParaRPr>
          </a:p>
          <a:p>
            <a:pPr marL="1371600" lvl="2"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Drawbacks</a:t>
            </a:r>
            <a:r>
              <a:rPr lang="en-GB" sz="1100" dirty="0">
                <a:latin typeface="Arial"/>
                <a:ea typeface="Arial"/>
                <a:cs typeface="Arial"/>
                <a:sym typeface="Arial"/>
              </a:rPr>
              <a:t>: Primarily uses historical data; qualitative factors like regulation and innovation potential are not integrated.</a:t>
            </a:r>
            <a:endParaRPr sz="1100" dirty="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Paper18: Comparative Analysis Pre/Post-COVID-19</a:t>
            </a:r>
            <a:endParaRPr sz="1100" b="1" dirty="0">
              <a:latin typeface="Arial"/>
              <a:ea typeface="Arial"/>
              <a:cs typeface="Arial"/>
              <a:sym typeface="Arial"/>
            </a:endParaRPr>
          </a:p>
          <a:p>
            <a:pPr marL="1371600" lvl="2"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Strengths</a:t>
            </a:r>
            <a:r>
              <a:rPr lang="en-GB" sz="1100" dirty="0">
                <a:latin typeface="Arial"/>
                <a:ea typeface="Arial"/>
                <a:cs typeface="Arial"/>
                <a:sym typeface="Arial"/>
              </a:rPr>
              <a:t>: Combines statistical and fractal methods to assess financial instruments, including those in pharma.</a:t>
            </a:r>
            <a:endParaRPr sz="1100" dirty="0">
              <a:latin typeface="Arial"/>
              <a:ea typeface="Arial"/>
              <a:cs typeface="Arial"/>
              <a:sym typeface="Arial"/>
            </a:endParaRPr>
          </a:p>
          <a:p>
            <a:pPr marL="1371600" lvl="2"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Drawbacks</a:t>
            </a:r>
            <a:r>
              <a:rPr lang="en-GB" sz="1100" dirty="0">
                <a:latin typeface="Arial"/>
                <a:ea typeface="Arial"/>
                <a:cs typeface="Arial"/>
                <a:sym typeface="Arial"/>
              </a:rPr>
              <a:t>: Limited inclusion of qualitative factors like drug pipelines and patents.</a:t>
            </a:r>
            <a:endParaRPr sz="1100" dirty="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Pharma Quality (1-s2.0-S1319016413001114)</a:t>
            </a:r>
            <a:endParaRPr sz="1100" b="1" dirty="0">
              <a:latin typeface="Arial"/>
              <a:ea typeface="Arial"/>
              <a:cs typeface="Arial"/>
              <a:sym typeface="Arial"/>
            </a:endParaRPr>
          </a:p>
          <a:p>
            <a:pPr marL="1371600" lvl="2"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Strengths</a:t>
            </a:r>
            <a:r>
              <a:rPr lang="en-GB" sz="1100" dirty="0">
                <a:latin typeface="Arial"/>
                <a:ea typeface="Arial"/>
                <a:cs typeface="Arial"/>
                <a:sym typeface="Arial"/>
              </a:rPr>
              <a:t>: Reviews global pharma quality standards and highlights quality management practices like Six Sigma.</a:t>
            </a:r>
            <a:endParaRPr sz="1100" dirty="0">
              <a:latin typeface="Arial"/>
              <a:ea typeface="Arial"/>
              <a:cs typeface="Arial"/>
              <a:sym typeface="Arial"/>
            </a:endParaRPr>
          </a:p>
          <a:p>
            <a:pPr marL="1371600" lvl="2"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Application</a:t>
            </a:r>
            <a:r>
              <a:rPr lang="en-GB" sz="1100" dirty="0">
                <a:latin typeface="Arial"/>
                <a:ea typeface="Arial"/>
                <a:cs typeface="Arial"/>
                <a:sym typeface="Arial"/>
              </a:rPr>
              <a:t>: Highlights quality as a competitive advantage in pharma, important for attracting investment.</a:t>
            </a:r>
            <a:endParaRPr sz="1100" dirty="0">
              <a:latin typeface="Arial"/>
              <a:ea typeface="Arial"/>
              <a:cs typeface="Arial"/>
              <a:sym typeface="Arial"/>
            </a:endParaRPr>
          </a:p>
          <a:p>
            <a:pPr marL="1371600" lvl="2" indent="-298450" algn="l" rtl="0">
              <a:lnSpc>
                <a:spcPct val="115000"/>
              </a:lnSpc>
              <a:spcBef>
                <a:spcPts val="0"/>
              </a:spcBef>
              <a:spcAft>
                <a:spcPts val="0"/>
              </a:spcAft>
              <a:buClr>
                <a:schemeClr val="dk1"/>
              </a:buClr>
              <a:buSzPts val="1100"/>
              <a:buChar char="■"/>
            </a:pPr>
            <a:r>
              <a:rPr lang="en-GB" sz="1100" b="1" dirty="0">
                <a:latin typeface="Arial"/>
                <a:ea typeface="Arial"/>
                <a:cs typeface="Arial"/>
                <a:sym typeface="Arial"/>
              </a:rPr>
              <a:t>Drawbacks</a:t>
            </a:r>
            <a:r>
              <a:rPr lang="en-GB" sz="1100" dirty="0">
                <a:latin typeface="Arial"/>
                <a:ea typeface="Arial"/>
                <a:cs typeface="Arial"/>
                <a:sym typeface="Arial"/>
              </a:rPr>
              <a:t>: Few case studies on real-world implementation.</a:t>
            </a:r>
            <a:endParaRPr sz="1100" dirty="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GB" sz="1100" b="1" dirty="0">
                <a:latin typeface="Arial"/>
                <a:ea typeface="Arial"/>
                <a:cs typeface="Arial"/>
                <a:sym typeface="Arial"/>
              </a:rPr>
              <a:t>Conclusion:</a:t>
            </a:r>
            <a:endParaRPr sz="1100" b="1" dirty="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GB" sz="1100" dirty="0">
                <a:latin typeface="Arial"/>
                <a:ea typeface="Arial"/>
                <a:cs typeface="Arial"/>
                <a:sym typeface="Arial"/>
              </a:rPr>
              <a:t>The literature on the </a:t>
            </a:r>
            <a:r>
              <a:rPr lang="en-GB" sz="1100" b="1" dirty="0">
                <a:latin typeface="Arial"/>
                <a:ea typeface="Arial"/>
                <a:cs typeface="Arial"/>
                <a:sym typeface="Arial"/>
              </a:rPr>
              <a:t>Relative Attractiveness Index</a:t>
            </a:r>
            <a:r>
              <a:rPr lang="en-GB" sz="1100" dirty="0">
                <a:latin typeface="Arial"/>
                <a:ea typeface="Arial"/>
                <a:cs typeface="Arial"/>
                <a:sym typeface="Arial"/>
              </a:rPr>
              <a:t> indicates its valuable role in evaluating pharmaceutical market investments by balancing quantitative and qualitative factors. However, methodologies like those using </a:t>
            </a:r>
            <a:r>
              <a:rPr lang="en-GB" sz="1100" b="1" dirty="0">
                <a:latin typeface="Arial"/>
                <a:ea typeface="Arial"/>
                <a:cs typeface="Arial"/>
                <a:sym typeface="Arial"/>
              </a:rPr>
              <a:t>entropy analysis</a:t>
            </a:r>
            <a:r>
              <a:rPr lang="en-GB" sz="1100" dirty="0">
                <a:latin typeface="Arial"/>
                <a:ea typeface="Arial"/>
                <a:cs typeface="Arial"/>
                <a:sym typeface="Arial"/>
              </a:rPr>
              <a:t> and </a:t>
            </a:r>
            <a:r>
              <a:rPr lang="en-GB" sz="1100" b="1" dirty="0">
                <a:latin typeface="Arial"/>
                <a:ea typeface="Arial"/>
                <a:cs typeface="Arial"/>
                <a:sym typeface="Arial"/>
              </a:rPr>
              <a:t>fractal dynamics</a:t>
            </a:r>
            <a:r>
              <a:rPr lang="en-GB" sz="1100" dirty="0">
                <a:latin typeface="Arial"/>
                <a:ea typeface="Arial"/>
                <a:cs typeface="Arial"/>
                <a:sym typeface="Arial"/>
              </a:rPr>
              <a:t> can benefit from incorporating more forward-looking factors like innovation potential and regulatory changes.</a:t>
            </a:r>
            <a:endParaRPr sz="1100" dirty="0">
              <a:latin typeface="Arial"/>
              <a:ea typeface="Arial"/>
              <a:cs typeface="Arial"/>
              <a:sym typeface="Arial"/>
            </a:endParaRPr>
          </a:p>
          <a:p>
            <a:pPr marL="0" lvl="0" indent="0" algn="l" rtl="0">
              <a:spcBef>
                <a:spcPts val="1200"/>
              </a:spcBef>
              <a:spcAft>
                <a:spcPts val="0"/>
              </a:spcAft>
              <a:buNone/>
            </a:pPr>
            <a:endParaRPr dirty="0"/>
          </a:p>
        </p:txBody>
      </p:sp>
      <p:sp>
        <p:nvSpPr>
          <p:cNvPr id="106" name="Google Shape;106;p3:notes">
            <a:extLst>
              <a:ext uri="{FF2B5EF4-FFF2-40B4-BE49-F238E27FC236}">
                <a16:creationId xmlns:a16="http://schemas.microsoft.com/office/drawing/2014/main" id="{AB3CF9B2-3036-4969-73AA-88662CDBFE4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217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GB"/>
              <a:t>The existing methods for calculating the Relative Attractiveness Index (RAI) in the pharmaceutical industry have several drawbacks, as highlighted in the literature. Here are some key limitations: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1. **Limited Focus on Emerging Trends**: Many existing methodologies primarily review established guidelines and practices, potentially overlooking newer trends and innovations in pharmaceutical quality management that could be relevant to the RAI [T2]. This can result in an incomplete assessment of market attractiveness.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2. **Generalization of Findings**: The findings derived from current RAI methodologies may not account for the specific contexts of different pharmaceutical companies or regions. This generalization can limit the applicability of the recommendations and insights provided by the RAI, making it less effective for targeted investment strategies [T2].</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3. **Data Availability and Quality**: The effectiveness of the RAI is heavily dependent on the availability and quality of data used in its calculation. Inconsistent or incomplete data can lead to inaccurate assessments of market attractiveness, which may misguide investors [T4].</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4. **Complexity of Market Dynamics**: The pharmaceutical industry is influenced by a multitude of factors, including regulatory changes, market volatility, and competitive pressures. Existing methods may struggle to adequately capture the complexity of these dynamics, leading to oversimplified evaluations [T1].</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5. **Subjectivity in Weighting Factors**: The process of assigning weights to different factors in the RAI calculation can be subjective. Different stakeholders may prioritize various attributes differently, which can lead to inconsistencies in the RAI results and affect decision-making [T6].</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6. **Lack of Empirical Validation**: There is a call for more empirical studies to validate the effectiveness of the methodologies used in calculating the RAI. Without robust validation, the reliability of the RAI as a decision-making tool remains uncertain [T2].</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7. **Resource-Intensive Research**: The shift towards biologics and new chemical entities (NCEs) requires substantial investment and longer development timelines, which may pose financial risks for companies, especially smaller firms. Existing methods may not adequately address these financial implications in their assessments [T4].</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These drawbacks highlight the need for continuous improvement and adaptation of RAI methodologies to ensure they remain relevant and effective in guiding investment decisions in the pharmaceutical industry.</a:t>
            </a:r>
            <a:endParaRPr/>
          </a:p>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GB"/>
              <a:t>The proposed methods in the literature to overcome some of the drawbacks associated with existing Relative Attractiveness Index (RAI) methodologies include the following:</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1. **Incorporation of Emerging Trends**: The literature suggests that future RAI methodologies should integrate newer trends and innovations in pharmaceutical quality management. This would ensure that the RAI remains relevant and reflective of the current market dynamics, rather than relying solely on established practices [T2].</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2. **Context-Specific Analysis**: To address the generalization of findings, the proposed methods emphasize the importance of conducting context-specific analyses. This involves tailoring the RAI calculations to account for the unique characteristics of different pharmaceutical companies or regional markets, thereby enhancing the applicability of the index [T2].</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3. **Enhanced Data Quality and Availability**: The literature advocates for improved data collection methods and the use of high-quality, reliable data inputs. This would help mitigate the risks associated with poor data quality, leading to more accurate assessments of market attractiveness [T4].</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4. **Inclusion of Qualitative Factors**: To capture the complexity of market dynamics, the proposed methods recommend incorporating qualitative factors into the RAI calculations. This could involve assessing brand reputation, customer loyalty, and other non-quantitative attributes that influence market attractiveness [T3].</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5. **Objective Weighting of Factors**: The literature suggests developing a more systematic approach to weighting the various factors considered in the RAI. This could involve using statistical techniques or expert consensus to reduce subjectivity and bias in the weighting process [T6].</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6. **Empirical Validation**: There is a strong emphasis on the need for empirical studies to validate the effectiveness of the proposed RAI methodologies. Conducting real-world case studies and analyses would help establish the reliability and robustness of the RAI as a decision-making tool [T2].</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7. **Dynamic and Adaptive Models**: The proposed methods advocate for the development of dynamic RAI models that can adapt to rapid changes in external conditions, such as technological advancements or shifts in regulatory environments. This would allow the RAI to remain relevant in a fast-evolving industry [T3].</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By implementing these proposed methods, the RAI can be enhanced to provide a more comprehensive and accurate assessment of investment opportunities in the pharmaceutical sector, addressing many of the limitations identified in existing methodologies.</a:t>
            </a:r>
            <a:endParaRPr/>
          </a:p>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GB" dirty="0"/>
              <a:t>To make the project of developing a Relative Attractiveness Index (RAI) for the pharmaceutical industry possible, the following methodologies and modules are proposed:</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GB" dirty="0"/>
              <a:t>1. **Data Collection Module**:</a:t>
            </a:r>
            <a:endParaRPr dirty="0"/>
          </a:p>
          <a:p>
            <a:pPr marL="0" lvl="0" indent="0" algn="l" rtl="0">
              <a:spcBef>
                <a:spcPts val="0"/>
              </a:spcBef>
              <a:spcAft>
                <a:spcPts val="0"/>
              </a:spcAft>
              <a:buClr>
                <a:schemeClr val="dk1"/>
              </a:buClr>
              <a:buSzPts val="1100"/>
              <a:buFont typeface="Arial"/>
              <a:buNone/>
            </a:pPr>
            <a:r>
              <a:rPr lang="en-GB" dirty="0"/>
              <a:t>   - **Market-Level Data**: Gather relevant data on various therapeutic areas, including market size, growth rates, R&amp;D investments, and competitive intensity. This can involve using APIs (e.g., World Bank API) for real-time economic data and aggregating information from company reports and industry publications [T6].</a:t>
            </a:r>
            <a:endParaRPr dirty="0"/>
          </a:p>
          <a:p>
            <a:pPr marL="0" lvl="0" indent="0" algn="l" rtl="0">
              <a:spcBef>
                <a:spcPts val="0"/>
              </a:spcBef>
              <a:spcAft>
                <a:spcPts val="0"/>
              </a:spcAft>
              <a:buClr>
                <a:schemeClr val="dk1"/>
              </a:buClr>
              <a:buSzPts val="1100"/>
              <a:buFont typeface="Arial"/>
              <a:buNone/>
            </a:pPr>
            <a:r>
              <a:rPr lang="en-GB" dirty="0"/>
              <a:t>   - **Primary Research**: Conduct surveys or interviews to collect customer/patient preference data and insights on physician prescribing habits, which are crucial for understanding market dynamics [T1].</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GB" dirty="0"/>
              <a:t>2. **Data Processing and Analysis Module**:</a:t>
            </a:r>
            <a:endParaRPr dirty="0"/>
          </a:p>
          <a:p>
            <a:pPr marL="0" lvl="0" indent="0" algn="l" rtl="0">
              <a:spcBef>
                <a:spcPts val="0"/>
              </a:spcBef>
              <a:spcAft>
                <a:spcPts val="0"/>
              </a:spcAft>
              <a:buClr>
                <a:schemeClr val="dk1"/>
              </a:buClr>
              <a:buSzPts val="1100"/>
              <a:buFont typeface="Arial"/>
              <a:buNone/>
            </a:pPr>
            <a:r>
              <a:rPr lang="en-GB" dirty="0"/>
              <a:t>   - **Statistical Analysis**: Use statistical tools and software (e.g., Python with Pandas or R) to </a:t>
            </a:r>
            <a:r>
              <a:rPr lang="en-GB" dirty="0" err="1"/>
              <a:t>analyze</a:t>
            </a:r>
            <a:r>
              <a:rPr lang="en-GB" dirty="0"/>
              <a:t> the collected data, identify trends, and calculate the RAI based on predefined criteria and weights [T5].</a:t>
            </a:r>
            <a:endParaRPr dirty="0"/>
          </a:p>
          <a:p>
            <a:pPr marL="0" lvl="0" indent="0" algn="l" rtl="0">
              <a:spcBef>
                <a:spcPts val="0"/>
              </a:spcBef>
              <a:spcAft>
                <a:spcPts val="0"/>
              </a:spcAft>
              <a:buClr>
                <a:schemeClr val="dk1"/>
              </a:buClr>
              <a:buSzPts val="1100"/>
              <a:buFont typeface="Arial"/>
              <a:buNone/>
            </a:pPr>
            <a:r>
              <a:rPr lang="en-GB" dirty="0"/>
              <a:t>   - **Normalization Techniques**: Implement normalization methods to ensure that data from different sources and scales can be compared effectively [T5].</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GB" dirty="0"/>
              <a:t>3. **Model Development Module**:</a:t>
            </a:r>
            <a:endParaRPr dirty="0"/>
          </a:p>
          <a:p>
            <a:pPr marL="0" lvl="0" indent="0" algn="l" rtl="0">
              <a:spcBef>
                <a:spcPts val="0"/>
              </a:spcBef>
              <a:spcAft>
                <a:spcPts val="0"/>
              </a:spcAft>
              <a:buClr>
                <a:schemeClr val="dk1"/>
              </a:buClr>
              <a:buSzPts val="1100"/>
              <a:buFont typeface="Arial"/>
              <a:buNone/>
            </a:pPr>
            <a:r>
              <a:rPr lang="en-GB" dirty="0"/>
              <a:t>   - **RAI Calculation Model**: Develop a mathematical model to calculate the RAI by weighting various factors such as market size, growth potential, profitability, and regulatory environment. This model should allow for flexibility in adjusting weights based on stakeholder input [T4].</a:t>
            </a:r>
            <a:endParaRPr dirty="0"/>
          </a:p>
          <a:p>
            <a:pPr marL="0" lvl="0" indent="0" algn="l" rtl="0">
              <a:spcBef>
                <a:spcPts val="0"/>
              </a:spcBef>
              <a:spcAft>
                <a:spcPts val="0"/>
              </a:spcAft>
              <a:buClr>
                <a:schemeClr val="dk1"/>
              </a:buClr>
              <a:buSzPts val="1100"/>
              <a:buFont typeface="Arial"/>
              <a:buNone/>
            </a:pPr>
            <a:r>
              <a:rPr lang="en-GB" dirty="0"/>
              <a:t>   - **Dynamic Modeling**: Create a dynamic model that can adapt to changes in market conditions, allowing for real-time updates to the RAI as new data becomes available [T3].</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GB" dirty="0"/>
              <a:t>4. **Visualization Module**:</a:t>
            </a:r>
            <a:endParaRPr dirty="0"/>
          </a:p>
          <a:p>
            <a:pPr marL="0" lvl="0" indent="0" algn="l" rtl="0">
              <a:spcBef>
                <a:spcPts val="0"/>
              </a:spcBef>
              <a:spcAft>
                <a:spcPts val="0"/>
              </a:spcAft>
              <a:buClr>
                <a:schemeClr val="dk1"/>
              </a:buClr>
              <a:buSzPts val="1100"/>
              <a:buFont typeface="Arial"/>
              <a:buNone/>
            </a:pPr>
            <a:r>
              <a:rPr lang="en-GB" dirty="0"/>
              <a:t>   - **User Interface Development**: Use frontend technologies (e.g., HTML/CSS, JavaScript, React.js or Vue.js) to create an interactive user interface that allows users to visualize the RAI results through charts, graphs, and maps [T5].</a:t>
            </a:r>
            <a:endParaRPr dirty="0"/>
          </a:p>
          <a:p>
            <a:pPr marL="0" lvl="0" indent="0" algn="l" rtl="0">
              <a:spcBef>
                <a:spcPts val="0"/>
              </a:spcBef>
              <a:spcAft>
                <a:spcPts val="0"/>
              </a:spcAft>
              <a:buClr>
                <a:schemeClr val="dk1"/>
              </a:buClr>
              <a:buSzPts val="1100"/>
              <a:buFont typeface="Arial"/>
              <a:buNone/>
            </a:pPr>
            <a:r>
              <a:rPr lang="en-GB" dirty="0"/>
              <a:t>   - **Data Visualization Tools**: Implement libraries like Chart.js or D3.js to render visual representations of the RAI and other relevant data, making it easier for users to interpret the results [T5].</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GB" dirty="0"/>
              <a:t>5. **Validation and Testing Module**:</a:t>
            </a:r>
            <a:endParaRPr dirty="0"/>
          </a:p>
          <a:p>
            <a:pPr marL="0" lvl="0" indent="0" algn="l" rtl="0">
              <a:spcBef>
                <a:spcPts val="0"/>
              </a:spcBef>
              <a:spcAft>
                <a:spcPts val="0"/>
              </a:spcAft>
              <a:buClr>
                <a:schemeClr val="dk1"/>
              </a:buClr>
              <a:buSzPts val="1100"/>
              <a:buFont typeface="Arial"/>
              <a:buNone/>
            </a:pPr>
            <a:r>
              <a:rPr lang="en-GB" dirty="0"/>
              <a:t>   - **Empirical Validation**: Conduct case studies and real-world testing of the RAI model to validate its effectiveness and reliability. This may involve comparing the RAI results with actual market performance and investment outcomes [T2].</a:t>
            </a:r>
            <a:endParaRPr dirty="0"/>
          </a:p>
          <a:p>
            <a:pPr marL="0" lvl="0" indent="0" algn="l" rtl="0">
              <a:spcBef>
                <a:spcPts val="0"/>
              </a:spcBef>
              <a:spcAft>
                <a:spcPts val="0"/>
              </a:spcAft>
              <a:buClr>
                <a:schemeClr val="dk1"/>
              </a:buClr>
              <a:buSzPts val="1100"/>
              <a:buFont typeface="Arial"/>
              <a:buNone/>
            </a:pPr>
            <a:r>
              <a:rPr lang="en-GB" dirty="0"/>
              <a:t>   - **Feedback Mechanism**: Establish a feedback loop with stakeholders to refine the model based on user experiences and insights, ensuring continuous improvement [T2].</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GB" dirty="0"/>
              <a:t>6. **Deployment and Maintenance Module**:</a:t>
            </a:r>
            <a:endParaRPr dirty="0"/>
          </a:p>
          <a:p>
            <a:pPr marL="0" lvl="0" indent="0" algn="l" rtl="0">
              <a:spcBef>
                <a:spcPts val="0"/>
              </a:spcBef>
              <a:spcAft>
                <a:spcPts val="0"/>
              </a:spcAft>
              <a:buClr>
                <a:schemeClr val="dk1"/>
              </a:buClr>
              <a:buSzPts val="1100"/>
              <a:buFont typeface="Arial"/>
              <a:buNone/>
            </a:pPr>
            <a:r>
              <a:rPr lang="en-GB" dirty="0"/>
              <a:t>   - **Web Application Deployment**: Deploy the web application on a suitable platform, ensuring it is accessible to users and can handle data requests efficiently [T5].</a:t>
            </a:r>
            <a:endParaRPr dirty="0"/>
          </a:p>
          <a:p>
            <a:pPr marL="0" lvl="0" indent="0" algn="l" rtl="0">
              <a:spcBef>
                <a:spcPts val="0"/>
              </a:spcBef>
              <a:spcAft>
                <a:spcPts val="0"/>
              </a:spcAft>
              <a:buClr>
                <a:schemeClr val="dk1"/>
              </a:buClr>
              <a:buSzPts val="1100"/>
              <a:buFont typeface="Arial"/>
              <a:buNone/>
            </a:pPr>
            <a:r>
              <a:rPr lang="en-GB" dirty="0"/>
              <a:t>   - **Ongoing Maintenance**: Plan for regular updates and maintenance of the application to incorporate new data, improve functionalities, and address any technical issues that arise [T6].</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GB" dirty="0"/>
              <a:t>By implementing these methodologies and modules, the project aims to create a robust and user-friendly RAI tool that can effectively guide investment decisions in the pharmaceutical industry.</a:t>
            </a:r>
            <a:endParaRPr dirty="0"/>
          </a:p>
          <a:p>
            <a:pPr marL="0" lvl="0" indent="0" algn="l" rtl="0">
              <a:spcBef>
                <a:spcPts val="0"/>
              </a:spcBef>
              <a:spcAft>
                <a:spcPts val="0"/>
              </a:spcAft>
              <a:buNone/>
            </a:pPr>
            <a:endParaRPr dirty="0"/>
          </a:p>
        </p:txBody>
      </p:sp>
      <p:sp>
        <p:nvSpPr>
          <p:cNvPr id="130" name="Google Shape;13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1050877" y="1322386"/>
            <a:ext cx="10363200" cy="14700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7365D"/>
              </a:buClr>
              <a:buSzPts val="2800"/>
              <a:buFont typeface="Verdana"/>
              <a:buNone/>
              <a:defRPr>
                <a:solidFill>
                  <a:srgbClr val="17365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a:spcBef>
                <a:spcPts val="400"/>
              </a:spcBef>
              <a:spcAft>
                <a:spcPts val="0"/>
              </a:spcAft>
              <a:buClr>
                <a:srgbClr val="17365D"/>
              </a:buClr>
              <a:buSzPts val="2000"/>
              <a:buNone/>
              <a:defRPr sz="2000" b="1">
                <a:solidFill>
                  <a:srgbClr val="17365D"/>
                </a:solidFill>
              </a:defRPr>
            </a:lvl1pPr>
            <a:lvl2pPr lvl="1" algn="ctr">
              <a:spcBef>
                <a:spcPts val="400"/>
              </a:spcBef>
              <a:spcAft>
                <a:spcPts val="0"/>
              </a:spcAft>
              <a:buClr>
                <a:srgbClr val="888888"/>
              </a:buClr>
              <a:buSzPts val="20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20"/>
              </a:spcBef>
              <a:spcAft>
                <a:spcPts val="0"/>
              </a:spcAft>
              <a:buClr>
                <a:srgbClr val="888888"/>
              </a:buClr>
              <a:buSzPts val="1600"/>
              <a:buNone/>
              <a:defRPr>
                <a:solidFill>
                  <a:srgbClr val="888888"/>
                </a:solidFill>
              </a:defRPr>
            </a:lvl4pPr>
            <a:lvl5pPr lvl="4" algn="ctr">
              <a:spcBef>
                <a:spcPts val="320"/>
              </a:spcBef>
              <a:spcAft>
                <a:spcPts val="0"/>
              </a:spcAft>
              <a:buClr>
                <a:srgbClr val="888888"/>
              </a:buClr>
              <a:buSzPts val="16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0" name="Google Shape;20;p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1"/>
          <p:cNvSpPr txBox="1">
            <a:spLocks noGrp="1"/>
          </p:cNvSpPr>
          <p:nvPr>
            <p:ph type="body" idx="1"/>
          </p:nvPr>
        </p:nvSpPr>
        <p:spPr>
          <a:xfrm rot="5400000">
            <a:off x="3670302" y="-1714500"/>
            <a:ext cx="4952997" cy="106680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8" name="Google Shape;78;p11"/>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285038" y="1828804"/>
            <a:ext cx="5851525" cy="2743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2"/>
          <p:cNvSpPr txBox="1">
            <a:spLocks noGrp="1"/>
          </p:cNvSpPr>
          <p:nvPr>
            <p:ph type="body" idx="1"/>
          </p:nvPr>
        </p:nvSpPr>
        <p:spPr>
          <a:xfrm rot="5400000">
            <a:off x="1697038" y="-812796"/>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4" name="Google Shape;84;p1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7365D"/>
              </a:buClr>
              <a:buSzPts val="2800"/>
              <a:buFont typeface="Verdana"/>
              <a:buNone/>
              <a:defRPr>
                <a:solidFill>
                  <a:srgbClr val="17365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a:solidFill>
                  <a:schemeClr val="dk1"/>
                </a:solidFill>
              </a:defRPr>
            </a:lvl1pPr>
            <a:lvl2pPr marL="914400" lvl="1" indent="-355600" algn="l">
              <a:spcBef>
                <a:spcPts val="400"/>
              </a:spcBef>
              <a:spcAft>
                <a:spcPts val="0"/>
              </a:spcAft>
              <a:buClr>
                <a:schemeClr val="dk1"/>
              </a:buClr>
              <a:buSzPts val="2000"/>
              <a:buChar char="–"/>
              <a:defRPr>
                <a:solidFill>
                  <a:schemeClr val="dk1"/>
                </a:solidFill>
              </a:defRPr>
            </a:lvl2pPr>
            <a:lvl3pPr marL="1371600" lvl="2" indent="-342900" algn="l">
              <a:spcBef>
                <a:spcPts val="360"/>
              </a:spcBef>
              <a:spcAft>
                <a:spcPts val="0"/>
              </a:spcAft>
              <a:buClr>
                <a:schemeClr val="dk1"/>
              </a:buClr>
              <a:buSzPts val="1800"/>
              <a:buChar char="•"/>
              <a:defRPr>
                <a:solidFill>
                  <a:schemeClr val="dk1"/>
                </a:solidFill>
              </a:defRPr>
            </a:lvl3pPr>
            <a:lvl4pPr marL="1828800" lvl="3" indent="-330200" algn="l">
              <a:spcBef>
                <a:spcPts val="320"/>
              </a:spcBef>
              <a:spcAft>
                <a:spcPts val="0"/>
              </a:spcAft>
              <a:buClr>
                <a:schemeClr val="dk1"/>
              </a:buClr>
              <a:buSzPts val="1600"/>
              <a:buChar char="–"/>
              <a:defRPr>
                <a:solidFill>
                  <a:schemeClr val="dk1"/>
                </a:solidFill>
              </a:defRPr>
            </a:lvl4pPr>
            <a:lvl5pPr marL="2286000" lvl="4" indent="-330200" algn="l">
              <a:spcBef>
                <a:spcPts val="320"/>
              </a:spcBef>
              <a:spcAft>
                <a:spcPts val="0"/>
              </a:spcAft>
              <a:buClr>
                <a:schemeClr val="dk1"/>
              </a:buClr>
              <a:buSzPts val="1600"/>
              <a:buChar char="»"/>
              <a:defRPr>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3"/>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963084" y="4406903"/>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rgbClr val="FF0000"/>
              </a:buClr>
              <a:buSzPts val="4000"/>
              <a:buFont typeface="Verdana"/>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2" name="Google Shape;32;p4"/>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2800"/>
              <a:buFont typeface="Verdana"/>
              <a:buNone/>
              <a:defRPr>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609600" y="1600203"/>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8" name="Google Shape;38;p5"/>
          <p:cNvSpPr txBox="1">
            <a:spLocks noGrp="1"/>
          </p:cNvSpPr>
          <p:nvPr>
            <p:ph type="body" idx="2"/>
          </p:nvPr>
        </p:nvSpPr>
        <p:spPr>
          <a:xfrm>
            <a:off x="6197600" y="1600203"/>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9" name="Google Shape;39;p5"/>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859368" y="304800"/>
            <a:ext cx="106680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2800"/>
              <a:buFont typeface="Verdana"/>
              <a:buNone/>
              <a:defRPr>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body" idx="3"/>
          </p:nvPr>
        </p:nvSpPr>
        <p:spPr>
          <a:xfrm>
            <a:off x="6193369"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6"/>
          <p:cNvSpPr txBox="1">
            <a:spLocks noGrp="1"/>
          </p:cNvSpPr>
          <p:nvPr>
            <p:ph type="body" idx="4"/>
          </p:nvPr>
        </p:nvSpPr>
        <p:spPr>
          <a:xfrm>
            <a:off x="6193369"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6"/>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3860800" y="274638"/>
            <a:ext cx="77216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7"/>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6" name="Google Shape;56;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609602"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FF0000"/>
              </a:buClr>
              <a:buSzPts val="2000"/>
              <a:buFont typeface="Verdana"/>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9"/>
          <p:cNvSpPr txBox="1">
            <a:spLocks noGrp="1"/>
          </p:cNvSpPr>
          <p:nvPr>
            <p:ph type="body" idx="1"/>
          </p:nvPr>
        </p:nvSpPr>
        <p:spPr>
          <a:xfrm>
            <a:off x="4766733" y="273053"/>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4" name="Google Shape;64;p9"/>
          <p:cNvSpPr txBox="1">
            <a:spLocks noGrp="1"/>
          </p:cNvSpPr>
          <p:nvPr>
            <p:ph type="body" idx="2"/>
          </p:nvPr>
        </p:nvSpPr>
        <p:spPr>
          <a:xfrm>
            <a:off x="609602" y="1435103"/>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9"/>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FF0000"/>
              </a:buClr>
              <a:buSzPts val="2000"/>
              <a:buFont typeface="Verdana"/>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0"/>
          <p:cNvSpPr>
            <a:spLocks noGrp="1"/>
          </p:cNvSpPr>
          <p:nvPr>
            <p:ph type="pic" idx="2"/>
          </p:nvPr>
        </p:nvSpPr>
        <p:spPr>
          <a:xfrm>
            <a:off x="2389717" y="612775"/>
            <a:ext cx="7315200" cy="4114800"/>
          </a:xfrm>
          <a:prstGeom prst="rect">
            <a:avLst/>
          </a:prstGeom>
          <a:noFill/>
          <a:ln>
            <a:noFill/>
          </a:ln>
        </p:spPr>
      </p:sp>
      <p:sp>
        <p:nvSpPr>
          <p:cNvPr id="71" name="Google Shape;71;p1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2" name="Google Shape;72;p10"/>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2" name="Google Shape;12;p1"/>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3" name="Google Shape;13;p1"/>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4" name="Google Shape;14;p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5" name="Google Shape;15;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6" name="Google Shape;16;p1"/>
          <p:cNvPicPr preferRelativeResize="0"/>
          <p:nvPr/>
        </p:nvPicPr>
        <p:blipFill rotWithShape="1">
          <a:blip r:embed="rId13">
            <a:alphaModFix/>
          </a:blip>
          <a:srcRect b="18045"/>
          <a:stretch/>
        </p:blipFill>
        <p:spPr>
          <a:xfrm>
            <a:off x="0" y="5991366"/>
            <a:ext cx="12192000"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saralaufeyson/CSE55-Relative-Attractiveness-Index-of-World-Market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subTitle" idx="1"/>
          </p:nvPr>
        </p:nvSpPr>
        <p:spPr>
          <a:xfrm>
            <a:off x="427994" y="1961045"/>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ct val="100000"/>
              <a:buNone/>
            </a:pPr>
            <a:r>
              <a:rPr lang="en-GB" dirty="0">
                <a:latin typeface="Cambria"/>
                <a:ea typeface="Cambria"/>
                <a:cs typeface="Cambria"/>
                <a:sym typeface="Cambria"/>
              </a:rPr>
              <a:t>Batch Number: CSE55</a:t>
            </a:r>
            <a:endParaRPr dirty="0">
              <a:latin typeface="Cambria"/>
              <a:ea typeface="Cambria"/>
              <a:cs typeface="Cambria"/>
              <a:sym typeface="Cambria"/>
            </a:endParaRPr>
          </a:p>
          <a:p>
            <a:pPr marL="0" lvl="0" indent="0" algn="l" rtl="0">
              <a:spcBef>
                <a:spcPts val="400"/>
              </a:spcBef>
              <a:spcAft>
                <a:spcPts val="0"/>
              </a:spcAft>
              <a:buClr>
                <a:srgbClr val="17365D"/>
              </a:buClr>
              <a:buSzPct val="100000"/>
              <a:buNone/>
            </a:pPr>
            <a:endParaRPr dirty="0">
              <a:latin typeface="Cambria"/>
              <a:ea typeface="Cambria"/>
              <a:cs typeface="Cambria"/>
              <a:sym typeface="Cambria"/>
            </a:endParaRPr>
          </a:p>
        </p:txBody>
      </p:sp>
      <p:sp>
        <p:nvSpPr>
          <p:cNvPr id="92" name="Google Shape;92;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7365D"/>
              </a:buClr>
              <a:buSzPts val="2000"/>
              <a:buFont typeface="Arial"/>
              <a:buNone/>
            </a:pPr>
            <a:r>
              <a:rPr lang="en-GB" sz="2000" b="1">
                <a:solidFill>
                  <a:srgbClr val="17365D"/>
                </a:solidFill>
                <a:latin typeface="Cambria"/>
                <a:ea typeface="Cambria"/>
                <a:cs typeface="Cambria"/>
                <a:sym typeface="Cambria"/>
              </a:rPr>
              <a:t>Under the Supervision of,</a:t>
            </a:r>
            <a:endParaRPr>
              <a:latin typeface="Cambria"/>
              <a:ea typeface="Cambria"/>
              <a:cs typeface="Cambria"/>
              <a:sym typeface="Cambria"/>
            </a:endParaRPr>
          </a:p>
          <a:p>
            <a:pPr marL="0" lvl="0" indent="0" algn="ctr" rtl="0">
              <a:spcBef>
                <a:spcPts val="400"/>
              </a:spcBef>
              <a:spcAft>
                <a:spcPts val="0"/>
              </a:spcAft>
              <a:buClr>
                <a:srgbClr val="17365D"/>
              </a:buClr>
              <a:buSzPts val="2000"/>
              <a:buFont typeface="Arial"/>
              <a:buNone/>
            </a:pPr>
            <a:endParaRPr sz="2000" b="1">
              <a:solidFill>
                <a:srgbClr val="17365D"/>
              </a:solidFill>
              <a:latin typeface="Cambria"/>
              <a:ea typeface="Cambria"/>
              <a:cs typeface="Cambria"/>
              <a:sym typeface="Cambria"/>
            </a:endParaRPr>
          </a:p>
          <a:p>
            <a:pPr marL="0" lvl="0" indent="0" algn="l" rtl="0">
              <a:spcBef>
                <a:spcPts val="340"/>
              </a:spcBef>
              <a:spcAft>
                <a:spcPts val="0"/>
              </a:spcAft>
              <a:buClr>
                <a:srgbClr val="17365D"/>
              </a:buClr>
              <a:buSzPts val="1700"/>
              <a:buFont typeface="Arial"/>
              <a:buNone/>
            </a:pPr>
            <a:r>
              <a:rPr lang="en-GB" sz="1700" b="1">
                <a:solidFill>
                  <a:srgbClr val="17365D"/>
                </a:solidFill>
                <a:latin typeface="Cambria"/>
                <a:ea typeface="Cambria"/>
                <a:cs typeface="Cambria"/>
                <a:sym typeface="Cambria"/>
              </a:rPr>
              <a:t>Ms.Kalpana K</a:t>
            </a:r>
            <a:endParaRPr>
              <a:latin typeface="Cambria"/>
              <a:ea typeface="Cambria"/>
              <a:cs typeface="Cambria"/>
              <a:sym typeface="Cambria"/>
            </a:endParaRPr>
          </a:p>
          <a:p>
            <a:pPr marL="0" lvl="0" indent="0" algn="l" rtl="0">
              <a:spcBef>
                <a:spcPts val="340"/>
              </a:spcBef>
              <a:spcAft>
                <a:spcPts val="0"/>
              </a:spcAft>
              <a:buClr>
                <a:srgbClr val="17365D"/>
              </a:buClr>
              <a:buSzPts val="1700"/>
              <a:buFont typeface="Arial"/>
              <a:buNone/>
            </a:pPr>
            <a:r>
              <a:rPr lang="en-GB" sz="1700" b="1">
                <a:solidFill>
                  <a:srgbClr val="17365D"/>
                </a:solidFill>
                <a:latin typeface="Cambria"/>
                <a:ea typeface="Cambria"/>
                <a:cs typeface="Cambria"/>
                <a:sym typeface="Cambria"/>
              </a:rPr>
              <a:t>School of Computer Science and Engineering</a:t>
            </a:r>
            <a:endParaRPr>
              <a:latin typeface="Cambria"/>
              <a:ea typeface="Cambria"/>
              <a:cs typeface="Cambria"/>
              <a:sym typeface="Cambria"/>
            </a:endParaRPr>
          </a:p>
          <a:p>
            <a:pPr marL="0" lvl="0" indent="0" algn="l" rtl="0">
              <a:spcBef>
                <a:spcPts val="340"/>
              </a:spcBef>
              <a:spcAft>
                <a:spcPts val="0"/>
              </a:spcAft>
              <a:buClr>
                <a:srgbClr val="17365D"/>
              </a:buClr>
              <a:buSzPts val="1700"/>
              <a:buFont typeface="Arial"/>
              <a:buNone/>
            </a:pPr>
            <a:r>
              <a:rPr lang="en-GB" sz="1700" b="1">
                <a:solidFill>
                  <a:srgbClr val="17365D"/>
                </a:solidFill>
                <a:latin typeface="Cambria"/>
                <a:ea typeface="Cambria"/>
                <a:cs typeface="Cambria"/>
                <a:sym typeface="Cambria"/>
              </a:rPr>
              <a:t>Presidency University</a:t>
            </a:r>
            <a:endParaRPr>
              <a:latin typeface="Cambria"/>
              <a:ea typeface="Cambria"/>
              <a:cs typeface="Cambria"/>
              <a:sym typeface="Cambria"/>
            </a:endParaRPr>
          </a:p>
          <a:p>
            <a:pPr marL="0" lvl="0" indent="0" algn="l" rtl="0">
              <a:spcBef>
                <a:spcPts val="400"/>
              </a:spcBef>
              <a:spcAft>
                <a:spcPts val="0"/>
              </a:spcAft>
              <a:buClr>
                <a:srgbClr val="17365D"/>
              </a:buClr>
              <a:buSzPts val="2000"/>
              <a:buFont typeface="Arial"/>
              <a:buNone/>
            </a:pPr>
            <a:endParaRPr sz="2000" b="1">
              <a:solidFill>
                <a:srgbClr val="17365D"/>
              </a:solidFill>
              <a:latin typeface="Cambria"/>
              <a:ea typeface="Cambria"/>
              <a:cs typeface="Cambria"/>
              <a:sym typeface="Cambria"/>
            </a:endParaRPr>
          </a:p>
          <a:p>
            <a:pPr marL="0" marR="0" lvl="0" indent="0" algn="l" rtl="0">
              <a:spcBef>
                <a:spcPts val="400"/>
              </a:spcBef>
              <a:spcAft>
                <a:spcPts val="0"/>
              </a:spcAft>
              <a:buClr>
                <a:srgbClr val="17365D"/>
              </a:buClr>
              <a:buSzPts val="2000"/>
              <a:buFont typeface="Arial"/>
              <a:buNone/>
            </a:pPr>
            <a:endParaRPr sz="2000" b="1">
              <a:solidFill>
                <a:srgbClr val="17365D"/>
              </a:solidFill>
              <a:latin typeface="Cambria"/>
              <a:ea typeface="Cambria"/>
              <a:cs typeface="Cambria"/>
              <a:sym typeface="Cambria"/>
            </a:endParaRPr>
          </a:p>
        </p:txBody>
      </p:sp>
      <p:sp>
        <p:nvSpPr>
          <p:cNvPr id="93" name="Google Shape;93;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a:ea typeface="Cambria"/>
                <a:cs typeface="Cambria"/>
                <a:sym typeface="Cambria"/>
              </a:rPr>
              <a:t>PIP2001 Capstone Project</a:t>
            </a:r>
            <a:endParaRPr sz="1800" b="0" i="0" u="none" strike="noStrike" cap="none" dirty="0">
              <a:solidFill>
                <a:schemeClr val="dk1"/>
              </a:solidFill>
              <a:latin typeface="Cambria"/>
              <a:ea typeface="Cambria"/>
              <a:cs typeface="Cambria"/>
              <a:sym typeface="Cambria"/>
            </a:endParaRPr>
          </a:p>
          <a:p>
            <a:pPr marL="0" marR="0" lvl="0" indent="0" algn="ctr" rtl="0">
              <a:spcBef>
                <a:spcPts val="310"/>
              </a:spcBef>
              <a:spcAft>
                <a:spcPts val="0"/>
              </a:spcAft>
              <a:buClr>
                <a:srgbClr val="17365D"/>
              </a:buClr>
              <a:buSzPct val="100000"/>
              <a:buFont typeface="Arial"/>
              <a:buNone/>
            </a:pPr>
            <a:r>
              <a:rPr lang="en-IN" sz="2000" b="1" i="0" u="none" strike="noStrike" cap="none" dirty="0">
                <a:solidFill>
                  <a:srgbClr val="17365D"/>
                </a:solidFill>
                <a:latin typeface="Cambria"/>
                <a:ea typeface="Cambria"/>
                <a:cs typeface="Cambria"/>
                <a:sym typeface="Cambria"/>
              </a:rPr>
              <a:t>Final Review</a:t>
            </a:r>
            <a:endParaRPr sz="2000" b="1" i="0" u="none" strike="noStrike" cap="none" dirty="0">
              <a:solidFill>
                <a:srgbClr val="17365D"/>
              </a:solidFill>
              <a:latin typeface="Cambria"/>
              <a:ea typeface="Cambria"/>
              <a:cs typeface="Cambria"/>
              <a:sym typeface="Cambria"/>
            </a:endParaRPr>
          </a:p>
        </p:txBody>
      </p:sp>
      <p:sp>
        <p:nvSpPr>
          <p:cNvPr id="94" name="Google Shape;94;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17365D"/>
              </a:buClr>
              <a:buSzPts val="2000"/>
              <a:buFont typeface="Arial"/>
              <a:buNone/>
            </a:pPr>
            <a:r>
              <a:rPr lang="en-GB" sz="2000" b="1">
                <a:solidFill>
                  <a:schemeClr val="accent1"/>
                </a:solidFill>
                <a:latin typeface="Cambria"/>
                <a:ea typeface="Cambria"/>
                <a:cs typeface="Cambria"/>
                <a:sym typeface="Cambria"/>
              </a:rPr>
              <a:t>Name of the Program: </a:t>
            </a:r>
            <a:r>
              <a:rPr lang="en-GB" sz="2000" b="1">
                <a:solidFill>
                  <a:schemeClr val="dk1"/>
                </a:solidFill>
                <a:latin typeface="Cambria"/>
                <a:ea typeface="Cambria"/>
                <a:cs typeface="Cambria"/>
                <a:sym typeface="Cambria"/>
              </a:rPr>
              <a:t>B.tech (Computer Science Engineering)</a:t>
            </a:r>
            <a:endParaRPr>
              <a:solidFill>
                <a:schemeClr val="dk1"/>
              </a:solidFill>
            </a:endParaRPr>
          </a:p>
          <a:p>
            <a:pPr marL="0" lvl="0" indent="0" algn="l" rtl="0">
              <a:spcBef>
                <a:spcPts val="0"/>
              </a:spcBef>
              <a:spcAft>
                <a:spcPts val="0"/>
              </a:spcAft>
              <a:buClr>
                <a:srgbClr val="17365D"/>
              </a:buClr>
              <a:buSzPts val="2000"/>
              <a:buFont typeface="Arial"/>
              <a:buNone/>
            </a:pPr>
            <a:r>
              <a:rPr lang="en-GB" sz="2000" b="1">
                <a:solidFill>
                  <a:schemeClr val="accent1"/>
                </a:solidFill>
                <a:latin typeface="Cambria"/>
                <a:ea typeface="Cambria"/>
                <a:cs typeface="Cambria"/>
                <a:sym typeface="Cambria"/>
              </a:rPr>
              <a:t>Name of the HoD: </a:t>
            </a:r>
            <a:r>
              <a:rPr lang="en-GB" sz="2000" b="1">
                <a:solidFill>
                  <a:schemeClr val="dk1"/>
                </a:solidFill>
                <a:latin typeface="Cambria"/>
                <a:ea typeface="Cambria"/>
                <a:cs typeface="Cambria"/>
                <a:sym typeface="Cambria"/>
              </a:rPr>
              <a:t>Dr.Asif Mohammed</a:t>
            </a:r>
            <a:endParaRPr>
              <a:solidFill>
                <a:schemeClr val="dk1"/>
              </a:solidFill>
            </a:endParaRPr>
          </a:p>
          <a:p>
            <a:pPr marL="0" lvl="0" indent="0" algn="l" rtl="0">
              <a:spcBef>
                <a:spcPts val="0"/>
              </a:spcBef>
              <a:spcAft>
                <a:spcPts val="0"/>
              </a:spcAft>
              <a:buClr>
                <a:srgbClr val="17365D"/>
              </a:buClr>
              <a:buSzPts val="2000"/>
              <a:buFont typeface="Arial"/>
              <a:buNone/>
            </a:pPr>
            <a:r>
              <a:rPr lang="en-GB" sz="2000" b="1">
                <a:solidFill>
                  <a:schemeClr val="accent1"/>
                </a:solidFill>
                <a:latin typeface="Cambria"/>
                <a:ea typeface="Cambria"/>
                <a:cs typeface="Cambria"/>
                <a:sym typeface="Cambria"/>
              </a:rPr>
              <a:t>Name of the Program Project Coordinator: </a:t>
            </a:r>
            <a:r>
              <a:rPr lang="en-GB" sz="2000" b="1">
                <a:solidFill>
                  <a:schemeClr val="dk1"/>
                </a:solidFill>
                <a:latin typeface="Cambria"/>
                <a:ea typeface="Cambria"/>
                <a:cs typeface="Cambria"/>
                <a:sym typeface="Cambria"/>
              </a:rPr>
              <a:t>Mr.Amarnath J L ( AP)</a:t>
            </a:r>
            <a:endParaRPr>
              <a:solidFill>
                <a:schemeClr val="dk1"/>
              </a:solidFill>
            </a:endParaRPr>
          </a:p>
          <a:p>
            <a:pPr marL="0" lvl="0" indent="0" algn="l" rtl="0">
              <a:spcBef>
                <a:spcPts val="0"/>
              </a:spcBef>
              <a:spcAft>
                <a:spcPts val="0"/>
              </a:spcAft>
              <a:buClr>
                <a:schemeClr val="dk1"/>
              </a:buClr>
              <a:buFont typeface="Arial"/>
              <a:buNone/>
            </a:pPr>
            <a:r>
              <a:rPr lang="en-GB" sz="2000" b="1">
                <a:solidFill>
                  <a:schemeClr val="accent1"/>
                </a:solidFill>
                <a:latin typeface="Cambria"/>
                <a:ea typeface="Cambria"/>
                <a:cs typeface="Cambria"/>
                <a:sym typeface="Cambria"/>
              </a:rPr>
              <a:t>Name of the School Project Coordinators: </a:t>
            </a:r>
            <a:r>
              <a:rPr lang="en-GB" sz="2000" b="1">
                <a:solidFill>
                  <a:schemeClr val="dk1"/>
                </a:solidFill>
                <a:latin typeface="Cambria"/>
                <a:ea typeface="Cambria"/>
                <a:cs typeface="Cambria"/>
                <a:sym typeface="Cambria"/>
              </a:rPr>
              <a:t>Dr. Sampath A K / Dr. Abdul Khadar A / Mr. Md Ziaur Rahman</a:t>
            </a:r>
            <a:endParaRPr sz="2000" b="1">
              <a:solidFill>
                <a:schemeClr val="dk1"/>
              </a:solidFill>
              <a:latin typeface="Cambria"/>
              <a:ea typeface="Cambria"/>
              <a:cs typeface="Cambria"/>
              <a:sym typeface="Cambria"/>
            </a:endParaRPr>
          </a:p>
          <a:p>
            <a:pPr marL="0" marR="0" lvl="0" indent="0" algn="l" rtl="0">
              <a:spcBef>
                <a:spcPts val="0"/>
              </a:spcBef>
              <a:spcAft>
                <a:spcPts val="0"/>
              </a:spcAft>
              <a:buNone/>
            </a:pPr>
            <a:endParaRPr sz="2000" b="1">
              <a:solidFill>
                <a:schemeClr val="accent1"/>
              </a:solidFill>
              <a:latin typeface="Cambria"/>
              <a:ea typeface="Cambria"/>
              <a:cs typeface="Cambria"/>
              <a:sym typeface="Cambria"/>
            </a:endParaRPr>
          </a:p>
        </p:txBody>
      </p:sp>
      <p:graphicFrame>
        <p:nvGraphicFramePr>
          <p:cNvPr id="95" name="Google Shape;95;p13"/>
          <p:cNvGraphicFramePr/>
          <p:nvPr/>
        </p:nvGraphicFramePr>
        <p:xfrm>
          <a:off x="559347" y="2296290"/>
          <a:ext cx="5418675" cy="2265525"/>
        </p:xfrm>
        <a:graphic>
          <a:graphicData uri="http://schemas.openxmlformats.org/drawingml/2006/table">
            <a:tbl>
              <a:tblPr firstRow="1" bandRow="1">
                <a:noFill/>
                <a:tableStyleId>{888DBD5E-FAEA-4084-B475-8A5FE8750450}</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270175">
                <a:tc>
                  <a:txBody>
                    <a:bodyPr/>
                    <a:lstStyle/>
                    <a:p>
                      <a:pPr marL="0" marR="0" lvl="1" indent="0" algn="ctr" rtl="0">
                        <a:lnSpc>
                          <a:spcPct val="100000"/>
                        </a:lnSpc>
                        <a:spcBef>
                          <a:spcPts val="0"/>
                        </a:spcBef>
                        <a:spcAft>
                          <a:spcPts val="0"/>
                        </a:spcAft>
                        <a:buClr>
                          <a:srgbClr val="000000"/>
                        </a:buClr>
                        <a:buSzPts val="1800"/>
                        <a:buFont typeface="Arial"/>
                        <a:buNone/>
                      </a:pPr>
                      <a:r>
                        <a:rPr lang="en-GB" sz="1800" b="1" u="none" strike="noStrike" cap="none">
                          <a:solidFill>
                            <a:srgbClr val="17365D"/>
                          </a:solidFill>
                        </a:rPr>
                        <a:t>Roll Number  </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1" u="none" strike="noStrike" cap="none">
                          <a:solidFill>
                            <a:srgbClr val="17365D"/>
                          </a:solidFill>
                        </a:rPr>
                        <a:t>Student Name</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36675">
                <a:tc>
                  <a:txBody>
                    <a:bodyPr/>
                    <a:lstStyle/>
                    <a:p>
                      <a:pPr marL="0" lvl="0" indent="0" algn="l" rtl="0">
                        <a:spcBef>
                          <a:spcPts val="0"/>
                        </a:spcBef>
                        <a:spcAft>
                          <a:spcPts val="0"/>
                        </a:spcAft>
                        <a:buNone/>
                      </a:pPr>
                      <a:r>
                        <a:rPr lang="en-GB" sz="1900"/>
                        <a:t>20211CSE0375</a:t>
                      </a:r>
                      <a:endParaRPr sz="1900"/>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00">
                        <a:alpha val="0"/>
                      </a:srgbClr>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GB" sz="1800"/>
                        <a:t>K Layasree</a:t>
                      </a:r>
                      <a:endParaRPr sz="1800" u="none" strike="noStrike" cap="none"/>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marR="0" lvl="0" indent="0" algn="l" rtl="0">
                        <a:lnSpc>
                          <a:spcPct val="100000"/>
                        </a:lnSpc>
                        <a:spcBef>
                          <a:spcPts val="0"/>
                        </a:spcBef>
                        <a:spcAft>
                          <a:spcPts val="0"/>
                        </a:spcAft>
                        <a:buClr>
                          <a:srgbClr val="000000"/>
                        </a:buClr>
                        <a:buSzPts val="1800"/>
                        <a:buFont typeface="Arial"/>
                        <a:buNone/>
                      </a:pPr>
                      <a:r>
                        <a:rPr lang="en-GB" sz="1800"/>
                        <a:t>20211CSE0270</a:t>
                      </a:r>
                      <a:endParaRPr sz="1800" u="none" strike="noStrike" cap="none"/>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GB" sz="1800"/>
                        <a:t>Uppara dhanalakshmi</a:t>
                      </a:r>
                      <a:endParaRPr sz="1800" u="none" strike="noStrike" cap="none"/>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06250">
                <a:tc>
                  <a:txBody>
                    <a:bodyPr/>
                    <a:lstStyle/>
                    <a:p>
                      <a:pPr marL="0" marR="0" lvl="0" indent="0" algn="l" rtl="0">
                        <a:lnSpc>
                          <a:spcPct val="100000"/>
                        </a:lnSpc>
                        <a:spcBef>
                          <a:spcPts val="0"/>
                        </a:spcBef>
                        <a:spcAft>
                          <a:spcPts val="0"/>
                        </a:spcAft>
                        <a:buClr>
                          <a:srgbClr val="000000"/>
                        </a:buClr>
                        <a:buSzPts val="1800"/>
                        <a:buFont typeface="Arial"/>
                        <a:buNone/>
                      </a:pPr>
                      <a:r>
                        <a:rPr lang="en-GB" sz="1800"/>
                        <a:t>20211CSE0304</a:t>
                      </a:r>
                      <a:endParaRPr sz="1800" u="none" strike="noStrike" cap="none"/>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GB" sz="1800"/>
                        <a:t>R.Snehalatha Reddy</a:t>
                      </a:r>
                      <a:endParaRPr sz="1800" u="none" strike="noStrike" cap="none"/>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06250">
                <a:tc>
                  <a:txBody>
                    <a:bodyPr/>
                    <a:lstStyle/>
                    <a:p>
                      <a:pPr marL="0" marR="0" lvl="0" indent="0" algn="l" rtl="0">
                        <a:lnSpc>
                          <a:spcPct val="100000"/>
                        </a:lnSpc>
                        <a:spcBef>
                          <a:spcPts val="0"/>
                        </a:spcBef>
                        <a:spcAft>
                          <a:spcPts val="0"/>
                        </a:spcAft>
                        <a:buClr>
                          <a:srgbClr val="000000"/>
                        </a:buClr>
                        <a:buSzPts val="1800"/>
                        <a:buFont typeface="Arial"/>
                        <a:buNone/>
                      </a:pPr>
                      <a:r>
                        <a:rPr lang="en-GB" sz="1800"/>
                        <a:t>20211CSE0815</a:t>
                      </a:r>
                      <a:endParaRPr sz="1800" u="none" strike="noStrike" cap="none"/>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GB" sz="1800"/>
                        <a:t>Y.Siva Reddy</a:t>
                      </a:r>
                      <a:endParaRPr sz="1800" u="none" strike="noStrike" cap="none"/>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06250">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6" name="Google Shape;96;p13"/>
          <p:cNvSpPr txBox="1"/>
          <p:nvPr/>
        </p:nvSpPr>
        <p:spPr>
          <a:xfrm>
            <a:off x="2395225" y="4361150"/>
            <a:ext cx="203100" cy="8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400">
              <a:solidFill>
                <a:srgbClr val="000000"/>
              </a:solidFill>
              <a:latin typeface="Verdana"/>
              <a:ea typeface="Verdana"/>
              <a:cs typeface="Verdana"/>
              <a:sym typeface="Verdana"/>
            </a:endParaRPr>
          </a:p>
        </p:txBody>
      </p:sp>
      <p:sp>
        <p:nvSpPr>
          <p:cNvPr id="97" name="Google Shape;97;p13"/>
          <p:cNvSpPr txBox="1"/>
          <p:nvPr/>
        </p:nvSpPr>
        <p:spPr>
          <a:xfrm>
            <a:off x="429313" y="1240150"/>
            <a:ext cx="113913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300" b="1" dirty="0">
                <a:solidFill>
                  <a:srgbClr val="17365D"/>
                </a:solidFill>
                <a:latin typeface="Verdana"/>
                <a:ea typeface="Verdana"/>
                <a:cs typeface="Verdana"/>
                <a:sym typeface="Verdana"/>
              </a:rPr>
              <a:t>Project </a:t>
            </a:r>
            <a:r>
              <a:rPr lang="en-GB" sz="2300" b="1" dirty="0" err="1">
                <a:solidFill>
                  <a:srgbClr val="17365D"/>
                </a:solidFill>
                <a:latin typeface="Verdana"/>
                <a:ea typeface="Verdana"/>
                <a:cs typeface="Verdana"/>
                <a:sym typeface="Verdana"/>
              </a:rPr>
              <a:t>Title:Relative</a:t>
            </a:r>
            <a:r>
              <a:rPr lang="en-GB" sz="2300" b="1" dirty="0">
                <a:solidFill>
                  <a:srgbClr val="17365D"/>
                </a:solidFill>
                <a:latin typeface="Verdana"/>
                <a:ea typeface="Verdana"/>
                <a:cs typeface="Verdana"/>
                <a:sym typeface="Verdana"/>
              </a:rPr>
              <a:t> Attractiveness Index of World Markets</a:t>
            </a:r>
            <a:endParaRPr sz="2300" b="1" dirty="0">
              <a:solidFill>
                <a:srgbClr val="17365D"/>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0"/>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Architecture</a:t>
            </a:r>
            <a:endParaRPr/>
          </a:p>
        </p:txBody>
      </p:sp>
      <p:sp>
        <p:nvSpPr>
          <p:cNvPr id="139" name="Google Shape;139;p20"/>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p>
            <a:pPr marL="342900" lvl="0" indent="-190500" algn="l" rtl="0">
              <a:spcBef>
                <a:spcPts val="0"/>
              </a:spcBef>
              <a:spcAft>
                <a:spcPts val="0"/>
              </a:spcAft>
              <a:buClr>
                <a:schemeClr val="dk1"/>
              </a:buClr>
              <a:buSzPts val="2400"/>
              <a:buNone/>
            </a:pPr>
            <a:endParaRPr dirty="0"/>
          </a:p>
        </p:txBody>
      </p:sp>
      <p:pic>
        <p:nvPicPr>
          <p:cNvPr id="5" name="Graphic 4">
            <a:extLst>
              <a:ext uri="{FF2B5EF4-FFF2-40B4-BE49-F238E27FC236}">
                <a16:creationId xmlns:a16="http://schemas.microsoft.com/office/drawing/2014/main" id="{1D43C999-8179-5372-C621-650F7879DC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28803" y="962986"/>
            <a:ext cx="8212819" cy="513301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1"/>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Hardware/software components</a:t>
            </a:r>
            <a:endParaRPr/>
          </a:p>
        </p:txBody>
      </p:sp>
      <p:sp>
        <p:nvSpPr>
          <p:cNvPr id="146" name="Google Shape;146;p21"/>
          <p:cNvSpPr txBox="1">
            <a:spLocks noGrp="1"/>
          </p:cNvSpPr>
          <p:nvPr>
            <p:ph type="body" idx="1"/>
          </p:nvPr>
        </p:nvSpPr>
        <p:spPr>
          <a:xfrm>
            <a:off x="812800" y="1143001"/>
            <a:ext cx="11379200" cy="679436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ct val="91666"/>
              <a:buFont typeface="Arial"/>
              <a:buNone/>
            </a:pPr>
            <a:r>
              <a:rPr lang="en-GB" sz="1400" b="1" dirty="0">
                <a:latin typeface="Times New Roman" panose="02020603050405020304" pitchFamily="18" charset="0"/>
                <a:ea typeface="Calibri"/>
                <a:cs typeface="Times New Roman" panose="02020603050405020304" pitchFamily="18" charset="0"/>
                <a:sym typeface="Calibri"/>
              </a:rPr>
              <a:t>To successfully execute the project of developing a Relative Attractiveness Index (RAI) for the pharmaceutical industry, the following components are required:</a:t>
            </a:r>
            <a:endParaRPr sz="1400" b="1" dirty="0">
              <a:latin typeface="Times New Roman" panose="02020603050405020304" pitchFamily="18" charset="0"/>
              <a:ea typeface="Calibri"/>
              <a:cs typeface="Times New Roman" panose="02020603050405020304" pitchFamily="18" charset="0"/>
              <a:sym typeface="Calibri"/>
            </a:endParaRPr>
          </a:p>
          <a:p>
            <a:pPr marL="285750" lvl="0" indent="-285750" algn="l" rtl="0">
              <a:spcBef>
                <a:spcPts val="0"/>
              </a:spcBef>
              <a:spcAft>
                <a:spcPts val="0"/>
              </a:spcAft>
              <a:buClr>
                <a:schemeClr val="dk1"/>
              </a:buClr>
              <a:buSzPct val="91666"/>
              <a:buFont typeface="Arial" panose="020B0604020202020204" pitchFamily="34" charset="0"/>
              <a:buChar char="•"/>
            </a:pPr>
            <a:r>
              <a:rPr lang="en-GB" sz="1400" dirty="0">
                <a:latin typeface="Times New Roman" panose="02020603050405020304" pitchFamily="18" charset="0"/>
                <a:ea typeface="Calibri"/>
                <a:cs typeface="Times New Roman" panose="02020603050405020304" pitchFamily="18" charset="0"/>
                <a:sym typeface="Calibri"/>
              </a:rPr>
              <a:t>Data Sources : </a:t>
            </a:r>
            <a:r>
              <a:rPr lang="en-US" sz="1400" dirty="0">
                <a:latin typeface="Times New Roman" panose="02020603050405020304" pitchFamily="18" charset="0"/>
                <a:ea typeface="Calibri"/>
                <a:cs typeface="Times New Roman" panose="02020603050405020304" pitchFamily="18" charset="0"/>
                <a:sym typeface="Calibri"/>
              </a:rPr>
              <a:t>API-</a:t>
            </a:r>
            <a:r>
              <a:rPr lang="en-US" sz="1400" dirty="0" err="1">
                <a:latin typeface="Times New Roman" panose="02020603050405020304" pitchFamily="18" charset="0"/>
                <a:ea typeface="Calibri"/>
                <a:cs typeface="Times New Roman" panose="02020603050405020304" pitchFamily="18" charset="0"/>
                <a:sym typeface="Calibri"/>
              </a:rPr>
              <a:t>Worldbank</a:t>
            </a:r>
            <a:endParaRPr lang="en-US" sz="1400" dirty="0">
              <a:latin typeface="Times New Roman" panose="02020603050405020304" pitchFamily="18" charset="0"/>
              <a:ea typeface="Calibri"/>
              <a:cs typeface="Times New Roman" panose="02020603050405020304" pitchFamily="18" charset="0"/>
              <a:sym typeface="Calibri"/>
            </a:endParaRPr>
          </a:p>
          <a:p>
            <a:pPr marL="0" lvl="0" indent="0" algn="l" rtl="0">
              <a:spcBef>
                <a:spcPts val="0"/>
              </a:spcBef>
              <a:spcAft>
                <a:spcPts val="0"/>
              </a:spcAft>
              <a:buClr>
                <a:schemeClr val="dk1"/>
              </a:buClr>
              <a:buSzPct val="91666"/>
              <a:buNone/>
            </a:pPr>
            <a:r>
              <a:rPr lang="en-US" sz="1400" dirty="0">
                <a:latin typeface="Times New Roman" panose="02020603050405020304" pitchFamily="18" charset="0"/>
                <a:ea typeface="Calibri"/>
                <a:cs typeface="Times New Roman" panose="02020603050405020304" pitchFamily="18" charset="0"/>
                <a:sym typeface="Calibri"/>
              </a:rPr>
              <a:t>   </a:t>
            </a:r>
          </a:p>
          <a:p>
            <a:pPr marL="285750" lvl="0" indent="-285750" algn="l" rtl="0">
              <a:spcBef>
                <a:spcPts val="0"/>
              </a:spcBef>
              <a:spcAft>
                <a:spcPts val="0"/>
              </a:spcAft>
              <a:buClr>
                <a:schemeClr val="dk1"/>
              </a:buClr>
              <a:buSzPct val="91666"/>
              <a:buFont typeface="Arial" panose="020B0604020202020204" pitchFamily="34" charset="0"/>
              <a:buChar char="•"/>
            </a:pPr>
            <a:r>
              <a:rPr lang="en-GB" sz="1400" dirty="0">
                <a:latin typeface="Times New Roman" panose="02020603050405020304" pitchFamily="18" charset="0"/>
                <a:ea typeface="Calibri"/>
                <a:cs typeface="Times New Roman" panose="02020603050405020304" pitchFamily="18" charset="0"/>
                <a:sym typeface="Calibri"/>
              </a:rPr>
              <a:t>Data Processing and Analysis </a:t>
            </a:r>
            <a:r>
              <a:rPr lang="en-GB" sz="1400" dirty="0" err="1">
                <a:latin typeface="Times New Roman" panose="02020603050405020304" pitchFamily="18" charset="0"/>
                <a:ea typeface="Calibri"/>
                <a:cs typeface="Times New Roman" panose="02020603050405020304" pitchFamily="18" charset="0"/>
                <a:sym typeface="Calibri"/>
              </a:rPr>
              <a:t>Software:Scikit</a:t>
            </a:r>
            <a:r>
              <a:rPr lang="en-GB" sz="1400" dirty="0">
                <a:latin typeface="Times New Roman" panose="02020603050405020304" pitchFamily="18" charset="0"/>
                <a:ea typeface="Calibri"/>
                <a:cs typeface="Times New Roman" panose="02020603050405020304" pitchFamily="18" charset="0"/>
                <a:sym typeface="Calibri"/>
              </a:rPr>
              <a:t> and data visualisation modules</a:t>
            </a:r>
            <a:endParaRPr sz="1400" dirty="0">
              <a:latin typeface="Times New Roman" panose="02020603050405020304" pitchFamily="18" charset="0"/>
              <a:ea typeface="Calibri"/>
              <a:cs typeface="Times New Roman" panose="02020603050405020304" pitchFamily="18" charset="0"/>
              <a:sym typeface="Calibri"/>
            </a:endParaRPr>
          </a:p>
          <a:p>
            <a:pPr marL="0" lvl="0" indent="0" algn="l" rtl="0">
              <a:spcBef>
                <a:spcPts val="0"/>
              </a:spcBef>
              <a:spcAft>
                <a:spcPts val="0"/>
              </a:spcAft>
              <a:buClr>
                <a:schemeClr val="dk1"/>
              </a:buClr>
              <a:buSzPct val="91666"/>
              <a:buNone/>
            </a:pPr>
            <a:endParaRPr sz="1400" dirty="0">
              <a:latin typeface="Times New Roman" panose="02020603050405020304" pitchFamily="18" charset="0"/>
              <a:ea typeface="Calibri"/>
              <a:cs typeface="Times New Roman" panose="02020603050405020304" pitchFamily="18" charset="0"/>
              <a:sym typeface="Calibri"/>
            </a:endParaRPr>
          </a:p>
          <a:p>
            <a:pPr marL="285750" lvl="0" indent="-285750" algn="l" rtl="0">
              <a:spcBef>
                <a:spcPts val="0"/>
              </a:spcBef>
              <a:spcAft>
                <a:spcPts val="0"/>
              </a:spcAft>
              <a:buClr>
                <a:schemeClr val="dk1"/>
              </a:buClr>
              <a:buSzPct val="91666"/>
              <a:buFont typeface="Arial" panose="020B0604020202020204" pitchFamily="34" charset="0"/>
              <a:buChar char="•"/>
            </a:pPr>
            <a:r>
              <a:rPr lang="en-GB" sz="1400" dirty="0">
                <a:latin typeface="Times New Roman" panose="02020603050405020304" pitchFamily="18" charset="0"/>
                <a:ea typeface="Calibri"/>
                <a:cs typeface="Times New Roman" panose="02020603050405020304" pitchFamily="18" charset="0"/>
                <a:sym typeface="Calibri"/>
              </a:rPr>
              <a:t>Frontend Development Tools : </a:t>
            </a:r>
            <a:r>
              <a:rPr lang="en-GB" sz="1400" dirty="0" err="1">
                <a:latin typeface="Times New Roman" panose="02020603050405020304" pitchFamily="18" charset="0"/>
                <a:ea typeface="Calibri"/>
                <a:cs typeface="Times New Roman" panose="02020603050405020304" pitchFamily="18" charset="0"/>
                <a:sym typeface="Calibri"/>
              </a:rPr>
              <a:t>Streamlit</a:t>
            </a:r>
            <a:r>
              <a:rPr lang="en-GB" sz="1400" dirty="0">
                <a:latin typeface="Times New Roman" panose="02020603050405020304" pitchFamily="18" charset="0"/>
                <a:ea typeface="Calibri"/>
                <a:cs typeface="Times New Roman" panose="02020603050405020304" pitchFamily="18" charset="0"/>
                <a:sym typeface="Calibri"/>
              </a:rPr>
              <a:t> (Python module)</a:t>
            </a:r>
            <a:endParaRPr sz="1400" dirty="0">
              <a:latin typeface="Times New Roman" panose="02020603050405020304" pitchFamily="18" charset="0"/>
              <a:ea typeface="Calibri"/>
              <a:cs typeface="Times New Roman" panose="02020603050405020304" pitchFamily="18" charset="0"/>
              <a:sym typeface="Calibri"/>
            </a:endParaRPr>
          </a:p>
          <a:p>
            <a:pPr marL="285750" lvl="0" indent="-285750" algn="l" rtl="0">
              <a:spcBef>
                <a:spcPts val="0"/>
              </a:spcBef>
              <a:spcAft>
                <a:spcPts val="0"/>
              </a:spcAft>
              <a:buClr>
                <a:schemeClr val="dk1"/>
              </a:buClr>
              <a:buSzPct val="91666"/>
              <a:buFont typeface="Arial" panose="020B0604020202020204" pitchFamily="34" charset="0"/>
              <a:buChar char="•"/>
            </a:pPr>
            <a:endParaRPr sz="1400" dirty="0">
              <a:latin typeface="Times New Roman" panose="02020603050405020304" pitchFamily="18" charset="0"/>
              <a:ea typeface="Calibri"/>
              <a:cs typeface="Times New Roman" panose="02020603050405020304" pitchFamily="18" charset="0"/>
              <a:sym typeface="Calibri"/>
            </a:endParaRPr>
          </a:p>
          <a:p>
            <a:pPr marL="285750" lvl="0" indent="-285750" algn="l" rtl="0">
              <a:spcBef>
                <a:spcPts val="0"/>
              </a:spcBef>
              <a:spcAft>
                <a:spcPts val="0"/>
              </a:spcAft>
              <a:buClr>
                <a:schemeClr val="dk1"/>
              </a:buClr>
              <a:buSzPct val="91666"/>
              <a:buFont typeface="Arial" panose="020B0604020202020204" pitchFamily="34" charset="0"/>
              <a:buChar char="•"/>
            </a:pPr>
            <a:r>
              <a:rPr lang="en-GB" sz="1400" dirty="0">
                <a:latin typeface="Times New Roman" panose="02020603050405020304" pitchFamily="18" charset="0"/>
                <a:ea typeface="Calibri"/>
                <a:cs typeface="Times New Roman" panose="02020603050405020304" pitchFamily="18" charset="0"/>
                <a:sym typeface="Calibri"/>
              </a:rPr>
              <a:t>Backend Development Tools :Python (</a:t>
            </a:r>
            <a:r>
              <a:rPr lang="en-GB" sz="1400" dirty="0" err="1">
                <a:latin typeface="Times New Roman" panose="02020603050405020304" pitchFamily="18" charset="0"/>
                <a:ea typeface="Calibri"/>
                <a:cs typeface="Times New Roman" panose="02020603050405020304" pitchFamily="18" charset="0"/>
                <a:sym typeface="Calibri"/>
              </a:rPr>
              <a:t>Pandas,wbdata,scikit</a:t>
            </a:r>
            <a:r>
              <a:rPr lang="en-GB" sz="1400" dirty="0">
                <a:latin typeface="Times New Roman" panose="02020603050405020304" pitchFamily="18" charset="0"/>
                <a:ea typeface="Calibri"/>
                <a:cs typeface="Times New Roman" panose="02020603050405020304" pitchFamily="18" charset="0"/>
                <a:sym typeface="Calibri"/>
              </a:rPr>
              <a:t> learn)</a:t>
            </a:r>
          </a:p>
          <a:p>
            <a:pPr marL="285750" lvl="0" indent="-285750" algn="l" rtl="0">
              <a:spcBef>
                <a:spcPts val="0"/>
              </a:spcBef>
              <a:spcAft>
                <a:spcPts val="0"/>
              </a:spcAft>
              <a:buClr>
                <a:schemeClr val="dk1"/>
              </a:buClr>
              <a:buSzPct val="91666"/>
              <a:buFont typeface="Arial" panose="020B0604020202020204" pitchFamily="34" charset="0"/>
              <a:buChar char="•"/>
            </a:pPr>
            <a:endParaRPr sz="1400" dirty="0">
              <a:latin typeface="Times New Roman" panose="02020603050405020304" pitchFamily="18" charset="0"/>
              <a:ea typeface="Calibri"/>
              <a:cs typeface="Times New Roman" panose="02020603050405020304" pitchFamily="18" charset="0"/>
              <a:sym typeface="Calibri"/>
            </a:endParaRPr>
          </a:p>
          <a:p>
            <a:pPr marL="285750" lvl="0" indent="-285750" algn="l" rtl="0">
              <a:spcBef>
                <a:spcPts val="0"/>
              </a:spcBef>
              <a:spcAft>
                <a:spcPts val="0"/>
              </a:spcAft>
              <a:buClr>
                <a:schemeClr val="dk1"/>
              </a:buClr>
              <a:buSzPct val="91666"/>
              <a:buFont typeface="Arial" panose="020B0604020202020204" pitchFamily="34" charset="0"/>
              <a:buChar char="•"/>
            </a:pPr>
            <a:r>
              <a:rPr lang="en-GB" sz="1400" dirty="0">
                <a:latin typeface="Times New Roman" panose="02020603050405020304" pitchFamily="18" charset="0"/>
                <a:ea typeface="Calibri"/>
                <a:cs typeface="Times New Roman" panose="02020603050405020304" pitchFamily="18" charset="0"/>
                <a:sym typeface="Calibri"/>
              </a:rPr>
              <a:t>Data Visualization Tools : Folium, </a:t>
            </a:r>
            <a:r>
              <a:rPr lang="en-GB" sz="1400" dirty="0" err="1">
                <a:latin typeface="Times New Roman" panose="02020603050405020304" pitchFamily="18" charset="0"/>
                <a:ea typeface="Calibri"/>
                <a:cs typeface="Times New Roman" panose="02020603050405020304" pitchFamily="18" charset="0"/>
                <a:sym typeface="Calibri"/>
              </a:rPr>
              <a:t>Geopy,Plotly</a:t>
            </a:r>
            <a:endParaRPr sz="1400" dirty="0">
              <a:latin typeface="Times New Roman" panose="02020603050405020304" pitchFamily="18" charset="0"/>
              <a:ea typeface="Calibri"/>
              <a:cs typeface="Times New Roman" panose="02020603050405020304" pitchFamily="18" charset="0"/>
              <a:sym typeface="Calibri"/>
            </a:endParaRPr>
          </a:p>
          <a:p>
            <a:pPr marL="0" lvl="0" indent="0" algn="l" rtl="0">
              <a:spcBef>
                <a:spcPts val="0"/>
              </a:spcBef>
              <a:spcAft>
                <a:spcPts val="0"/>
              </a:spcAft>
              <a:buClr>
                <a:schemeClr val="dk1"/>
              </a:buClr>
              <a:buSzPct val="91666"/>
              <a:buNone/>
            </a:pPr>
            <a:endParaRPr sz="1400" dirty="0">
              <a:latin typeface="Times New Roman" panose="02020603050405020304" pitchFamily="18" charset="0"/>
              <a:ea typeface="Calibri"/>
              <a:cs typeface="Times New Roman" panose="02020603050405020304" pitchFamily="18" charset="0"/>
              <a:sym typeface="Calibri"/>
            </a:endParaRPr>
          </a:p>
          <a:p>
            <a:pPr marL="285750" lvl="0" indent="-285750" algn="l" rtl="0">
              <a:spcBef>
                <a:spcPts val="0"/>
              </a:spcBef>
              <a:spcAft>
                <a:spcPts val="0"/>
              </a:spcAft>
              <a:buClr>
                <a:schemeClr val="dk1"/>
              </a:buClr>
              <a:buSzPct val="91666"/>
              <a:buFont typeface="Arial" panose="020B0604020202020204" pitchFamily="34" charset="0"/>
              <a:buChar char="•"/>
            </a:pPr>
            <a:r>
              <a:rPr lang="en-GB" sz="1400" dirty="0">
                <a:latin typeface="Times New Roman" panose="02020603050405020304" pitchFamily="18" charset="0"/>
                <a:ea typeface="Calibri"/>
                <a:cs typeface="Times New Roman" panose="02020603050405020304" pitchFamily="18" charset="0"/>
                <a:sym typeface="Calibri"/>
              </a:rPr>
              <a:t>Deployment and Hosting : </a:t>
            </a:r>
            <a:r>
              <a:rPr lang="en-GB" sz="1400" dirty="0" err="1">
                <a:latin typeface="Times New Roman" panose="02020603050405020304" pitchFamily="18" charset="0"/>
                <a:ea typeface="Calibri"/>
                <a:cs typeface="Times New Roman" panose="02020603050405020304" pitchFamily="18" charset="0"/>
                <a:sym typeface="Calibri"/>
              </a:rPr>
              <a:t>Streamlit</a:t>
            </a:r>
            <a:r>
              <a:rPr lang="en-GB" sz="1400" dirty="0">
                <a:latin typeface="Times New Roman" panose="02020603050405020304" pitchFamily="18" charset="0"/>
                <a:ea typeface="Calibri"/>
                <a:cs typeface="Times New Roman" panose="02020603050405020304" pitchFamily="18" charset="0"/>
                <a:sym typeface="Calibri"/>
              </a:rPr>
              <a:t> Cloud</a:t>
            </a:r>
          </a:p>
          <a:p>
            <a:pPr marL="285750" lvl="0" indent="-285750" algn="l" rtl="0">
              <a:spcBef>
                <a:spcPts val="0"/>
              </a:spcBef>
              <a:spcAft>
                <a:spcPts val="0"/>
              </a:spcAft>
              <a:buClr>
                <a:schemeClr val="dk1"/>
              </a:buClr>
              <a:buSzPct val="91666"/>
              <a:buFont typeface="Arial" panose="020B0604020202020204" pitchFamily="34" charset="0"/>
              <a:buChar char="•"/>
            </a:pPr>
            <a:endParaRPr sz="1400" dirty="0">
              <a:latin typeface="Times New Roman" panose="02020603050405020304" pitchFamily="18" charset="0"/>
              <a:ea typeface="Calibri"/>
              <a:cs typeface="Times New Roman" panose="02020603050405020304" pitchFamily="18" charset="0"/>
              <a:sym typeface="Calibri"/>
            </a:endParaRPr>
          </a:p>
          <a:p>
            <a:pPr marL="285750" lvl="0" indent="-285750" algn="l" rtl="0">
              <a:spcBef>
                <a:spcPts val="0"/>
              </a:spcBef>
              <a:spcAft>
                <a:spcPts val="0"/>
              </a:spcAft>
              <a:buClr>
                <a:schemeClr val="dk1"/>
              </a:buClr>
              <a:buSzPct val="91666"/>
              <a:buFont typeface="Arial" panose="020B0604020202020204" pitchFamily="34" charset="0"/>
              <a:buChar char="•"/>
            </a:pPr>
            <a:r>
              <a:rPr lang="en-GB" sz="1400" dirty="0">
                <a:latin typeface="Times New Roman" panose="02020603050405020304" pitchFamily="18" charset="0"/>
                <a:ea typeface="Calibri"/>
                <a:cs typeface="Times New Roman" panose="02020603050405020304" pitchFamily="18" charset="0"/>
                <a:sym typeface="Calibri"/>
              </a:rPr>
              <a:t>Project Management Tools :</a:t>
            </a:r>
            <a:r>
              <a:rPr lang="en-GB" sz="1400" dirty="0" err="1">
                <a:latin typeface="Times New Roman" panose="02020603050405020304" pitchFamily="18" charset="0"/>
                <a:ea typeface="Calibri"/>
                <a:cs typeface="Times New Roman" panose="02020603050405020304" pitchFamily="18" charset="0"/>
                <a:sym typeface="Calibri"/>
              </a:rPr>
              <a:t>Github,Visual</a:t>
            </a:r>
            <a:r>
              <a:rPr lang="en-GB" sz="1400" dirty="0">
                <a:latin typeface="Times New Roman" panose="02020603050405020304" pitchFamily="18" charset="0"/>
                <a:ea typeface="Calibri"/>
                <a:cs typeface="Times New Roman" panose="02020603050405020304" pitchFamily="18" charset="0"/>
                <a:sym typeface="Calibri"/>
              </a:rPr>
              <a:t> Studio Code</a:t>
            </a:r>
          </a:p>
          <a:p>
            <a:pPr marL="285750" lvl="0" indent="-285750" algn="l" rtl="0">
              <a:spcBef>
                <a:spcPts val="0"/>
              </a:spcBef>
              <a:spcAft>
                <a:spcPts val="0"/>
              </a:spcAft>
              <a:buClr>
                <a:schemeClr val="dk1"/>
              </a:buClr>
              <a:buSzPct val="91666"/>
              <a:buFont typeface="Arial" panose="020B0604020202020204" pitchFamily="34" charset="0"/>
              <a:buChar char="•"/>
            </a:pPr>
            <a:endParaRPr lang="en-GB" sz="1400" dirty="0">
              <a:latin typeface="Times New Roman" panose="02020603050405020304" pitchFamily="18" charset="0"/>
              <a:ea typeface="Calibri"/>
              <a:cs typeface="Times New Roman" panose="02020603050405020304" pitchFamily="18" charset="0"/>
              <a:sym typeface="Calibri"/>
            </a:endParaRPr>
          </a:p>
          <a:p>
            <a:pPr marL="285750" lvl="0" indent="-285750" algn="l" rtl="0">
              <a:spcBef>
                <a:spcPts val="0"/>
              </a:spcBef>
              <a:spcAft>
                <a:spcPts val="0"/>
              </a:spcAft>
              <a:buClr>
                <a:schemeClr val="dk1"/>
              </a:buClr>
              <a:buSzPct val="91666"/>
              <a:buFont typeface="Arial" panose="020B0604020202020204" pitchFamily="34" charset="0"/>
              <a:buChar char="•"/>
            </a:pPr>
            <a:r>
              <a:rPr lang="en-GB" sz="1400" dirty="0">
                <a:latin typeface="Times New Roman" panose="02020603050405020304" pitchFamily="18" charset="0"/>
                <a:ea typeface="Calibri"/>
                <a:cs typeface="Times New Roman" panose="02020603050405020304" pitchFamily="18" charset="0"/>
                <a:sym typeface="Calibri"/>
              </a:rPr>
              <a:t>By assembling these components, the project can be effectively developed, deployed, and maintained, ensuring a comprehensive and user-friendly RAI tool for the pharmaceutical industry.</a:t>
            </a:r>
            <a:endParaRPr sz="1400" dirty="0">
              <a:latin typeface="Times New Roman" panose="02020603050405020304" pitchFamily="18" charset="0"/>
              <a:ea typeface="Calibri"/>
              <a:cs typeface="Times New Roman" panose="02020603050405020304" pitchFamily="18" charset="0"/>
              <a:sym typeface="Calibri"/>
            </a:endParaRPr>
          </a:p>
          <a:p>
            <a:pPr marL="0" lvl="0" indent="0" algn="l" rtl="0">
              <a:spcBef>
                <a:spcPts val="0"/>
              </a:spcBef>
              <a:spcAft>
                <a:spcPts val="0"/>
              </a:spcAft>
              <a:buClr>
                <a:schemeClr val="dk1"/>
              </a:buClr>
              <a:buSzPct val="91666"/>
              <a:buFont typeface="Arial"/>
              <a:buNone/>
            </a:pPr>
            <a:endParaRPr sz="1200" dirty="0">
              <a:latin typeface="Times New Roman" panose="02020603050405020304" pitchFamily="18" charset="0"/>
              <a:ea typeface="Calibri"/>
              <a:cs typeface="Times New Roman" panose="02020603050405020304" pitchFamily="18" charset="0"/>
              <a:sym typeface="Calibri"/>
            </a:endParaRPr>
          </a:p>
          <a:p>
            <a:pPr marL="342900" lvl="0" indent="-190500" algn="l" rtl="0">
              <a:spcBef>
                <a:spcPts val="0"/>
              </a:spcBef>
              <a:spcAft>
                <a:spcPts val="0"/>
              </a:spcAft>
              <a:buClr>
                <a:schemeClr val="dk1"/>
              </a:buClr>
              <a:buSzPct val="100000"/>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Timeline of Project</a:t>
            </a:r>
            <a:endParaRPr/>
          </a:p>
        </p:txBody>
      </p:sp>
      <p:sp>
        <p:nvSpPr>
          <p:cNvPr id="152" name="Google Shape;152;p22"/>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p>
            <a:pPr marL="342900" lvl="0" indent="-190500" algn="l" rtl="0">
              <a:spcBef>
                <a:spcPts val="0"/>
              </a:spcBef>
              <a:spcAft>
                <a:spcPts val="0"/>
              </a:spcAft>
              <a:buClr>
                <a:schemeClr val="dk1"/>
              </a:buClr>
              <a:buSzPct val="100000"/>
              <a:buNone/>
            </a:pPr>
            <a:endParaRPr dirty="0"/>
          </a:p>
        </p:txBody>
      </p:sp>
      <p:graphicFrame>
        <p:nvGraphicFramePr>
          <p:cNvPr id="2" name="Table 1">
            <a:extLst>
              <a:ext uri="{FF2B5EF4-FFF2-40B4-BE49-F238E27FC236}">
                <a16:creationId xmlns:a16="http://schemas.microsoft.com/office/drawing/2014/main" id="{CBF99E5E-C032-E063-67E6-08B87DC4F612}"/>
              </a:ext>
            </a:extLst>
          </p:cNvPr>
          <p:cNvGraphicFramePr>
            <a:graphicFrameLocks noGrp="1"/>
          </p:cNvGraphicFramePr>
          <p:nvPr>
            <p:extLst>
              <p:ext uri="{D42A27DB-BD31-4B8C-83A1-F6EECF244321}">
                <p14:modId xmlns:p14="http://schemas.microsoft.com/office/powerpoint/2010/main" val="1467833355"/>
              </p:ext>
            </p:extLst>
          </p:nvPr>
        </p:nvGraphicFramePr>
        <p:xfrm>
          <a:off x="812801" y="1143000"/>
          <a:ext cx="10668000" cy="5429468"/>
        </p:xfrm>
        <a:graphic>
          <a:graphicData uri="http://schemas.openxmlformats.org/drawingml/2006/table">
            <a:tbl>
              <a:tblPr firstRow="1" firstCol="1" bandRow="1">
                <a:tableStyleId>{888DBD5E-FAEA-4084-B475-8A5FE8750450}</a:tableStyleId>
              </a:tblPr>
              <a:tblGrid>
                <a:gridCol w="3556000">
                  <a:extLst>
                    <a:ext uri="{9D8B030D-6E8A-4147-A177-3AD203B41FA5}">
                      <a16:colId xmlns:a16="http://schemas.microsoft.com/office/drawing/2014/main" val="2879348560"/>
                    </a:ext>
                  </a:extLst>
                </a:gridCol>
                <a:gridCol w="3556000">
                  <a:extLst>
                    <a:ext uri="{9D8B030D-6E8A-4147-A177-3AD203B41FA5}">
                      <a16:colId xmlns:a16="http://schemas.microsoft.com/office/drawing/2014/main" val="2188526685"/>
                    </a:ext>
                  </a:extLst>
                </a:gridCol>
                <a:gridCol w="3556000">
                  <a:extLst>
                    <a:ext uri="{9D8B030D-6E8A-4147-A177-3AD203B41FA5}">
                      <a16:colId xmlns:a16="http://schemas.microsoft.com/office/drawing/2014/main" val="1552947252"/>
                    </a:ext>
                  </a:extLst>
                </a:gridCol>
              </a:tblGrid>
              <a:tr h="195663">
                <a:tc>
                  <a:txBody>
                    <a:bodyPr/>
                    <a:lstStyle/>
                    <a:p>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127" marR="25127" marT="0" marB="0"/>
                </a:tc>
                <a:tc>
                  <a:txBody>
                    <a:bodyPr/>
                    <a:lstStyle/>
                    <a:p>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127" marR="25127" marT="0" marB="0"/>
                </a:tc>
                <a:tc>
                  <a:txBody>
                    <a:bodyPr/>
                    <a:lstStyle/>
                    <a:p>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127" marR="25127" marT="0" marB="0"/>
                </a:tc>
                <a:extLst>
                  <a:ext uri="{0D108BD9-81ED-4DB2-BD59-A6C34878D82A}">
                    <a16:rowId xmlns:a16="http://schemas.microsoft.com/office/drawing/2014/main" val="3379341693"/>
                  </a:ext>
                </a:extLst>
              </a:tr>
              <a:tr h="871062">
                <a:tc>
                  <a:txBody>
                    <a:bodyPr/>
                    <a:lstStyle/>
                    <a:p>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127" marR="25127" marT="0" marB="0"/>
                </a:tc>
                <a:tc>
                  <a:txBody>
                    <a:bodyPr/>
                    <a:lstStyle/>
                    <a:p>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127" marR="25127" marT="0" marB="0"/>
                </a:tc>
                <a:tc>
                  <a:txBody>
                    <a:bodyPr/>
                    <a:lstStyle/>
                    <a:p>
                      <a:pPr>
                        <a:lnSpc>
                          <a:spcPct val="150000"/>
                        </a:lnSpc>
                      </a:pP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127" marR="25127" marT="0" marB="0"/>
                </a:tc>
                <a:extLst>
                  <a:ext uri="{0D108BD9-81ED-4DB2-BD59-A6C34878D82A}">
                    <a16:rowId xmlns:a16="http://schemas.microsoft.com/office/drawing/2014/main" val="865070467"/>
                  </a:ext>
                </a:extLst>
              </a:tr>
              <a:tr h="1548543">
                <a:tc>
                  <a:txBody>
                    <a:bodyPr/>
                    <a:lstStyle/>
                    <a:p>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127" marR="25127" marT="0" marB="0"/>
                </a:tc>
                <a:tc>
                  <a:txBody>
                    <a:bodyPr/>
                    <a:lstStyle/>
                    <a:p>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127" marR="25127" marT="0" marB="0"/>
                </a:tc>
                <a:tc>
                  <a:txBody>
                    <a:bodyPr/>
                    <a:lstStyle/>
                    <a:p>
                      <a:pPr>
                        <a:lnSpc>
                          <a:spcPct val="150000"/>
                        </a:lnSpc>
                      </a:pP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127" marR="25127" marT="0" marB="0"/>
                </a:tc>
                <a:extLst>
                  <a:ext uri="{0D108BD9-81ED-4DB2-BD59-A6C34878D82A}">
                    <a16:rowId xmlns:a16="http://schemas.microsoft.com/office/drawing/2014/main" val="4156398314"/>
                  </a:ext>
                </a:extLst>
              </a:tr>
              <a:tr h="871062">
                <a:tc>
                  <a:txBody>
                    <a:bodyPr/>
                    <a:lstStyle/>
                    <a:p>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127" marR="25127" marT="0" marB="0"/>
                </a:tc>
                <a:tc>
                  <a:txBody>
                    <a:bodyPr/>
                    <a:lstStyle/>
                    <a:p>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127" marR="25127" marT="0" marB="0"/>
                </a:tc>
                <a:tc>
                  <a:txBody>
                    <a:bodyPr/>
                    <a:lstStyle/>
                    <a:p>
                      <a:pPr>
                        <a:lnSpc>
                          <a:spcPct val="150000"/>
                        </a:lnSpc>
                      </a:pP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127" marR="25127" marT="0" marB="0"/>
                </a:tc>
                <a:extLst>
                  <a:ext uri="{0D108BD9-81ED-4DB2-BD59-A6C34878D82A}">
                    <a16:rowId xmlns:a16="http://schemas.microsoft.com/office/drawing/2014/main" val="1814905738"/>
                  </a:ext>
                </a:extLst>
              </a:tr>
              <a:tr h="1172583">
                <a:tc>
                  <a:txBody>
                    <a:bodyPr/>
                    <a:lstStyle/>
                    <a:p>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127" marR="25127" marT="0" marB="0"/>
                </a:tc>
                <a:tc>
                  <a:txBody>
                    <a:bodyPr/>
                    <a:lstStyle/>
                    <a:p>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127" marR="25127" marT="0" marB="0"/>
                </a:tc>
                <a:tc>
                  <a:txBody>
                    <a:bodyPr/>
                    <a:lstStyle/>
                    <a:p>
                      <a:pPr>
                        <a:lnSpc>
                          <a:spcPct val="150000"/>
                        </a:lnSpc>
                      </a:pP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127" marR="25127" marT="0" marB="0"/>
                </a:tc>
                <a:extLst>
                  <a:ext uri="{0D108BD9-81ED-4DB2-BD59-A6C34878D82A}">
                    <a16:rowId xmlns:a16="http://schemas.microsoft.com/office/drawing/2014/main" val="2235542089"/>
                  </a:ext>
                </a:extLst>
              </a:tr>
              <a:tr h="770555">
                <a:tc>
                  <a:txBody>
                    <a:bodyPr/>
                    <a:lstStyle/>
                    <a:p>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127" marR="25127" marT="0" marB="0"/>
                </a:tc>
                <a:tc>
                  <a:txBody>
                    <a:bodyPr/>
                    <a:lstStyle/>
                    <a:p>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127" marR="25127" marT="0" marB="0"/>
                </a:tc>
                <a:tc>
                  <a:txBody>
                    <a:bodyPr/>
                    <a:lstStyle/>
                    <a:p>
                      <a:pPr>
                        <a:lnSpc>
                          <a:spcPct val="150000"/>
                        </a:lnSpc>
                      </a:pP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127" marR="25127" marT="0" marB="0"/>
                </a:tc>
                <a:extLst>
                  <a:ext uri="{0D108BD9-81ED-4DB2-BD59-A6C34878D82A}">
                    <a16:rowId xmlns:a16="http://schemas.microsoft.com/office/drawing/2014/main" val="361016880"/>
                  </a:ext>
                </a:extLst>
              </a:tr>
            </a:tbl>
          </a:graphicData>
        </a:graphic>
      </p:graphicFrame>
      <p:graphicFrame>
        <p:nvGraphicFramePr>
          <p:cNvPr id="3" name="Table 2">
            <a:extLst>
              <a:ext uri="{FF2B5EF4-FFF2-40B4-BE49-F238E27FC236}">
                <a16:creationId xmlns:a16="http://schemas.microsoft.com/office/drawing/2014/main" id="{35DAC1DD-B32F-780F-A020-A5BA0C423A52}"/>
              </a:ext>
            </a:extLst>
          </p:cNvPr>
          <p:cNvGraphicFramePr>
            <a:graphicFrameLocks noGrp="1"/>
          </p:cNvGraphicFramePr>
          <p:nvPr>
            <p:extLst>
              <p:ext uri="{D42A27DB-BD31-4B8C-83A1-F6EECF244321}">
                <p14:modId xmlns:p14="http://schemas.microsoft.com/office/powerpoint/2010/main" val="2036207955"/>
              </p:ext>
            </p:extLst>
          </p:nvPr>
        </p:nvGraphicFramePr>
        <p:xfrm>
          <a:off x="2032000" y="1142999"/>
          <a:ext cx="8127999" cy="5070427"/>
        </p:xfrm>
        <a:graphic>
          <a:graphicData uri="http://schemas.openxmlformats.org/drawingml/2006/table">
            <a:tbl>
              <a:tblPr firstRow="1" bandRow="1">
                <a:tableStyleId>{888DBD5E-FAEA-4084-B475-8A5FE8750450}</a:tableStyleId>
              </a:tblPr>
              <a:tblGrid>
                <a:gridCol w="2709333">
                  <a:extLst>
                    <a:ext uri="{9D8B030D-6E8A-4147-A177-3AD203B41FA5}">
                      <a16:colId xmlns:a16="http://schemas.microsoft.com/office/drawing/2014/main" val="3023240493"/>
                    </a:ext>
                  </a:extLst>
                </a:gridCol>
                <a:gridCol w="1667856">
                  <a:extLst>
                    <a:ext uri="{9D8B030D-6E8A-4147-A177-3AD203B41FA5}">
                      <a16:colId xmlns:a16="http://schemas.microsoft.com/office/drawing/2014/main" val="3872799015"/>
                    </a:ext>
                  </a:extLst>
                </a:gridCol>
                <a:gridCol w="3750810">
                  <a:extLst>
                    <a:ext uri="{9D8B030D-6E8A-4147-A177-3AD203B41FA5}">
                      <a16:colId xmlns:a16="http://schemas.microsoft.com/office/drawing/2014/main" val="1405926697"/>
                    </a:ext>
                  </a:extLst>
                </a:gridCol>
              </a:tblGrid>
              <a:tr h="408964">
                <a:tc>
                  <a:txBody>
                    <a:bodyPr/>
                    <a:lstStyle/>
                    <a:p>
                      <a:pPr algn="ctr"/>
                      <a:r>
                        <a:rPr lang="en-IN" b="1" dirty="0"/>
                        <a:t>Phase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b="1" dirty="0"/>
                        <a:t>Duration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b="1" dirty="0"/>
                        <a:t>Tasks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7721262"/>
                  </a:ext>
                </a:extLst>
              </a:tr>
              <a:tr h="820983">
                <a:tc>
                  <a:txBody>
                    <a:bodyPr/>
                    <a:lstStyle/>
                    <a:p>
                      <a:r>
                        <a:rPr lang="en-IN" dirty="0"/>
                        <a:t>Phase1:Project planning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0.5 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i="0" u="none" strike="noStrike" cap="none" dirty="0">
                          <a:solidFill>
                            <a:srgbClr val="000000"/>
                          </a:solidFill>
                          <a:effectLst/>
                          <a:latin typeface="Bookman Old Style"/>
                          <a:ea typeface="Bookman Old Style"/>
                          <a:cs typeface="Bookman Old Style"/>
                          <a:sym typeface="Arial"/>
                        </a:rPr>
                        <a:t>Week 1: Define project scope, objectives, and deliverables.</a:t>
                      </a:r>
                      <a:endParaRPr lang="en-IN" sz="1000" b="0" i="0" u="none" strike="noStrike" cap="none" dirty="0">
                        <a:solidFill>
                          <a:srgbClr val="000000"/>
                        </a:solidFill>
                        <a:effectLst/>
                        <a:latin typeface="Bookman Old Style"/>
                        <a:ea typeface="Bookman Old Style"/>
                        <a:cs typeface="Bookman Old Style"/>
                        <a:sym typeface="Arial"/>
                      </a:endParaRPr>
                    </a:p>
                    <a:p>
                      <a:r>
                        <a:rPr lang="en-US" sz="1000" b="0" i="0" u="none" strike="noStrike" cap="none" dirty="0">
                          <a:solidFill>
                            <a:srgbClr val="000000"/>
                          </a:solidFill>
                          <a:effectLst/>
                          <a:latin typeface="Bookman Old Style"/>
                          <a:ea typeface="Bookman Old Style"/>
                          <a:cs typeface="Bookman Old Style"/>
                          <a:sym typeface="Arial"/>
                        </a:rPr>
                        <a:t>Week 2: Identify key stakeholders and gather requirements.</a:t>
                      </a:r>
                      <a:endParaRPr lang="en-IN" sz="1000" b="0" i="0" u="none" strike="noStrike" cap="none" dirty="0">
                        <a:solidFill>
                          <a:srgbClr val="000000"/>
                        </a:solidFill>
                        <a:effectLst/>
                        <a:latin typeface="Bookman Old Style"/>
                        <a:ea typeface="Bookman Old Style"/>
                        <a:cs typeface="Bookman Old Style"/>
                        <a:sym typeface="Arial"/>
                      </a:endParaRPr>
                    </a:p>
                    <a:p>
                      <a:r>
                        <a:rPr lang="en-US" sz="1000" b="0" i="0" u="none" strike="noStrike" cap="none" dirty="0">
                          <a:solidFill>
                            <a:srgbClr val="000000"/>
                          </a:solidFill>
                          <a:effectLst/>
                          <a:latin typeface="Bookman Old Style"/>
                          <a:ea typeface="Bookman Old Style"/>
                          <a:cs typeface="Bookman Old Style"/>
                          <a:sym typeface="Arial"/>
                        </a:rPr>
                        <a:t>Week 2: Develop a project plan and timeline.</a:t>
                      </a:r>
                      <a:endParaRPr lang="en-IN" sz="1000" b="0" i="0" u="none" strike="noStrike" cap="none" dirty="0">
                        <a:solidFill>
                          <a:srgbClr val="000000"/>
                        </a:solidFill>
                        <a:effectLst/>
                        <a:latin typeface="Bookman Old Style"/>
                        <a:ea typeface="Bookman Old Style"/>
                        <a:cs typeface="Bookman Old Style"/>
                        <a:sym typeface="Arial"/>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0030189"/>
                  </a:ext>
                </a:extLst>
              </a:tr>
              <a:tr h="820983">
                <a:tc>
                  <a:txBody>
                    <a:bodyPr/>
                    <a:lstStyle/>
                    <a:p>
                      <a:r>
                        <a:rPr lang="en-IN" dirty="0"/>
                        <a:t>Phase2:Data collection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 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i="0" u="none" strike="noStrike" cap="none" dirty="0">
                          <a:solidFill>
                            <a:srgbClr val="000000"/>
                          </a:solidFill>
                          <a:effectLst/>
                          <a:latin typeface="Bookman Old Style"/>
                          <a:ea typeface="Bookman Old Style"/>
                          <a:cs typeface="Bookman Old Style"/>
                          <a:sym typeface="Arial"/>
                        </a:rPr>
                        <a:t>Week 3-4: Identify and access data sources (APIs, market reports, etc.).</a:t>
                      </a:r>
                      <a:endParaRPr lang="en-IN" sz="1000" b="0" i="0" u="none" strike="noStrike" cap="none" dirty="0">
                        <a:solidFill>
                          <a:srgbClr val="000000"/>
                        </a:solidFill>
                        <a:effectLst/>
                        <a:latin typeface="Bookman Old Style"/>
                        <a:ea typeface="Bookman Old Style"/>
                        <a:cs typeface="Bookman Old Style"/>
                        <a:sym typeface="Arial"/>
                      </a:endParaRPr>
                    </a:p>
                    <a:p>
                      <a:r>
                        <a:rPr lang="en-US" sz="1000" b="0" i="0" u="none" strike="noStrike" cap="none" dirty="0">
                          <a:solidFill>
                            <a:srgbClr val="000000"/>
                          </a:solidFill>
                          <a:effectLst/>
                          <a:latin typeface="Bookman Old Style"/>
                          <a:ea typeface="Bookman Old Style"/>
                          <a:cs typeface="Bookman Old Style"/>
                          <a:sym typeface="Arial"/>
                        </a:rPr>
                        <a:t>Week 5: Conduct primary research (surveys/interviews) to gather customer/patient preference data.</a:t>
                      </a:r>
                      <a:endParaRPr lang="en-IN" sz="1000" b="0" i="0" u="none" strike="noStrike" cap="none" dirty="0">
                        <a:solidFill>
                          <a:srgbClr val="000000"/>
                        </a:solidFill>
                        <a:effectLst/>
                        <a:latin typeface="Bookman Old Style"/>
                        <a:ea typeface="Bookman Old Style"/>
                        <a:cs typeface="Bookman Old Style"/>
                        <a:sym typeface="Arial"/>
                      </a:endParaRPr>
                    </a:p>
                    <a:p>
                      <a:r>
                        <a:rPr lang="en-US" sz="1000" b="0" i="0" u="none" strike="noStrike" cap="none" dirty="0">
                          <a:solidFill>
                            <a:srgbClr val="000000"/>
                          </a:solidFill>
                          <a:effectLst/>
                          <a:latin typeface="Bookman Old Style"/>
                          <a:ea typeface="Bookman Old Style"/>
                          <a:cs typeface="Bookman Old Style"/>
                          <a:sym typeface="Arial"/>
                        </a:rPr>
                        <a:t>Week 6: Collect and aggregate secondary data</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1179981"/>
                  </a:ext>
                </a:extLst>
              </a:tr>
              <a:tr h="820983">
                <a:tc>
                  <a:txBody>
                    <a:bodyPr/>
                    <a:lstStyle/>
                    <a:p>
                      <a:r>
                        <a:rPr lang="en-IN" dirty="0"/>
                        <a:t>Phase3:Data Analysis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 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i="0" u="none" strike="noStrike" cap="none" dirty="0">
                          <a:solidFill>
                            <a:srgbClr val="000000"/>
                          </a:solidFill>
                          <a:effectLst/>
                          <a:latin typeface="Bookman Old Style"/>
                          <a:ea typeface="Bookman Old Style"/>
                          <a:cs typeface="Bookman Old Style"/>
                          <a:sym typeface="Arial"/>
                        </a:rPr>
                        <a:t>Week 7-8: Clean and preprocess the collected data (data cleaning, normalization).</a:t>
                      </a:r>
                      <a:endParaRPr lang="en-IN" sz="1000" b="0" i="0" u="none" strike="noStrike" cap="none" dirty="0">
                        <a:solidFill>
                          <a:srgbClr val="000000"/>
                        </a:solidFill>
                        <a:effectLst/>
                        <a:latin typeface="Bookman Old Style"/>
                        <a:ea typeface="Bookman Old Style"/>
                        <a:cs typeface="Bookman Old Style"/>
                        <a:sym typeface="Arial"/>
                      </a:endParaRPr>
                    </a:p>
                    <a:p>
                      <a:r>
                        <a:rPr lang="en-US" sz="1000" b="0" i="0" u="none" strike="noStrike" cap="none" dirty="0">
                          <a:solidFill>
                            <a:srgbClr val="000000"/>
                          </a:solidFill>
                          <a:effectLst/>
                          <a:latin typeface="Bookman Old Style"/>
                          <a:ea typeface="Bookman Old Style"/>
                          <a:cs typeface="Bookman Old Style"/>
                          <a:sym typeface="Arial"/>
                        </a:rPr>
                        <a:t>Week 9: Develop the RAI calculation model.</a:t>
                      </a:r>
                      <a:endParaRPr lang="en-IN" sz="1000" b="0" i="0" u="none" strike="noStrike" cap="none" dirty="0">
                        <a:solidFill>
                          <a:srgbClr val="000000"/>
                        </a:solidFill>
                        <a:effectLst/>
                        <a:latin typeface="Bookman Old Style"/>
                        <a:ea typeface="Bookman Old Style"/>
                        <a:cs typeface="Bookman Old Style"/>
                        <a:sym typeface="Arial"/>
                      </a:endParaRPr>
                    </a:p>
                    <a:p>
                      <a:r>
                        <a:rPr lang="en-US" sz="1000" b="0" i="0" u="none" strike="noStrike" cap="none" dirty="0">
                          <a:solidFill>
                            <a:srgbClr val="000000"/>
                          </a:solidFill>
                          <a:effectLst/>
                          <a:latin typeface="Bookman Old Style"/>
                          <a:ea typeface="Bookman Old Style"/>
                          <a:cs typeface="Bookman Old Style"/>
                          <a:sym typeface="Arial"/>
                        </a:rPr>
                        <a:t>Week 10: Validate the model with historical data</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870614"/>
                  </a:ext>
                </a:extLst>
              </a:tr>
              <a:tr h="820983">
                <a:tc>
                  <a:txBody>
                    <a:bodyPr/>
                    <a:lstStyle/>
                    <a:p>
                      <a:r>
                        <a:rPr lang="en-IN" dirty="0"/>
                        <a:t>Phase4:Devolpment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 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i="0" u="none" strike="noStrike" cap="none" dirty="0">
                          <a:solidFill>
                            <a:srgbClr val="000000"/>
                          </a:solidFill>
                          <a:effectLst/>
                          <a:latin typeface="Bookman Old Style"/>
                          <a:ea typeface="Bookman Old Style"/>
                          <a:cs typeface="Bookman Old Style"/>
                          <a:sym typeface="Arial"/>
                        </a:rPr>
                        <a:t>Week 11: Design the UI/UX for the web application.</a:t>
                      </a:r>
                      <a:endParaRPr lang="en-IN" sz="1000" b="0" i="0" u="none" strike="noStrike" cap="none" dirty="0">
                        <a:solidFill>
                          <a:srgbClr val="000000"/>
                        </a:solidFill>
                        <a:effectLst/>
                        <a:latin typeface="Bookman Old Style"/>
                        <a:ea typeface="Bookman Old Style"/>
                        <a:cs typeface="Bookman Old Style"/>
                        <a:sym typeface="Arial"/>
                      </a:endParaRPr>
                    </a:p>
                    <a:p>
                      <a:r>
                        <a:rPr lang="en-US" sz="1000" b="0" i="0" u="none" strike="noStrike" cap="none" dirty="0">
                          <a:solidFill>
                            <a:srgbClr val="000000"/>
                          </a:solidFill>
                          <a:effectLst/>
                          <a:latin typeface="Bookman Old Style"/>
                          <a:ea typeface="Bookman Old Style"/>
                          <a:cs typeface="Bookman Old Style"/>
                          <a:sym typeface="Arial"/>
                        </a:rPr>
                        <a:t>Week 12: Develop the frontend using HTML/CSS and JavaScript frameworks.</a:t>
                      </a:r>
                      <a:endParaRPr lang="en-IN" sz="1000" b="0" i="0" u="none" strike="noStrike" cap="none" dirty="0">
                        <a:solidFill>
                          <a:srgbClr val="000000"/>
                        </a:solidFill>
                        <a:effectLst/>
                        <a:latin typeface="Bookman Old Style"/>
                        <a:ea typeface="Bookman Old Style"/>
                        <a:cs typeface="Bookman Old Style"/>
                        <a:sym typeface="Arial"/>
                      </a:endParaRPr>
                    </a:p>
                    <a:p>
                      <a:r>
                        <a:rPr lang="en-US" sz="1000" b="0" i="0" u="none" strike="noStrike" cap="none" dirty="0">
                          <a:solidFill>
                            <a:srgbClr val="000000"/>
                          </a:solidFill>
                          <a:effectLst/>
                          <a:latin typeface="Bookman Old Style"/>
                          <a:ea typeface="Bookman Old Style"/>
                          <a:cs typeface="Bookman Old Style"/>
                          <a:sym typeface="Arial"/>
                        </a:rPr>
                        <a:t>Week 13: Develop the backend.</a:t>
                      </a:r>
                      <a:endParaRPr lang="en-IN" sz="1000" b="0" i="0" u="none" strike="noStrike" cap="none" dirty="0">
                        <a:solidFill>
                          <a:srgbClr val="000000"/>
                        </a:solidFill>
                        <a:effectLst/>
                        <a:latin typeface="Bookman Old Style"/>
                        <a:ea typeface="Bookman Old Style"/>
                        <a:cs typeface="Bookman Old Style"/>
                        <a:sym typeface="Arial"/>
                      </a:endParaRPr>
                    </a:p>
                    <a:p>
                      <a:r>
                        <a:rPr lang="en-US" sz="1000" b="0" i="0" u="none" strike="noStrike" cap="none" dirty="0">
                          <a:solidFill>
                            <a:srgbClr val="000000"/>
                          </a:solidFill>
                          <a:effectLst/>
                          <a:latin typeface="Bookman Old Style"/>
                          <a:ea typeface="Bookman Old Style"/>
                          <a:cs typeface="Bookman Old Style"/>
                          <a:sym typeface="Arial"/>
                        </a:rPr>
                        <a:t>Week 14: Integrate data visualization tools.</a:t>
                      </a:r>
                      <a:endParaRPr lang="en-IN" sz="1000" b="0" i="0" u="none" strike="noStrike" cap="none" dirty="0">
                        <a:solidFill>
                          <a:srgbClr val="000000"/>
                        </a:solidFill>
                        <a:effectLst/>
                        <a:latin typeface="Bookman Old Style"/>
                        <a:ea typeface="Bookman Old Style"/>
                        <a:cs typeface="Bookman Old Style"/>
                        <a:sym typeface="Arial"/>
                      </a:endParaRPr>
                    </a:p>
                    <a:p>
                      <a:r>
                        <a:rPr lang="en-US" sz="1000" b="0" i="0" u="none" strike="noStrike" cap="none" dirty="0" err="1">
                          <a:solidFill>
                            <a:srgbClr val="000000"/>
                          </a:solidFill>
                          <a:effectLst/>
                          <a:latin typeface="Bookman Old Style"/>
                          <a:ea typeface="Bookman Old Style"/>
                          <a:cs typeface="Bookman Old Style"/>
                          <a:sym typeface="Arial"/>
                        </a:rPr>
                        <a:t>Validational</a:t>
                      </a:r>
                      <a:r>
                        <a:rPr lang="en-US" sz="1000" b="0" i="0" u="none" strike="noStrike" cap="none" dirty="0">
                          <a:solidFill>
                            <a:srgbClr val="000000"/>
                          </a:solidFill>
                          <a:effectLst/>
                          <a:latin typeface="Bookman Old Style"/>
                          <a:ea typeface="Bookman Old Style"/>
                          <a:cs typeface="Bookman Old Style"/>
                          <a:sym typeface="Arial"/>
                        </a:rPr>
                        <a:t> UI</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1981395"/>
                  </a:ext>
                </a:extLst>
              </a:tr>
              <a:tr h="820983">
                <a:tc>
                  <a:txBody>
                    <a:bodyPr/>
                    <a:lstStyle/>
                    <a:p>
                      <a:r>
                        <a:rPr lang="en-IN" dirty="0"/>
                        <a:t>Phase5: Testing and Validation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0.5 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i="0" u="none" strike="noStrike" cap="none" dirty="0">
                          <a:solidFill>
                            <a:srgbClr val="000000"/>
                          </a:solidFill>
                          <a:effectLst/>
                          <a:latin typeface="Bookman Old Style"/>
                          <a:ea typeface="Bookman Old Style"/>
                          <a:cs typeface="Bookman Old Style"/>
                          <a:sym typeface="Arial"/>
                        </a:rPr>
                        <a:t>Week 15: Conduct functional testing.</a:t>
                      </a:r>
                      <a:endParaRPr lang="en-IN" sz="1000" b="0" i="0" u="none" strike="noStrike" cap="none" dirty="0">
                        <a:solidFill>
                          <a:srgbClr val="000000"/>
                        </a:solidFill>
                        <a:effectLst/>
                        <a:latin typeface="Bookman Old Style"/>
                        <a:ea typeface="Bookman Old Style"/>
                        <a:cs typeface="Bookman Old Style"/>
                        <a:sym typeface="Arial"/>
                      </a:endParaRPr>
                    </a:p>
                    <a:p>
                      <a:r>
                        <a:rPr lang="en-US" sz="1000" b="0" i="0" u="none" strike="noStrike" cap="none" dirty="0">
                          <a:solidFill>
                            <a:srgbClr val="000000"/>
                          </a:solidFill>
                          <a:effectLst/>
                          <a:latin typeface="Bookman Old Style"/>
                          <a:ea typeface="Bookman Old Style"/>
                          <a:cs typeface="Bookman Old Style"/>
                          <a:sym typeface="Arial"/>
                        </a:rPr>
                        <a:t>Week 16: Perform UAT with stakeholders.</a:t>
                      </a:r>
                      <a:endParaRPr lang="en-IN" sz="1000" b="0" i="0" u="none" strike="noStrike" cap="none" dirty="0">
                        <a:solidFill>
                          <a:srgbClr val="000000"/>
                        </a:solidFill>
                        <a:effectLst/>
                        <a:latin typeface="Bookman Old Style"/>
                        <a:ea typeface="Bookman Old Style"/>
                        <a:cs typeface="Bookman Old Style"/>
                        <a:sym typeface="Arial"/>
                      </a:endParaRPr>
                    </a:p>
                    <a:p>
                      <a:r>
                        <a:rPr lang="en-US" sz="1000" b="0" i="0" u="none" strike="noStrike" cap="none" dirty="0">
                          <a:solidFill>
                            <a:srgbClr val="000000"/>
                          </a:solidFill>
                          <a:effectLst/>
                          <a:latin typeface="Bookman Old Style"/>
                          <a:ea typeface="Bookman Old Style"/>
                          <a:cs typeface="Bookman Old Style"/>
                          <a:sym typeface="Arial"/>
                        </a:rPr>
                        <a:t>Week 17: Address issues or bugs identified during testing.</a:t>
                      </a:r>
                      <a:endParaRPr lang="en-IN" sz="1000" b="0" i="0" u="none" strike="noStrike" cap="none" dirty="0">
                        <a:solidFill>
                          <a:srgbClr val="000000"/>
                        </a:solidFill>
                        <a:effectLst/>
                        <a:latin typeface="Bookman Old Style"/>
                        <a:ea typeface="Bookman Old Style"/>
                        <a:cs typeface="Bookman Old Style"/>
                        <a:sym typeface="Arial"/>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8137"/>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t>Outcomes</a:t>
            </a:r>
            <a:endParaRPr dirty="0"/>
          </a:p>
        </p:txBody>
      </p:sp>
      <p:sp>
        <p:nvSpPr>
          <p:cNvPr id="158" name="Google Shape;158;p23"/>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lnSpcReduction="10000"/>
          </a:bodyPr>
          <a:lstStyle/>
          <a:p>
            <a:pPr marL="76200" indent="0" algn="just">
              <a:lnSpc>
                <a:spcPct val="150000"/>
              </a:lnSpc>
              <a:buNone/>
              <a:tabLst>
                <a:tab pos="619125" algn="l"/>
              </a:tabLst>
            </a:pPr>
            <a:r>
              <a:rPr lang="en-US" sz="1800" dirty="0">
                <a:effectLst/>
                <a:latin typeface="Times New Roman" panose="02020603050405020304" pitchFamily="18" charset="0"/>
                <a:ea typeface="Times New Roman" panose="02020603050405020304" pitchFamily="18" charset="0"/>
              </a:rPr>
              <a:t>The Relative Attractiveness Index of World Markets (RAI) project serves as a comprehensive tool for evaluating global markets based on various economic, social, and political factors. It aims to address the complexities involved in investment decision-making by providing a data-driven, objective, and user-friendly platform. The project has made several significant contributions and yielded important outcomes that can transform how investors and businesses assess market opportunities and risks such as:</a:t>
            </a:r>
          </a:p>
          <a:p>
            <a:pPr marL="476250" indent="-400050" algn="just">
              <a:lnSpc>
                <a:spcPct val="150000"/>
              </a:lnSpc>
              <a:buFont typeface="+mj-lt"/>
              <a:buAutoNum type="romanLcPeriod"/>
              <a:tabLst>
                <a:tab pos="619125" algn="l"/>
              </a:tabLst>
            </a:pPr>
            <a:r>
              <a:rPr lang="en-US" sz="1800" dirty="0">
                <a:effectLst/>
                <a:latin typeface="Times New Roman" panose="02020603050405020304" pitchFamily="18" charset="0"/>
                <a:ea typeface="Times New Roman" panose="02020603050405020304" pitchFamily="18" charset="0"/>
              </a:rPr>
              <a:t>Development of a Robust and Data-Driven RAI Tool</a:t>
            </a:r>
            <a:endParaRPr lang="en-US" sz="1800" dirty="0">
              <a:latin typeface="Times New Roman" panose="02020603050405020304" pitchFamily="18" charset="0"/>
              <a:ea typeface="Times New Roman" panose="02020603050405020304" pitchFamily="18" charset="0"/>
            </a:endParaRPr>
          </a:p>
          <a:p>
            <a:pPr marL="476250" indent="-400050" algn="just">
              <a:lnSpc>
                <a:spcPct val="150000"/>
              </a:lnSpc>
              <a:buFont typeface="+mj-lt"/>
              <a:buAutoNum type="romanLcPeriod"/>
              <a:tabLst>
                <a:tab pos="619125" algn="l"/>
              </a:tabLst>
            </a:pPr>
            <a:r>
              <a:rPr lang="en-US" sz="1800" dirty="0">
                <a:effectLst/>
                <a:latin typeface="Times New Roman" panose="02020603050405020304" pitchFamily="18" charset="0"/>
                <a:ea typeface="Times New Roman" panose="02020603050405020304" pitchFamily="18" charset="0"/>
              </a:rPr>
              <a:t>Automation of Investment Decision-Making</a:t>
            </a:r>
          </a:p>
          <a:p>
            <a:pPr marL="476250" indent="-400050" algn="just">
              <a:lnSpc>
                <a:spcPct val="150000"/>
              </a:lnSpc>
              <a:buFont typeface="+mj-lt"/>
              <a:buAutoNum type="romanLcPeriod"/>
              <a:tabLst>
                <a:tab pos="619125" algn="l"/>
              </a:tabLst>
            </a:pPr>
            <a:r>
              <a:rPr lang="en-US" sz="1800" dirty="0">
                <a:effectLst/>
                <a:latin typeface="Times New Roman" panose="02020603050405020304" pitchFamily="18" charset="0"/>
                <a:ea typeface="Times New Roman" panose="02020603050405020304" pitchFamily="18" charset="0"/>
              </a:rPr>
              <a:t>Enhanced Risk Management</a:t>
            </a:r>
            <a:endParaRPr lang="en-US" sz="1800" dirty="0">
              <a:latin typeface="Times New Roman" panose="02020603050405020304" pitchFamily="18" charset="0"/>
              <a:ea typeface="Times New Roman" panose="02020603050405020304" pitchFamily="18" charset="0"/>
            </a:endParaRPr>
          </a:p>
          <a:p>
            <a:pPr marL="476250" indent="-400050" algn="just">
              <a:lnSpc>
                <a:spcPct val="150000"/>
              </a:lnSpc>
              <a:buFont typeface="+mj-lt"/>
              <a:buAutoNum type="romanLcPeriod"/>
              <a:tabLst>
                <a:tab pos="619125" algn="l"/>
              </a:tabLst>
            </a:pPr>
            <a:r>
              <a:rPr lang="en-US" sz="1800" dirty="0">
                <a:effectLst/>
                <a:latin typeface="Times New Roman" panose="02020603050405020304" pitchFamily="18" charset="0"/>
                <a:ea typeface="Times New Roman" panose="02020603050405020304" pitchFamily="18" charset="0"/>
              </a:rPr>
              <a:t>Visualization and User-Centric Design</a:t>
            </a:r>
            <a:endParaRPr lang="en-IN" sz="1800" dirty="0">
              <a:effectLst/>
              <a:latin typeface="Times New Roman" panose="02020603050405020304" pitchFamily="18" charset="0"/>
              <a:ea typeface="Times New Roman" panose="02020603050405020304" pitchFamily="18" charset="0"/>
            </a:endParaRPr>
          </a:p>
          <a:p>
            <a:pPr marL="476250" indent="-400050" algn="just">
              <a:lnSpc>
                <a:spcPct val="150000"/>
              </a:lnSpc>
              <a:buFont typeface="+mj-lt"/>
              <a:buAutoNum type="romanLcPeriod"/>
              <a:tabLst>
                <a:tab pos="619125" algn="l"/>
              </a:tabLst>
            </a:pPr>
            <a:r>
              <a:rPr lang="en-US" sz="1800" dirty="0">
                <a:effectLst/>
                <a:latin typeface="Times New Roman" panose="02020603050405020304" pitchFamily="18" charset="0"/>
                <a:ea typeface="Times New Roman" panose="02020603050405020304" pitchFamily="18" charset="0"/>
              </a:rPr>
              <a:t>Strategic Insights and Market Opportunities</a:t>
            </a:r>
          </a:p>
          <a:p>
            <a:pPr marL="476250" indent="-400050" algn="just">
              <a:lnSpc>
                <a:spcPct val="150000"/>
              </a:lnSpc>
              <a:buFont typeface="+mj-lt"/>
              <a:buAutoNum type="romanLcPeriod"/>
              <a:tabLst>
                <a:tab pos="619125" algn="l"/>
              </a:tabLst>
            </a:pPr>
            <a:r>
              <a:rPr lang="en-US" sz="1800" dirty="0">
                <a:effectLst/>
                <a:latin typeface="Times New Roman" panose="02020603050405020304" pitchFamily="18" charset="0"/>
                <a:ea typeface="Times New Roman" panose="02020603050405020304" pitchFamily="18" charset="0"/>
              </a:rPr>
              <a:t>Contribution to Sustainable Development Goals (SDGs)</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4"/>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Conclusion</a:t>
            </a:r>
            <a:endParaRPr/>
          </a:p>
        </p:txBody>
      </p:sp>
      <p:sp>
        <p:nvSpPr>
          <p:cNvPr id="164" name="Google Shape;164;p24"/>
          <p:cNvSpPr txBox="1">
            <a:spLocks noGrp="1"/>
          </p:cNvSpPr>
          <p:nvPr>
            <p:ph type="body" idx="1"/>
          </p:nvPr>
        </p:nvSpPr>
        <p:spPr>
          <a:xfrm>
            <a:off x="812800" y="1537284"/>
            <a:ext cx="10668000" cy="4049784"/>
          </a:xfrm>
          <a:prstGeom prst="rect">
            <a:avLst/>
          </a:prstGeom>
          <a:noFill/>
          <a:ln>
            <a:noFill/>
          </a:ln>
        </p:spPr>
        <p:txBody>
          <a:bodyPr spcFirstLastPara="1" wrap="square" lIns="91425" tIns="45700" rIns="91425" bIns="45700" anchor="t" anchorCtr="0">
            <a:normAutofit/>
          </a:bodyPr>
          <a:lstStyle/>
          <a:p>
            <a:pPr marL="342900" lvl="0" indent="-190500" algn="l" rtl="0">
              <a:spcBef>
                <a:spcPts val="0"/>
              </a:spcBef>
              <a:spcAft>
                <a:spcPts val="0"/>
              </a:spcAft>
              <a:buClr>
                <a:schemeClr val="dk1"/>
              </a:buClr>
              <a:buSzPts val="2400"/>
              <a:buNone/>
            </a:pPr>
            <a:r>
              <a:rPr lang="en-US" sz="1800" dirty="0">
                <a:effectLst/>
                <a:latin typeface="Times New Roman" panose="02020603050405020304" pitchFamily="18" charset="0"/>
                <a:ea typeface="Times New Roman" panose="02020603050405020304" pitchFamily="18" charset="0"/>
              </a:rPr>
              <a:t>The Relative Attractiveness Index of World Markets (RAI) project has successfully developed an advanced, data-driven tool that enables investors, businesses, and market analysts to assess and compare the attractiveness of global markets based on a comprehensive set of economic, political, and regulatory factors. The primary objective of the project was to create a tool that not only improves the accuracy and objectivity of market evaluations but also supports strategic decision-making through real-time data and predictive analytics. The results of this project demonstrate that the RAI tool effectively addresses several critical challenges faced by traditional market evaluation methods. By integrating quantitative indicators such as GDP, inflation rates, and market growth, with qualitative factors like political stability and regulatory frameworks, the RAI provides a holistic view of market dynamics. This multidimensional approach enhances the precision of market rankings and offers investors the insights necessary for making informed investment decisions in diverse global markets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indent="0" algn="l" rtl="0">
              <a:lnSpc>
                <a:spcPct val="200000"/>
              </a:lnSpc>
              <a:spcBef>
                <a:spcPts val="0"/>
              </a:spcBef>
              <a:spcAft>
                <a:spcPts val="0"/>
              </a:spcAft>
              <a:buClr>
                <a:srgbClr val="17365D"/>
              </a:buClr>
              <a:buSzPts val="2800"/>
              <a:buFont typeface="Cambria"/>
              <a:buNone/>
            </a:pPr>
            <a:r>
              <a:rPr lang="en-GB">
                <a:latin typeface="Cambria"/>
                <a:ea typeface="Cambria"/>
                <a:cs typeface="Cambria"/>
                <a:sym typeface="Cambria"/>
              </a:rPr>
              <a:t>Github Link</a:t>
            </a:r>
            <a:endParaRPr/>
          </a:p>
        </p:txBody>
      </p:sp>
      <p:sp>
        <p:nvSpPr>
          <p:cNvPr id="170" name="Google Shape;170;p25"/>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ts val="2400"/>
              <a:buNone/>
            </a:pPr>
            <a:endParaRPr>
              <a:latin typeface="Cambria"/>
              <a:ea typeface="Cambria"/>
              <a:cs typeface="Cambria"/>
              <a:sym typeface="Cambria"/>
            </a:endParaRPr>
          </a:p>
          <a:p>
            <a:pPr marL="342900" lvl="0" indent="-190500" algn="just" rtl="0">
              <a:spcBef>
                <a:spcPts val="0"/>
              </a:spcBef>
              <a:spcAft>
                <a:spcPts val="0"/>
              </a:spcAft>
              <a:buClr>
                <a:schemeClr val="dk1"/>
              </a:buClr>
              <a:buSzPts val="2400"/>
              <a:buNone/>
            </a:pPr>
            <a:endParaRPr>
              <a:latin typeface="Cambria"/>
              <a:ea typeface="Cambria"/>
              <a:cs typeface="Cambria"/>
              <a:sym typeface="Cambria"/>
            </a:endParaRPr>
          </a:p>
          <a:p>
            <a:pPr marL="342900" lvl="0" indent="-190500" algn="just" rtl="0">
              <a:lnSpc>
                <a:spcPct val="200000"/>
              </a:lnSpc>
              <a:spcBef>
                <a:spcPts val="0"/>
              </a:spcBef>
              <a:spcAft>
                <a:spcPts val="0"/>
              </a:spcAft>
              <a:buClr>
                <a:schemeClr val="dk1"/>
              </a:buClr>
              <a:buSzPts val="2400"/>
              <a:buNone/>
            </a:pPr>
            <a:endParaRPr>
              <a:latin typeface="Cambria"/>
              <a:ea typeface="Cambria"/>
              <a:cs typeface="Cambria"/>
              <a:sym typeface="Cambria"/>
            </a:endParaRPr>
          </a:p>
          <a:p>
            <a:pPr marL="342900" lvl="0" indent="-190500" algn="just" rtl="0">
              <a:lnSpc>
                <a:spcPct val="200000"/>
              </a:lnSpc>
              <a:spcBef>
                <a:spcPts val="0"/>
              </a:spcBef>
              <a:spcAft>
                <a:spcPts val="0"/>
              </a:spcAft>
              <a:buClr>
                <a:schemeClr val="dk1"/>
              </a:buClr>
              <a:buSzPts val="2400"/>
              <a:buNone/>
            </a:pPr>
            <a:endParaRPr>
              <a:latin typeface="Cambria"/>
              <a:ea typeface="Cambria"/>
              <a:cs typeface="Cambria"/>
              <a:sym typeface="Cambria"/>
            </a:endParaRPr>
          </a:p>
          <a:p>
            <a:pPr marL="342900" lvl="0" indent="-190500" algn="just" rtl="0">
              <a:lnSpc>
                <a:spcPct val="200000"/>
              </a:lnSpc>
              <a:spcBef>
                <a:spcPts val="0"/>
              </a:spcBef>
              <a:spcAft>
                <a:spcPts val="0"/>
              </a:spcAft>
              <a:buClr>
                <a:schemeClr val="dk1"/>
              </a:buClr>
              <a:buSzPts val="2400"/>
              <a:buNone/>
            </a:pPr>
            <a:endParaRPr>
              <a:latin typeface="Cambria"/>
              <a:ea typeface="Cambria"/>
              <a:cs typeface="Cambria"/>
              <a:sym typeface="Cambria"/>
            </a:endParaRPr>
          </a:p>
        </p:txBody>
      </p:sp>
      <p:sp>
        <p:nvSpPr>
          <p:cNvPr id="171" name="Google Shape;171;p25"/>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p>
            <a:pPr marL="342900" marR="0" lvl="0" indent="-190500" algn="just"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mbria"/>
              <a:ea typeface="Cambria"/>
              <a:cs typeface="Cambria"/>
              <a:sym typeface="Cambria"/>
            </a:endParaRPr>
          </a:p>
          <a:p>
            <a:pPr marL="342900" marR="0" lvl="0" indent="-190500" algn="just"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mbria"/>
              <a:ea typeface="Cambria"/>
              <a:cs typeface="Cambria"/>
              <a:sym typeface="Cambria"/>
            </a:endParaRPr>
          </a:p>
          <a:p>
            <a:pPr marL="342900" marR="0" lvl="0" indent="-190500" algn="just" rtl="0">
              <a:lnSpc>
                <a:spcPct val="200000"/>
              </a:lnSpc>
              <a:spcBef>
                <a:spcPts val="0"/>
              </a:spcBef>
              <a:spcAft>
                <a:spcPts val="0"/>
              </a:spcAft>
              <a:buClr>
                <a:schemeClr val="dk1"/>
              </a:buClr>
              <a:buSzPts val="2400"/>
              <a:buFont typeface="Arial"/>
              <a:buNone/>
            </a:pPr>
            <a:endParaRPr sz="2400" b="0" i="0" u="none" strike="noStrike" cap="none">
              <a:solidFill>
                <a:schemeClr val="dk1"/>
              </a:solidFill>
              <a:latin typeface="Cambria"/>
              <a:ea typeface="Cambria"/>
              <a:cs typeface="Cambria"/>
              <a:sym typeface="Cambria"/>
            </a:endParaRPr>
          </a:p>
          <a:p>
            <a:pPr marL="342900" marR="0" lvl="0" indent="-190500" algn="just" rtl="0">
              <a:lnSpc>
                <a:spcPct val="200000"/>
              </a:lnSpc>
              <a:spcBef>
                <a:spcPts val="0"/>
              </a:spcBef>
              <a:spcAft>
                <a:spcPts val="0"/>
              </a:spcAft>
              <a:buClr>
                <a:schemeClr val="dk1"/>
              </a:buClr>
              <a:buSzPts val="2400"/>
              <a:buFont typeface="Arial"/>
              <a:buNone/>
            </a:pPr>
            <a:endParaRPr sz="2400" b="0" i="0" u="none" strike="noStrike" cap="none">
              <a:solidFill>
                <a:schemeClr val="dk1"/>
              </a:solidFill>
              <a:latin typeface="Cambria"/>
              <a:ea typeface="Cambria"/>
              <a:cs typeface="Cambria"/>
              <a:sym typeface="Cambria"/>
            </a:endParaRPr>
          </a:p>
          <a:p>
            <a:pPr marL="342900" marR="0" lvl="0" indent="-190500" algn="just" rtl="0">
              <a:lnSpc>
                <a:spcPct val="200000"/>
              </a:lnSpc>
              <a:spcBef>
                <a:spcPts val="0"/>
              </a:spcBef>
              <a:spcAft>
                <a:spcPts val="0"/>
              </a:spcAft>
              <a:buClr>
                <a:schemeClr val="dk1"/>
              </a:buClr>
              <a:buSzPts val="2400"/>
              <a:buFont typeface="Arial"/>
              <a:buNone/>
            </a:pPr>
            <a:endParaRPr sz="2400" b="0" i="0" u="none" strike="noStrike" cap="none">
              <a:solidFill>
                <a:schemeClr val="dk1"/>
              </a:solidFill>
              <a:latin typeface="Cambria"/>
              <a:ea typeface="Cambria"/>
              <a:cs typeface="Cambria"/>
              <a:sym typeface="Cambria"/>
            </a:endParaRPr>
          </a:p>
        </p:txBody>
      </p:sp>
      <p:sp>
        <p:nvSpPr>
          <p:cNvPr id="172" name="Google Shape;172;p25"/>
          <p:cNvSpPr txBox="1"/>
          <p:nvPr/>
        </p:nvSpPr>
        <p:spPr>
          <a:xfrm>
            <a:off x="660400" y="2476500"/>
            <a:ext cx="10668000" cy="2286000"/>
          </a:xfrm>
          <a:prstGeom prst="rect">
            <a:avLst/>
          </a:prstGeom>
          <a:noFill/>
          <a:ln>
            <a:noFill/>
          </a:ln>
        </p:spPr>
        <p:txBody>
          <a:bodyPr spcFirstLastPara="1" wrap="square" lIns="91425" tIns="45700" rIns="91425" bIns="45700" anchor="t" anchorCtr="0">
            <a:normAutofit/>
          </a:bodyPr>
          <a:lstStyle/>
          <a:p>
            <a:pPr marL="342900" marR="0" lvl="0" indent="-190500" algn="just" rtl="0">
              <a:lnSpc>
                <a:spcPct val="100000"/>
              </a:lnSpc>
              <a:spcBef>
                <a:spcPts val="0"/>
              </a:spcBef>
              <a:spcAft>
                <a:spcPts val="0"/>
              </a:spcAft>
              <a:buClr>
                <a:schemeClr val="dk1"/>
              </a:buClr>
              <a:buSzPts val="2400"/>
              <a:buFont typeface="Arial"/>
              <a:buNone/>
            </a:pPr>
            <a:r>
              <a:rPr lang="en-US" sz="3200" dirty="0" err="1">
                <a:hlinkClick r:id="rId3"/>
              </a:rPr>
              <a:t>saralaufeyson</a:t>
            </a:r>
            <a:r>
              <a:rPr lang="en-US" sz="3200" dirty="0">
                <a:hlinkClick r:id="rId3"/>
              </a:rPr>
              <a:t>/CSE55-Relative-Attractiveness-Index-of-World-Markets: Relative Attractiveness Index of World Markets-PCCS126</a:t>
            </a:r>
            <a:endParaRPr sz="2400" b="0" i="0" u="none" strike="noStrike" cap="none" dirty="0">
              <a:solidFill>
                <a:schemeClr val="dk1"/>
              </a:solidFill>
              <a:latin typeface="Cambria"/>
              <a:ea typeface="Cambria"/>
              <a:cs typeface="Cambria"/>
              <a:sym typeface="Cambria"/>
            </a:endParaRPr>
          </a:p>
          <a:p>
            <a:pPr marL="342900" marR="0" lvl="0" indent="-190500" algn="just" rtl="0">
              <a:lnSpc>
                <a:spcPct val="200000"/>
              </a:lnSpc>
              <a:spcBef>
                <a:spcPts val="0"/>
              </a:spcBef>
              <a:spcAft>
                <a:spcPts val="0"/>
              </a:spcAft>
              <a:buClr>
                <a:schemeClr val="dk1"/>
              </a:buClr>
              <a:buSzPts val="2400"/>
              <a:buFont typeface="Arial"/>
              <a:buNone/>
            </a:pPr>
            <a:endParaRPr sz="2400" b="0" i="0" u="none" strike="noStrike" cap="none" dirty="0">
              <a:solidFill>
                <a:schemeClr val="dk1"/>
              </a:solidFill>
              <a:latin typeface="Cambria"/>
              <a:ea typeface="Cambria"/>
              <a:cs typeface="Cambria"/>
              <a:sym typeface="Cambria"/>
            </a:endParaRPr>
          </a:p>
          <a:p>
            <a:pPr marL="342900" marR="0" lvl="0" indent="-190500" algn="just" rtl="0">
              <a:lnSpc>
                <a:spcPct val="200000"/>
              </a:lnSpc>
              <a:spcBef>
                <a:spcPts val="0"/>
              </a:spcBef>
              <a:spcAft>
                <a:spcPts val="0"/>
              </a:spcAft>
              <a:buClr>
                <a:schemeClr val="dk1"/>
              </a:buClr>
              <a:buSzPts val="2400"/>
              <a:buFont typeface="Arial"/>
              <a:buNone/>
            </a:pPr>
            <a:endParaRPr sz="2400" b="0" i="0" u="none" strike="noStrike" cap="none" dirty="0">
              <a:solidFill>
                <a:schemeClr val="dk1"/>
              </a:solidFill>
              <a:latin typeface="Cambria"/>
              <a:ea typeface="Cambria"/>
              <a:cs typeface="Cambria"/>
              <a:sym typeface="Cambria"/>
            </a:endParaRPr>
          </a:p>
          <a:p>
            <a:pPr marL="342900" marR="0" lvl="0" indent="-190500" algn="just" rtl="0">
              <a:lnSpc>
                <a:spcPct val="200000"/>
              </a:lnSpc>
              <a:spcBef>
                <a:spcPts val="0"/>
              </a:spcBef>
              <a:spcAft>
                <a:spcPts val="0"/>
              </a:spcAft>
              <a:buClr>
                <a:schemeClr val="dk1"/>
              </a:buClr>
              <a:buSzPts val="2400"/>
              <a:buFont typeface="Arial"/>
              <a:buNone/>
            </a:pPr>
            <a:endParaRPr sz="2400" b="0" i="0" u="none" strike="noStrike" cap="none" dirty="0">
              <a:solidFill>
                <a:schemeClr val="dk1"/>
              </a:solidFill>
              <a:latin typeface="Cambria"/>
              <a:ea typeface="Cambria"/>
              <a:cs typeface="Cambria"/>
              <a:sym typeface="Cambri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6"/>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References</a:t>
            </a:r>
            <a:endParaRPr/>
          </a:p>
        </p:txBody>
      </p:sp>
      <p:sp>
        <p:nvSpPr>
          <p:cNvPr id="178" name="Google Shape;178;p26"/>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fontScale="25000" lnSpcReduction="20000"/>
          </a:bodyPr>
          <a:lstStyle/>
          <a:p>
            <a:pPr marL="342900" lvl="0" indent="-342900" algn="just">
              <a:lnSpc>
                <a:spcPct val="150000"/>
              </a:lnSpc>
              <a:buSzPct val="100000"/>
              <a:buFont typeface="+mj-lt"/>
              <a:buAutoNum type="arabicPeriod"/>
              <a:tabLst>
                <a:tab pos="457200" algn="l"/>
              </a:tabLst>
            </a:pPr>
            <a:r>
              <a:rPr lang="en-IN" sz="4800" b="1" dirty="0" err="1">
                <a:effectLst/>
                <a:latin typeface="Times New Roman" panose="02020603050405020304" pitchFamily="18" charset="0"/>
                <a:ea typeface="Times New Roman" panose="02020603050405020304" pitchFamily="18" charset="0"/>
              </a:rPr>
              <a:t>DiMasi</a:t>
            </a:r>
            <a:r>
              <a:rPr lang="en-IN" sz="4800" b="1" dirty="0">
                <a:effectLst/>
                <a:latin typeface="Times New Roman" panose="02020603050405020304" pitchFamily="18" charset="0"/>
                <a:ea typeface="Times New Roman" panose="02020603050405020304" pitchFamily="18" charset="0"/>
              </a:rPr>
              <a:t>, J. A. (1991)</a:t>
            </a:r>
            <a:r>
              <a:rPr lang="en-IN" sz="4800" dirty="0">
                <a:effectLst/>
                <a:latin typeface="Times New Roman" panose="02020603050405020304" pitchFamily="18" charset="0"/>
                <a:ea typeface="Times New Roman" panose="02020603050405020304" pitchFamily="18" charset="0"/>
              </a:rPr>
              <a:t>: </a:t>
            </a:r>
            <a:r>
              <a:rPr lang="en-IN" sz="4800" i="1" dirty="0">
                <a:effectLst/>
                <a:latin typeface="Times New Roman" panose="02020603050405020304" pitchFamily="18" charset="0"/>
                <a:ea typeface="Times New Roman" panose="02020603050405020304" pitchFamily="18" charset="0"/>
              </a:rPr>
              <a:t>Cost of innovation in the pharmaceutical industry</a:t>
            </a:r>
            <a:r>
              <a:rPr lang="en-IN" sz="4800" dirty="0">
                <a:effectLst/>
                <a:latin typeface="Times New Roman" panose="02020603050405020304" pitchFamily="18" charset="0"/>
                <a:ea typeface="Times New Roman" panose="02020603050405020304" pitchFamily="18" charset="0"/>
              </a:rPr>
              <a:t>. Conducts a cost analysis of pharmaceutical R&amp;D with sensitivity analysis on success rates and costs.</a:t>
            </a:r>
          </a:p>
          <a:p>
            <a:pPr marL="342900" lvl="0" indent="-342900" algn="just">
              <a:lnSpc>
                <a:spcPct val="150000"/>
              </a:lnSpc>
              <a:buSzPct val="100000"/>
              <a:buFont typeface="+mj-lt"/>
              <a:buAutoNum type="arabicPeriod"/>
              <a:tabLst>
                <a:tab pos="457200" algn="l"/>
              </a:tabLst>
            </a:pPr>
            <a:r>
              <a:rPr lang="en-IN" sz="4800" b="1" dirty="0">
                <a:effectLst/>
                <a:latin typeface="Times New Roman" panose="02020603050405020304" pitchFamily="18" charset="0"/>
                <a:ea typeface="Times New Roman" panose="02020603050405020304" pitchFamily="18" charset="0"/>
              </a:rPr>
              <a:t>Haleem, A., Kumar, S., &amp; Khalil, M. (2013)</a:t>
            </a:r>
            <a:r>
              <a:rPr lang="en-IN" sz="4800" dirty="0">
                <a:effectLst/>
                <a:latin typeface="Times New Roman" panose="02020603050405020304" pitchFamily="18" charset="0"/>
                <a:ea typeface="Times New Roman" panose="02020603050405020304" pitchFamily="18" charset="0"/>
              </a:rPr>
              <a:t>: </a:t>
            </a:r>
            <a:r>
              <a:rPr lang="en-IN" sz="4800" i="1" dirty="0">
                <a:effectLst/>
                <a:latin typeface="Times New Roman" panose="02020603050405020304" pitchFamily="18" charset="0"/>
                <a:ea typeface="Times New Roman" panose="02020603050405020304" pitchFamily="18" charset="0"/>
              </a:rPr>
              <a:t>Quality in the pharmaceutical industry – A literature review</a:t>
            </a:r>
            <a:r>
              <a:rPr lang="en-IN" sz="4800" dirty="0">
                <a:effectLst/>
                <a:latin typeface="Times New Roman" panose="02020603050405020304" pitchFamily="18" charset="0"/>
                <a:ea typeface="Times New Roman" panose="02020603050405020304" pitchFamily="18" charset="0"/>
              </a:rPr>
              <a:t>. Reviews 102 studies on pharmaceutical quality standards, including WHO, FDA, EU, and ICH guidelines.</a:t>
            </a:r>
          </a:p>
          <a:p>
            <a:pPr marL="342900" lvl="0" indent="-342900" algn="just">
              <a:lnSpc>
                <a:spcPct val="150000"/>
              </a:lnSpc>
              <a:buSzPct val="100000"/>
              <a:buFont typeface="+mj-lt"/>
              <a:buAutoNum type="arabicPeriod"/>
              <a:tabLst>
                <a:tab pos="457200" algn="l"/>
              </a:tabLst>
            </a:pPr>
            <a:r>
              <a:rPr lang="en-IN" sz="4800" b="1" dirty="0">
                <a:effectLst/>
                <a:latin typeface="Times New Roman" panose="02020603050405020304" pitchFamily="18" charset="0"/>
                <a:ea typeface="Times New Roman" panose="02020603050405020304" pitchFamily="18" charset="0"/>
              </a:rPr>
              <a:t>Haleem, A., Kumar, S., &amp; Khalil, M. (2020)</a:t>
            </a:r>
            <a:r>
              <a:rPr lang="en-IN" sz="4800" dirty="0">
                <a:effectLst/>
                <a:latin typeface="Times New Roman" panose="02020603050405020304" pitchFamily="18" charset="0"/>
                <a:ea typeface="Times New Roman" panose="02020603050405020304" pitchFamily="18" charset="0"/>
              </a:rPr>
              <a:t>: </a:t>
            </a:r>
            <a:r>
              <a:rPr lang="en-IN" sz="4800" i="1" dirty="0">
                <a:effectLst/>
                <a:latin typeface="Times New Roman" panose="02020603050405020304" pitchFamily="18" charset="0"/>
                <a:ea typeface="Times New Roman" panose="02020603050405020304" pitchFamily="18" charset="0"/>
              </a:rPr>
              <a:t>Challenges in pharmaceutical industry decision-making: A review</a:t>
            </a:r>
            <a:r>
              <a:rPr lang="en-IN" sz="4800" dirty="0">
                <a:effectLst/>
                <a:latin typeface="Times New Roman" panose="02020603050405020304" pitchFamily="18" charset="0"/>
                <a:ea typeface="Times New Roman" panose="02020603050405020304" pitchFamily="18" charset="0"/>
              </a:rPr>
              <a:t>. Explores subjectivity in factor weighting and potential biases affecting decision-making processes.</a:t>
            </a:r>
          </a:p>
          <a:p>
            <a:pPr marL="342900" lvl="0" indent="-342900" algn="just">
              <a:lnSpc>
                <a:spcPct val="150000"/>
              </a:lnSpc>
              <a:buSzPct val="100000"/>
              <a:buFont typeface="+mj-lt"/>
              <a:buAutoNum type="arabicPeriod"/>
              <a:tabLst>
                <a:tab pos="457200" algn="l"/>
              </a:tabLst>
            </a:pPr>
            <a:r>
              <a:rPr lang="en-IN" sz="4800" b="1" dirty="0">
                <a:effectLst/>
                <a:latin typeface="Times New Roman" panose="02020603050405020304" pitchFamily="18" charset="0"/>
                <a:ea typeface="Times New Roman" panose="02020603050405020304" pitchFamily="18" charset="0"/>
              </a:rPr>
              <a:t>Horrobin, D. F. (2000)</a:t>
            </a:r>
            <a:r>
              <a:rPr lang="en-IN" sz="4800" dirty="0">
                <a:effectLst/>
                <a:latin typeface="Times New Roman" panose="02020603050405020304" pitchFamily="18" charset="0"/>
                <a:ea typeface="Times New Roman" panose="02020603050405020304" pitchFamily="18" charset="0"/>
              </a:rPr>
              <a:t>: </a:t>
            </a:r>
            <a:r>
              <a:rPr lang="en-IN" sz="4800" i="1" dirty="0">
                <a:effectLst/>
                <a:latin typeface="Times New Roman" panose="02020603050405020304" pitchFamily="18" charset="0"/>
                <a:ea typeface="Times New Roman" panose="02020603050405020304" pitchFamily="18" charset="0"/>
              </a:rPr>
              <a:t>Innovation in the pharmaceutical industry</a:t>
            </a:r>
            <a:r>
              <a:rPr lang="en-IN" sz="4800" dirty="0">
                <a:effectLst/>
                <a:latin typeface="Times New Roman" panose="02020603050405020304" pitchFamily="18" charset="0"/>
                <a:ea typeface="Times New Roman" panose="02020603050405020304" pitchFamily="18" charset="0"/>
              </a:rPr>
              <a:t>. </a:t>
            </a:r>
            <a:r>
              <a:rPr lang="en-IN" sz="4800" dirty="0" err="1">
                <a:effectLst/>
                <a:latin typeface="Times New Roman" panose="02020603050405020304" pitchFamily="18" charset="0"/>
                <a:ea typeface="Times New Roman" panose="02020603050405020304" pitchFamily="18" charset="0"/>
              </a:rPr>
              <a:t>Analyzes</a:t>
            </a:r>
            <a:r>
              <a:rPr lang="en-IN" sz="4800" dirty="0">
                <a:effectLst/>
                <a:latin typeface="Times New Roman" panose="02020603050405020304" pitchFamily="18" charset="0"/>
                <a:ea typeface="Times New Roman" panose="02020603050405020304" pitchFamily="18" charset="0"/>
              </a:rPr>
              <a:t> R&amp;D trends, productivity challenges, and the role of emerging technologies in the pharmaceutical sector.</a:t>
            </a:r>
          </a:p>
          <a:p>
            <a:pPr marL="342900" lvl="0" indent="-342900" algn="just">
              <a:lnSpc>
                <a:spcPct val="150000"/>
              </a:lnSpc>
              <a:buSzPct val="100000"/>
              <a:buFont typeface="+mj-lt"/>
              <a:buAutoNum type="arabicPeriod"/>
              <a:tabLst>
                <a:tab pos="457200" algn="l"/>
              </a:tabLst>
            </a:pPr>
            <a:r>
              <a:rPr lang="en-IN" sz="4800" b="1" dirty="0">
                <a:effectLst/>
                <a:latin typeface="Times New Roman" panose="02020603050405020304" pitchFamily="18" charset="0"/>
                <a:ea typeface="Times New Roman" panose="02020603050405020304" pitchFamily="18" charset="0"/>
              </a:rPr>
              <a:t>Horrobin, D. F. (2019)</a:t>
            </a:r>
            <a:r>
              <a:rPr lang="en-IN" sz="4800" dirty="0">
                <a:effectLst/>
                <a:latin typeface="Times New Roman" panose="02020603050405020304" pitchFamily="18" charset="0"/>
                <a:ea typeface="Times New Roman" panose="02020603050405020304" pitchFamily="18" charset="0"/>
              </a:rPr>
              <a:t>: </a:t>
            </a:r>
            <a:r>
              <a:rPr lang="en-IN" sz="4800" i="1" dirty="0">
                <a:effectLst/>
                <a:latin typeface="Times New Roman" panose="02020603050405020304" pitchFamily="18" charset="0"/>
                <a:ea typeface="Times New Roman" panose="02020603050405020304" pitchFamily="18" charset="0"/>
              </a:rPr>
              <a:t>Emerging trends in biotechnology and medicine development</a:t>
            </a:r>
            <a:r>
              <a:rPr lang="en-IN" sz="4800" dirty="0">
                <a:effectLst/>
                <a:latin typeface="Times New Roman" panose="02020603050405020304" pitchFamily="18" charset="0"/>
                <a:ea typeface="Times New Roman" panose="02020603050405020304" pitchFamily="18" charset="0"/>
              </a:rPr>
              <a:t>. Highlights the importance of advancements in market studies and their impact on the pharmaceutical industry.</a:t>
            </a:r>
          </a:p>
          <a:p>
            <a:pPr marL="342900" lvl="0" indent="-342900" algn="just">
              <a:lnSpc>
                <a:spcPct val="150000"/>
              </a:lnSpc>
              <a:buSzPct val="100000"/>
              <a:buFont typeface="+mj-lt"/>
              <a:buAutoNum type="arabicPeriod"/>
              <a:tabLst>
                <a:tab pos="457200" algn="l"/>
              </a:tabLst>
            </a:pPr>
            <a:r>
              <a:rPr lang="en-IN" sz="4800" b="1" dirty="0" err="1">
                <a:effectLst/>
                <a:latin typeface="Times New Roman" panose="02020603050405020304" pitchFamily="18" charset="0"/>
                <a:ea typeface="Times New Roman" panose="02020603050405020304" pitchFamily="18" charset="0"/>
              </a:rPr>
              <a:t>Jelili</a:t>
            </a:r>
            <a:r>
              <a:rPr lang="en-IN" sz="4800" b="1" dirty="0">
                <a:effectLst/>
                <a:latin typeface="Times New Roman" panose="02020603050405020304" pitchFamily="18" charset="0"/>
                <a:ea typeface="Times New Roman" panose="02020603050405020304" pitchFamily="18" charset="0"/>
              </a:rPr>
              <a:t>, R. B. (2012)</a:t>
            </a:r>
            <a:r>
              <a:rPr lang="en-IN" sz="4800" dirty="0">
                <a:effectLst/>
                <a:latin typeface="Times New Roman" panose="02020603050405020304" pitchFamily="18" charset="0"/>
                <a:ea typeface="Times New Roman" panose="02020603050405020304" pitchFamily="18" charset="0"/>
              </a:rPr>
              <a:t>: </a:t>
            </a:r>
            <a:r>
              <a:rPr lang="en-IN" sz="4800" i="1" dirty="0">
                <a:effectLst/>
                <a:latin typeface="Times New Roman" panose="02020603050405020304" pitchFamily="18" charset="0"/>
                <a:ea typeface="Times New Roman" panose="02020603050405020304" pitchFamily="18" charset="0"/>
              </a:rPr>
              <a:t>A new composite measure of FDI attractiveness: GFICA index</a:t>
            </a:r>
            <a:r>
              <a:rPr lang="en-IN" sz="4800" dirty="0">
                <a:effectLst/>
                <a:latin typeface="Times New Roman" panose="02020603050405020304" pitchFamily="18" charset="0"/>
                <a:ea typeface="Times New Roman" panose="02020603050405020304" pitchFamily="18" charset="0"/>
              </a:rPr>
              <a:t>. Develops the GFICA Index using data from 60 indicators across three pillars to measure FDI attractiveness.</a:t>
            </a:r>
          </a:p>
          <a:p>
            <a:pPr marL="342900" lvl="0" indent="-342900" algn="just">
              <a:lnSpc>
                <a:spcPct val="150000"/>
              </a:lnSpc>
              <a:buSzPct val="100000"/>
              <a:buFont typeface="+mj-lt"/>
              <a:buAutoNum type="arabicPeriod"/>
              <a:tabLst>
                <a:tab pos="457200" algn="l"/>
              </a:tabLst>
            </a:pPr>
            <a:r>
              <a:rPr lang="en-IN" sz="4800" b="1" dirty="0">
                <a:effectLst/>
                <a:latin typeface="Times New Roman" panose="02020603050405020304" pitchFamily="18" charset="0"/>
                <a:ea typeface="Times New Roman" panose="02020603050405020304" pitchFamily="18" charset="0"/>
              </a:rPr>
              <a:t>JRC (2022)</a:t>
            </a:r>
            <a:r>
              <a:rPr lang="en-IN" sz="4800" dirty="0">
                <a:effectLst/>
                <a:latin typeface="Times New Roman" panose="02020603050405020304" pitchFamily="18" charset="0"/>
                <a:ea typeface="Times New Roman" panose="02020603050405020304" pitchFamily="18" charset="0"/>
              </a:rPr>
              <a:t>: </a:t>
            </a:r>
            <a:r>
              <a:rPr lang="en-IN" sz="4800" i="1" dirty="0">
                <a:effectLst/>
                <a:latin typeface="Times New Roman" panose="02020603050405020304" pitchFamily="18" charset="0"/>
                <a:ea typeface="Times New Roman" panose="02020603050405020304" pitchFamily="18" charset="0"/>
              </a:rPr>
              <a:t>JRC Statistical Audit of the 2022 Global Attractiveness Index</a:t>
            </a:r>
            <a:r>
              <a:rPr lang="en-IN" sz="4800" dirty="0">
                <a:effectLst/>
                <a:latin typeface="Times New Roman" panose="02020603050405020304" pitchFamily="18" charset="0"/>
                <a:ea typeface="Times New Roman" panose="02020603050405020304" pitchFamily="18" charset="0"/>
              </a:rPr>
              <a:t>. Focuses on auditing the Global Attractiveness Index for statistical reliability and validity.</a:t>
            </a:r>
          </a:p>
          <a:p>
            <a:pPr marL="342900" lvl="0" indent="-342900" algn="just">
              <a:lnSpc>
                <a:spcPct val="150000"/>
              </a:lnSpc>
              <a:buSzPct val="100000"/>
              <a:buFont typeface="+mj-lt"/>
              <a:buAutoNum type="arabicPeriod"/>
              <a:tabLst>
                <a:tab pos="457200" algn="l"/>
              </a:tabLst>
            </a:pPr>
            <a:r>
              <a:rPr lang="en-IN" sz="4800" b="1" dirty="0" err="1">
                <a:effectLst/>
                <a:latin typeface="Times New Roman" panose="02020603050405020304" pitchFamily="18" charset="0"/>
                <a:ea typeface="Times New Roman" panose="02020603050405020304" pitchFamily="18" charset="0"/>
              </a:rPr>
              <a:t>Maksyshko</a:t>
            </a:r>
            <a:r>
              <a:rPr lang="en-IN" sz="4800" b="1" dirty="0">
                <a:effectLst/>
                <a:latin typeface="Times New Roman" panose="02020603050405020304" pitchFamily="18" charset="0"/>
                <a:ea typeface="Times New Roman" panose="02020603050405020304" pitchFamily="18" charset="0"/>
              </a:rPr>
              <a:t>, N. (2021)</a:t>
            </a:r>
            <a:r>
              <a:rPr lang="en-IN" sz="4800" dirty="0">
                <a:effectLst/>
                <a:latin typeface="Times New Roman" panose="02020603050405020304" pitchFamily="18" charset="0"/>
                <a:ea typeface="Times New Roman" panose="02020603050405020304" pitchFamily="18" charset="0"/>
              </a:rPr>
              <a:t>: </a:t>
            </a:r>
            <a:r>
              <a:rPr lang="en-IN" sz="4800" i="1" dirty="0">
                <a:effectLst/>
                <a:latin typeface="Times New Roman" panose="02020603050405020304" pitchFamily="18" charset="0"/>
                <a:ea typeface="Times New Roman" panose="02020603050405020304" pitchFamily="18" charset="0"/>
              </a:rPr>
              <a:t>Comparative analysis of financial instrument investment attractiveness</a:t>
            </a:r>
            <a:r>
              <a:rPr lang="en-IN" sz="4800" dirty="0">
                <a:effectLst/>
                <a:latin typeface="Times New Roman" panose="02020603050405020304" pitchFamily="18" charset="0"/>
                <a:ea typeface="Times New Roman" panose="02020603050405020304" pitchFamily="18" charset="0"/>
              </a:rPr>
              <a:t>. Applies statistical and fractal analysis, including the Hurst exponent, to evaluate time series predictability pre- and post-COVID-19.</a:t>
            </a:r>
          </a:p>
          <a:p>
            <a:pPr marL="342900" lvl="0" indent="-342900" algn="just">
              <a:lnSpc>
                <a:spcPct val="150000"/>
              </a:lnSpc>
              <a:buSzPct val="100000"/>
              <a:buFont typeface="+mj-lt"/>
              <a:buAutoNum type="arabicPeriod"/>
              <a:tabLst>
                <a:tab pos="457200" algn="l"/>
              </a:tabLst>
            </a:pPr>
            <a:r>
              <a:rPr lang="en-IN" sz="4800" b="1" dirty="0">
                <a:effectLst/>
                <a:latin typeface="Times New Roman" panose="02020603050405020304" pitchFamily="18" charset="0"/>
                <a:ea typeface="Times New Roman" panose="02020603050405020304" pitchFamily="18" charset="0"/>
              </a:rPr>
              <a:t>Nahum, A. (2004)</a:t>
            </a:r>
            <a:r>
              <a:rPr lang="en-IN" sz="4800" dirty="0">
                <a:effectLst/>
                <a:latin typeface="Times New Roman" panose="02020603050405020304" pitchFamily="18" charset="0"/>
                <a:ea typeface="Times New Roman" panose="02020603050405020304" pitchFamily="18" charset="0"/>
              </a:rPr>
              <a:t>: </a:t>
            </a:r>
            <a:r>
              <a:rPr lang="en-IN" sz="4800" i="1" dirty="0">
                <a:effectLst/>
                <a:latin typeface="Times New Roman" panose="02020603050405020304" pitchFamily="18" charset="0"/>
                <a:ea typeface="Times New Roman" panose="02020603050405020304" pitchFamily="18" charset="0"/>
              </a:rPr>
              <a:t>Graphical system for determining relative attractiveness of investment</a:t>
            </a:r>
            <a:r>
              <a:rPr lang="en-IN" sz="4800" dirty="0">
                <a:effectLst/>
                <a:latin typeface="Times New Roman" panose="02020603050405020304" pitchFamily="18" charset="0"/>
                <a:ea typeface="Times New Roman" panose="02020603050405020304" pitchFamily="18" charset="0"/>
              </a:rPr>
              <a:t>. Proposes a multi-factor investment scoring model using radar chart visualization for comparative assessments.</a:t>
            </a:r>
          </a:p>
          <a:p>
            <a:pPr marL="342900" lvl="0" indent="-342900" algn="just">
              <a:lnSpc>
                <a:spcPct val="150000"/>
              </a:lnSpc>
              <a:buSzPct val="100000"/>
              <a:buFont typeface="+mj-lt"/>
              <a:buAutoNum type="arabicPeriod"/>
              <a:tabLst>
                <a:tab pos="457200" algn="l"/>
              </a:tabLst>
            </a:pPr>
            <a:r>
              <a:rPr lang="en-IN" sz="4800" b="1" dirty="0">
                <a:effectLst/>
                <a:latin typeface="Times New Roman" panose="02020603050405020304" pitchFamily="18" charset="0"/>
                <a:ea typeface="Times New Roman" panose="02020603050405020304" pitchFamily="18" charset="0"/>
              </a:rPr>
              <a:t>Scherer, F. M. (2022)</a:t>
            </a:r>
            <a:r>
              <a:rPr lang="en-IN" sz="4800" dirty="0">
                <a:effectLst/>
                <a:latin typeface="Times New Roman" panose="02020603050405020304" pitchFamily="18" charset="0"/>
                <a:ea typeface="Times New Roman" panose="02020603050405020304" pitchFamily="18" charset="0"/>
              </a:rPr>
              <a:t>: </a:t>
            </a:r>
            <a:r>
              <a:rPr lang="en-IN" sz="4800" i="1" dirty="0">
                <a:effectLst/>
                <a:latin typeface="Times New Roman" panose="02020603050405020304" pitchFamily="18" charset="0"/>
                <a:ea typeface="Times New Roman" panose="02020603050405020304" pitchFamily="18" charset="0"/>
              </a:rPr>
              <a:t>The pharmaceutical industry – Prices and progress</a:t>
            </a:r>
            <a:r>
              <a:rPr lang="en-IN" sz="4800" dirty="0">
                <a:effectLst/>
                <a:latin typeface="Times New Roman" panose="02020603050405020304" pitchFamily="18" charset="0"/>
                <a:ea typeface="Times New Roman" panose="02020603050405020304" pitchFamily="18" charset="0"/>
              </a:rPr>
              <a:t>. </a:t>
            </a:r>
            <a:r>
              <a:rPr lang="en-IN" sz="4800" dirty="0" err="1">
                <a:effectLst/>
                <a:latin typeface="Times New Roman" panose="02020603050405020304" pitchFamily="18" charset="0"/>
                <a:ea typeface="Times New Roman" panose="02020603050405020304" pitchFamily="18" charset="0"/>
              </a:rPr>
              <a:t>Analyzes</a:t>
            </a:r>
            <a:r>
              <a:rPr lang="en-IN" sz="4800" dirty="0">
                <a:effectLst/>
                <a:latin typeface="Times New Roman" panose="02020603050405020304" pitchFamily="18" charset="0"/>
                <a:ea typeface="Times New Roman" panose="02020603050405020304" pitchFamily="18" charset="0"/>
              </a:rPr>
              <a:t> market growth, the regulatory environment, and export potential in the pharmaceutical sector</a:t>
            </a:r>
            <a:r>
              <a:rPr lang="en-IN" sz="1800" dirty="0">
                <a:effectLst/>
                <a:latin typeface="Times New Roman" panose="02020603050405020304" pitchFamily="18" charset="0"/>
                <a:ea typeface="Times New Roman" panose="02020603050405020304" pitchFamily="18" charset="0"/>
              </a:rPr>
              <a:t>.</a:t>
            </a:r>
          </a:p>
          <a:p>
            <a:pPr marL="342900" lvl="0" indent="-190500" algn="l" rtl="0">
              <a:spcBef>
                <a:spcPts val="0"/>
              </a:spcBef>
              <a:spcAft>
                <a:spcPts val="0"/>
              </a:spcAft>
              <a:buClr>
                <a:schemeClr val="dk1"/>
              </a:buClr>
              <a:buSzPts val="2400"/>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7"/>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Project work mapping with SDG</a:t>
            </a:r>
            <a:endParaRPr/>
          </a:p>
        </p:txBody>
      </p:sp>
      <p:sp>
        <p:nvSpPr>
          <p:cNvPr id="184" name="Google Shape;184;p27" descr="Image preview"/>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Bookman Old Style"/>
              <a:ea typeface="Bookman Old Style"/>
              <a:cs typeface="Bookman Old Style"/>
              <a:sym typeface="Bookman Old Style"/>
            </a:endParaRPr>
          </a:p>
        </p:txBody>
      </p:sp>
      <p:sp>
        <p:nvSpPr>
          <p:cNvPr id="185" name="Google Shape;185;p27" descr="Image preview"/>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p>
            <a:pPr marL="342900" lvl="0" indent="-190500" algn="l" rtl="0">
              <a:spcBef>
                <a:spcPts val="0"/>
              </a:spcBef>
              <a:spcAft>
                <a:spcPts val="0"/>
              </a:spcAft>
              <a:buClr>
                <a:schemeClr val="dk1"/>
              </a:buClr>
              <a:buSzPts val="2400"/>
              <a:buNone/>
            </a:pPr>
            <a:endParaRPr lang="en-IN" dirty="0"/>
          </a:p>
          <a:p>
            <a:pPr marL="342900" lvl="0" indent="-190500" algn="l" rtl="0">
              <a:spcBef>
                <a:spcPts val="0"/>
              </a:spcBef>
              <a:spcAft>
                <a:spcPts val="0"/>
              </a:spcAft>
              <a:buClr>
                <a:schemeClr val="dk1"/>
              </a:buClr>
              <a:buSzPts val="2400"/>
              <a:buNone/>
            </a:pPr>
            <a:endParaRPr lang="en-IN" dirty="0"/>
          </a:p>
          <a:p>
            <a:pPr marL="342900" lvl="0" indent="-190500" algn="l" rtl="0">
              <a:spcBef>
                <a:spcPts val="0"/>
              </a:spcBef>
              <a:spcAft>
                <a:spcPts val="0"/>
              </a:spcAft>
              <a:buClr>
                <a:schemeClr val="dk1"/>
              </a:buClr>
              <a:buSzPts val="2400"/>
              <a:buNone/>
            </a:pPr>
            <a:endParaRPr dirty="0"/>
          </a:p>
        </p:txBody>
      </p:sp>
      <p:pic>
        <p:nvPicPr>
          <p:cNvPr id="2" name="Picture 1" descr="Sustainable Development Goals Of the United Nations Development Program ...">
            <a:extLst>
              <a:ext uri="{FF2B5EF4-FFF2-40B4-BE49-F238E27FC236}">
                <a16:creationId xmlns:a16="http://schemas.microsoft.com/office/drawing/2014/main" id="{C69589A7-56D6-AB34-CC86-796CDFAD5E4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74987" y="960166"/>
            <a:ext cx="5737225" cy="2720340"/>
          </a:xfrm>
          <a:prstGeom prst="rect">
            <a:avLst/>
          </a:prstGeom>
          <a:noFill/>
          <a:ln>
            <a:noFill/>
          </a:ln>
        </p:spPr>
      </p:pic>
      <p:sp>
        <p:nvSpPr>
          <p:cNvPr id="3" name="TextBox 2">
            <a:extLst>
              <a:ext uri="{FF2B5EF4-FFF2-40B4-BE49-F238E27FC236}">
                <a16:creationId xmlns:a16="http://schemas.microsoft.com/office/drawing/2014/main" id="{0658B16A-D6F0-32BD-D179-201F7E4FED99}"/>
              </a:ext>
            </a:extLst>
          </p:cNvPr>
          <p:cNvSpPr txBox="1"/>
          <p:nvPr/>
        </p:nvSpPr>
        <p:spPr>
          <a:xfrm>
            <a:off x="909739" y="3849229"/>
            <a:ext cx="10372521" cy="3631763"/>
          </a:xfrm>
          <a:prstGeom prst="rect">
            <a:avLst/>
          </a:prstGeom>
          <a:noFill/>
        </p:spPr>
        <p:txBody>
          <a:bodyPr wrap="square" rtlCol="0">
            <a:spAutoFit/>
          </a:bodyPr>
          <a:lstStyle/>
          <a:p>
            <a:r>
              <a:rPr lang="en-IN" sz="1800" b="1" dirty="0">
                <a:effectLst/>
                <a:latin typeface="Times New Roman" panose="02020603050405020304" pitchFamily="18" charset="0"/>
                <a:ea typeface="Times New Roman" panose="02020603050405020304" pitchFamily="18" charset="0"/>
              </a:rPr>
              <a:t>This project demonstrates a strong commitment to advancing sustainable development by aligning with several United Nations Sustainable Development Goals (SDGs). The following SDGs are addressed through the project's objectives and outcomes:</a:t>
            </a:r>
          </a:p>
          <a:p>
            <a:r>
              <a:rPr lang="en-IN" sz="1800" dirty="0">
                <a:effectLst/>
                <a:latin typeface="Times New Roman" panose="02020603050405020304" pitchFamily="18" charset="0"/>
                <a:ea typeface="Times New Roman" panose="02020603050405020304" pitchFamily="18" charset="0"/>
              </a:rPr>
              <a:t>SDG3:Good Health and Well-Being</a:t>
            </a:r>
            <a:endParaRPr lang="en-IN" sz="1800" dirty="0">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SDG8:Decent Work and Economic Growth</a:t>
            </a:r>
          </a:p>
          <a:p>
            <a:r>
              <a:rPr lang="en-IN" sz="1800" dirty="0">
                <a:effectLst/>
                <a:latin typeface="Times New Roman" panose="02020603050405020304" pitchFamily="18" charset="0"/>
                <a:ea typeface="Times New Roman" panose="02020603050405020304" pitchFamily="18" charset="0"/>
              </a:rPr>
              <a:t>SDG9:Industry </a:t>
            </a:r>
            <a:r>
              <a:rPr lang="en-IN" sz="1800" dirty="0">
                <a:latin typeface="Times New Roman" panose="02020603050405020304" pitchFamily="18" charset="0"/>
                <a:ea typeface="Times New Roman" panose="02020603050405020304" pitchFamily="18" charset="0"/>
              </a:rPr>
              <a:t>Innovation and Infrastructure</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SDG10: Reduced Inequalities</a:t>
            </a:r>
            <a:endParaRPr lang="en-IN" sz="1800" dirty="0">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SDG17:Partnerships for the Goals</a:t>
            </a:r>
          </a:p>
          <a:p>
            <a:endParaRPr lang="en-IN" sz="1800" b="1" dirty="0">
              <a:latin typeface="Times New Roman" panose="02020603050405020304" pitchFamily="18" charset="0"/>
              <a:ea typeface="Times New Roman" panose="02020603050405020304" pitchFamily="18" charset="0"/>
            </a:endParaRPr>
          </a:p>
          <a:p>
            <a:endParaRPr lang="en-IN" sz="1800" b="1" dirty="0">
              <a:effectLst/>
              <a:latin typeface="Times New Roman" panose="02020603050405020304" pitchFamily="18" charset="0"/>
              <a:ea typeface="Times New Roman" panose="02020603050405020304" pitchFamily="18" charset="0"/>
            </a:endParaRPr>
          </a:p>
          <a:p>
            <a:endParaRPr lang="en-IN" sz="1800" b="1" dirty="0">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8"/>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endParaRPr/>
          </a:p>
        </p:txBody>
      </p:sp>
      <p:sp>
        <p:nvSpPr>
          <p:cNvPr id="192" name="Google Shape;192;p28"/>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4400"/>
              <a:buNone/>
            </a:pPr>
            <a:endParaRPr sz="4400"/>
          </a:p>
          <a:p>
            <a:pPr marL="0" lvl="0" indent="0" algn="ctr" rtl="0">
              <a:spcBef>
                <a:spcPts val="880"/>
              </a:spcBef>
              <a:spcAft>
                <a:spcPts val="0"/>
              </a:spcAft>
              <a:buClr>
                <a:schemeClr val="dk1"/>
              </a:buClr>
              <a:buSzPts val="4400"/>
              <a:buNone/>
            </a:pPr>
            <a:endParaRPr sz="4400"/>
          </a:p>
          <a:p>
            <a:pPr marL="0" lvl="0" indent="0" algn="ctr" rtl="0">
              <a:spcBef>
                <a:spcPts val="1200"/>
              </a:spcBef>
              <a:spcAft>
                <a:spcPts val="0"/>
              </a:spcAft>
              <a:buClr>
                <a:schemeClr val="dk1"/>
              </a:buClr>
              <a:buSzPts val="6000"/>
              <a:buNone/>
            </a:pPr>
            <a:r>
              <a:rPr lang="en-GB" sz="6000"/>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t>Introduction</a:t>
            </a:r>
            <a:endParaRPr dirty="0"/>
          </a:p>
        </p:txBody>
      </p:sp>
      <p:sp>
        <p:nvSpPr>
          <p:cNvPr id="103" name="Google Shape;103;p14"/>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fontScale="92500"/>
          </a:bodyPr>
          <a:lstStyle/>
          <a:p>
            <a:pPr algn="just">
              <a:lnSpc>
                <a:spcPct val="150000"/>
              </a:lnSpc>
              <a:tabLst>
                <a:tab pos="619125" algn="l"/>
              </a:tabLst>
            </a:pPr>
            <a:r>
              <a:rPr lang="en-US" sz="1800" dirty="0">
                <a:effectLst/>
                <a:latin typeface="Times New Roman" panose="02020603050405020304" pitchFamily="18" charset="0"/>
                <a:ea typeface="Times New Roman" panose="02020603050405020304" pitchFamily="18" charset="0"/>
              </a:rPr>
              <a:t>A framework for making decisions, the Relative Attractiveness Index (RAI) assesses the potential for investment in international pharmaceutical markets. This index takes into account the competitive and dynamic nature of the pharmaceutical sector, where investment strategies are shaped by ongoing innovation, shifting market conditions, and regulatory changes. Investors are able to make well-informed, strategic decisions that maximize profits and minimize risks by utilizing the RAI, which gives them a thorough grasp of market dynamics.</a:t>
            </a:r>
            <a:endParaRPr lang="en-IN" sz="1800" dirty="0">
              <a:effectLst/>
              <a:latin typeface="Times New Roman" panose="02020603050405020304" pitchFamily="18" charset="0"/>
              <a:ea typeface="Times New Roman" panose="02020603050405020304" pitchFamily="18" charset="0"/>
            </a:endParaRPr>
          </a:p>
          <a:p>
            <a:pPr marL="152400" lvl="0" indent="0" algn="l" rtl="0">
              <a:spcBef>
                <a:spcPts val="0"/>
              </a:spcBef>
              <a:spcAft>
                <a:spcPts val="0"/>
              </a:spcAft>
              <a:buClr>
                <a:schemeClr val="dk1"/>
              </a:buClr>
              <a:buSzPts val="2400"/>
              <a:buNone/>
            </a:pPr>
            <a:endParaRPr lang="en-US" sz="1800" dirty="0">
              <a:latin typeface="+mn-lt"/>
            </a:endParaRPr>
          </a:p>
          <a:p>
            <a:pPr algn="just">
              <a:lnSpc>
                <a:spcPct val="150000"/>
              </a:lnSpc>
              <a:tabLst>
                <a:tab pos="619125" algn="l"/>
              </a:tabLst>
            </a:pPr>
            <a:r>
              <a:rPr lang="en-US" sz="1800" dirty="0">
                <a:effectLst/>
                <a:latin typeface="Times New Roman" panose="02020603050405020304" pitchFamily="18" charset="0"/>
                <a:ea typeface="Times New Roman" panose="02020603050405020304" pitchFamily="18" charset="0"/>
              </a:rPr>
              <a:t>By combining qualitative and quantitative elements, the RAI evaluates market attractiveness. In order to present a comprehensive picture of international markets, it looks at risk levels, regulatory frameworks, profitability, and growth prospects. Investors are able to spot good prospects while avoiding potential pitfalls thanks to this methodical approach. The RAI is a vital instrument for strategic decision-making in the pharmaceutical sector, since market conditions are frequently unstable and impacted by outside variables including healthcare regulations and economic trends.</a:t>
            </a:r>
            <a:endParaRPr lang="en-IN" sz="1800" dirty="0">
              <a:effectLst/>
              <a:latin typeface="Times New Roman" panose="02020603050405020304" pitchFamily="18" charset="0"/>
              <a:ea typeface="Times New Roman" panose="02020603050405020304" pitchFamily="18" charset="0"/>
            </a:endParaRPr>
          </a:p>
          <a:p>
            <a:pPr marL="342900" lvl="0" indent="-190500" algn="l" rtl="0">
              <a:spcBef>
                <a:spcPts val="0"/>
              </a:spcBef>
              <a:spcAft>
                <a:spcPts val="0"/>
              </a:spcAft>
              <a:buClr>
                <a:schemeClr val="dk1"/>
              </a:buClr>
              <a:buSzPts val="2400"/>
              <a:buNone/>
            </a:pPr>
            <a:endParaRPr lang="en-US" dirty="0"/>
          </a:p>
          <a:p>
            <a:pPr marL="342900" lvl="0" indent="-190500" algn="l" rtl="0">
              <a:spcBef>
                <a:spcPts val="0"/>
              </a:spcBef>
              <a:spcAft>
                <a:spcPts val="0"/>
              </a:spcAft>
              <a:buClr>
                <a:schemeClr val="dk1"/>
              </a:buClr>
              <a:buSzPts val="24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5"/>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Literature Review</a:t>
            </a:r>
            <a:endParaRPr/>
          </a:p>
        </p:txBody>
      </p:sp>
      <p:sp>
        <p:nvSpPr>
          <p:cNvPr id="109" name="Google Shape;109;p15"/>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Autofit/>
          </a:bodyPr>
          <a:lstStyle/>
          <a:p>
            <a:pPr marL="342900" indent="-190500">
              <a:lnSpc>
                <a:spcPct val="80000"/>
              </a:lnSpc>
              <a:spcBef>
                <a:spcPts val="1200"/>
              </a:spcBef>
              <a:buSzPts val="780"/>
              <a:buNone/>
            </a:pPr>
            <a:r>
              <a:rPr lang="en-US" sz="1800" dirty="0">
                <a:effectLst/>
                <a:latin typeface="Times New Roman" panose="02020603050405020304" pitchFamily="18" charset="0"/>
                <a:ea typeface="Times New Roman" panose="02020603050405020304" pitchFamily="18" charset="0"/>
              </a:rPr>
              <a:t>Investment decisions in the dynamic and complicated pharmaceutical industry frequently necessitate in-depth examinations of the regulatory landscape, market dynamics, and innovation trends. One useful tool for directing these choices is the Relative Attractiveness Index (RAI). The accuracy, dependability, and relevance of current approaches must be improved, nevertheless, because they have serious drawbacks.</a:t>
            </a:r>
          </a:p>
          <a:p>
            <a:pPr marL="342900" indent="-190500">
              <a:lnSpc>
                <a:spcPct val="80000"/>
              </a:lnSpc>
              <a:spcBef>
                <a:spcPts val="1200"/>
              </a:spcBef>
              <a:buSzPts val="780"/>
              <a:buNone/>
            </a:pPr>
            <a:r>
              <a:rPr lang="en-US" sz="1800" dirty="0">
                <a:effectLst/>
                <a:latin typeface="Times New Roman" panose="02020603050405020304" pitchFamily="18" charset="0"/>
                <a:ea typeface="Times New Roman" panose="02020603050405020304" pitchFamily="18" charset="0"/>
              </a:rPr>
              <a:t>A survey of the body of research reveals a number of issues with conventional RAI approaches. Among these difficulties are:</a:t>
            </a:r>
          </a:p>
          <a:p>
            <a:pPr marL="438150" indent="-285750" algn="just">
              <a:lnSpc>
                <a:spcPct val="80000"/>
              </a:lnSpc>
              <a:spcBef>
                <a:spcPts val="1200"/>
              </a:spcBef>
              <a:buSzPts val="780"/>
            </a:pPr>
            <a:r>
              <a:rPr lang="en-US" sz="1800" dirty="0">
                <a:latin typeface="Times New Roman" panose="02020603050405020304" pitchFamily="18" charset="0"/>
                <a:ea typeface="Times New Roman" panose="02020603050405020304" pitchFamily="18" charset="0"/>
              </a:rPr>
              <a:t>Subjectivity in Factor weighing</a:t>
            </a:r>
          </a:p>
          <a:p>
            <a:pPr marL="438150" indent="-285750" algn="just">
              <a:lnSpc>
                <a:spcPct val="80000"/>
              </a:lnSpc>
              <a:spcBef>
                <a:spcPts val="1200"/>
              </a:spcBef>
              <a:buSzPts val="780"/>
            </a:pPr>
            <a:r>
              <a:rPr lang="en-US" sz="1800" dirty="0">
                <a:effectLst/>
                <a:latin typeface="Times New Roman" panose="02020603050405020304" pitchFamily="18" charset="0"/>
                <a:ea typeface="Times New Roman" panose="02020603050405020304" pitchFamily="18" charset="0"/>
              </a:rPr>
              <a:t>Limited Attention to Emerging Trends</a:t>
            </a:r>
          </a:p>
          <a:p>
            <a:pPr marL="438150" indent="-285750" algn="just">
              <a:lnSpc>
                <a:spcPct val="80000"/>
              </a:lnSpc>
              <a:spcBef>
                <a:spcPts val="1200"/>
              </a:spcBef>
              <a:buSzPts val="780"/>
            </a:pPr>
            <a:r>
              <a:rPr lang="en-US" sz="1800" dirty="0">
                <a:effectLst/>
                <a:latin typeface="Times New Roman" panose="02020603050405020304" pitchFamily="18" charset="0"/>
                <a:ea typeface="Times New Roman" panose="02020603050405020304" pitchFamily="18" charset="0"/>
              </a:rPr>
              <a:t>Problems with Data Availability and Quality</a:t>
            </a:r>
            <a:endParaRPr lang="en-US" sz="1800" dirty="0">
              <a:latin typeface="Times New Roman" panose="02020603050405020304" pitchFamily="18" charset="0"/>
              <a:ea typeface="Times New Roman" panose="02020603050405020304" pitchFamily="18" charset="0"/>
            </a:endParaRPr>
          </a:p>
          <a:p>
            <a:pPr marL="438150" indent="-285750" algn="just">
              <a:lnSpc>
                <a:spcPct val="80000"/>
              </a:lnSpc>
              <a:spcBef>
                <a:spcPts val="1200"/>
              </a:spcBef>
              <a:buSzPts val="780"/>
            </a:pPr>
            <a:r>
              <a:rPr lang="en-US" sz="1800" dirty="0">
                <a:effectLst/>
                <a:latin typeface="Times New Roman" panose="02020603050405020304" pitchFamily="18" charset="0"/>
                <a:ea typeface="Times New Roman" panose="02020603050405020304" pitchFamily="18" charset="0"/>
              </a:rPr>
              <a:t>Generalization of Results</a:t>
            </a:r>
          </a:p>
          <a:p>
            <a:pPr marL="438150" indent="-285750" algn="just">
              <a:lnSpc>
                <a:spcPct val="80000"/>
              </a:lnSpc>
              <a:spcBef>
                <a:spcPts val="1200"/>
              </a:spcBef>
              <a:buSzPts val="780"/>
            </a:pPr>
            <a:r>
              <a:rPr lang="en-US" sz="1800" dirty="0">
                <a:effectLst/>
                <a:latin typeface="Times New Roman" panose="02020603050405020304" pitchFamily="18" charset="0"/>
                <a:ea typeface="Times New Roman" panose="02020603050405020304" pitchFamily="18" charset="0"/>
              </a:rPr>
              <a:t>Complexity of Market Dynamics</a:t>
            </a:r>
            <a:endParaRPr lang="en-IN" sz="1800" dirty="0">
              <a:effectLst/>
              <a:latin typeface="Times New Roman" panose="02020603050405020304" pitchFamily="18" charset="0"/>
              <a:ea typeface="Times New Roman" panose="02020603050405020304" pitchFamily="18" charset="0"/>
            </a:endParaRPr>
          </a:p>
          <a:p>
            <a:pPr marL="438150" indent="-285750" algn="just">
              <a:lnSpc>
                <a:spcPct val="80000"/>
              </a:lnSpc>
              <a:spcBef>
                <a:spcPts val="1200"/>
              </a:spcBef>
              <a:buSzPts val="780"/>
            </a:pPr>
            <a:endParaRPr lang="en-US" sz="1800" dirty="0">
              <a:effectLst/>
              <a:latin typeface="Times New Roman" panose="02020603050405020304" pitchFamily="18" charset="0"/>
              <a:ea typeface="Times New Roman" panose="02020603050405020304" pitchFamily="18" charset="0"/>
            </a:endParaRPr>
          </a:p>
          <a:p>
            <a:pPr marL="342900" indent="-190500">
              <a:lnSpc>
                <a:spcPct val="80000"/>
              </a:lnSpc>
              <a:spcBef>
                <a:spcPts val="1200"/>
              </a:spcBef>
              <a:buSzPts val="780"/>
              <a:buNone/>
            </a:pPr>
            <a:endParaRPr lang="en-IN" sz="1800" dirty="0">
              <a:effectLst/>
              <a:latin typeface="Times New Roman" panose="02020603050405020304" pitchFamily="18" charset="0"/>
              <a:ea typeface="Times New Roman" panose="02020603050405020304" pitchFamily="18" charset="0"/>
            </a:endParaRPr>
          </a:p>
          <a:p>
            <a:pPr marL="342900" lvl="0" indent="-190500" algn="l" rtl="0">
              <a:lnSpc>
                <a:spcPct val="80000"/>
              </a:lnSpc>
              <a:spcBef>
                <a:spcPts val="1200"/>
              </a:spcBef>
              <a:spcAft>
                <a:spcPts val="0"/>
              </a:spcAft>
              <a:buClr>
                <a:schemeClr val="dk1"/>
              </a:buClr>
              <a:buSzPts val="780"/>
              <a:buNone/>
            </a:pPr>
            <a:endParaRPr sz="128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a:extLst>
            <a:ext uri="{FF2B5EF4-FFF2-40B4-BE49-F238E27FC236}">
              <a16:creationId xmlns:a16="http://schemas.microsoft.com/office/drawing/2014/main" id="{71700BFA-A1CD-114E-DC1C-E358C0B10CE4}"/>
            </a:ext>
          </a:extLst>
        </p:cNvPr>
        <p:cNvGrpSpPr/>
        <p:nvPr/>
      </p:nvGrpSpPr>
      <p:grpSpPr>
        <a:xfrm>
          <a:off x="0" y="0"/>
          <a:ext cx="0" cy="0"/>
          <a:chOff x="0" y="0"/>
          <a:chExt cx="0" cy="0"/>
        </a:xfrm>
      </p:grpSpPr>
      <p:sp>
        <p:nvSpPr>
          <p:cNvPr id="108" name="Google Shape;108;p15">
            <a:extLst>
              <a:ext uri="{FF2B5EF4-FFF2-40B4-BE49-F238E27FC236}">
                <a16:creationId xmlns:a16="http://schemas.microsoft.com/office/drawing/2014/main" id="{69148AE5-413F-8820-408C-A47B992F00A3}"/>
              </a:ext>
            </a:extLst>
          </p:cNvPr>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Literature Review</a:t>
            </a:r>
            <a:endParaRPr/>
          </a:p>
        </p:txBody>
      </p:sp>
      <p:sp>
        <p:nvSpPr>
          <p:cNvPr id="109" name="Google Shape;109;p15">
            <a:extLst>
              <a:ext uri="{FF2B5EF4-FFF2-40B4-BE49-F238E27FC236}">
                <a16:creationId xmlns:a16="http://schemas.microsoft.com/office/drawing/2014/main" id="{A85E0293-70BC-483B-5C46-2979EB9C2CB0}"/>
              </a:ext>
            </a:extLst>
          </p:cNvPr>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Autofit/>
          </a:bodyPr>
          <a:lstStyle/>
          <a:p>
            <a:pPr marL="342900" lvl="0" indent="-190500" algn="l" rtl="0">
              <a:lnSpc>
                <a:spcPct val="80000"/>
              </a:lnSpc>
              <a:spcBef>
                <a:spcPts val="1200"/>
              </a:spcBef>
              <a:spcAft>
                <a:spcPts val="0"/>
              </a:spcAft>
              <a:buClr>
                <a:schemeClr val="dk1"/>
              </a:buClr>
              <a:buSzPts val="780"/>
              <a:buNone/>
            </a:pPr>
            <a:endParaRPr sz="128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55097BA-7620-D3E1-F29E-A09740E60EBB}"/>
              </a:ext>
            </a:extLst>
          </p:cNvPr>
          <p:cNvPicPr>
            <a:picLocks noChangeAspect="1"/>
          </p:cNvPicPr>
          <p:nvPr/>
        </p:nvPicPr>
        <p:blipFill>
          <a:blip r:embed="rId3"/>
          <a:stretch>
            <a:fillRect/>
          </a:stretch>
        </p:blipFill>
        <p:spPr>
          <a:xfrm>
            <a:off x="486561" y="956345"/>
            <a:ext cx="11090246" cy="5627017"/>
          </a:xfrm>
          <a:prstGeom prst="rect">
            <a:avLst/>
          </a:prstGeom>
        </p:spPr>
      </p:pic>
    </p:spTree>
    <p:extLst>
      <p:ext uri="{BB962C8B-B14F-4D97-AF65-F5344CB8AC3E}">
        <p14:creationId xmlns:p14="http://schemas.microsoft.com/office/powerpoint/2010/main" val="1153923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a:extLst>
            <a:ext uri="{FF2B5EF4-FFF2-40B4-BE49-F238E27FC236}">
              <a16:creationId xmlns:a16="http://schemas.microsoft.com/office/drawing/2014/main" id="{E5690A8B-EFFD-CB6D-98F7-6DEC9A615342}"/>
            </a:ext>
          </a:extLst>
        </p:cNvPr>
        <p:cNvGrpSpPr/>
        <p:nvPr/>
      </p:nvGrpSpPr>
      <p:grpSpPr>
        <a:xfrm>
          <a:off x="0" y="0"/>
          <a:ext cx="0" cy="0"/>
          <a:chOff x="0" y="0"/>
          <a:chExt cx="0" cy="0"/>
        </a:xfrm>
      </p:grpSpPr>
      <p:sp>
        <p:nvSpPr>
          <p:cNvPr id="108" name="Google Shape;108;p15">
            <a:extLst>
              <a:ext uri="{FF2B5EF4-FFF2-40B4-BE49-F238E27FC236}">
                <a16:creationId xmlns:a16="http://schemas.microsoft.com/office/drawing/2014/main" id="{8EFF10AC-4544-00D3-38D0-A66CD1B83CDE}"/>
              </a:ext>
            </a:extLst>
          </p:cNvPr>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Literature Review</a:t>
            </a:r>
            <a:endParaRPr/>
          </a:p>
        </p:txBody>
      </p:sp>
      <p:sp>
        <p:nvSpPr>
          <p:cNvPr id="109" name="Google Shape;109;p15">
            <a:extLst>
              <a:ext uri="{FF2B5EF4-FFF2-40B4-BE49-F238E27FC236}">
                <a16:creationId xmlns:a16="http://schemas.microsoft.com/office/drawing/2014/main" id="{71534233-8F68-F8F4-C7BE-D2248D151403}"/>
              </a:ext>
            </a:extLst>
          </p:cNvPr>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Autofit/>
          </a:bodyPr>
          <a:lstStyle/>
          <a:p>
            <a:pPr marL="342900" lvl="0" indent="-190500" algn="l" rtl="0">
              <a:lnSpc>
                <a:spcPct val="80000"/>
              </a:lnSpc>
              <a:spcBef>
                <a:spcPts val="1200"/>
              </a:spcBef>
              <a:spcAft>
                <a:spcPts val="0"/>
              </a:spcAft>
              <a:buClr>
                <a:schemeClr val="dk1"/>
              </a:buClr>
              <a:buSzPts val="780"/>
              <a:buNone/>
            </a:pPr>
            <a:endParaRPr sz="128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B952089-EB8D-6AA0-4224-85A1BA96FB8B}"/>
              </a:ext>
            </a:extLst>
          </p:cNvPr>
          <p:cNvPicPr>
            <a:picLocks noChangeAspect="1"/>
          </p:cNvPicPr>
          <p:nvPr/>
        </p:nvPicPr>
        <p:blipFill>
          <a:blip r:embed="rId3"/>
          <a:stretch>
            <a:fillRect/>
          </a:stretch>
        </p:blipFill>
        <p:spPr>
          <a:xfrm>
            <a:off x="594686" y="1024664"/>
            <a:ext cx="10886113" cy="5189670"/>
          </a:xfrm>
          <a:prstGeom prst="rect">
            <a:avLst/>
          </a:prstGeom>
        </p:spPr>
      </p:pic>
    </p:spTree>
    <p:extLst>
      <p:ext uri="{BB962C8B-B14F-4D97-AF65-F5344CB8AC3E}">
        <p14:creationId xmlns:p14="http://schemas.microsoft.com/office/powerpoint/2010/main" val="2872212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t>Existing method Drawback</a:t>
            </a:r>
            <a:endParaRPr dirty="0"/>
          </a:p>
        </p:txBody>
      </p:sp>
      <p:sp>
        <p:nvSpPr>
          <p:cNvPr id="115" name="Google Shape;115;p16"/>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lnSpcReduction="10000"/>
          </a:bodyPr>
          <a:lstStyle/>
          <a:p>
            <a:pPr marL="0" indent="0">
              <a:spcBef>
                <a:spcPts val="0"/>
              </a:spcBef>
              <a:buSzPts val="1100"/>
              <a:buNone/>
            </a:pPr>
            <a:r>
              <a:rPr lang="en-US" sz="1800" b="1" dirty="0">
                <a:solidFill>
                  <a:srgbClr val="000000"/>
                </a:solidFill>
                <a:latin typeface="Times New Roman" panose="02020603050405020304" pitchFamily="18" charset="0"/>
                <a:cs typeface="Times New Roman" panose="02020603050405020304" pitchFamily="18" charset="0"/>
              </a:rPr>
              <a:t>The existing methods for calculating the Relative Attractiveness Index (RAI) in the pharmaceutical industry have several drawbacks, as highlighted in the literature. Here are some key limitations:</a:t>
            </a:r>
          </a:p>
          <a:p>
            <a:pPr marL="0" indent="0">
              <a:spcBef>
                <a:spcPts val="0"/>
              </a:spcBef>
              <a:buSzPts val="1100"/>
              <a:buNone/>
            </a:pPr>
            <a:endParaRPr lang="en-GB" sz="1200" dirty="0">
              <a:latin typeface="Times New Roman" panose="02020603050405020304" pitchFamily="18" charset="0"/>
              <a:ea typeface="Calibri"/>
              <a:cs typeface="Times New Roman" panose="02020603050405020304" pitchFamily="18" charset="0"/>
              <a:sym typeface="Calibri"/>
            </a:endParaRPr>
          </a:p>
          <a:p>
            <a:pPr marL="285750" lvl="0" indent="-285750" algn="l" rtl="0">
              <a:spcBef>
                <a:spcPts val="0"/>
              </a:spcBef>
              <a:spcAft>
                <a:spcPts val="0"/>
              </a:spcAft>
              <a:buClr>
                <a:schemeClr val="dk1"/>
              </a:buClr>
              <a:buSzPts val="1100"/>
              <a:buFont typeface="Arial" panose="020B0604020202020204" pitchFamily="34" charset="0"/>
              <a:buChar char="•"/>
            </a:pPr>
            <a:r>
              <a:rPr lang="en-GB" sz="1800" dirty="0">
                <a:latin typeface="Times New Roman" panose="02020603050405020304" pitchFamily="18" charset="0"/>
                <a:ea typeface="Calibri"/>
                <a:cs typeface="Times New Roman" panose="02020603050405020304" pitchFamily="18" charset="0"/>
                <a:sym typeface="Calibri"/>
              </a:rPr>
              <a:t>Limited Focus on Emerging Trends</a:t>
            </a:r>
          </a:p>
          <a:p>
            <a:pPr marL="285750" lvl="0" indent="-285750" algn="l" rtl="0">
              <a:spcBef>
                <a:spcPts val="0"/>
              </a:spcBef>
              <a:spcAft>
                <a:spcPts val="0"/>
              </a:spcAft>
              <a:buClr>
                <a:schemeClr val="dk1"/>
              </a:buClr>
              <a:buSzPts val="1100"/>
              <a:buFont typeface="Arial" panose="020B0604020202020204" pitchFamily="34" charset="0"/>
              <a:buChar char="•"/>
            </a:pPr>
            <a:endParaRPr lang="en-GB" sz="1800" dirty="0">
              <a:latin typeface="Times New Roman" panose="02020603050405020304" pitchFamily="18" charset="0"/>
              <a:ea typeface="Calibri"/>
              <a:cs typeface="Times New Roman" panose="02020603050405020304" pitchFamily="18" charset="0"/>
              <a:sym typeface="Calibri"/>
            </a:endParaRPr>
          </a:p>
          <a:p>
            <a:pPr marL="285750" lvl="0" indent="-285750" algn="l" rtl="0">
              <a:spcBef>
                <a:spcPts val="0"/>
              </a:spcBef>
              <a:spcAft>
                <a:spcPts val="0"/>
              </a:spcAft>
              <a:buClr>
                <a:schemeClr val="dk1"/>
              </a:buClr>
              <a:buSzPts val="1100"/>
              <a:buFont typeface="Arial" panose="020B0604020202020204" pitchFamily="34" charset="0"/>
              <a:buChar char="•"/>
            </a:pPr>
            <a:r>
              <a:rPr lang="en-GB" sz="1800" dirty="0">
                <a:latin typeface="Times New Roman" panose="02020603050405020304" pitchFamily="18" charset="0"/>
                <a:ea typeface="Calibri"/>
                <a:cs typeface="Times New Roman" panose="02020603050405020304" pitchFamily="18" charset="0"/>
                <a:sym typeface="Calibri"/>
              </a:rPr>
              <a:t>Generalization of Findings</a:t>
            </a:r>
          </a:p>
          <a:p>
            <a:pPr marL="285750" lvl="0" indent="-285750" algn="l" rtl="0">
              <a:spcBef>
                <a:spcPts val="0"/>
              </a:spcBef>
              <a:spcAft>
                <a:spcPts val="0"/>
              </a:spcAft>
              <a:buClr>
                <a:schemeClr val="dk1"/>
              </a:buClr>
              <a:buSzPts val="1100"/>
              <a:buFont typeface="Arial" panose="020B0604020202020204" pitchFamily="34" charset="0"/>
              <a:buChar char="•"/>
            </a:pPr>
            <a:endParaRPr sz="1800" dirty="0">
              <a:latin typeface="Times New Roman" panose="02020603050405020304" pitchFamily="18" charset="0"/>
              <a:ea typeface="Calibri"/>
              <a:cs typeface="Times New Roman" panose="02020603050405020304" pitchFamily="18" charset="0"/>
              <a:sym typeface="Calibri"/>
            </a:endParaRPr>
          </a:p>
          <a:p>
            <a:pPr marL="285750" lvl="0" indent="-285750" algn="l" rtl="0">
              <a:spcBef>
                <a:spcPts val="0"/>
              </a:spcBef>
              <a:spcAft>
                <a:spcPts val="0"/>
              </a:spcAft>
              <a:buClr>
                <a:schemeClr val="dk1"/>
              </a:buClr>
              <a:buSzPts val="1100"/>
              <a:buFont typeface="Arial" panose="020B0604020202020204" pitchFamily="34" charset="0"/>
              <a:buChar char="•"/>
            </a:pPr>
            <a:r>
              <a:rPr lang="en-GB" sz="1800" dirty="0">
                <a:latin typeface="Times New Roman" panose="02020603050405020304" pitchFamily="18" charset="0"/>
                <a:ea typeface="Calibri"/>
                <a:cs typeface="Times New Roman" panose="02020603050405020304" pitchFamily="18" charset="0"/>
                <a:sym typeface="Calibri"/>
              </a:rPr>
              <a:t>Data Availability and Quality</a:t>
            </a:r>
          </a:p>
          <a:p>
            <a:pPr marL="285750" lvl="0" indent="-285750" algn="l" rtl="0">
              <a:spcBef>
                <a:spcPts val="0"/>
              </a:spcBef>
              <a:spcAft>
                <a:spcPts val="0"/>
              </a:spcAft>
              <a:buClr>
                <a:schemeClr val="dk1"/>
              </a:buClr>
              <a:buSzPts val="1100"/>
              <a:buFont typeface="Arial" panose="020B0604020202020204" pitchFamily="34" charset="0"/>
              <a:buChar char="•"/>
            </a:pPr>
            <a:endParaRPr lang="en-GB" sz="1800" dirty="0">
              <a:latin typeface="Times New Roman" panose="02020603050405020304" pitchFamily="18" charset="0"/>
              <a:ea typeface="Calibri"/>
              <a:cs typeface="Times New Roman" panose="02020603050405020304" pitchFamily="18" charset="0"/>
              <a:sym typeface="Calibri"/>
            </a:endParaRPr>
          </a:p>
          <a:p>
            <a:pPr marL="285750" lvl="0" indent="-285750" algn="l" rtl="0">
              <a:spcBef>
                <a:spcPts val="0"/>
              </a:spcBef>
              <a:spcAft>
                <a:spcPts val="0"/>
              </a:spcAft>
              <a:buClr>
                <a:schemeClr val="dk1"/>
              </a:buClr>
              <a:buSzPts val="1100"/>
              <a:buFont typeface="Arial" panose="020B0604020202020204" pitchFamily="34" charset="0"/>
              <a:buChar char="•"/>
            </a:pPr>
            <a:r>
              <a:rPr lang="en-GB" sz="1800" dirty="0">
                <a:latin typeface="Times New Roman" panose="02020603050405020304" pitchFamily="18" charset="0"/>
                <a:ea typeface="Calibri"/>
                <a:cs typeface="Times New Roman" panose="02020603050405020304" pitchFamily="18" charset="0"/>
                <a:sym typeface="Calibri"/>
              </a:rPr>
              <a:t>Complexity of Market Dynamics</a:t>
            </a:r>
          </a:p>
          <a:p>
            <a:pPr marL="285750" lvl="0" indent="-285750" algn="l" rtl="0">
              <a:spcBef>
                <a:spcPts val="0"/>
              </a:spcBef>
              <a:spcAft>
                <a:spcPts val="0"/>
              </a:spcAft>
              <a:buClr>
                <a:schemeClr val="dk1"/>
              </a:buClr>
              <a:buSzPts val="1100"/>
              <a:buFont typeface="Arial" panose="020B0604020202020204" pitchFamily="34" charset="0"/>
              <a:buChar char="•"/>
            </a:pPr>
            <a:endParaRPr lang="en-GB" sz="1800" dirty="0">
              <a:latin typeface="Times New Roman" panose="02020603050405020304" pitchFamily="18" charset="0"/>
              <a:ea typeface="Calibri"/>
              <a:cs typeface="Times New Roman" panose="02020603050405020304" pitchFamily="18" charset="0"/>
              <a:sym typeface="Calibri"/>
            </a:endParaRPr>
          </a:p>
          <a:p>
            <a:pPr marL="285750" lvl="0" indent="-285750" algn="l" rtl="0">
              <a:spcBef>
                <a:spcPts val="0"/>
              </a:spcBef>
              <a:spcAft>
                <a:spcPts val="0"/>
              </a:spcAft>
              <a:buClr>
                <a:schemeClr val="dk1"/>
              </a:buClr>
              <a:buSzPts val="1100"/>
              <a:buFont typeface="Arial" panose="020B0604020202020204" pitchFamily="34" charset="0"/>
              <a:buChar char="•"/>
            </a:pPr>
            <a:r>
              <a:rPr lang="en-GB" sz="1800" dirty="0">
                <a:latin typeface="Times New Roman" panose="02020603050405020304" pitchFamily="18" charset="0"/>
                <a:ea typeface="Calibri"/>
                <a:cs typeface="Times New Roman" panose="02020603050405020304" pitchFamily="18" charset="0"/>
                <a:sym typeface="Calibri"/>
              </a:rPr>
              <a:t>Subjectivity in Weighting Factors</a:t>
            </a:r>
          </a:p>
          <a:p>
            <a:pPr marL="285750" lvl="0" indent="-285750" algn="l" rtl="0">
              <a:spcBef>
                <a:spcPts val="0"/>
              </a:spcBef>
              <a:spcAft>
                <a:spcPts val="0"/>
              </a:spcAft>
              <a:buClr>
                <a:schemeClr val="dk1"/>
              </a:buClr>
              <a:buSzPts val="1100"/>
              <a:buFont typeface="Arial" panose="020B0604020202020204" pitchFamily="34" charset="0"/>
              <a:buChar char="•"/>
            </a:pPr>
            <a:endParaRPr lang="en-GB" sz="1800" dirty="0">
              <a:latin typeface="Times New Roman" panose="02020603050405020304" pitchFamily="18" charset="0"/>
              <a:ea typeface="Calibri"/>
              <a:cs typeface="Times New Roman" panose="02020603050405020304" pitchFamily="18" charset="0"/>
              <a:sym typeface="Calibri"/>
            </a:endParaRPr>
          </a:p>
          <a:p>
            <a:pPr marL="285750" lvl="0" indent="-285750" algn="l" rtl="0">
              <a:spcBef>
                <a:spcPts val="0"/>
              </a:spcBef>
              <a:spcAft>
                <a:spcPts val="0"/>
              </a:spcAft>
              <a:buClr>
                <a:schemeClr val="dk1"/>
              </a:buClr>
              <a:buSzPts val="1100"/>
              <a:buFont typeface="Arial" panose="020B0604020202020204" pitchFamily="34" charset="0"/>
              <a:buChar char="•"/>
            </a:pPr>
            <a:r>
              <a:rPr lang="en-GB" sz="1800" dirty="0">
                <a:latin typeface="Times New Roman" panose="02020603050405020304" pitchFamily="18" charset="0"/>
                <a:ea typeface="Calibri"/>
                <a:cs typeface="Times New Roman" panose="02020603050405020304" pitchFamily="18" charset="0"/>
                <a:sym typeface="Calibri"/>
              </a:rPr>
              <a:t>Lack of Empirical Validation</a:t>
            </a:r>
          </a:p>
          <a:p>
            <a:pPr marL="285750" lvl="0" indent="-285750" algn="l" rtl="0">
              <a:spcBef>
                <a:spcPts val="0"/>
              </a:spcBef>
              <a:spcAft>
                <a:spcPts val="0"/>
              </a:spcAft>
              <a:buClr>
                <a:schemeClr val="dk1"/>
              </a:buClr>
              <a:buSzPts val="1100"/>
              <a:buFont typeface="Arial" panose="020B0604020202020204" pitchFamily="34" charset="0"/>
              <a:buChar char="•"/>
            </a:pPr>
            <a:endParaRPr lang="en-GB" sz="1800" dirty="0">
              <a:latin typeface="Times New Roman" panose="02020603050405020304" pitchFamily="18" charset="0"/>
              <a:ea typeface="Calibri"/>
              <a:cs typeface="Times New Roman" panose="02020603050405020304" pitchFamily="18" charset="0"/>
              <a:sym typeface="Calibri"/>
            </a:endParaRPr>
          </a:p>
          <a:p>
            <a:pPr marL="285750" lvl="0" indent="-285750" algn="l" rtl="0">
              <a:spcBef>
                <a:spcPts val="0"/>
              </a:spcBef>
              <a:spcAft>
                <a:spcPts val="0"/>
              </a:spcAft>
              <a:buClr>
                <a:schemeClr val="dk1"/>
              </a:buClr>
              <a:buSzPts val="1100"/>
              <a:buFont typeface="Arial" panose="020B0604020202020204" pitchFamily="34" charset="0"/>
              <a:buChar char="•"/>
            </a:pPr>
            <a:r>
              <a:rPr lang="en-GB" sz="1800" dirty="0">
                <a:latin typeface="Times New Roman" panose="02020603050405020304" pitchFamily="18" charset="0"/>
                <a:ea typeface="Calibri"/>
                <a:cs typeface="Times New Roman" panose="02020603050405020304" pitchFamily="18" charset="0"/>
                <a:sym typeface="Calibri"/>
              </a:rPr>
              <a:t>Resource-Intensive Research</a:t>
            </a:r>
          </a:p>
          <a:p>
            <a:pPr marL="0" lvl="0" indent="0" algn="l" rtl="0">
              <a:spcBef>
                <a:spcPts val="0"/>
              </a:spcBef>
              <a:spcAft>
                <a:spcPts val="0"/>
              </a:spcAft>
              <a:buClr>
                <a:schemeClr val="dk1"/>
              </a:buClr>
              <a:buSzPts val="1100"/>
              <a:buNone/>
            </a:pPr>
            <a:endParaRPr sz="1800" dirty="0">
              <a:latin typeface="Times New Roman" panose="02020603050405020304" pitchFamily="18" charset="0"/>
              <a:ea typeface="Calibri"/>
              <a:cs typeface="Times New Roman" panose="02020603050405020304" pitchFamily="18" charset="0"/>
              <a:sym typeface="Calibri"/>
            </a:endParaRPr>
          </a:p>
          <a:p>
            <a:pPr marL="0" lvl="0" indent="0" algn="l" rtl="0">
              <a:spcBef>
                <a:spcPts val="0"/>
              </a:spcBef>
              <a:spcAft>
                <a:spcPts val="0"/>
              </a:spcAft>
              <a:buClr>
                <a:schemeClr val="dk1"/>
              </a:buClr>
              <a:buSzPts val="1100"/>
              <a:buNone/>
            </a:pPr>
            <a:r>
              <a:rPr lang="en-GB" sz="1800" dirty="0">
                <a:latin typeface="Times New Roman" panose="02020603050405020304" pitchFamily="18" charset="0"/>
                <a:ea typeface="Calibri"/>
                <a:cs typeface="Times New Roman" panose="02020603050405020304" pitchFamily="18" charset="0"/>
                <a:sym typeface="Calibri"/>
              </a:rPr>
              <a:t>These drawbacks highlight the need for continuous improvement and adaptation of RAI methodologies to ensure they remain relevant and effective in guiding investment decisions in the pharmaceutical industry.</a:t>
            </a:r>
            <a:endParaRPr sz="1800" dirty="0">
              <a:latin typeface="Times New Roman" panose="02020603050405020304" pitchFamily="18" charset="0"/>
              <a:ea typeface="Calibri"/>
              <a:cs typeface="Times New Roman" panose="02020603050405020304" pitchFamily="18" charset="0"/>
              <a:sym typeface="Calibri"/>
            </a:endParaRPr>
          </a:p>
          <a:p>
            <a:pPr marL="0" lvl="0" indent="0" algn="l" rtl="0">
              <a:spcBef>
                <a:spcPts val="0"/>
              </a:spcBef>
              <a:spcAft>
                <a:spcPts val="0"/>
              </a:spcAft>
              <a:buClr>
                <a:schemeClr val="dk1"/>
              </a:buClr>
              <a:buSzPts val="1100"/>
              <a:buFont typeface="Arial"/>
              <a:buNone/>
            </a:pPr>
            <a:endParaRPr sz="1200" dirty="0">
              <a:latin typeface="Times New Roman" panose="02020603050405020304" pitchFamily="18" charset="0"/>
              <a:ea typeface="Calibri"/>
              <a:cs typeface="Times New Roman" panose="02020603050405020304" pitchFamily="18" charset="0"/>
              <a:sym typeface="Calibri"/>
            </a:endParaRPr>
          </a:p>
          <a:p>
            <a:pPr marL="342900" lvl="0" indent="-190500" algn="l" rtl="0">
              <a:spcBef>
                <a:spcPts val="0"/>
              </a:spcBef>
              <a:spcAft>
                <a:spcPts val="0"/>
              </a:spcAft>
              <a:buClr>
                <a:schemeClr val="dk1"/>
              </a:buClr>
              <a:buSzPts val="2400"/>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Proposed Method</a:t>
            </a:r>
            <a:endParaRPr/>
          </a:p>
        </p:txBody>
      </p:sp>
      <p:sp>
        <p:nvSpPr>
          <p:cNvPr id="121" name="Google Shape;121;p17"/>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GB" sz="1800" b="1" dirty="0">
                <a:latin typeface="Times New Roman" panose="02020603050405020304" pitchFamily="18" charset="0"/>
                <a:ea typeface="Calibri"/>
                <a:cs typeface="Times New Roman" panose="02020603050405020304" pitchFamily="18" charset="0"/>
                <a:sym typeface="Calibri"/>
              </a:rPr>
              <a:t>The proposed methods in the literature to overcome some of the drawbacks associated with existing Relative Attractiveness Index (RAI) methodologies include the following:</a:t>
            </a:r>
            <a:endParaRPr sz="1800" b="1" dirty="0">
              <a:latin typeface="Times New Roman" panose="02020603050405020304" pitchFamily="18" charset="0"/>
              <a:ea typeface="Calibri"/>
              <a:cs typeface="Times New Roman" panose="02020603050405020304" pitchFamily="18" charset="0"/>
              <a:sym typeface="Calibri"/>
            </a:endParaRPr>
          </a:p>
          <a:p>
            <a:pPr marL="171450" lvl="0" indent="-171450" algn="l" rtl="0">
              <a:spcBef>
                <a:spcPts val="0"/>
              </a:spcBef>
              <a:spcAft>
                <a:spcPts val="0"/>
              </a:spcAft>
              <a:buClr>
                <a:schemeClr val="dk1"/>
              </a:buClr>
              <a:buSzPts val="1100"/>
              <a:buFont typeface="Arial" panose="020B0604020202020204" pitchFamily="34" charset="0"/>
              <a:buChar char="•"/>
            </a:pPr>
            <a:endParaRPr sz="1200" dirty="0">
              <a:latin typeface="Times New Roman" panose="02020603050405020304" pitchFamily="18" charset="0"/>
              <a:ea typeface="Calibri"/>
              <a:cs typeface="Times New Roman" panose="02020603050405020304" pitchFamily="18" charset="0"/>
              <a:sym typeface="Calibri"/>
            </a:endParaRPr>
          </a:p>
          <a:p>
            <a:pPr marL="285750" lvl="0" indent="-285750" algn="l" rtl="0">
              <a:spcBef>
                <a:spcPts val="0"/>
              </a:spcBef>
              <a:spcAft>
                <a:spcPts val="0"/>
              </a:spcAft>
              <a:buClr>
                <a:schemeClr val="dk1"/>
              </a:buClr>
              <a:buSzPts val="1100"/>
              <a:buFont typeface="Arial" panose="020B0604020202020204" pitchFamily="34" charset="0"/>
              <a:buChar char="•"/>
            </a:pPr>
            <a:r>
              <a:rPr lang="en-GB" sz="1800" dirty="0">
                <a:latin typeface="Times New Roman" panose="02020603050405020304" pitchFamily="18" charset="0"/>
                <a:ea typeface="Calibri"/>
                <a:cs typeface="Times New Roman" panose="02020603050405020304" pitchFamily="18" charset="0"/>
                <a:sym typeface="Calibri"/>
              </a:rPr>
              <a:t>Incorporation of Emerging Trends</a:t>
            </a:r>
          </a:p>
          <a:p>
            <a:pPr marL="285750" lvl="0" indent="-285750" algn="l" rtl="0">
              <a:spcBef>
                <a:spcPts val="0"/>
              </a:spcBef>
              <a:spcAft>
                <a:spcPts val="0"/>
              </a:spcAft>
              <a:buClr>
                <a:schemeClr val="dk1"/>
              </a:buClr>
              <a:buSzPts val="1100"/>
              <a:buFont typeface="Arial" panose="020B0604020202020204" pitchFamily="34" charset="0"/>
              <a:buChar char="•"/>
            </a:pPr>
            <a:endParaRPr lang="en-GB" sz="1800" dirty="0">
              <a:latin typeface="Times New Roman" panose="02020603050405020304" pitchFamily="18" charset="0"/>
              <a:ea typeface="Calibri"/>
              <a:cs typeface="Times New Roman" panose="02020603050405020304" pitchFamily="18" charset="0"/>
              <a:sym typeface="Calibri"/>
            </a:endParaRPr>
          </a:p>
          <a:p>
            <a:pPr marL="285750" lvl="0" indent="-285750" algn="l" rtl="0">
              <a:spcBef>
                <a:spcPts val="0"/>
              </a:spcBef>
              <a:spcAft>
                <a:spcPts val="0"/>
              </a:spcAft>
              <a:buClr>
                <a:schemeClr val="dk1"/>
              </a:buClr>
              <a:buSzPts val="1100"/>
              <a:buFont typeface="Arial" panose="020B0604020202020204" pitchFamily="34" charset="0"/>
              <a:buChar char="•"/>
            </a:pPr>
            <a:r>
              <a:rPr lang="en-GB" sz="1800" dirty="0">
                <a:latin typeface="Times New Roman" panose="02020603050405020304" pitchFamily="18" charset="0"/>
                <a:ea typeface="Calibri"/>
                <a:cs typeface="Times New Roman" panose="02020603050405020304" pitchFamily="18" charset="0"/>
                <a:sym typeface="Calibri"/>
              </a:rPr>
              <a:t>Usage of Real Time Data</a:t>
            </a:r>
          </a:p>
          <a:p>
            <a:pPr marL="0" lvl="0" indent="0" algn="l" rtl="0">
              <a:spcBef>
                <a:spcPts val="0"/>
              </a:spcBef>
              <a:spcAft>
                <a:spcPts val="0"/>
              </a:spcAft>
              <a:buClr>
                <a:schemeClr val="dk1"/>
              </a:buClr>
              <a:buSzPts val="1100"/>
              <a:buNone/>
            </a:pPr>
            <a:endParaRPr lang="en-GB" sz="1800" dirty="0">
              <a:latin typeface="Times New Roman" panose="02020603050405020304" pitchFamily="18" charset="0"/>
              <a:ea typeface="Calibri"/>
              <a:cs typeface="Times New Roman" panose="02020603050405020304" pitchFamily="18" charset="0"/>
              <a:sym typeface="Calibri"/>
            </a:endParaRPr>
          </a:p>
          <a:p>
            <a:pPr marL="285750" lvl="0" indent="-285750" algn="l" rtl="0">
              <a:spcBef>
                <a:spcPts val="0"/>
              </a:spcBef>
              <a:spcAft>
                <a:spcPts val="0"/>
              </a:spcAft>
              <a:buClr>
                <a:schemeClr val="dk1"/>
              </a:buClr>
              <a:buSzPts val="1100"/>
              <a:buFont typeface="Arial" panose="020B0604020202020204" pitchFamily="34" charset="0"/>
              <a:buChar char="•"/>
            </a:pPr>
            <a:r>
              <a:rPr lang="en-GB" sz="1800" dirty="0">
                <a:latin typeface="Times New Roman" panose="02020603050405020304" pitchFamily="18" charset="0"/>
                <a:ea typeface="Calibri"/>
                <a:cs typeface="Times New Roman" panose="02020603050405020304" pitchFamily="18" charset="0"/>
                <a:sym typeface="Calibri"/>
              </a:rPr>
              <a:t>Inclusion of Qualitative Factors</a:t>
            </a:r>
          </a:p>
          <a:p>
            <a:pPr marL="285750" lvl="0" indent="-285750" algn="l" rtl="0">
              <a:spcBef>
                <a:spcPts val="0"/>
              </a:spcBef>
              <a:spcAft>
                <a:spcPts val="0"/>
              </a:spcAft>
              <a:buClr>
                <a:schemeClr val="dk1"/>
              </a:buClr>
              <a:buSzPts val="1100"/>
              <a:buFont typeface="Arial" panose="020B0604020202020204" pitchFamily="34" charset="0"/>
              <a:buChar char="•"/>
            </a:pPr>
            <a:endParaRPr sz="1800" dirty="0">
              <a:latin typeface="Times New Roman" panose="02020603050405020304" pitchFamily="18" charset="0"/>
              <a:ea typeface="Calibri"/>
              <a:cs typeface="Times New Roman" panose="02020603050405020304" pitchFamily="18" charset="0"/>
              <a:sym typeface="Calibri"/>
            </a:endParaRPr>
          </a:p>
          <a:p>
            <a:pPr marL="285750" lvl="0" indent="-285750" algn="l" rtl="0">
              <a:spcBef>
                <a:spcPts val="0"/>
              </a:spcBef>
              <a:spcAft>
                <a:spcPts val="0"/>
              </a:spcAft>
              <a:buClr>
                <a:schemeClr val="dk1"/>
              </a:buClr>
              <a:buSzPts val="1100"/>
              <a:buFont typeface="Arial" panose="020B0604020202020204" pitchFamily="34" charset="0"/>
              <a:buChar char="•"/>
            </a:pPr>
            <a:r>
              <a:rPr lang="en-GB" sz="1800" dirty="0">
                <a:latin typeface="Times New Roman" panose="02020603050405020304" pitchFamily="18" charset="0"/>
                <a:ea typeface="Calibri"/>
                <a:cs typeface="Times New Roman" panose="02020603050405020304" pitchFamily="18" charset="0"/>
                <a:sym typeface="Calibri"/>
              </a:rPr>
              <a:t>Objective Weighting of Factors</a:t>
            </a:r>
          </a:p>
          <a:p>
            <a:pPr marL="285750" lvl="0" indent="-285750" algn="l" rtl="0">
              <a:spcBef>
                <a:spcPts val="0"/>
              </a:spcBef>
              <a:spcAft>
                <a:spcPts val="0"/>
              </a:spcAft>
              <a:buClr>
                <a:schemeClr val="dk1"/>
              </a:buClr>
              <a:buSzPts val="1100"/>
              <a:buFont typeface="Arial" panose="020B0604020202020204" pitchFamily="34" charset="0"/>
              <a:buChar char="•"/>
            </a:pPr>
            <a:endParaRPr sz="1800" dirty="0">
              <a:latin typeface="Times New Roman" panose="02020603050405020304" pitchFamily="18" charset="0"/>
              <a:ea typeface="Calibri"/>
              <a:cs typeface="Times New Roman" panose="02020603050405020304" pitchFamily="18" charset="0"/>
              <a:sym typeface="Calibri"/>
            </a:endParaRPr>
          </a:p>
          <a:p>
            <a:pPr marL="285750" lvl="0" indent="-285750" algn="l" rtl="0">
              <a:spcBef>
                <a:spcPts val="0"/>
              </a:spcBef>
              <a:spcAft>
                <a:spcPts val="0"/>
              </a:spcAft>
              <a:buClr>
                <a:schemeClr val="dk1"/>
              </a:buClr>
              <a:buSzPts val="1100"/>
              <a:buFont typeface="Arial" panose="020B0604020202020204" pitchFamily="34" charset="0"/>
              <a:buChar char="•"/>
            </a:pPr>
            <a:r>
              <a:rPr lang="en-GB" sz="1800" dirty="0">
                <a:latin typeface="Times New Roman" panose="02020603050405020304" pitchFamily="18" charset="0"/>
                <a:ea typeface="Calibri"/>
                <a:cs typeface="Times New Roman" panose="02020603050405020304" pitchFamily="18" charset="0"/>
                <a:sym typeface="Calibri"/>
              </a:rPr>
              <a:t>Empirical Validation</a:t>
            </a:r>
            <a:br>
              <a:rPr lang="en-GB" sz="1800" dirty="0">
                <a:latin typeface="Times New Roman" panose="02020603050405020304" pitchFamily="18" charset="0"/>
                <a:ea typeface="Calibri"/>
                <a:cs typeface="Times New Roman" panose="02020603050405020304" pitchFamily="18" charset="0"/>
                <a:sym typeface="Calibri"/>
              </a:rPr>
            </a:br>
            <a:endParaRPr sz="1800" dirty="0">
              <a:latin typeface="Times New Roman" panose="02020603050405020304" pitchFamily="18" charset="0"/>
              <a:ea typeface="Calibri"/>
              <a:cs typeface="Times New Roman" panose="02020603050405020304" pitchFamily="18" charset="0"/>
              <a:sym typeface="Calibri"/>
            </a:endParaRPr>
          </a:p>
          <a:p>
            <a:pPr marL="285750" lvl="0" indent="-285750" algn="l" rtl="0">
              <a:spcBef>
                <a:spcPts val="0"/>
              </a:spcBef>
              <a:spcAft>
                <a:spcPts val="0"/>
              </a:spcAft>
              <a:buClr>
                <a:schemeClr val="dk1"/>
              </a:buClr>
              <a:buSzPts val="1100"/>
              <a:buFont typeface="Arial" panose="020B0604020202020204" pitchFamily="34" charset="0"/>
              <a:buChar char="•"/>
            </a:pPr>
            <a:r>
              <a:rPr lang="en-GB" sz="1800" dirty="0">
                <a:latin typeface="Times New Roman" panose="02020603050405020304" pitchFamily="18" charset="0"/>
                <a:ea typeface="Calibri"/>
                <a:cs typeface="Times New Roman" panose="02020603050405020304" pitchFamily="18" charset="0"/>
                <a:sym typeface="Calibri"/>
              </a:rPr>
              <a:t>Dynamic and Adaptive Models</a:t>
            </a:r>
          </a:p>
          <a:p>
            <a:pPr marL="285750" lvl="0" indent="-285750" algn="l" rtl="0">
              <a:spcBef>
                <a:spcPts val="0"/>
              </a:spcBef>
              <a:spcAft>
                <a:spcPts val="0"/>
              </a:spcAft>
              <a:buClr>
                <a:schemeClr val="dk1"/>
              </a:buClr>
              <a:buSzPts val="1100"/>
              <a:buFont typeface="Arial" panose="020B0604020202020204" pitchFamily="34" charset="0"/>
              <a:buChar char="•"/>
            </a:pPr>
            <a:endParaRPr sz="1800" dirty="0">
              <a:latin typeface="Times New Roman" panose="02020603050405020304" pitchFamily="18" charset="0"/>
              <a:ea typeface="Calibri"/>
              <a:cs typeface="Times New Roman" panose="02020603050405020304" pitchFamily="18" charset="0"/>
              <a:sym typeface="Calibri"/>
            </a:endParaRPr>
          </a:p>
          <a:p>
            <a:pPr marL="0" lvl="0" indent="0" algn="l" rtl="0">
              <a:spcBef>
                <a:spcPts val="0"/>
              </a:spcBef>
              <a:spcAft>
                <a:spcPts val="0"/>
              </a:spcAft>
              <a:buClr>
                <a:schemeClr val="dk1"/>
              </a:buClr>
              <a:buSzPts val="1100"/>
              <a:buFont typeface="Arial"/>
              <a:buNone/>
            </a:pPr>
            <a:r>
              <a:rPr lang="en-GB" sz="1800" dirty="0">
                <a:latin typeface="Times New Roman" panose="02020603050405020304" pitchFamily="18" charset="0"/>
                <a:ea typeface="Calibri"/>
                <a:cs typeface="Times New Roman" panose="02020603050405020304" pitchFamily="18" charset="0"/>
                <a:sym typeface="Calibri"/>
              </a:rPr>
              <a:t>By implementing these proposed methods, the RAI can be enhanced to provide a more comprehensive and accurate assessment of investment opportunities in the pharmaceutical sector, addressing many of the limitations identified in existing methodologies.</a:t>
            </a:r>
            <a:endParaRPr sz="1800" dirty="0">
              <a:latin typeface="Times New Roman" panose="02020603050405020304" pitchFamily="18" charset="0"/>
              <a:ea typeface="Calibri"/>
              <a:cs typeface="Times New Roman" panose="02020603050405020304" pitchFamily="18" charset="0"/>
              <a:sym typeface="Calibri"/>
            </a:endParaRPr>
          </a:p>
          <a:p>
            <a:pPr marL="0" lvl="0" indent="0" algn="l" rtl="0">
              <a:spcBef>
                <a:spcPts val="0"/>
              </a:spcBef>
              <a:spcAft>
                <a:spcPts val="0"/>
              </a:spcAft>
              <a:buClr>
                <a:schemeClr val="dk1"/>
              </a:buClr>
              <a:buSzPts val="1100"/>
              <a:buFont typeface="Arial"/>
              <a:buNone/>
            </a:pPr>
            <a:endParaRPr sz="1200" dirty="0">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Objectives</a:t>
            </a:r>
            <a:endParaRPr/>
          </a:p>
        </p:txBody>
      </p:sp>
      <p:sp>
        <p:nvSpPr>
          <p:cNvPr id="127" name="Google Shape;127;p18"/>
          <p:cNvSpPr txBox="1">
            <a:spLocks noGrp="1"/>
          </p:cNvSpPr>
          <p:nvPr>
            <p:ph type="body" idx="1"/>
          </p:nvPr>
        </p:nvSpPr>
        <p:spPr>
          <a:xfrm>
            <a:off x="812800" y="895546"/>
            <a:ext cx="10961278" cy="5200453"/>
          </a:xfrm>
          <a:prstGeom prst="rect">
            <a:avLst/>
          </a:prstGeom>
          <a:noFill/>
          <a:ln>
            <a:noFill/>
          </a:ln>
        </p:spPr>
        <p:txBody>
          <a:bodyPr spcFirstLastPara="1" wrap="square" lIns="91425" tIns="45700" rIns="91425" bIns="45700" anchor="t" anchorCtr="0">
            <a:noAutofit/>
          </a:bodyPr>
          <a:lstStyle/>
          <a:p>
            <a:pPr marL="438150" lvl="0" indent="-285750" algn="l" rtl="0">
              <a:spcBef>
                <a:spcPts val="600"/>
              </a:spcBef>
              <a:spcAft>
                <a:spcPts val="0"/>
              </a:spcAft>
              <a:buClr>
                <a:schemeClr val="dk1"/>
              </a:buClr>
              <a:buSzPts val="240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To Define the Relative Attractiveness Index: </a:t>
            </a:r>
            <a:r>
              <a:rPr lang="en-US" sz="1800" dirty="0">
                <a:latin typeface="Times New Roman" panose="02020603050405020304" pitchFamily="18" charset="0"/>
                <a:cs typeface="Times New Roman" panose="02020603050405020304" pitchFamily="18" charset="0"/>
              </a:rPr>
              <a:t>Establish a clear understanding of the RAI, its components, and its significance in the context of the pharmaceutical industry.</a:t>
            </a:r>
          </a:p>
          <a:p>
            <a:pPr marL="438150" lvl="0" indent="-285750" algn="l" rtl="0">
              <a:spcBef>
                <a:spcPts val="600"/>
              </a:spcBef>
              <a:spcAft>
                <a:spcPts val="0"/>
              </a:spcAft>
              <a:buClr>
                <a:schemeClr val="dk1"/>
              </a:buClr>
              <a:buSzPts val="240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To Examine Market </a:t>
            </a:r>
            <a:r>
              <a:rPr lang="en-US" sz="1800" b="1" dirty="0" err="1">
                <a:latin typeface="Times New Roman" panose="02020603050405020304" pitchFamily="18" charset="0"/>
                <a:cs typeface="Times New Roman" panose="02020603050405020304" pitchFamily="18" charset="0"/>
              </a:rPr>
              <a:t>Trends:</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This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entails looking into the variables that affect market attractiveness, including market volatility, innovation trends, regulatory frameworks, and economic conditions. Analyzing the ways in which these elements combine to present investors with opportunities and difficulties. </a:t>
            </a:r>
            <a:endParaRPr lang="en-US" sz="1800" dirty="0">
              <a:latin typeface="Times New Roman" panose="02020603050405020304" pitchFamily="18" charset="0"/>
              <a:cs typeface="Times New Roman" panose="02020603050405020304" pitchFamily="18" charset="0"/>
            </a:endParaRPr>
          </a:p>
          <a:p>
            <a:pPr marL="438150" lvl="0" indent="-285750" algn="l" rtl="0">
              <a:spcBef>
                <a:spcPts val="600"/>
              </a:spcBef>
              <a:spcAft>
                <a:spcPts val="0"/>
              </a:spcAft>
              <a:buClr>
                <a:schemeClr val="dk1"/>
              </a:buClr>
              <a:buSzPts val="240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To Evaluate Methodologies: </a:t>
            </a:r>
            <a:r>
              <a:rPr lang="en-US" sz="1800" dirty="0">
                <a:latin typeface="Times New Roman" panose="02020603050405020304" pitchFamily="18" charset="0"/>
                <a:cs typeface="Times New Roman" panose="02020603050405020304" pitchFamily="18" charset="0"/>
              </a:rPr>
              <a:t>Examine the methodologies used in calculating the RAI, including statistical and fractal analysis, and their applicability to the pharmaceutical sector.</a:t>
            </a:r>
          </a:p>
          <a:p>
            <a:pPr marL="438150" lvl="0" indent="-285750" algn="l" rtl="0">
              <a:spcBef>
                <a:spcPts val="600"/>
              </a:spcBef>
              <a:spcAft>
                <a:spcPts val="0"/>
              </a:spcAft>
              <a:buClr>
                <a:schemeClr val="dk1"/>
              </a:buClr>
              <a:buSzPts val="240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To Identify Challenges and Opportunities: </a:t>
            </a:r>
            <a:r>
              <a:rPr lang="en-US" sz="1800" dirty="0">
                <a:latin typeface="Times New Roman" panose="02020603050405020304" pitchFamily="18" charset="0"/>
                <a:cs typeface="Times New Roman" panose="02020603050405020304" pitchFamily="18" charset="0"/>
              </a:rPr>
              <a:t>Highlight the challenges faced by the pharmaceutical industry, such as patent expirations, regulatory hurdles, and competition, while also identifying potential growth opportunities.</a:t>
            </a:r>
          </a:p>
          <a:p>
            <a:pPr marL="438150" lvl="0" indent="-285750" algn="l" rtl="0">
              <a:spcBef>
                <a:spcPts val="600"/>
              </a:spcBef>
              <a:spcAft>
                <a:spcPts val="0"/>
              </a:spcAft>
              <a:buClr>
                <a:schemeClr val="dk1"/>
              </a:buClr>
              <a:buSzPts val="2400"/>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Fill up the Gaps in Current RAI Models</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Fill Gaps in the areas like-Subjectivity in weighing factors, Complex market dynamics, underrepresentation of emerging markets</a:t>
            </a:r>
          </a:p>
          <a:p>
            <a:pPr marL="438150" lvl="0" indent="-285750" algn="l" rtl="0">
              <a:spcBef>
                <a:spcPts val="600"/>
              </a:spcBef>
              <a:spcAft>
                <a:spcPts val="0"/>
              </a:spcAft>
              <a:buClr>
                <a:schemeClr val="dk1"/>
              </a:buClr>
              <a:buSzPts val="240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To Foster Collaboration: </a:t>
            </a:r>
            <a:r>
              <a:rPr lang="en-US" sz="1800" dirty="0">
                <a:latin typeface="Times New Roman" panose="02020603050405020304" pitchFamily="18" charset="0"/>
                <a:cs typeface="Times New Roman" panose="02020603050405020304" pitchFamily="18" charset="0"/>
              </a:rPr>
              <a:t>Emphasize the importance of collaboration between industry and academia to enhance innovation and drive growth within the pharmaceutical sector.</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Methodology/Modules</a:t>
            </a:r>
            <a:endParaRPr/>
          </a:p>
        </p:txBody>
      </p:sp>
      <p:sp>
        <p:nvSpPr>
          <p:cNvPr id="133" name="Google Shape;133;p19"/>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ct val="91666"/>
              <a:buFont typeface="Arial"/>
              <a:buNone/>
            </a:pPr>
            <a:r>
              <a:rPr lang="en-GB" sz="1800" b="1" dirty="0">
                <a:latin typeface="Times New Roman" panose="02020603050405020304" pitchFamily="18" charset="0"/>
                <a:ea typeface="Calibri"/>
                <a:cs typeface="Times New Roman" panose="02020603050405020304" pitchFamily="18" charset="0"/>
                <a:sym typeface="Calibri"/>
              </a:rPr>
              <a:t>To make the project of developing a Relative Attractiveness Index (RAI) for the pharmaceutical industry possible, the following methodologies and modules are proposed:</a:t>
            </a:r>
            <a:endParaRPr sz="1800" b="1" dirty="0">
              <a:latin typeface="Times New Roman" panose="02020603050405020304" pitchFamily="18" charset="0"/>
              <a:ea typeface="Calibri"/>
              <a:cs typeface="Times New Roman" panose="02020603050405020304" pitchFamily="18" charset="0"/>
              <a:sym typeface="Calibri"/>
            </a:endParaRPr>
          </a:p>
          <a:p>
            <a:pPr marL="285750" indent="-285750">
              <a:spcBef>
                <a:spcPts val="0"/>
              </a:spcBef>
              <a:buSzPct val="91666"/>
            </a:pPr>
            <a:endParaRPr sz="1800" dirty="0">
              <a:latin typeface="Times New Roman" panose="02020603050405020304" pitchFamily="18" charset="0"/>
              <a:ea typeface="Calibri"/>
              <a:cs typeface="Times New Roman" panose="02020603050405020304" pitchFamily="18" charset="0"/>
              <a:sym typeface="Calibri"/>
            </a:endParaRPr>
          </a:p>
          <a:p>
            <a:pPr marL="285750" indent="-285750">
              <a:spcBef>
                <a:spcPts val="0"/>
              </a:spcBef>
              <a:buSzPct val="91666"/>
            </a:pPr>
            <a:r>
              <a:rPr lang="en-GB" sz="1800" dirty="0">
                <a:latin typeface="Times New Roman" panose="02020603050405020304" pitchFamily="18" charset="0"/>
                <a:ea typeface="Calibri"/>
                <a:cs typeface="Times New Roman" panose="02020603050405020304" pitchFamily="18" charset="0"/>
                <a:sym typeface="Calibri"/>
              </a:rPr>
              <a:t>Data Collection Module</a:t>
            </a:r>
            <a:endParaRPr sz="1800" dirty="0">
              <a:latin typeface="Times New Roman" panose="02020603050405020304" pitchFamily="18" charset="0"/>
              <a:ea typeface="Calibri"/>
              <a:cs typeface="Times New Roman" panose="02020603050405020304" pitchFamily="18" charset="0"/>
              <a:sym typeface="Calibri"/>
            </a:endParaRPr>
          </a:p>
          <a:p>
            <a:pPr marL="285750" indent="-285750">
              <a:spcBef>
                <a:spcPts val="0"/>
              </a:spcBef>
              <a:buSzPct val="91666"/>
            </a:pPr>
            <a:endParaRPr lang="en-US" sz="1800" dirty="0">
              <a:latin typeface="Times New Roman" panose="02020603050405020304" pitchFamily="18" charset="0"/>
              <a:ea typeface="Calibri"/>
              <a:cs typeface="Times New Roman" panose="02020603050405020304" pitchFamily="18" charset="0"/>
              <a:sym typeface="Calibri"/>
            </a:endParaRPr>
          </a:p>
          <a:p>
            <a:pPr marL="285750" indent="-285750">
              <a:spcBef>
                <a:spcPts val="0"/>
              </a:spcBef>
              <a:buSzPct val="91666"/>
            </a:pPr>
            <a:r>
              <a:rPr lang="en-GB" sz="1800" dirty="0">
                <a:latin typeface="Times New Roman" panose="02020603050405020304" pitchFamily="18" charset="0"/>
                <a:ea typeface="Calibri"/>
                <a:cs typeface="Times New Roman" panose="02020603050405020304" pitchFamily="18" charset="0"/>
                <a:sym typeface="Calibri"/>
              </a:rPr>
              <a:t>Data Processing and Analysis Module</a:t>
            </a:r>
            <a:endParaRPr sz="1800" dirty="0">
              <a:latin typeface="Times New Roman" panose="02020603050405020304" pitchFamily="18" charset="0"/>
              <a:ea typeface="Calibri"/>
              <a:cs typeface="Times New Roman" panose="02020603050405020304" pitchFamily="18" charset="0"/>
              <a:sym typeface="Calibri"/>
            </a:endParaRPr>
          </a:p>
          <a:p>
            <a:pPr marL="0" indent="0">
              <a:spcBef>
                <a:spcPts val="0"/>
              </a:spcBef>
              <a:buSzPct val="91666"/>
              <a:buNone/>
            </a:pPr>
            <a:r>
              <a:rPr lang="en-GB" sz="1800" dirty="0">
                <a:latin typeface="Times New Roman" panose="02020603050405020304" pitchFamily="18" charset="0"/>
                <a:ea typeface="Calibri"/>
                <a:cs typeface="Times New Roman" panose="02020603050405020304" pitchFamily="18" charset="0"/>
                <a:sym typeface="Calibri"/>
              </a:rPr>
              <a:t>   </a:t>
            </a:r>
            <a:endParaRPr lang="en-US" sz="1800" dirty="0">
              <a:latin typeface="Times New Roman" panose="02020603050405020304" pitchFamily="18" charset="0"/>
              <a:ea typeface="Calibri"/>
              <a:cs typeface="Times New Roman" panose="02020603050405020304" pitchFamily="18" charset="0"/>
              <a:sym typeface="Calibri"/>
            </a:endParaRPr>
          </a:p>
          <a:p>
            <a:pPr marL="285750" indent="-285750">
              <a:spcBef>
                <a:spcPts val="0"/>
              </a:spcBef>
              <a:buSzPct val="91666"/>
            </a:pPr>
            <a:r>
              <a:rPr lang="en-US" sz="1800" dirty="0">
                <a:latin typeface="Times New Roman" panose="02020603050405020304" pitchFamily="18" charset="0"/>
                <a:ea typeface="Calibri"/>
                <a:cs typeface="Times New Roman" panose="02020603050405020304" pitchFamily="18" charset="0"/>
                <a:sym typeface="Calibri"/>
              </a:rPr>
              <a:t>Model Development Module</a:t>
            </a:r>
          </a:p>
          <a:p>
            <a:pPr marL="0" indent="0">
              <a:spcBef>
                <a:spcPts val="0"/>
              </a:spcBef>
              <a:buSzPct val="91666"/>
              <a:buNone/>
            </a:pPr>
            <a:r>
              <a:rPr lang="en-GB" sz="1800" dirty="0">
                <a:latin typeface="Times New Roman" panose="02020603050405020304" pitchFamily="18" charset="0"/>
                <a:ea typeface="Calibri"/>
                <a:cs typeface="Times New Roman" panose="02020603050405020304" pitchFamily="18" charset="0"/>
                <a:sym typeface="Calibri"/>
              </a:rPr>
              <a:t>   </a:t>
            </a:r>
            <a:endParaRPr sz="1800" dirty="0">
              <a:latin typeface="Times New Roman" panose="02020603050405020304" pitchFamily="18" charset="0"/>
              <a:ea typeface="Calibri"/>
              <a:cs typeface="Times New Roman" panose="02020603050405020304" pitchFamily="18" charset="0"/>
              <a:sym typeface="Calibri"/>
            </a:endParaRPr>
          </a:p>
          <a:p>
            <a:pPr marL="285750" indent="-285750">
              <a:spcBef>
                <a:spcPts val="0"/>
              </a:spcBef>
              <a:buSzPct val="91666"/>
            </a:pPr>
            <a:r>
              <a:rPr lang="en-GB" sz="1800" dirty="0">
                <a:latin typeface="Times New Roman" panose="02020603050405020304" pitchFamily="18" charset="0"/>
                <a:ea typeface="Calibri"/>
                <a:cs typeface="Times New Roman" panose="02020603050405020304" pitchFamily="18" charset="0"/>
                <a:sym typeface="Calibri"/>
              </a:rPr>
              <a:t>Visualization Module</a:t>
            </a:r>
            <a:endParaRPr sz="1800" dirty="0">
              <a:latin typeface="Times New Roman" panose="02020603050405020304" pitchFamily="18" charset="0"/>
              <a:ea typeface="Calibri"/>
              <a:cs typeface="Times New Roman" panose="02020603050405020304" pitchFamily="18" charset="0"/>
              <a:sym typeface="Calibri"/>
            </a:endParaRPr>
          </a:p>
          <a:p>
            <a:pPr marL="0" indent="0">
              <a:spcBef>
                <a:spcPts val="0"/>
              </a:spcBef>
              <a:buSzPct val="91666"/>
              <a:buNone/>
            </a:pPr>
            <a:r>
              <a:rPr lang="en-GB" sz="1800" dirty="0">
                <a:latin typeface="Times New Roman" panose="02020603050405020304" pitchFamily="18" charset="0"/>
                <a:ea typeface="Calibri"/>
                <a:cs typeface="Times New Roman" panose="02020603050405020304" pitchFamily="18" charset="0"/>
                <a:sym typeface="Calibri"/>
              </a:rPr>
              <a:t>  </a:t>
            </a:r>
            <a:endParaRPr sz="1800" dirty="0">
              <a:latin typeface="Times New Roman" panose="02020603050405020304" pitchFamily="18" charset="0"/>
              <a:ea typeface="Calibri"/>
              <a:cs typeface="Times New Roman" panose="02020603050405020304" pitchFamily="18" charset="0"/>
              <a:sym typeface="Calibri"/>
            </a:endParaRPr>
          </a:p>
          <a:p>
            <a:pPr marL="285750" indent="-285750">
              <a:spcBef>
                <a:spcPts val="0"/>
              </a:spcBef>
              <a:buSzPct val="91666"/>
            </a:pPr>
            <a:r>
              <a:rPr lang="en-GB" sz="1800" dirty="0">
                <a:latin typeface="Times New Roman" panose="02020603050405020304" pitchFamily="18" charset="0"/>
                <a:ea typeface="Calibri"/>
                <a:cs typeface="Times New Roman" panose="02020603050405020304" pitchFamily="18" charset="0"/>
                <a:sym typeface="Calibri"/>
              </a:rPr>
              <a:t>Validation and Testing Module</a:t>
            </a:r>
            <a:endParaRPr sz="1800" dirty="0">
              <a:latin typeface="Times New Roman" panose="02020603050405020304" pitchFamily="18" charset="0"/>
              <a:ea typeface="Calibri"/>
              <a:cs typeface="Times New Roman" panose="02020603050405020304" pitchFamily="18" charset="0"/>
              <a:sym typeface="Calibri"/>
            </a:endParaRPr>
          </a:p>
          <a:p>
            <a:pPr marL="0" indent="0">
              <a:spcBef>
                <a:spcPts val="0"/>
              </a:spcBef>
              <a:buSzPct val="91666"/>
              <a:buNone/>
            </a:pPr>
            <a:endParaRPr sz="1800" dirty="0">
              <a:latin typeface="Times New Roman" panose="02020603050405020304" pitchFamily="18" charset="0"/>
              <a:ea typeface="Calibri"/>
              <a:cs typeface="Times New Roman" panose="02020603050405020304" pitchFamily="18" charset="0"/>
              <a:sym typeface="Calibri"/>
            </a:endParaRPr>
          </a:p>
          <a:p>
            <a:pPr marL="285750" indent="-285750">
              <a:spcBef>
                <a:spcPts val="0"/>
              </a:spcBef>
              <a:buSzPct val="91666"/>
            </a:pPr>
            <a:r>
              <a:rPr lang="en-GB" sz="1800" dirty="0">
                <a:latin typeface="Times New Roman" panose="02020603050405020304" pitchFamily="18" charset="0"/>
                <a:ea typeface="Calibri"/>
                <a:cs typeface="Times New Roman" panose="02020603050405020304" pitchFamily="18" charset="0"/>
                <a:sym typeface="Calibri"/>
              </a:rPr>
              <a:t>Deployment and Maintenance Module</a:t>
            </a:r>
            <a:endParaRPr sz="1800" dirty="0">
              <a:latin typeface="Times New Roman" panose="02020603050405020304" pitchFamily="18" charset="0"/>
              <a:ea typeface="Calibri"/>
              <a:cs typeface="Times New Roman" panose="02020603050405020304" pitchFamily="18" charset="0"/>
              <a:sym typeface="Calibri"/>
            </a:endParaRPr>
          </a:p>
          <a:p>
            <a:pPr marL="0" lvl="0" indent="0" algn="l" rtl="0">
              <a:spcBef>
                <a:spcPts val="0"/>
              </a:spcBef>
              <a:spcAft>
                <a:spcPts val="0"/>
              </a:spcAft>
              <a:buClr>
                <a:schemeClr val="dk1"/>
              </a:buClr>
              <a:buSzPct val="91666"/>
              <a:buFont typeface="Arial"/>
              <a:buNone/>
            </a:pPr>
            <a:r>
              <a:rPr lang="en-GB" sz="1800" dirty="0">
                <a:latin typeface="Times New Roman" panose="02020603050405020304" pitchFamily="18" charset="0"/>
                <a:ea typeface="Calibri"/>
                <a:cs typeface="Times New Roman" panose="02020603050405020304" pitchFamily="18" charset="0"/>
                <a:sym typeface="Calibri"/>
              </a:rPr>
              <a:t>   </a:t>
            </a:r>
            <a:endParaRPr sz="1800" dirty="0">
              <a:latin typeface="Times New Roman" panose="02020603050405020304" pitchFamily="18" charset="0"/>
              <a:ea typeface="Calibri"/>
              <a:cs typeface="Times New Roman" panose="02020603050405020304" pitchFamily="18" charset="0"/>
              <a:sym typeface="Calibri"/>
            </a:endParaRPr>
          </a:p>
          <a:p>
            <a:pPr marL="0" lvl="0" indent="0" algn="l" rtl="0">
              <a:spcBef>
                <a:spcPts val="0"/>
              </a:spcBef>
              <a:spcAft>
                <a:spcPts val="0"/>
              </a:spcAft>
              <a:buClr>
                <a:schemeClr val="dk1"/>
              </a:buClr>
              <a:buSzPct val="91666"/>
              <a:buFont typeface="Arial"/>
              <a:buNone/>
            </a:pPr>
            <a:r>
              <a:rPr lang="en-GB" sz="1800" dirty="0">
                <a:latin typeface="Times New Roman" panose="02020603050405020304" pitchFamily="18" charset="0"/>
                <a:ea typeface="Calibri"/>
                <a:cs typeface="Times New Roman" panose="02020603050405020304" pitchFamily="18" charset="0"/>
                <a:sym typeface="Calibri"/>
              </a:rPr>
              <a:t>By implementing these methodologies and modules, the project aims to create a robust and user-friendly RAI tool that can effectively guide investment decisions in the pharmaceutical industry.</a:t>
            </a:r>
            <a:endParaRPr sz="1800" dirty="0">
              <a:latin typeface="Times New Roman" panose="02020603050405020304" pitchFamily="18" charset="0"/>
              <a:ea typeface="Calibri"/>
              <a:cs typeface="Times New Roman" panose="02020603050405020304" pitchFamily="18" charset="0"/>
              <a:sym typeface="Calibri"/>
            </a:endParaRPr>
          </a:p>
          <a:p>
            <a:pPr marL="0" lvl="0" indent="0" algn="l" rtl="0">
              <a:spcBef>
                <a:spcPts val="0"/>
              </a:spcBef>
              <a:spcAft>
                <a:spcPts val="0"/>
              </a:spcAft>
              <a:buClr>
                <a:schemeClr val="dk1"/>
              </a:buClr>
              <a:buSzPct val="91666"/>
              <a:buFont typeface="Arial"/>
              <a:buNone/>
            </a:pPr>
            <a:endParaRPr sz="1200" dirty="0">
              <a:latin typeface="Times New Roman" panose="02020603050405020304" pitchFamily="18" charset="0"/>
              <a:ea typeface="Calibri"/>
              <a:cs typeface="Times New Roman" panose="02020603050405020304" pitchFamily="18" charset="0"/>
              <a:sym typeface="Calibri"/>
            </a:endParaRPr>
          </a:p>
          <a:p>
            <a:pPr marL="342900" lvl="0" indent="-190500" algn="l" rtl="0">
              <a:spcBef>
                <a:spcPts val="0"/>
              </a:spcBef>
              <a:spcAft>
                <a:spcPts val="0"/>
              </a:spcAft>
              <a:buClr>
                <a:schemeClr val="dk1"/>
              </a:buClr>
              <a:buSzPct val="100000"/>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5402</Words>
  <Application>Microsoft Office PowerPoint</Application>
  <PresentationFormat>Widescreen</PresentationFormat>
  <Paragraphs>450</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Times New Roman</vt:lpstr>
      <vt:lpstr>Cambria</vt:lpstr>
      <vt:lpstr>Verdana</vt:lpstr>
      <vt:lpstr>Bookman Old Style</vt:lpstr>
      <vt:lpstr>Arial</vt:lpstr>
      <vt:lpstr>Calibri</vt:lpstr>
      <vt:lpstr>Bioinformatics</vt:lpstr>
      <vt:lpstr>PowerPoint Presentation</vt:lpstr>
      <vt:lpstr>Introduction</vt:lpstr>
      <vt:lpstr>Literature Review</vt:lpstr>
      <vt:lpstr>Literature Review</vt:lpstr>
      <vt:lpstr>Literature Review</vt:lpstr>
      <vt:lpstr>Existing method Drawback</vt:lpstr>
      <vt:lpstr>Proposed Method</vt:lpstr>
      <vt:lpstr>Objectives</vt:lpstr>
      <vt:lpstr>Methodology/Modules</vt:lpstr>
      <vt:lpstr>Architecture</vt:lpstr>
      <vt:lpstr>Hardware/software components</vt:lpstr>
      <vt:lpstr>Timeline of Project</vt:lpstr>
      <vt:lpstr>Outcomes</vt:lpstr>
      <vt:lpstr>Conclusion</vt:lpstr>
      <vt:lpstr>Github Link</vt:lpstr>
      <vt:lpstr>References</vt:lpstr>
      <vt:lpstr>Project work mapping with SDG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 LAYASREE</cp:lastModifiedBy>
  <cp:revision>4</cp:revision>
  <dcterms:modified xsi:type="dcterms:W3CDTF">2025-01-09T16:47:10Z</dcterms:modified>
</cp:coreProperties>
</file>