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9" r:id="rId7"/>
    <p:sldId id="270" r:id="rId8"/>
    <p:sldId id="262" r:id="rId9"/>
    <p:sldId id="268" r:id="rId10"/>
    <p:sldId id="263" r:id="rId11"/>
    <p:sldId id="264" r:id="rId12"/>
    <p:sldId id="265" r:id="rId13"/>
    <p:sldId id="266" r:id="rId14"/>
    <p:sldId id="267"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A5C7-72AB-EADC-69FE-80E61EC3D3B9}"/>
              </a:ext>
            </a:extLst>
          </p:cNvPr>
          <p:cNvSpPr>
            <a:spLocks noGrp="1"/>
          </p:cNvSpPr>
          <p:nvPr>
            <p:ph type="ctrTitle"/>
          </p:nvPr>
        </p:nvSpPr>
        <p:spPr/>
        <p:txBody>
          <a:bodyPr>
            <a:normAutofit/>
          </a:bodyPr>
          <a:lstStyle/>
          <a:p>
            <a:r>
              <a:rPr lang="en-IN" dirty="0"/>
              <a:t>Web-technologies</a:t>
            </a:r>
            <a:br>
              <a:rPr lang="en-IN" dirty="0"/>
            </a:br>
            <a:r>
              <a:rPr lang="en-IN" dirty="0"/>
              <a:t>(cse-2067)</a:t>
            </a:r>
            <a:br>
              <a:rPr lang="en-IN" dirty="0"/>
            </a:br>
            <a:r>
              <a:rPr lang="en-IN" dirty="0" err="1"/>
              <a:t>miniproject</a:t>
            </a:r>
            <a:endParaRPr lang="en-IN" dirty="0"/>
          </a:p>
        </p:txBody>
      </p:sp>
      <p:sp>
        <p:nvSpPr>
          <p:cNvPr id="3" name="Subtitle 2">
            <a:extLst>
              <a:ext uri="{FF2B5EF4-FFF2-40B4-BE49-F238E27FC236}">
                <a16:creationId xmlns:a16="http://schemas.microsoft.com/office/drawing/2014/main" id="{14868154-6BE8-1C10-EAC2-EB7905513444}"/>
              </a:ext>
            </a:extLst>
          </p:cNvPr>
          <p:cNvSpPr>
            <a:spLocks noGrp="1"/>
          </p:cNvSpPr>
          <p:nvPr>
            <p:ph type="subTitle" idx="1"/>
          </p:nvPr>
        </p:nvSpPr>
        <p:spPr/>
        <p:txBody>
          <a:bodyPr>
            <a:normAutofit/>
          </a:bodyPr>
          <a:lstStyle/>
          <a:p>
            <a:r>
              <a:rPr lang="en-IN" sz="2400" dirty="0"/>
              <a:t>---------------A static webpage on the topic ---------</a:t>
            </a:r>
          </a:p>
          <a:p>
            <a:r>
              <a:rPr lang="en-IN" sz="2400" dirty="0"/>
              <a:t>-------------------------------“awareness”--------------------</a:t>
            </a:r>
          </a:p>
        </p:txBody>
      </p:sp>
      <p:sp>
        <p:nvSpPr>
          <p:cNvPr id="5" name="Rectangle 4">
            <a:extLst>
              <a:ext uri="{FF2B5EF4-FFF2-40B4-BE49-F238E27FC236}">
                <a16:creationId xmlns:a16="http://schemas.microsoft.com/office/drawing/2014/main" id="{D8120E18-82A9-B96B-F834-3259335D393B}"/>
              </a:ext>
            </a:extLst>
          </p:cNvPr>
          <p:cNvSpPr/>
          <p:nvPr/>
        </p:nvSpPr>
        <p:spPr>
          <a:xfrm>
            <a:off x="6027576" y="1"/>
            <a:ext cx="3891124" cy="1920240"/>
          </a:xfrm>
          <a:prstGeom prst="rect">
            <a:avLst/>
          </a:prstGeom>
          <a:solidFill>
            <a:schemeClr val="tx1"/>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BB0B598-0407-E3A6-71D1-D77524E3FB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3045" y="89385"/>
            <a:ext cx="3466819" cy="1741472"/>
          </a:xfrm>
          <a:prstGeom prst="rect">
            <a:avLst/>
          </a:prstGeom>
          <a:noFill/>
        </p:spPr>
      </p:pic>
    </p:spTree>
    <p:extLst>
      <p:ext uri="{BB962C8B-B14F-4D97-AF65-F5344CB8AC3E}">
        <p14:creationId xmlns:p14="http://schemas.microsoft.com/office/powerpoint/2010/main" val="3810389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EAB3-7442-8D65-0E6E-D48D8BAC681E}"/>
              </a:ext>
            </a:extLst>
          </p:cNvPr>
          <p:cNvSpPr>
            <a:spLocks noGrp="1"/>
          </p:cNvSpPr>
          <p:nvPr>
            <p:ph type="title"/>
          </p:nvPr>
        </p:nvSpPr>
        <p:spPr>
          <a:xfrm>
            <a:off x="685801" y="609600"/>
            <a:ext cx="10131425" cy="847725"/>
          </a:xfrm>
        </p:spPr>
        <p:txBody>
          <a:bodyPr/>
          <a:lstStyle/>
          <a:p>
            <a:endParaRPr lang="en-IN" dirty="0"/>
          </a:p>
        </p:txBody>
      </p:sp>
      <p:pic>
        <p:nvPicPr>
          <p:cNvPr id="5" name="Content Placeholder 4">
            <a:extLst>
              <a:ext uri="{FF2B5EF4-FFF2-40B4-BE49-F238E27FC236}">
                <a16:creationId xmlns:a16="http://schemas.microsoft.com/office/drawing/2014/main" id="{14282AE1-1A54-5C8A-6562-67EEE6939405}"/>
              </a:ext>
            </a:extLst>
          </p:cNvPr>
          <p:cNvPicPr>
            <a:picLocks noGrp="1" noChangeAspect="1"/>
          </p:cNvPicPr>
          <p:nvPr>
            <p:ph idx="1"/>
          </p:nvPr>
        </p:nvPicPr>
        <p:blipFill>
          <a:blip r:embed="rId2"/>
          <a:stretch>
            <a:fillRect/>
          </a:stretch>
        </p:blipFill>
        <p:spPr>
          <a:xfrm>
            <a:off x="366900" y="266701"/>
            <a:ext cx="11596500" cy="6160642"/>
          </a:xfrm>
        </p:spPr>
      </p:pic>
    </p:spTree>
    <p:extLst>
      <p:ext uri="{BB962C8B-B14F-4D97-AF65-F5344CB8AC3E}">
        <p14:creationId xmlns:p14="http://schemas.microsoft.com/office/powerpoint/2010/main" val="2077689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F402-DDC2-F348-7DC9-7502AD28D9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6EA040-6D22-9CC1-B691-CDF04CA7E98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DF8978-044A-C1AD-0B60-9E45622AB7AA}"/>
              </a:ext>
            </a:extLst>
          </p:cNvPr>
          <p:cNvPicPr>
            <a:picLocks noChangeAspect="1"/>
          </p:cNvPicPr>
          <p:nvPr/>
        </p:nvPicPr>
        <p:blipFill>
          <a:blip r:embed="rId2"/>
          <a:stretch>
            <a:fillRect/>
          </a:stretch>
        </p:blipFill>
        <p:spPr>
          <a:xfrm>
            <a:off x="295834" y="504826"/>
            <a:ext cx="11403107" cy="6057900"/>
          </a:xfrm>
          <a:prstGeom prst="rect">
            <a:avLst/>
          </a:prstGeom>
        </p:spPr>
      </p:pic>
    </p:spTree>
    <p:extLst>
      <p:ext uri="{BB962C8B-B14F-4D97-AF65-F5344CB8AC3E}">
        <p14:creationId xmlns:p14="http://schemas.microsoft.com/office/powerpoint/2010/main" val="1467297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4CE4-8570-8D43-1E6F-C5D39CEFA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F1D360-FC7E-F395-4A07-4FCD8D9D727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0079B4D-B458-997C-8DF0-C8BDFBD59CF2}"/>
              </a:ext>
            </a:extLst>
          </p:cNvPr>
          <p:cNvPicPr>
            <a:picLocks noChangeAspect="1"/>
          </p:cNvPicPr>
          <p:nvPr/>
        </p:nvPicPr>
        <p:blipFill>
          <a:blip r:embed="rId2"/>
          <a:stretch>
            <a:fillRect/>
          </a:stretch>
        </p:blipFill>
        <p:spPr>
          <a:xfrm>
            <a:off x="528917" y="471487"/>
            <a:ext cx="11134165" cy="5915025"/>
          </a:xfrm>
          <a:prstGeom prst="rect">
            <a:avLst/>
          </a:prstGeom>
        </p:spPr>
      </p:pic>
    </p:spTree>
    <p:extLst>
      <p:ext uri="{BB962C8B-B14F-4D97-AF65-F5344CB8AC3E}">
        <p14:creationId xmlns:p14="http://schemas.microsoft.com/office/powerpoint/2010/main" val="2718419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66B0-EE43-E675-85D2-D1E4C061B5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35FC73-C831-4AB9-E767-C7AC075B4F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8D0742E-ECB9-511D-9900-49049F59D696}"/>
              </a:ext>
            </a:extLst>
          </p:cNvPr>
          <p:cNvPicPr>
            <a:picLocks noChangeAspect="1"/>
          </p:cNvPicPr>
          <p:nvPr/>
        </p:nvPicPr>
        <p:blipFill>
          <a:blip r:embed="rId2"/>
          <a:stretch>
            <a:fillRect/>
          </a:stretch>
        </p:blipFill>
        <p:spPr>
          <a:xfrm>
            <a:off x="514464" y="463809"/>
            <a:ext cx="11163072" cy="5930382"/>
          </a:xfrm>
          <a:prstGeom prst="rect">
            <a:avLst/>
          </a:prstGeom>
        </p:spPr>
      </p:pic>
    </p:spTree>
    <p:extLst>
      <p:ext uri="{BB962C8B-B14F-4D97-AF65-F5344CB8AC3E}">
        <p14:creationId xmlns:p14="http://schemas.microsoft.com/office/powerpoint/2010/main" val="34106223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435C-A41A-3AB2-C94A-75B6A5C0D4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C81FD5-B263-30D8-1D5A-930F792FCCF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D9F538-3CF4-51CA-CC2F-7575F9E52974}"/>
              </a:ext>
            </a:extLst>
          </p:cNvPr>
          <p:cNvPicPr>
            <a:picLocks noChangeAspect="1"/>
          </p:cNvPicPr>
          <p:nvPr/>
        </p:nvPicPr>
        <p:blipFill>
          <a:blip r:embed="rId2"/>
          <a:stretch>
            <a:fillRect/>
          </a:stretch>
        </p:blipFill>
        <p:spPr>
          <a:xfrm>
            <a:off x="410912" y="609600"/>
            <a:ext cx="11198199" cy="5949043"/>
          </a:xfrm>
          <a:prstGeom prst="rect">
            <a:avLst/>
          </a:prstGeom>
        </p:spPr>
      </p:pic>
    </p:spTree>
    <p:extLst>
      <p:ext uri="{BB962C8B-B14F-4D97-AF65-F5344CB8AC3E}">
        <p14:creationId xmlns:p14="http://schemas.microsoft.com/office/powerpoint/2010/main" val="847817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A5C7-72AB-EADC-69FE-80E61EC3D3B9}"/>
              </a:ext>
            </a:extLst>
          </p:cNvPr>
          <p:cNvSpPr>
            <a:spLocks noGrp="1"/>
          </p:cNvSpPr>
          <p:nvPr>
            <p:ph type="ctrTitle"/>
          </p:nvPr>
        </p:nvSpPr>
        <p:spPr/>
        <p:txBody>
          <a:bodyPr/>
          <a:lstStyle/>
          <a:p>
            <a:pPr algn="ctr"/>
            <a:r>
              <a:rPr lang="en-IN" dirty="0">
                <a:latin typeface="Brush Script MT" panose="03060802040406070304" pitchFamily="66" charset="0"/>
              </a:rPr>
              <a:t>THANK TOU!!</a:t>
            </a:r>
          </a:p>
        </p:txBody>
      </p:sp>
      <p:sp>
        <p:nvSpPr>
          <p:cNvPr id="3" name="Subtitle 2">
            <a:extLst>
              <a:ext uri="{FF2B5EF4-FFF2-40B4-BE49-F238E27FC236}">
                <a16:creationId xmlns:a16="http://schemas.microsoft.com/office/drawing/2014/main" id="{14868154-6BE8-1C10-EAC2-EB79055134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73521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95BA-443B-5C83-8350-62F1D1DDF096}"/>
              </a:ext>
            </a:extLst>
          </p:cNvPr>
          <p:cNvSpPr>
            <a:spLocks noGrp="1"/>
          </p:cNvSpPr>
          <p:nvPr>
            <p:ph type="title"/>
          </p:nvPr>
        </p:nvSpPr>
        <p:spPr/>
        <p:txBody>
          <a:bodyPr>
            <a:normAutofit fontScale="90000"/>
          </a:bodyPr>
          <a:lstStyle/>
          <a:p>
            <a:pPr algn="ctr">
              <a:lnSpc>
                <a:spcPct val="107000"/>
              </a:lnSpc>
              <a:spcAft>
                <a:spcPts val="800"/>
              </a:spcAft>
            </a:pPr>
            <a:b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br>
              <a:rPr lang="en-IN" sz="2000" u="sng" dirty="0">
                <a:effectLst/>
                <a:latin typeface="Calibri" panose="020F0502020204030204" pitchFamily="34" charset="0"/>
                <a:ea typeface="Calibri" panose="020F0502020204030204" pitchFamily="34" charset="0"/>
                <a:cs typeface="Times New Roman" panose="02020603050405020304" pitchFamily="18" charset="0"/>
              </a:rPr>
            </a:br>
            <a:r>
              <a:rPr lang="en-IN" sz="2000" b="1" u="sng" dirty="0">
                <a:effectLst/>
                <a:latin typeface="Times New Roman" panose="02020603050405020304" pitchFamily="18" charset="0"/>
                <a:ea typeface="Calibri" panose="020F0502020204030204" pitchFamily="34" charset="0"/>
              </a:rPr>
              <a:t>School of Engineering</a:t>
            </a:r>
            <a:br>
              <a:rPr lang="en-IN" sz="2000" b="1" u="sng" dirty="0">
                <a:effectLst/>
                <a:latin typeface="Times New Roman" panose="02020603050405020304" pitchFamily="18" charset="0"/>
                <a:ea typeface="Calibri" panose="020F0502020204030204" pitchFamily="34" charset="0"/>
              </a:rPr>
            </a:b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Section</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 3CSE9</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Submitted by: </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graphicFrame>
        <p:nvGraphicFramePr>
          <p:cNvPr id="5" name="Table 5">
            <a:extLst>
              <a:ext uri="{FF2B5EF4-FFF2-40B4-BE49-F238E27FC236}">
                <a16:creationId xmlns:a16="http://schemas.microsoft.com/office/drawing/2014/main" id="{AE2AAD98-C7E3-06F9-EB00-BAE202AD2B7A}"/>
              </a:ext>
            </a:extLst>
          </p:cNvPr>
          <p:cNvGraphicFramePr>
            <a:graphicFrameLocks noGrp="1"/>
          </p:cNvGraphicFramePr>
          <p:nvPr>
            <p:ph idx="1"/>
            <p:extLst>
              <p:ext uri="{D42A27DB-BD31-4B8C-83A1-F6EECF244321}">
                <p14:modId xmlns:p14="http://schemas.microsoft.com/office/powerpoint/2010/main" val="1453517798"/>
              </p:ext>
            </p:extLst>
          </p:nvPr>
        </p:nvGraphicFramePr>
        <p:xfrm>
          <a:off x="2401823" y="2430785"/>
          <a:ext cx="6699380" cy="2887664"/>
        </p:xfrm>
        <a:graphic>
          <a:graphicData uri="http://schemas.openxmlformats.org/drawingml/2006/table">
            <a:tbl>
              <a:tblPr firstRow="1" bandRow="1">
                <a:tableStyleId>{5C22544A-7EE6-4342-B048-85BDC9FD1C3A}</a:tableStyleId>
              </a:tblPr>
              <a:tblGrid>
                <a:gridCol w="3300759">
                  <a:extLst>
                    <a:ext uri="{9D8B030D-6E8A-4147-A177-3AD203B41FA5}">
                      <a16:colId xmlns:a16="http://schemas.microsoft.com/office/drawing/2014/main" val="374735993"/>
                    </a:ext>
                  </a:extLst>
                </a:gridCol>
                <a:gridCol w="3398621">
                  <a:extLst>
                    <a:ext uri="{9D8B030D-6E8A-4147-A177-3AD203B41FA5}">
                      <a16:colId xmlns:a16="http://schemas.microsoft.com/office/drawing/2014/main" val="1507963504"/>
                    </a:ext>
                  </a:extLst>
                </a:gridCol>
              </a:tblGrid>
              <a:tr h="721916">
                <a:tc>
                  <a:txBody>
                    <a:bodyPr/>
                    <a:lstStyle/>
                    <a:p>
                      <a:pPr algn="ctr"/>
                      <a:r>
                        <a:rPr lang="en-IN" sz="2000" dirty="0"/>
                        <a:t>Name</a:t>
                      </a:r>
                    </a:p>
                  </a:txBody>
                  <a:tcPr/>
                </a:tc>
                <a:tc>
                  <a:txBody>
                    <a:bodyPr/>
                    <a:lstStyle/>
                    <a:p>
                      <a:pPr algn="ctr"/>
                      <a:r>
                        <a:rPr lang="en-IN" dirty="0"/>
                        <a:t>Roll number</a:t>
                      </a:r>
                    </a:p>
                  </a:txBody>
                  <a:tcPr/>
                </a:tc>
                <a:extLst>
                  <a:ext uri="{0D108BD9-81ED-4DB2-BD59-A6C34878D82A}">
                    <a16:rowId xmlns:a16="http://schemas.microsoft.com/office/drawing/2014/main" val="41131597"/>
                  </a:ext>
                </a:extLst>
              </a:tr>
              <a:tr h="721916">
                <a:tc>
                  <a:txBody>
                    <a:bodyPr/>
                    <a:lstStyle/>
                    <a:p>
                      <a:pPr algn="ctr"/>
                      <a:r>
                        <a:rPr lang="en-IN" dirty="0" err="1">
                          <a:latin typeface="Century" panose="02040604050505020304" pitchFamily="18" charset="0"/>
                        </a:rPr>
                        <a:t>K.Laya</a:t>
                      </a:r>
                      <a:r>
                        <a:rPr lang="en-IN" dirty="0">
                          <a:latin typeface="Century" panose="02040604050505020304" pitchFamily="18" charset="0"/>
                        </a:rPr>
                        <a:t> </a:t>
                      </a:r>
                      <a:r>
                        <a:rPr lang="en-IN" dirty="0" err="1">
                          <a:latin typeface="Century" panose="02040604050505020304" pitchFamily="18" charset="0"/>
                        </a:rPr>
                        <a:t>sree</a:t>
                      </a:r>
                      <a:endParaRPr lang="en-IN" dirty="0">
                        <a:latin typeface="Century" panose="02040604050505020304" pitchFamily="18" charset="0"/>
                      </a:endParaRPr>
                    </a:p>
                  </a:txBody>
                  <a:tcPr/>
                </a:tc>
                <a:tc>
                  <a:txBody>
                    <a:bodyPr/>
                    <a:lstStyle/>
                    <a:p>
                      <a:pPr algn="ctr"/>
                      <a:r>
                        <a:rPr lang="en-IN" dirty="0"/>
                        <a:t>20211CSE0375</a:t>
                      </a:r>
                    </a:p>
                  </a:txBody>
                  <a:tcPr/>
                </a:tc>
                <a:extLst>
                  <a:ext uri="{0D108BD9-81ED-4DB2-BD59-A6C34878D82A}">
                    <a16:rowId xmlns:a16="http://schemas.microsoft.com/office/drawing/2014/main" val="2032232616"/>
                  </a:ext>
                </a:extLst>
              </a:tr>
              <a:tr h="721916">
                <a:tc>
                  <a:txBody>
                    <a:bodyPr/>
                    <a:lstStyle/>
                    <a:p>
                      <a:pPr algn="ctr"/>
                      <a:r>
                        <a:rPr lang="en-US" sz="1800" kern="1200" dirty="0" err="1">
                          <a:solidFill>
                            <a:schemeClr val="dk1"/>
                          </a:solidFill>
                          <a:effectLst/>
                          <a:latin typeface="Century" panose="02040604050505020304" pitchFamily="18" charset="0"/>
                          <a:ea typeface="+mn-ea"/>
                          <a:cs typeface="+mn-cs"/>
                        </a:rPr>
                        <a:t>Tejeswini</a:t>
                      </a:r>
                      <a:r>
                        <a:rPr lang="en-US" sz="1800" kern="1200" dirty="0">
                          <a:solidFill>
                            <a:schemeClr val="dk1"/>
                          </a:solidFill>
                          <a:effectLst/>
                          <a:latin typeface="Century" panose="02040604050505020304" pitchFamily="18" charset="0"/>
                          <a:ea typeface="+mn-ea"/>
                          <a:cs typeface="+mn-cs"/>
                        </a:rPr>
                        <a:t> L</a:t>
                      </a:r>
                      <a:endParaRPr lang="en-IN" dirty="0">
                        <a:latin typeface="Century" panose="02040604050505020304" pitchFamily="18" charset="0"/>
                      </a:endParaRPr>
                    </a:p>
                  </a:txBody>
                  <a:tcPr/>
                </a:tc>
                <a:tc>
                  <a:txBody>
                    <a:bodyPr/>
                    <a:lstStyle/>
                    <a:p>
                      <a:pPr algn="ctr"/>
                      <a:r>
                        <a:rPr lang="en-IN" dirty="0"/>
                        <a:t>20211CSE0356</a:t>
                      </a:r>
                    </a:p>
                  </a:txBody>
                  <a:tcPr/>
                </a:tc>
                <a:extLst>
                  <a:ext uri="{0D108BD9-81ED-4DB2-BD59-A6C34878D82A}">
                    <a16:rowId xmlns:a16="http://schemas.microsoft.com/office/drawing/2014/main" val="1298229431"/>
                  </a:ext>
                </a:extLst>
              </a:tr>
              <a:tr h="721916">
                <a:tc>
                  <a:txBody>
                    <a:bodyPr/>
                    <a:lstStyle/>
                    <a:p>
                      <a:pPr algn="ctr"/>
                      <a:r>
                        <a:rPr lang="en-IN" dirty="0">
                          <a:latin typeface="Century" panose="02040604050505020304" pitchFamily="18" charset="0"/>
                        </a:rPr>
                        <a:t>Ramya </a:t>
                      </a:r>
                      <a:r>
                        <a:rPr lang="en-IN" dirty="0" err="1">
                          <a:latin typeface="Century" panose="02040604050505020304" pitchFamily="18" charset="0"/>
                        </a:rPr>
                        <a:t>Sataraddi</a:t>
                      </a:r>
                      <a:endParaRPr lang="en-IN" dirty="0">
                        <a:latin typeface="Century" panose="02040604050505020304" pitchFamily="18" charset="0"/>
                      </a:endParaRPr>
                    </a:p>
                  </a:txBody>
                  <a:tcPr/>
                </a:tc>
                <a:tc>
                  <a:txBody>
                    <a:bodyPr/>
                    <a:lstStyle/>
                    <a:p>
                      <a:pPr algn="ctr"/>
                      <a:r>
                        <a:rPr lang="en-IN" dirty="0"/>
                        <a:t>20211CSE370</a:t>
                      </a:r>
                    </a:p>
                  </a:txBody>
                  <a:tcPr/>
                </a:tc>
                <a:extLst>
                  <a:ext uri="{0D108BD9-81ED-4DB2-BD59-A6C34878D82A}">
                    <a16:rowId xmlns:a16="http://schemas.microsoft.com/office/drawing/2014/main" val="719948407"/>
                  </a:ext>
                </a:extLst>
              </a:tr>
            </a:tbl>
          </a:graphicData>
        </a:graphic>
      </p:graphicFrame>
    </p:spTree>
    <p:extLst>
      <p:ext uri="{BB962C8B-B14F-4D97-AF65-F5344CB8AC3E}">
        <p14:creationId xmlns:p14="http://schemas.microsoft.com/office/powerpoint/2010/main" val="8424919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9E42B-B252-5FDC-ED9D-AC29382600AB}"/>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3F7212FF-D79C-AEF7-40F1-EF60F1F3BFE3}"/>
              </a:ext>
            </a:extLst>
          </p:cNvPr>
          <p:cNvSpPr>
            <a:spLocks noGrp="1"/>
          </p:cNvSpPr>
          <p:nvPr>
            <p:ph idx="1"/>
          </p:nvPr>
        </p:nvSpPr>
        <p:spPr/>
        <p:txBody>
          <a:bodyPr>
            <a:normAutofit lnSpcReduction="10000"/>
          </a:bodyPr>
          <a:lstStyle/>
          <a:p>
            <a:pPr algn="just">
              <a:lnSpc>
                <a:spcPct val="107000"/>
              </a:lnSpc>
              <a:spcAft>
                <a:spcPts val="800"/>
              </a:spcAft>
            </a:pPr>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i="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Our mini-project: ”A static webpage on awareness” is created using various programming languages as XHTML,CSS,PHP . Our project aims on spreading awareness about campaigns that are unaware by most of the people in the world i.e. the zero-hunger campaign, hosted by UNO, stray-dogs protection, hosted by VOSD(voice of stray dogs),and global warming The home page consists the main reason for awareness. The header of this webpage contains animation and when we click them it leads to various webpages We also created a registration form to encourage people to register themselves into various campaigns listed above . On the journey of creating this webpage we learnt many things as in how to create a webpage and how to use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(styling) and make our webpage attractive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9157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37C3-B96C-474A-A37C-C971E9F65813}"/>
              </a:ext>
            </a:extLst>
          </p:cNvPr>
          <p:cNvSpPr>
            <a:spLocks noGrp="1"/>
          </p:cNvSpPr>
          <p:nvPr>
            <p:ph type="title"/>
          </p:nvPr>
        </p:nvSpPr>
        <p:spPr/>
        <p:txBody>
          <a:bodyPr/>
          <a:lstStyle/>
          <a:p>
            <a:r>
              <a:rPr lang="en-IN" u="sng" dirty="0"/>
              <a:t>Hardware and software requirements</a:t>
            </a:r>
          </a:p>
        </p:txBody>
      </p:sp>
      <p:graphicFrame>
        <p:nvGraphicFramePr>
          <p:cNvPr id="4" name="Table 4">
            <a:extLst>
              <a:ext uri="{FF2B5EF4-FFF2-40B4-BE49-F238E27FC236}">
                <a16:creationId xmlns:a16="http://schemas.microsoft.com/office/drawing/2014/main" id="{71B6B9BC-F6F2-37D9-7C9B-EED4B930ED8F}"/>
              </a:ext>
            </a:extLst>
          </p:cNvPr>
          <p:cNvGraphicFramePr>
            <a:graphicFrameLocks noGrp="1"/>
          </p:cNvGraphicFramePr>
          <p:nvPr>
            <p:ph idx="1"/>
            <p:extLst>
              <p:ext uri="{D42A27DB-BD31-4B8C-83A1-F6EECF244321}">
                <p14:modId xmlns:p14="http://schemas.microsoft.com/office/powerpoint/2010/main" val="3364248579"/>
              </p:ext>
            </p:extLst>
          </p:nvPr>
        </p:nvGraphicFramePr>
        <p:xfrm>
          <a:off x="685800" y="2141538"/>
          <a:ext cx="10131424" cy="2535350"/>
        </p:xfrm>
        <a:graphic>
          <a:graphicData uri="http://schemas.openxmlformats.org/drawingml/2006/table">
            <a:tbl>
              <a:tblPr firstRow="1" bandRow="1">
                <a:tableStyleId>{5C22544A-7EE6-4342-B048-85BDC9FD1C3A}</a:tableStyleId>
              </a:tblPr>
              <a:tblGrid>
                <a:gridCol w="5065712">
                  <a:extLst>
                    <a:ext uri="{9D8B030D-6E8A-4147-A177-3AD203B41FA5}">
                      <a16:colId xmlns:a16="http://schemas.microsoft.com/office/drawing/2014/main" val="3637651252"/>
                    </a:ext>
                  </a:extLst>
                </a:gridCol>
                <a:gridCol w="5065712">
                  <a:extLst>
                    <a:ext uri="{9D8B030D-6E8A-4147-A177-3AD203B41FA5}">
                      <a16:colId xmlns:a16="http://schemas.microsoft.com/office/drawing/2014/main" val="1449600908"/>
                    </a:ext>
                  </a:extLst>
                </a:gridCol>
              </a:tblGrid>
              <a:tr h="433711">
                <a:tc>
                  <a:txBody>
                    <a:bodyPr/>
                    <a:lstStyle/>
                    <a:p>
                      <a:pPr algn="ctr"/>
                      <a:r>
                        <a:rPr lang="en-IN" i="1" dirty="0">
                          <a:latin typeface="Candara" panose="020E0502030303020204" pitchFamily="34" charset="0"/>
                        </a:rPr>
                        <a:t>Hardware</a:t>
                      </a:r>
                    </a:p>
                  </a:txBody>
                  <a:tcPr/>
                </a:tc>
                <a:tc>
                  <a:txBody>
                    <a:bodyPr/>
                    <a:lstStyle/>
                    <a:p>
                      <a:pPr algn="ctr"/>
                      <a:r>
                        <a:rPr lang="en-IN" i="1" dirty="0">
                          <a:latin typeface="Candara" panose="020E0502030303020204" pitchFamily="34" charset="0"/>
                        </a:rPr>
                        <a:t>Software</a:t>
                      </a:r>
                    </a:p>
                  </a:txBody>
                  <a:tcPr/>
                </a:tc>
                <a:extLst>
                  <a:ext uri="{0D108BD9-81ED-4DB2-BD59-A6C34878D82A}">
                    <a16:rowId xmlns:a16="http://schemas.microsoft.com/office/drawing/2014/main" val="1792541337"/>
                  </a:ext>
                </a:extLst>
              </a:tr>
              <a:tr h="2101639">
                <a:tc>
                  <a:txBody>
                    <a:bodyPr/>
                    <a:lstStyle/>
                    <a:p>
                      <a:r>
                        <a:rPr lang="en-IN" i="1" dirty="0">
                          <a:latin typeface="Candara" panose="020E0502030303020204" pitchFamily="34" charset="0"/>
                        </a:rPr>
                        <a:t>Laptop:</a:t>
                      </a:r>
                    </a:p>
                    <a:p>
                      <a:pPr marL="285750" indent="-285750">
                        <a:buFont typeface="Arial" panose="020B0604020202020204" pitchFamily="34" charset="0"/>
                        <a:buChar char="•"/>
                      </a:pPr>
                      <a:r>
                        <a:rPr lang="en-IN" i="1" dirty="0">
                          <a:latin typeface="Candara" panose="020E0502030303020204" pitchFamily="34" charset="0"/>
                        </a:rPr>
                        <a:t>Processor	Intel(R) Core(TM) i5-10210U CPU @ 1.60GHz   2.11 GHz</a:t>
                      </a:r>
                    </a:p>
                    <a:p>
                      <a:pPr marL="285750" indent="-285750">
                        <a:buFont typeface="Arial" panose="020B0604020202020204" pitchFamily="34" charset="0"/>
                        <a:buChar char="•"/>
                      </a:pPr>
                      <a:r>
                        <a:rPr lang="en-IN" i="1" dirty="0">
                          <a:latin typeface="Candara" panose="020E0502030303020204" pitchFamily="34" charset="0"/>
                        </a:rPr>
                        <a:t>RAM	4.00 GB or above</a:t>
                      </a:r>
                    </a:p>
                    <a:p>
                      <a:pPr marL="285750" indent="-285750">
                        <a:buFont typeface="Arial" panose="020B0604020202020204" pitchFamily="34" charset="0"/>
                        <a:buChar char="•"/>
                      </a:pPr>
                      <a:r>
                        <a:rPr lang="en-IN" i="1" dirty="0">
                          <a:latin typeface="Candara" panose="020E0502030303020204" pitchFamily="34" charset="0"/>
                        </a:rPr>
                        <a:t>System type: 64-bit operating system, x64-based processor</a:t>
                      </a:r>
                    </a:p>
                    <a:p>
                      <a:pPr marL="285750" indent="-285750">
                        <a:buFont typeface="Arial" panose="020B0604020202020204" pitchFamily="34" charset="0"/>
                        <a:buChar char="•"/>
                      </a:pPr>
                      <a:endParaRPr lang="en-IN" i="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IN" i="1" dirty="0">
                          <a:latin typeface="Candara" panose="020E0502030303020204" pitchFamily="34" charset="0"/>
                        </a:rPr>
                        <a:t>Notepad</a:t>
                      </a:r>
                    </a:p>
                    <a:p>
                      <a:pPr marL="285750" indent="-285750">
                        <a:buFont typeface="Arial" panose="020B0604020202020204" pitchFamily="34" charset="0"/>
                        <a:buChar char="•"/>
                      </a:pPr>
                      <a:r>
                        <a:rPr lang="en-IN" i="1" dirty="0">
                          <a:latin typeface="Candara" panose="020E0502030303020204" pitchFamily="34" charset="0"/>
                        </a:rPr>
                        <a:t>Web-browser</a:t>
                      </a:r>
                    </a:p>
                    <a:p>
                      <a:pPr marL="285750" indent="-285750">
                        <a:buFont typeface="Arial" panose="020B0604020202020204" pitchFamily="34" charset="0"/>
                        <a:buChar char="•"/>
                      </a:pPr>
                      <a:r>
                        <a:rPr lang="en-IN" i="1" dirty="0" err="1">
                          <a:latin typeface="Candara" panose="020E0502030303020204" pitchFamily="34" charset="0"/>
                        </a:rPr>
                        <a:t>Xampp</a:t>
                      </a:r>
                      <a:endParaRPr lang="en-IN" i="1" dirty="0">
                        <a:latin typeface="Candara" panose="020E0502030303020204" pitchFamily="34" charset="0"/>
                      </a:endParaRPr>
                    </a:p>
                    <a:p>
                      <a:pPr marL="285750" indent="-285750">
                        <a:buFont typeface="Arial" panose="020B0604020202020204" pitchFamily="34" charset="0"/>
                        <a:buChar char="•"/>
                      </a:pPr>
                      <a:r>
                        <a:rPr lang="en-IN" i="1" dirty="0" err="1">
                          <a:latin typeface="Candara" panose="020E0502030303020204" pitchFamily="34" charset="0"/>
                        </a:rPr>
                        <a:t>Mysql</a:t>
                      </a:r>
                      <a:r>
                        <a:rPr lang="en-IN" i="1" dirty="0">
                          <a:latin typeface="Candara" panose="020E0502030303020204" pitchFamily="34" charset="0"/>
                        </a:rPr>
                        <a:t> </a:t>
                      </a:r>
                    </a:p>
                  </a:txBody>
                  <a:tcPr/>
                </a:tc>
                <a:extLst>
                  <a:ext uri="{0D108BD9-81ED-4DB2-BD59-A6C34878D82A}">
                    <a16:rowId xmlns:a16="http://schemas.microsoft.com/office/drawing/2014/main" val="2777350296"/>
                  </a:ext>
                </a:extLst>
              </a:tr>
            </a:tbl>
          </a:graphicData>
        </a:graphic>
      </p:graphicFrame>
    </p:spTree>
    <p:extLst>
      <p:ext uri="{BB962C8B-B14F-4D97-AF65-F5344CB8AC3E}">
        <p14:creationId xmlns:p14="http://schemas.microsoft.com/office/powerpoint/2010/main" val="1580925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D98C-DD0C-56FE-488B-08EBF8AC1F80}"/>
              </a:ext>
            </a:extLst>
          </p:cNvPr>
          <p:cNvSpPr>
            <a:spLocks noGrp="1"/>
          </p:cNvSpPr>
          <p:nvPr>
            <p:ph type="title"/>
          </p:nvPr>
        </p:nvSpPr>
        <p:spPr/>
        <p:txBody>
          <a:bodyPr/>
          <a:lstStyle/>
          <a:p>
            <a:pPr algn="ctr"/>
            <a:r>
              <a:rPr lang="en-IN" i="1" u="sng" dirty="0"/>
              <a:t>Project module</a:t>
            </a:r>
          </a:p>
        </p:txBody>
      </p:sp>
      <p:graphicFrame>
        <p:nvGraphicFramePr>
          <p:cNvPr id="4" name="Table 4">
            <a:extLst>
              <a:ext uri="{FF2B5EF4-FFF2-40B4-BE49-F238E27FC236}">
                <a16:creationId xmlns:a16="http://schemas.microsoft.com/office/drawing/2014/main" id="{D69B5D9F-DE56-ED1C-97B0-BC0E6AE3E017}"/>
              </a:ext>
            </a:extLst>
          </p:cNvPr>
          <p:cNvGraphicFramePr>
            <a:graphicFrameLocks noGrp="1"/>
          </p:cNvGraphicFramePr>
          <p:nvPr>
            <p:ph idx="1"/>
            <p:extLst>
              <p:ext uri="{D42A27DB-BD31-4B8C-83A1-F6EECF244321}">
                <p14:modId xmlns:p14="http://schemas.microsoft.com/office/powerpoint/2010/main" val="504171268"/>
              </p:ext>
            </p:extLst>
          </p:nvPr>
        </p:nvGraphicFramePr>
        <p:xfrm>
          <a:off x="685800" y="2141537"/>
          <a:ext cx="10131424" cy="3792733"/>
        </p:xfrm>
        <a:graphic>
          <a:graphicData uri="http://schemas.openxmlformats.org/drawingml/2006/table">
            <a:tbl>
              <a:tblPr firstRow="1" bandRow="1">
                <a:tableStyleId>{5C22544A-7EE6-4342-B048-85BDC9FD1C3A}</a:tableStyleId>
              </a:tblPr>
              <a:tblGrid>
                <a:gridCol w="5065712">
                  <a:extLst>
                    <a:ext uri="{9D8B030D-6E8A-4147-A177-3AD203B41FA5}">
                      <a16:colId xmlns:a16="http://schemas.microsoft.com/office/drawing/2014/main" val="1415383381"/>
                    </a:ext>
                  </a:extLst>
                </a:gridCol>
                <a:gridCol w="5065712">
                  <a:extLst>
                    <a:ext uri="{9D8B030D-6E8A-4147-A177-3AD203B41FA5}">
                      <a16:colId xmlns:a16="http://schemas.microsoft.com/office/drawing/2014/main" val="2746395826"/>
                    </a:ext>
                  </a:extLst>
                </a:gridCol>
              </a:tblGrid>
              <a:tr h="541819">
                <a:tc>
                  <a:txBody>
                    <a:bodyPr/>
                    <a:lstStyle/>
                    <a:p>
                      <a:pPr algn="ctr"/>
                      <a:r>
                        <a:rPr lang="en-IN" dirty="0">
                          <a:latin typeface="Century" panose="02040604050505020304" pitchFamily="18" charset="0"/>
                        </a:rPr>
                        <a:t>Name of the module</a:t>
                      </a:r>
                    </a:p>
                  </a:txBody>
                  <a:tcPr>
                    <a:noFill/>
                  </a:tcPr>
                </a:tc>
                <a:tc>
                  <a:txBody>
                    <a:bodyPr/>
                    <a:lstStyle/>
                    <a:p>
                      <a:pPr algn="ctr"/>
                      <a:r>
                        <a:rPr lang="en-IN" dirty="0">
                          <a:latin typeface="Century" panose="02040604050505020304" pitchFamily="18" charset="0"/>
                        </a:rPr>
                        <a:t>Description</a:t>
                      </a:r>
                    </a:p>
                  </a:txBody>
                  <a:tcPr>
                    <a:noFill/>
                  </a:tcPr>
                </a:tc>
                <a:extLst>
                  <a:ext uri="{0D108BD9-81ED-4DB2-BD59-A6C34878D82A}">
                    <a16:rowId xmlns:a16="http://schemas.microsoft.com/office/drawing/2014/main" val="870005188"/>
                  </a:ext>
                </a:extLst>
              </a:tr>
              <a:tr h="541819">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HOME.HTML</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Displays the home page of our website</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15085035"/>
                  </a:ext>
                </a:extLst>
              </a:tr>
              <a:tr h="541819">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FRAMES.HTML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Divides the webpage into 2 frames:top and bottom</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037662179"/>
                  </a:ext>
                </a:extLst>
              </a:tr>
              <a:tr h="541819">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ZERO-HUNGER CAMPAIGN.HTML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Displays information about zero-hunger campaign</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800774985"/>
                  </a:ext>
                </a:extLst>
              </a:tr>
              <a:tr h="541819">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STRAY DOGS PROTECTION.HTML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Displays information about straydogs protection</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409570547"/>
                  </a:ext>
                </a:extLst>
              </a:tr>
              <a:tr h="541819">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GLOBAL WARMING.HTML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Displays information about global warming</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473033632"/>
                  </a:ext>
                </a:extLst>
              </a:tr>
              <a:tr h="541819">
                <a:tc>
                  <a:txBody>
                    <a:bodyPr/>
                    <a:lstStyle/>
                    <a:p>
                      <a:pPr algn="ctr">
                        <a:lnSpc>
                          <a:spcPct val="107000"/>
                        </a:lnSpc>
                        <a:spcAft>
                          <a:spcPts val="800"/>
                        </a:spcAft>
                      </a:pPr>
                      <a:r>
                        <a:rPr lang="en-IN"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REGISTER.HTML</a:t>
                      </a:r>
                      <a:endParaRPr lang="en-IN"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algn="ctr">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Displays registration form to signup under any campaigns</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878333159"/>
                  </a:ext>
                </a:extLst>
              </a:tr>
            </a:tbl>
          </a:graphicData>
        </a:graphic>
      </p:graphicFrame>
    </p:spTree>
    <p:extLst>
      <p:ext uri="{BB962C8B-B14F-4D97-AF65-F5344CB8AC3E}">
        <p14:creationId xmlns:p14="http://schemas.microsoft.com/office/powerpoint/2010/main" val="27869640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D2E4-73DB-EA17-D555-CA05C4219A6E}"/>
              </a:ext>
            </a:extLst>
          </p:cNvPr>
          <p:cNvSpPr>
            <a:spLocks noGrp="1"/>
          </p:cNvSpPr>
          <p:nvPr>
            <p:ph type="title"/>
          </p:nvPr>
        </p:nvSpPr>
        <p:spPr/>
        <p:txBody>
          <a:bodyPr/>
          <a:lstStyle/>
          <a:p>
            <a:r>
              <a:rPr lang="en-IN" dirty="0"/>
              <a:t>ABOUT </a:t>
            </a:r>
          </a:p>
        </p:txBody>
      </p:sp>
      <p:sp>
        <p:nvSpPr>
          <p:cNvPr id="3" name="Content Placeholder 2">
            <a:extLst>
              <a:ext uri="{FF2B5EF4-FFF2-40B4-BE49-F238E27FC236}">
                <a16:creationId xmlns:a16="http://schemas.microsoft.com/office/drawing/2014/main" id="{09F14F70-1625-14E9-96DE-31AC6811C71F}"/>
              </a:ext>
            </a:extLst>
          </p:cNvPr>
          <p:cNvSpPr>
            <a:spLocks noGrp="1"/>
          </p:cNvSpPr>
          <p:nvPr>
            <p:ph idx="1"/>
          </p:nvPr>
        </p:nvSpPr>
        <p:spPr/>
        <p:txBody>
          <a:bodyPr/>
          <a:lstStyle/>
          <a:p>
            <a:r>
              <a:rPr lang="en-US" sz="1900" b="1" i="1" u="sng" dirty="0">
                <a:effectLst/>
                <a:latin typeface="Century" panose="02040604050505020304" pitchFamily="18" charset="0"/>
              </a:rPr>
              <a:t>Why awareness!?</a:t>
            </a:r>
          </a:p>
          <a:p>
            <a:r>
              <a:rPr lang="en-US" b="0" i="0" dirty="0">
                <a:effectLst/>
                <a:latin typeface="Century" panose="02040604050505020304" pitchFamily="18" charset="0"/>
              </a:rPr>
              <a:t>We’re more likely to care for our planet if we pay attention to it. Awareness builds a sense of connection to the earth. We become stewards of a healthy future.</a:t>
            </a:r>
          </a:p>
          <a:p>
            <a:r>
              <a:rPr lang="en-US" dirty="0">
                <a:latin typeface="Century" panose="02040604050505020304" pitchFamily="18" charset="0"/>
              </a:rPr>
              <a:t>There are many awareness that are unknown to us…</a:t>
            </a:r>
          </a:p>
          <a:p>
            <a:r>
              <a:rPr lang="en-US" dirty="0">
                <a:latin typeface="Century" panose="02040604050505020304" pitchFamily="18" charset="0"/>
              </a:rPr>
              <a:t>Few of them </a:t>
            </a:r>
            <a:r>
              <a:rPr lang="en-US" dirty="0" err="1">
                <a:latin typeface="Century" panose="02040604050505020304" pitchFamily="18" charset="0"/>
              </a:rPr>
              <a:t>are:Stray</a:t>
            </a:r>
            <a:r>
              <a:rPr lang="en-US" dirty="0">
                <a:latin typeface="Century" panose="02040604050505020304" pitchFamily="18" charset="0"/>
              </a:rPr>
              <a:t> dogs protection ,zero-hunger campaign &amp; global warming(common)</a:t>
            </a:r>
          </a:p>
          <a:p>
            <a:r>
              <a:rPr lang="en-US" b="1" i="1" u="sng" dirty="0">
                <a:latin typeface="Century" panose="02040604050505020304" pitchFamily="18" charset="0"/>
              </a:rPr>
              <a:t>Global warming:</a:t>
            </a:r>
          </a:p>
          <a:p>
            <a:r>
              <a:rPr lang="en-US" b="0" i="0" dirty="0">
                <a:effectLst/>
                <a:latin typeface="Century" panose="02040604050505020304" pitchFamily="18" charset="0"/>
              </a:rPr>
              <a:t>Global warming is a gradual, long-term increase in the average temperature of Earth's atmosphere due to the greenhouse effect where gasses from various human activities, including the burning of fossil fuels, trap heat from solar radiation.</a:t>
            </a:r>
            <a:endParaRPr lang="en-US" dirty="0">
              <a:latin typeface="Century" panose="02040604050505020304" pitchFamily="18" charset="0"/>
            </a:endParaRPr>
          </a:p>
          <a:p>
            <a:endParaRPr lang="en-US" b="1" i="1" u="sng" dirty="0">
              <a:latin typeface="Times New Roman" panose="02020603050405020304" pitchFamily="18" charset="0"/>
            </a:endParaRPr>
          </a:p>
        </p:txBody>
      </p:sp>
    </p:spTree>
    <p:extLst>
      <p:ext uri="{BB962C8B-B14F-4D97-AF65-F5344CB8AC3E}">
        <p14:creationId xmlns:p14="http://schemas.microsoft.com/office/powerpoint/2010/main" val="2010989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FF8A-1D9A-6797-A7F4-5DC45D1B598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5C2D2FD-2C03-5DBC-37B5-33EDEB9E0373}"/>
              </a:ext>
            </a:extLst>
          </p:cNvPr>
          <p:cNvSpPr>
            <a:spLocks noGrp="1"/>
          </p:cNvSpPr>
          <p:nvPr>
            <p:ph idx="1"/>
          </p:nvPr>
        </p:nvSpPr>
        <p:spPr/>
        <p:txBody>
          <a:bodyPr>
            <a:normAutofit lnSpcReduction="10000"/>
          </a:bodyPr>
          <a:lstStyle/>
          <a:p>
            <a:pPr marL="0" indent="0">
              <a:buNone/>
            </a:pPr>
            <a:r>
              <a:rPr lang="en-IN" b="1" i="1" u="sng" dirty="0">
                <a:latin typeface="Century" panose="02040604050505020304" pitchFamily="18" charset="0"/>
              </a:rPr>
              <a:t>Stray dogs protection campaign</a:t>
            </a:r>
            <a:r>
              <a:rPr lang="en-IN" i="1" dirty="0">
                <a:latin typeface="Century" panose="02040604050505020304" pitchFamily="18" charset="0"/>
              </a:rPr>
              <a:t>:</a:t>
            </a:r>
          </a:p>
          <a:p>
            <a:r>
              <a:rPr lang="en-IN" dirty="0">
                <a:latin typeface="Century" panose="02040604050505020304" pitchFamily="18" charset="0"/>
              </a:rPr>
              <a:t>  hosted by </a:t>
            </a:r>
            <a:r>
              <a:rPr lang="en-IN" sz="1800" i="1" dirty="0">
                <a:effectLst/>
                <a:latin typeface="Century" panose="02040604050505020304" pitchFamily="18" charset="0"/>
                <a:ea typeface="Calibri" panose="020F0502020204030204" pitchFamily="34" charset="0"/>
                <a:cs typeface="Times New Roman" panose="02020603050405020304" pitchFamily="18" charset="0"/>
              </a:rPr>
              <a:t>VOSD(voice of stray dogs</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r>
              <a:rPr lang="en-US" b="0" dirty="0">
                <a:solidFill>
                  <a:srgbClr val="FFFFFF"/>
                </a:solidFill>
                <a:effectLst/>
                <a:latin typeface="Century" panose="02040604050505020304" pitchFamily="18" charset="0"/>
              </a:rPr>
              <a:t>Very often, you find yourself stepping out of your home and being surrounded by stray dogs. Some of them look quite healthy while the others look hurt, famished, or weak. Some of them even display signs of diseases.</a:t>
            </a:r>
            <a:r>
              <a:rPr lang="en-IN" b="0" dirty="0">
                <a:solidFill>
                  <a:srgbClr val="FFFFFF"/>
                </a:solidFill>
                <a:latin typeface="Century" panose="02040604050505020304" pitchFamily="18" charset="0"/>
                <a:ea typeface="Calibri" panose="020F0502020204030204" pitchFamily="34" charset="0"/>
                <a:cs typeface="Times New Roman" panose="02020603050405020304" pitchFamily="18" charset="0"/>
              </a:rPr>
              <a:t> This camp</a:t>
            </a:r>
            <a:r>
              <a:rPr lang="en-IN" dirty="0">
                <a:solidFill>
                  <a:srgbClr val="FFFFFF"/>
                </a:solidFill>
                <a:latin typeface="Century" panose="02040604050505020304" pitchFamily="18" charset="0"/>
                <a:ea typeface="Calibri" panose="020F0502020204030204" pitchFamily="34" charset="0"/>
                <a:cs typeface="Times New Roman" panose="02020603050405020304" pitchFamily="18" charset="0"/>
              </a:rPr>
              <a:t>aign helps them to find a new home for the dogs</a:t>
            </a:r>
          </a:p>
          <a:p>
            <a:pPr marL="0" indent="0">
              <a:buNone/>
            </a:pPr>
            <a:r>
              <a:rPr lang="en-IN" sz="1800" b="1" i="1" u="sng" dirty="0">
                <a:solidFill>
                  <a:srgbClr val="FFFFFF"/>
                </a:solidFill>
                <a:effectLst/>
                <a:latin typeface="Century" panose="02040604050505020304" pitchFamily="18" charset="0"/>
                <a:ea typeface="Calibri" panose="020F0502020204030204" pitchFamily="34" charset="0"/>
                <a:cs typeface="Times New Roman" panose="02020603050405020304" pitchFamily="18" charset="0"/>
              </a:rPr>
              <a:t>Zero hunger campaign:</a:t>
            </a:r>
          </a:p>
          <a:p>
            <a:r>
              <a:rPr lang="en-IN" dirty="0">
                <a:solidFill>
                  <a:srgbClr val="FFFFFF"/>
                </a:solidFill>
                <a:latin typeface="Century" panose="02040604050505020304" pitchFamily="18" charset="0"/>
                <a:ea typeface="Calibri" panose="020F0502020204030204" pitchFamily="34" charset="0"/>
                <a:cs typeface="Times New Roman" panose="02020603050405020304" pitchFamily="18" charset="0"/>
              </a:rPr>
              <a:t>Hosted by UNO(united nations and organisations)</a:t>
            </a:r>
          </a:p>
          <a:p>
            <a:r>
              <a:rPr lang="en-US" b="0" i="0" dirty="0">
                <a:effectLst/>
                <a:latin typeface="Century" panose="02040604050505020304" pitchFamily="18" charset="0"/>
              </a:rPr>
              <a:t>The Zero Hunger Challenge was launched to drive commitment and action by all stakeholders, including business, to end malnutrition in all its forms and realize inclusive, resilient and sustainable food systems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9550980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4A0579-FE31-4F44-3CAB-BB222391A292}"/>
              </a:ext>
            </a:extLst>
          </p:cNvPr>
          <p:cNvSpPr/>
          <p:nvPr/>
        </p:nvSpPr>
        <p:spPr>
          <a:xfrm>
            <a:off x="3033712" y="2967335"/>
            <a:ext cx="612457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effectLst>
                  <a:outerShdw dist="38100" dir="2640000" algn="bl" rotWithShape="0">
                    <a:schemeClr val="accent1"/>
                  </a:outerShdw>
                </a:effectLst>
                <a:latin typeface="Bell MT" panose="02020503060305020303" pitchFamily="18" charset="0"/>
              </a:rPr>
              <a:t>OUTPUT</a:t>
            </a:r>
          </a:p>
        </p:txBody>
      </p:sp>
    </p:spTree>
    <p:extLst>
      <p:ext uri="{BB962C8B-B14F-4D97-AF65-F5344CB8AC3E}">
        <p14:creationId xmlns:p14="http://schemas.microsoft.com/office/powerpoint/2010/main" val="34561875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3837-115E-692D-0489-2E421A41AB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14C746-1001-6309-7C78-BFCC7F15F0E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8DF79AF-B418-7F4B-33C4-6BAC26F512BE}"/>
              </a:ext>
            </a:extLst>
          </p:cNvPr>
          <p:cNvPicPr>
            <a:picLocks noChangeAspect="1"/>
          </p:cNvPicPr>
          <p:nvPr/>
        </p:nvPicPr>
        <p:blipFill>
          <a:blip r:embed="rId2"/>
          <a:stretch>
            <a:fillRect/>
          </a:stretch>
        </p:blipFill>
        <p:spPr>
          <a:xfrm>
            <a:off x="394447" y="400050"/>
            <a:ext cx="11403106" cy="6057900"/>
          </a:xfrm>
          <a:prstGeom prst="rect">
            <a:avLst/>
          </a:prstGeom>
        </p:spPr>
      </p:pic>
    </p:spTree>
    <p:extLst>
      <p:ext uri="{BB962C8B-B14F-4D97-AF65-F5344CB8AC3E}">
        <p14:creationId xmlns:p14="http://schemas.microsoft.com/office/powerpoint/2010/main" val="22859702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52</TotalTime>
  <Words>539</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Bell MT</vt:lpstr>
      <vt:lpstr>Brush Script MT</vt:lpstr>
      <vt:lpstr>Calibri</vt:lpstr>
      <vt:lpstr>Calibri Light</vt:lpstr>
      <vt:lpstr>Candara</vt:lpstr>
      <vt:lpstr>Century</vt:lpstr>
      <vt:lpstr>Times New Roman</vt:lpstr>
      <vt:lpstr>Celestial</vt:lpstr>
      <vt:lpstr>Web-technologies (cse-2067) miniproject</vt:lpstr>
      <vt:lpstr> Department of Computer Science and Engineering School of Engineering Section : 3CSE9 Submitted by:  </vt:lpstr>
      <vt:lpstr>abstract</vt:lpstr>
      <vt:lpstr>Hardware and software requirements</vt:lpstr>
      <vt:lpstr>Project module</vt:lpstr>
      <vt:lpstr>ABOUT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TOU!!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Web-technologies (cse-2067) miniproject</dc:title>
  <dc:creator>K LAYASREE</dc:creator>
  <cp:lastModifiedBy>K LAYASREE</cp:lastModifiedBy>
  <cp:revision>2</cp:revision>
  <dcterms:created xsi:type="dcterms:W3CDTF">2022-12-21T07:55:20Z</dcterms:created>
  <dcterms:modified xsi:type="dcterms:W3CDTF">2022-12-23T05:19:34Z</dcterms:modified>
</cp:coreProperties>
</file>