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6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2" autoAdjust="0"/>
    <p:restoredTop sz="94660"/>
  </p:normalViewPr>
  <p:slideViewPr>
    <p:cSldViewPr>
      <p:cViewPr varScale="1">
        <p:scale>
          <a:sx n="69" d="100"/>
          <a:sy n="69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tage%20BT\Copie%20de%20Sarra%20Proj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tage%20BT\Copie%20de%20Sarra%20Proj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tage%20BT\Copie%20de%20Sarra%20Proj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373217034841933E-2"/>
          <c:y val="2.1959228290462943E-2"/>
          <c:w val="0.74514552237959952"/>
          <c:h val="0.864096416160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RETRAITS!$A$5</c:f>
              <c:strCache>
                <c:ptCount val="1"/>
                <c:pt idx="0">
                  <c:v>Ratraits Guichet 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(RETRAITS!$B$3;RETRAITS!$D$3;RETRAITS!$F$3)</c:f>
              <c:strCache>
                <c:ptCount val="3"/>
                <c:pt idx="0">
                  <c:v>Nombre de comptes</c:v>
                </c:pt>
                <c:pt idx="1">
                  <c:v>Nombre de retraits</c:v>
                </c:pt>
                <c:pt idx="2">
                  <c:v>Montant de retraits</c:v>
                </c:pt>
              </c:strCache>
            </c:strRef>
          </c:cat>
          <c:val>
            <c:numRef>
              <c:f>(RETRAITS!$C$5;RETRAITS!$E$5;RETRAITS!$G$5)</c:f>
              <c:numCache>
                <c:formatCode>0.00%</c:formatCode>
                <c:ptCount val="3"/>
                <c:pt idx="0">
                  <c:v>0.89518231211331301</c:v>
                </c:pt>
                <c:pt idx="1">
                  <c:v>0.2613130785465031</c:v>
                </c:pt>
                <c:pt idx="2">
                  <c:v>0.76661959787256273</c:v>
                </c:pt>
              </c:numCache>
            </c:numRef>
          </c:val>
        </c:ser>
        <c:ser>
          <c:idx val="1"/>
          <c:order val="1"/>
          <c:tx>
            <c:strRef>
              <c:f>RETRAITS!$A$6</c:f>
              <c:strCache>
                <c:ptCount val="1"/>
                <c:pt idx="0">
                  <c:v>Retarit DAB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(RETRAITS!$B$3;RETRAITS!$D$3;RETRAITS!$F$3)</c:f>
              <c:strCache>
                <c:ptCount val="3"/>
                <c:pt idx="0">
                  <c:v>Nombre de comptes</c:v>
                </c:pt>
                <c:pt idx="1">
                  <c:v>Nombre de retraits</c:v>
                </c:pt>
                <c:pt idx="2">
                  <c:v>Montant de retraits</c:v>
                </c:pt>
              </c:strCache>
            </c:strRef>
          </c:cat>
          <c:val>
            <c:numRef>
              <c:f>(RETRAITS!$C$6;RETRAITS!$E$6;RETRAITS!$G$6)</c:f>
              <c:numCache>
                <c:formatCode>0.00%</c:formatCode>
                <c:ptCount val="3"/>
                <c:pt idx="0">
                  <c:v>0.47738764486040014</c:v>
                </c:pt>
                <c:pt idx="1">
                  <c:v>0.7386869214534969</c:v>
                </c:pt>
                <c:pt idx="2">
                  <c:v>0.23338040212743721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847040"/>
        <c:axId val="127849984"/>
      </c:barChart>
      <c:catAx>
        <c:axId val="127847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2">
                    <a:lumMod val="50000"/>
                  </a:schemeClr>
                </a:solidFill>
              </a:defRPr>
            </a:pPr>
            <a:endParaRPr lang="fr-FR"/>
          </a:p>
        </c:txPr>
        <c:crossAx val="127849984"/>
        <c:crosses val="autoZero"/>
        <c:auto val="1"/>
        <c:lblAlgn val="ctr"/>
        <c:lblOffset val="100"/>
        <c:noMultiLvlLbl val="0"/>
      </c:catAx>
      <c:valAx>
        <c:axId val="1278499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1">
                    <a:lumMod val="50000"/>
                  </a:schemeClr>
                </a:solidFill>
              </a:defRPr>
            </a:pPr>
            <a:endParaRPr lang="fr-FR"/>
          </a:p>
        </c:txPr>
        <c:crossAx val="12784704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400" b="1">
                <a:solidFill>
                  <a:schemeClr val="tx2">
                    <a:lumMod val="75000"/>
                  </a:schemeClr>
                </a:solidFill>
              </a:defRPr>
            </a:pPr>
            <a:endParaRPr lang="fr-FR"/>
          </a:p>
        </c:txPr>
      </c:legendEntry>
      <c:legendEntry>
        <c:idx val="1"/>
        <c:txPr>
          <a:bodyPr/>
          <a:lstStyle/>
          <a:p>
            <a:pPr>
              <a:defRPr sz="1400" b="1">
                <a:solidFill>
                  <a:schemeClr val="tx2">
                    <a:lumMod val="75000"/>
                  </a:schemeClr>
                </a:solidFill>
              </a:defRPr>
            </a:pPr>
            <a:endParaRPr lang="fr-FR"/>
          </a:p>
        </c:txPr>
      </c:legendEntry>
      <c:layout>
        <c:manualLayout>
          <c:xMode val="edge"/>
          <c:yMode val="edge"/>
          <c:x val="0.81876067295749888"/>
          <c:y val="0.14120110763058275"/>
          <c:w val="0.17947750141183122"/>
          <c:h val="0.57487237767537958"/>
        </c:manualLayout>
      </c:layout>
      <c:overlay val="0"/>
      <c:txPr>
        <a:bodyPr/>
        <a:lstStyle/>
        <a:p>
          <a:pPr>
            <a:defRPr sz="1400" b="1">
              <a:solidFill>
                <a:schemeClr val="tx2">
                  <a:lumMod val="75000"/>
                </a:schemeClr>
              </a:solidFill>
            </a:defRPr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RETRAITS!$A$13</c:f>
              <c:strCache>
                <c:ptCount val="1"/>
                <c:pt idx="0">
                  <c:v>Ratraits uniquement Guichet 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0.163464943226182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5A-493B-AE46-7B25E12C2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(RETRAITS!$B$11,RETRAITS!$D$11,RETRAITS!$F$11)</c:f>
              <c:strCache>
                <c:ptCount val="3"/>
                <c:pt idx="0">
                  <c:v>Nombre de comptes</c:v>
                </c:pt>
                <c:pt idx="1">
                  <c:v>Nombre de retraits</c:v>
                </c:pt>
                <c:pt idx="2">
                  <c:v>Montant de retraits</c:v>
                </c:pt>
              </c:strCache>
            </c:strRef>
          </c:cat>
          <c:val>
            <c:numRef>
              <c:f>(RETRAITS!$C$13,RETRAITS!$E$13,RETRAITS!$G$13)</c:f>
              <c:numCache>
                <c:formatCode>0.00%</c:formatCode>
                <c:ptCount val="3"/>
                <c:pt idx="0">
                  <c:v>0.52261235513959992</c:v>
                </c:pt>
                <c:pt idx="1">
                  <c:v>0.14070021104540612</c:v>
                </c:pt>
                <c:pt idx="2">
                  <c:v>0.49362918240861703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85A-493B-AE46-7B25E12C2A90}"/>
            </c:ext>
          </c:extLst>
        </c:ser>
        <c:ser>
          <c:idx val="1"/>
          <c:order val="1"/>
          <c:tx>
            <c:strRef>
              <c:f>RETRAITS!$A$14</c:f>
              <c:strCache>
                <c:ptCount val="1"/>
                <c:pt idx="0">
                  <c:v>Retarit uniquement DAB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7.74434378498387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5A-493B-AE46-7B25E12C2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(RETRAITS!$B$11,RETRAITS!$D$11,RETRAITS!$F$11)</c:f>
              <c:strCache>
                <c:ptCount val="3"/>
                <c:pt idx="0">
                  <c:v>Nombre de comptes</c:v>
                </c:pt>
                <c:pt idx="1">
                  <c:v>Nombre de retraits</c:v>
                </c:pt>
                <c:pt idx="2">
                  <c:v>Montant de retraits</c:v>
                </c:pt>
              </c:strCache>
            </c:strRef>
          </c:cat>
          <c:val>
            <c:numRef>
              <c:f>(RETRAITS!$C$14,RETRAITS!$E$14,RETRAITS!$G$14)</c:f>
              <c:numCache>
                <c:formatCode>0.00%</c:formatCode>
                <c:ptCount val="3"/>
                <c:pt idx="0">
                  <c:v>0.10481768788668698</c:v>
                </c:pt>
                <c:pt idx="1">
                  <c:v>0.15282445619240653</c:v>
                </c:pt>
                <c:pt idx="2">
                  <c:v>5.0618145989933784E-2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85A-493B-AE46-7B25E12C2A90}"/>
            </c:ext>
          </c:extLst>
        </c:ser>
        <c:ser>
          <c:idx val="2"/>
          <c:order val="2"/>
          <c:tx>
            <c:strRef>
              <c:f>RETRAITS!$A$15</c:f>
              <c:strCache>
                <c:ptCount val="1"/>
                <c:pt idx="0">
                  <c:v>Retrait DAB &amp; Guichet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5.5555555555555558E-3"/>
                  <c:y val="0.130012135579826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5A-493B-AE46-7B25E12C2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(RETRAITS!$B$11,RETRAITS!$D$11,RETRAITS!$F$11)</c:f>
              <c:strCache>
                <c:ptCount val="3"/>
                <c:pt idx="0">
                  <c:v>Nombre de comptes</c:v>
                </c:pt>
                <c:pt idx="1">
                  <c:v>Nombre de retraits</c:v>
                </c:pt>
                <c:pt idx="2">
                  <c:v>Montant de retraits</c:v>
                </c:pt>
              </c:strCache>
            </c:strRef>
          </c:cat>
          <c:val>
            <c:numRef>
              <c:f>(RETRAITS!$C$15,RETRAITS!$E$15,RETRAITS!$G$15)</c:f>
              <c:numCache>
                <c:formatCode>0.00%</c:formatCode>
                <c:ptCount val="3"/>
                <c:pt idx="0">
                  <c:v>0.37256995697371315</c:v>
                </c:pt>
                <c:pt idx="1">
                  <c:v>0.70647533276218732</c:v>
                </c:pt>
                <c:pt idx="2">
                  <c:v>0.45575267160144917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85A-493B-AE46-7B25E12C2A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8671488"/>
        <c:axId val="208673024"/>
      </c:barChart>
      <c:catAx>
        <c:axId val="208671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accent1">
                    <a:lumMod val="50000"/>
                  </a:schemeClr>
                </a:solidFill>
              </a:defRPr>
            </a:pPr>
            <a:endParaRPr lang="fr-FR"/>
          </a:p>
        </c:txPr>
        <c:crossAx val="208673024"/>
        <c:crosses val="autoZero"/>
        <c:auto val="1"/>
        <c:lblAlgn val="ctr"/>
        <c:lblOffset val="100"/>
        <c:noMultiLvlLbl val="0"/>
      </c:catAx>
      <c:valAx>
        <c:axId val="20867302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8671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35555952720227"/>
          <c:y val="0.21405060637337117"/>
          <c:w val="0.32654967918631489"/>
          <c:h val="0.50433146870154744"/>
        </c:manualLayout>
      </c:layout>
      <c:overlay val="0"/>
      <c:txPr>
        <a:bodyPr/>
        <a:lstStyle/>
        <a:p>
          <a:pPr>
            <a:defRPr sz="1200" b="1">
              <a:solidFill>
                <a:schemeClr val="accent1">
                  <a:lumMod val="50000"/>
                </a:schemeClr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23601352424945"/>
          <c:y val="0.10407237953717911"/>
          <c:w val="0.64014515955966911"/>
          <c:h val="0.681243222481090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RETRAITS!$A$27</c:f>
              <c:strCache>
                <c:ptCount val="1"/>
                <c:pt idx="0">
                  <c:v>Retrait DAB et Guichet</c:v>
                </c:pt>
              </c:strCache>
            </c:strRef>
          </c:tx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tx2">
                          <a:lumMod val="50000"/>
                        </a:schemeClr>
                      </a:solidFill>
                    </a:defRPr>
                  </a:pPr>
                  <a:endParaRPr lang="fr-F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tx2">
                          <a:lumMod val="50000"/>
                        </a:schemeClr>
                      </a:solidFill>
                    </a:defRPr>
                  </a:pPr>
                  <a:endParaRPr lang="fr-F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tx2">
                          <a:lumMod val="50000"/>
                        </a:schemeClr>
                      </a:solidFill>
                    </a:defRPr>
                  </a:pPr>
                  <a:endParaRPr lang="fr-F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(RETRAITS!$B$26,RETRAITS!$D$26,RETRAITS!$F$26)</c:f>
              <c:strCache>
                <c:ptCount val="3"/>
                <c:pt idx="0">
                  <c:v>Nombre de Comptes</c:v>
                </c:pt>
                <c:pt idx="1">
                  <c:v>Nombre de Retaits</c:v>
                </c:pt>
                <c:pt idx="2">
                  <c:v>Montant de Ratraits</c:v>
                </c:pt>
              </c:strCache>
            </c:strRef>
          </c:cat>
          <c:val>
            <c:numRef>
              <c:f>(RETRAITS!$C$27,RETRAITS!$E$27,RETRAITS!$G$27)</c:f>
              <c:numCache>
                <c:formatCode>0.00%</c:formatCode>
                <c:ptCount val="3"/>
                <c:pt idx="0">
                  <c:v>0.70681111784157369</c:v>
                </c:pt>
                <c:pt idx="1">
                  <c:v>0.80150501814954311</c:v>
                </c:pt>
                <c:pt idx="2">
                  <c:v>0.80177501589725231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45E-41CE-8EAE-D61A1E1AEA16}"/>
            </c:ext>
          </c:extLst>
        </c:ser>
        <c:ser>
          <c:idx val="1"/>
          <c:order val="1"/>
          <c:tx>
            <c:strRef>
              <c:f>RETRAITS!$A$30</c:f>
              <c:strCache>
                <c:ptCount val="1"/>
                <c:pt idx="0">
                  <c:v>Retrait DAB uniquement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7.16029080435741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5E-41CE-8EAE-D61A1E1AE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(RETRAITS!$B$26,RETRAITS!$D$26,RETRAITS!$F$26)</c:f>
              <c:strCache>
                <c:ptCount val="3"/>
                <c:pt idx="0">
                  <c:v>Nombre de Comptes</c:v>
                </c:pt>
                <c:pt idx="1">
                  <c:v>Nombre de Retaits</c:v>
                </c:pt>
                <c:pt idx="2">
                  <c:v>Montant de Ratraits</c:v>
                </c:pt>
              </c:strCache>
            </c:strRef>
          </c:cat>
          <c:val>
            <c:numRef>
              <c:f>(RETRAITS!$C$30,RETRAITS!$E$30,RETRAITS!$G$30)</c:f>
              <c:numCache>
                <c:formatCode>0.00%</c:formatCode>
                <c:ptCount val="3"/>
                <c:pt idx="0">
                  <c:v>0.19885206994826371</c:v>
                </c:pt>
                <c:pt idx="1">
                  <c:v>0.1733812390239832</c:v>
                </c:pt>
                <c:pt idx="2">
                  <c:v>8.9049098984034361E-2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45E-41CE-8EAE-D61A1E1AEA16}"/>
            </c:ext>
          </c:extLst>
        </c:ser>
        <c:ser>
          <c:idx val="2"/>
          <c:order val="2"/>
          <c:tx>
            <c:strRef>
              <c:f>RETRAITS!$A$31</c:f>
              <c:strCache>
                <c:ptCount val="1"/>
                <c:pt idx="0">
                  <c:v>Retrait Guichet uniquement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671834625322998E-2"/>
                  <c:y val="4.40709513080776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5E-41CE-8EAE-D61A1E1AE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2">
                        <a:lumMod val="50000"/>
                      </a:schemeClr>
                    </a:solidFill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(RETRAITS!$B$26,RETRAITS!$D$26,RETRAITS!$F$26)</c:f>
              <c:strCache>
                <c:ptCount val="3"/>
                <c:pt idx="0">
                  <c:v>Nombre de Comptes</c:v>
                </c:pt>
                <c:pt idx="1">
                  <c:v>Nombre de Retaits</c:v>
                </c:pt>
                <c:pt idx="2">
                  <c:v>Montant de Ratraits</c:v>
                </c:pt>
              </c:strCache>
            </c:strRef>
          </c:cat>
          <c:val>
            <c:numRef>
              <c:f>(RETRAITS!$C$31,RETRAITS!$E$31,RETRAITS!$G$31)</c:f>
              <c:numCache>
                <c:formatCode>0.00%</c:formatCode>
                <c:ptCount val="3"/>
                <c:pt idx="0">
                  <c:v>9.433681221016256E-2</c:v>
                </c:pt>
                <c:pt idx="1">
                  <c:v>2.5113742826473679E-2</c:v>
                </c:pt>
                <c:pt idx="2">
                  <c:v>0.10917588511871332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45E-41CE-8EAE-D61A1E1AEA1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8745600"/>
        <c:axId val="208747136"/>
      </c:barChart>
      <c:catAx>
        <c:axId val="208745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accent1">
                    <a:lumMod val="50000"/>
                  </a:schemeClr>
                </a:solidFill>
              </a:defRPr>
            </a:pPr>
            <a:endParaRPr lang="fr-FR"/>
          </a:p>
        </c:txPr>
        <c:crossAx val="208747136"/>
        <c:crosses val="autoZero"/>
        <c:auto val="1"/>
        <c:lblAlgn val="ctr"/>
        <c:lblOffset val="100"/>
        <c:noMultiLvlLbl val="0"/>
      </c:catAx>
      <c:valAx>
        <c:axId val="20874713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87456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54887142212746"/>
          <c:y val="0.17856099058693672"/>
          <c:w val="0.24145104651702426"/>
          <c:h val="0.55897428722553799"/>
        </c:manualLayout>
      </c:layout>
      <c:overlay val="0"/>
      <c:txPr>
        <a:bodyPr/>
        <a:lstStyle/>
        <a:p>
          <a:pPr>
            <a:defRPr sz="1400" b="1" i="0">
              <a:solidFill>
                <a:schemeClr val="tx2"/>
              </a:solidFill>
            </a:defRPr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0FE9D-F535-4C3A-9ACB-9FB45D86E10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C56B0D-3D9B-4F77-927C-836208EDA577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Forme juridique </a:t>
          </a:r>
          <a:endParaRPr lang="fr-FR" sz="2400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19FE9F07-E443-4281-8BE6-98B03BA67317}" type="parTrans" cxnId="{056542BF-7519-4737-AA4A-9967376C265A}">
      <dgm:prSet/>
      <dgm:spPr/>
      <dgm:t>
        <a:bodyPr/>
        <a:lstStyle/>
        <a:p>
          <a:endParaRPr lang="fr-FR"/>
        </a:p>
      </dgm:t>
    </dgm:pt>
    <dgm:pt modelId="{FFD75934-54C9-4C0E-B2B5-CC77CBA670A2}" type="sibTrans" cxnId="{056542BF-7519-4737-AA4A-9967376C265A}">
      <dgm:prSet/>
      <dgm:spPr/>
      <dgm:t>
        <a:bodyPr/>
        <a:lstStyle/>
        <a:p>
          <a:endParaRPr lang="fr-FR"/>
        </a:p>
      </dgm:t>
    </dgm:pt>
    <dgm:pt modelId="{1E5CB4CE-6DE4-4EB2-8883-EF3DBF4E2D99}">
      <dgm:prSet phldrT="[Texte]" custT="1"/>
      <dgm:spPr/>
      <dgm:t>
        <a:bodyPr/>
        <a:lstStyle/>
        <a:p>
          <a:r>
            <a:rPr lang="fr-FR" sz="2400" dirty="0" smtClean="0"/>
            <a:t>Société anonyme</a:t>
          </a:r>
          <a:endParaRPr lang="fr-FR" sz="2400" dirty="0"/>
        </a:p>
      </dgm:t>
    </dgm:pt>
    <dgm:pt modelId="{989804AD-2A64-4B94-98A3-DDFFF24995E9}" type="parTrans" cxnId="{E845A045-B630-4B9F-86E9-2D98D57AE833}">
      <dgm:prSet/>
      <dgm:spPr/>
      <dgm:t>
        <a:bodyPr/>
        <a:lstStyle/>
        <a:p>
          <a:endParaRPr lang="fr-FR"/>
        </a:p>
      </dgm:t>
    </dgm:pt>
    <dgm:pt modelId="{1025DE09-C4A7-488B-88BE-05C93F9B8124}" type="sibTrans" cxnId="{E845A045-B630-4B9F-86E9-2D98D57AE833}">
      <dgm:prSet/>
      <dgm:spPr/>
      <dgm:t>
        <a:bodyPr/>
        <a:lstStyle/>
        <a:p>
          <a:endParaRPr lang="fr-FR"/>
        </a:p>
      </dgm:t>
    </dgm:pt>
    <dgm:pt modelId="{DD8167C0-F6E6-408D-BC82-445A848FECF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Date de constitution</a:t>
          </a:r>
          <a:endParaRPr lang="fr-FR" sz="2400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1F4FDE96-6A4F-49BF-97D2-CC25B8676D4F}" type="parTrans" cxnId="{1408A3CC-7018-49CC-83C4-1505DDE5A590}">
      <dgm:prSet/>
      <dgm:spPr/>
      <dgm:t>
        <a:bodyPr/>
        <a:lstStyle/>
        <a:p>
          <a:endParaRPr lang="fr-FR"/>
        </a:p>
      </dgm:t>
    </dgm:pt>
    <dgm:pt modelId="{D8DF2BF9-00C2-4967-998D-0418B5B0D7CF}" type="sibTrans" cxnId="{1408A3CC-7018-49CC-83C4-1505DDE5A590}">
      <dgm:prSet/>
      <dgm:spPr/>
      <dgm:t>
        <a:bodyPr/>
        <a:lstStyle/>
        <a:p>
          <a:endParaRPr lang="fr-FR"/>
        </a:p>
      </dgm:t>
    </dgm:pt>
    <dgm:pt modelId="{02D1C32B-9FC1-4F3C-B13B-1F19EB1B25EF}">
      <dgm:prSet phldrT="[Texte]" custT="1"/>
      <dgm:spPr/>
      <dgm:t>
        <a:bodyPr/>
        <a:lstStyle/>
        <a:p>
          <a:r>
            <a:rPr lang="fr-FR" sz="2700" b="0" i="0" dirty="0" smtClean="0"/>
            <a:t>23 Septembre 1884</a:t>
          </a:r>
          <a:endParaRPr lang="fr-FR" sz="2700" dirty="0"/>
        </a:p>
      </dgm:t>
    </dgm:pt>
    <dgm:pt modelId="{0877D8E0-9AD8-4352-A1DD-43AB4BBF275D}" type="parTrans" cxnId="{21E368D2-0041-491C-83E5-BB173C1A4119}">
      <dgm:prSet/>
      <dgm:spPr/>
      <dgm:t>
        <a:bodyPr/>
        <a:lstStyle/>
        <a:p>
          <a:endParaRPr lang="fr-FR"/>
        </a:p>
      </dgm:t>
    </dgm:pt>
    <dgm:pt modelId="{8D52D1AA-FB3B-4E42-BA60-F96BF94D857B}" type="sibTrans" cxnId="{21E368D2-0041-491C-83E5-BB173C1A4119}">
      <dgm:prSet/>
      <dgm:spPr/>
      <dgm:t>
        <a:bodyPr/>
        <a:lstStyle/>
        <a:p>
          <a:endParaRPr lang="fr-FR"/>
        </a:p>
      </dgm:t>
    </dgm:pt>
    <dgm:pt modelId="{DEEBAFF2-E153-4008-99D6-F94B487B4D5A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Capital social :</a:t>
          </a:r>
          <a:endParaRPr lang="fr-FR" sz="3200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54E2AE42-4D9D-41AC-89A3-34946E558233}" type="parTrans" cxnId="{BF4DE7C8-82CA-4137-AA3D-37260693F3AD}">
      <dgm:prSet/>
      <dgm:spPr/>
      <dgm:t>
        <a:bodyPr/>
        <a:lstStyle/>
        <a:p>
          <a:endParaRPr lang="fr-FR"/>
        </a:p>
      </dgm:t>
    </dgm:pt>
    <dgm:pt modelId="{E42CCF19-9E0F-4D44-9E1B-FB6DCB73E738}" type="sibTrans" cxnId="{BF4DE7C8-82CA-4137-AA3D-37260693F3AD}">
      <dgm:prSet/>
      <dgm:spPr/>
      <dgm:t>
        <a:bodyPr/>
        <a:lstStyle/>
        <a:p>
          <a:endParaRPr lang="fr-FR"/>
        </a:p>
      </dgm:t>
    </dgm:pt>
    <dgm:pt modelId="{C9B24297-0CF7-4373-AB80-2FFCF4BCB75A}">
      <dgm:prSet phldrT="[Texte]" custT="1"/>
      <dgm:spPr/>
      <dgm:t>
        <a:bodyPr/>
        <a:lstStyle/>
        <a:p>
          <a:r>
            <a:rPr lang="fr-FR" sz="2500" dirty="0" smtClean="0"/>
            <a:t>180.000.000 </a:t>
          </a:r>
          <a:r>
            <a:rPr lang="fr-FR" sz="2500" b="0" i="0" dirty="0" smtClean="0"/>
            <a:t>dinars</a:t>
          </a:r>
          <a:endParaRPr lang="fr-FR" sz="2500" dirty="0"/>
        </a:p>
      </dgm:t>
    </dgm:pt>
    <dgm:pt modelId="{1E0B3987-FE0D-4AD0-AAD0-EDE8E0C910B2}" type="parTrans" cxnId="{1D90C8FB-DA80-4921-85F9-22854B9B6C1B}">
      <dgm:prSet/>
      <dgm:spPr/>
      <dgm:t>
        <a:bodyPr/>
        <a:lstStyle/>
        <a:p>
          <a:endParaRPr lang="fr-FR"/>
        </a:p>
      </dgm:t>
    </dgm:pt>
    <dgm:pt modelId="{3590B6A4-C439-4AA3-AE4B-E2CFC63FBE4D}" type="sibTrans" cxnId="{1D90C8FB-DA80-4921-85F9-22854B9B6C1B}">
      <dgm:prSet/>
      <dgm:spPr/>
      <dgm:t>
        <a:bodyPr/>
        <a:lstStyle/>
        <a:p>
          <a:endParaRPr lang="fr-FR"/>
        </a:p>
      </dgm:t>
    </dgm:pt>
    <dgm:pt modelId="{DE9802D7-1F86-4A31-8889-31F9D9DF71D5}">
      <dgm:prSet phldrT="[Texte]" custT="1"/>
      <dgm:spPr/>
      <dgm:t>
        <a:bodyPr/>
        <a:lstStyle/>
        <a:p>
          <a:r>
            <a:rPr lang="fr-FR" sz="2400" b="0" i="0" dirty="0" smtClean="0"/>
            <a:t>l'une des catégories légales </a:t>
          </a:r>
          <a:r>
            <a:rPr lang="fr-FR" sz="2400" b="0" i="0" u="none" dirty="0" smtClean="0"/>
            <a:t>d’établissement de crédit</a:t>
          </a:r>
          <a:endParaRPr lang="fr-FR" sz="2400" b="0" i="0" dirty="0"/>
        </a:p>
      </dgm:t>
    </dgm:pt>
    <dgm:pt modelId="{87EE11A4-9BDB-4739-BCC1-A0CC36B02284}" type="parTrans" cxnId="{48D22006-406E-46AE-88F4-DCCCB7A61DEC}">
      <dgm:prSet/>
      <dgm:spPr/>
    </dgm:pt>
    <dgm:pt modelId="{1E425B67-A682-4A2F-8209-317C283353EE}" type="sibTrans" cxnId="{48D22006-406E-46AE-88F4-DCCCB7A61DEC}">
      <dgm:prSet/>
      <dgm:spPr/>
    </dgm:pt>
    <dgm:pt modelId="{C28752A0-073A-4959-A3C2-067BC5315EFB}" type="pres">
      <dgm:prSet presAssocID="{57C0FE9D-F535-4C3A-9ACB-9FB45D86E109}" presName="Name0" presStyleCnt="0">
        <dgm:presLayoutVars>
          <dgm:dir/>
          <dgm:resizeHandles val="exact"/>
        </dgm:presLayoutVars>
      </dgm:prSet>
      <dgm:spPr/>
    </dgm:pt>
    <dgm:pt modelId="{C58F8B17-2D0F-47E7-844A-9E77EE89EAE4}" type="pres">
      <dgm:prSet presAssocID="{5BC56B0D-3D9B-4F77-927C-836208EDA57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D6C2C-D7FA-480F-9B61-C1CF927ECEEC}" type="pres">
      <dgm:prSet presAssocID="{FFD75934-54C9-4C0E-B2B5-CC77CBA670A2}" presName="sibTrans" presStyleCnt="0"/>
      <dgm:spPr/>
    </dgm:pt>
    <dgm:pt modelId="{D438CB9D-3DC9-4579-A966-4546B6991913}" type="pres">
      <dgm:prSet presAssocID="{DD8167C0-F6E6-408D-BC82-445A848FECF2}" presName="node" presStyleLbl="node1" presStyleIdx="1" presStyleCnt="3" custScaleX="914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A18D9B-3BC4-4DC5-8E7D-74A45550B492}" type="pres">
      <dgm:prSet presAssocID="{D8DF2BF9-00C2-4967-998D-0418B5B0D7CF}" presName="sibTrans" presStyleCnt="0"/>
      <dgm:spPr/>
    </dgm:pt>
    <dgm:pt modelId="{9B63FC50-9A13-49BB-93C0-AC67A9022D6F}" type="pres">
      <dgm:prSet presAssocID="{DEEBAFF2-E153-4008-99D6-F94B487B4D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B299F4-73B0-41EE-9943-F59FCE519C67}" type="presOf" srcId="{5BC56B0D-3D9B-4F77-927C-836208EDA577}" destId="{C58F8B17-2D0F-47E7-844A-9E77EE89EAE4}" srcOrd="0" destOrd="0" presId="urn:microsoft.com/office/officeart/2005/8/layout/hList6"/>
    <dgm:cxn modelId="{48D22006-406E-46AE-88F4-DCCCB7A61DEC}" srcId="{5BC56B0D-3D9B-4F77-927C-836208EDA577}" destId="{DE9802D7-1F86-4A31-8889-31F9D9DF71D5}" srcOrd="1" destOrd="0" parTransId="{87EE11A4-9BDB-4739-BCC1-A0CC36B02284}" sibTransId="{1E425B67-A682-4A2F-8209-317C283353EE}"/>
    <dgm:cxn modelId="{BF4DE7C8-82CA-4137-AA3D-37260693F3AD}" srcId="{57C0FE9D-F535-4C3A-9ACB-9FB45D86E109}" destId="{DEEBAFF2-E153-4008-99D6-F94B487B4D5A}" srcOrd="2" destOrd="0" parTransId="{54E2AE42-4D9D-41AC-89A3-34946E558233}" sibTransId="{E42CCF19-9E0F-4D44-9E1B-FB6DCB73E738}"/>
    <dgm:cxn modelId="{E845A045-B630-4B9F-86E9-2D98D57AE833}" srcId="{5BC56B0D-3D9B-4F77-927C-836208EDA577}" destId="{1E5CB4CE-6DE4-4EB2-8883-EF3DBF4E2D99}" srcOrd="0" destOrd="0" parTransId="{989804AD-2A64-4B94-98A3-DDFFF24995E9}" sibTransId="{1025DE09-C4A7-488B-88BE-05C93F9B8124}"/>
    <dgm:cxn modelId="{632AF525-B217-40EA-9C19-57495DFF6799}" type="presOf" srcId="{1E5CB4CE-6DE4-4EB2-8883-EF3DBF4E2D99}" destId="{C58F8B17-2D0F-47E7-844A-9E77EE89EAE4}" srcOrd="0" destOrd="1" presId="urn:microsoft.com/office/officeart/2005/8/layout/hList6"/>
    <dgm:cxn modelId="{21E368D2-0041-491C-83E5-BB173C1A4119}" srcId="{DD8167C0-F6E6-408D-BC82-445A848FECF2}" destId="{02D1C32B-9FC1-4F3C-B13B-1F19EB1B25EF}" srcOrd="0" destOrd="0" parTransId="{0877D8E0-9AD8-4352-A1DD-43AB4BBF275D}" sibTransId="{8D52D1AA-FB3B-4E42-BA60-F96BF94D857B}"/>
    <dgm:cxn modelId="{056542BF-7519-4737-AA4A-9967376C265A}" srcId="{57C0FE9D-F535-4C3A-9ACB-9FB45D86E109}" destId="{5BC56B0D-3D9B-4F77-927C-836208EDA577}" srcOrd="0" destOrd="0" parTransId="{19FE9F07-E443-4281-8BE6-98B03BA67317}" sibTransId="{FFD75934-54C9-4C0E-B2B5-CC77CBA670A2}"/>
    <dgm:cxn modelId="{DC42CFA8-238B-44C7-A56F-1C06034B0443}" type="presOf" srcId="{DEEBAFF2-E153-4008-99D6-F94B487B4D5A}" destId="{9B63FC50-9A13-49BB-93C0-AC67A9022D6F}" srcOrd="0" destOrd="0" presId="urn:microsoft.com/office/officeart/2005/8/layout/hList6"/>
    <dgm:cxn modelId="{1D90C8FB-DA80-4921-85F9-22854B9B6C1B}" srcId="{DEEBAFF2-E153-4008-99D6-F94B487B4D5A}" destId="{C9B24297-0CF7-4373-AB80-2FFCF4BCB75A}" srcOrd="0" destOrd="0" parTransId="{1E0B3987-FE0D-4AD0-AAD0-EDE8E0C910B2}" sibTransId="{3590B6A4-C439-4AA3-AE4B-E2CFC63FBE4D}"/>
    <dgm:cxn modelId="{44C403DC-38F0-49B5-B5F7-215A9E8D904F}" type="presOf" srcId="{57C0FE9D-F535-4C3A-9ACB-9FB45D86E109}" destId="{C28752A0-073A-4959-A3C2-067BC5315EFB}" srcOrd="0" destOrd="0" presId="urn:microsoft.com/office/officeart/2005/8/layout/hList6"/>
    <dgm:cxn modelId="{2566EA57-B9EC-49ED-8C4C-B914F2C03D50}" type="presOf" srcId="{02D1C32B-9FC1-4F3C-B13B-1F19EB1B25EF}" destId="{D438CB9D-3DC9-4579-A966-4546B6991913}" srcOrd="0" destOrd="1" presId="urn:microsoft.com/office/officeart/2005/8/layout/hList6"/>
    <dgm:cxn modelId="{1408A3CC-7018-49CC-83C4-1505DDE5A590}" srcId="{57C0FE9D-F535-4C3A-9ACB-9FB45D86E109}" destId="{DD8167C0-F6E6-408D-BC82-445A848FECF2}" srcOrd="1" destOrd="0" parTransId="{1F4FDE96-6A4F-49BF-97D2-CC25B8676D4F}" sibTransId="{D8DF2BF9-00C2-4967-998D-0418B5B0D7CF}"/>
    <dgm:cxn modelId="{1165D526-0380-4588-A18F-3BE2981C430F}" type="presOf" srcId="{C9B24297-0CF7-4373-AB80-2FFCF4BCB75A}" destId="{9B63FC50-9A13-49BB-93C0-AC67A9022D6F}" srcOrd="0" destOrd="1" presId="urn:microsoft.com/office/officeart/2005/8/layout/hList6"/>
    <dgm:cxn modelId="{9A86AA0D-082C-46C3-953F-6443BB435F21}" type="presOf" srcId="{DD8167C0-F6E6-408D-BC82-445A848FECF2}" destId="{D438CB9D-3DC9-4579-A966-4546B6991913}" srcOrd="0" destOrd="0" presId="urn:microsoft.com/office/officeart/2005/8/layout/hList6"/>
    <dgm:cxn modelId="{D4792920-5E32-45F7-9F69-1F8D656A6FF9}" type="presOf" srcId="{DE9802D7-1F86-4A31-8889-31F9D9DF71D5}" destId="{C58F8B17-2D0F-47E7-844A-9E77EE89EAE4}" srcOrd="0" destOrd="2" presId="urn:microsoft.com/office/officeart/2005/8/layout/hList6"/>
    <dgm:cxn modelId="{09A6CEF2-94CC-4673-BC79-12C3E558B4F3}" type="presParOf" srcId="{C28752A0-073A-4959-A3C2-067BC5315EFB}" destId="{C58F8B17-2D0F-47E7-844A-9E77EE89EAE4}" srcOrd="0" destOrd="0" presId="urn:microsoft.com/office/officeart/2005/8/layout/hList6"/>
    <dgm:cxn modelId="{26084159-9DE6-480C-997B-84500B8DF186}" type="presParOf" srcId="{C28752A0-073A-4959-A3C2-067BC5315EFB}" destId="{3A2D6C2C-D7FA-480F-9B61-C1CF927ECEEC}" srcOrd="1" destOrd="0" presId="urn:microsoft.com/office/officeart/2005/8/layout/hList6"/>
    <dgm:cxn modelId="{443B9DA8-32AA-425E-AC45-6FAFF6EB6A27}" type="presParOf" srcId="{C28752A0-073A-4959-A3C2-067BC5315EFB}" destId="{D438CB9D-3DC9-4579-A966-4546B6991913}" srcOrd="2" destOrd="0" presId="urn:microsoft.com/office/officeart/2005/8/layout/hList6"/>
    <dgm:cxn modelId="{573C6A12-CF8B-4BFE-822E-6D68069791B8}" type="presParOf" srcId="{C28752A0-073A-4959-A3C2-067BC5315EFB}" destId="{39A18D9B-3BC4-4DC5-8E7D-74A45550B492}" srcOrd="3" destOrd="0" presId="urn:microsoft.com/office/officeart/2005/8/layout/hList6"/>
    <dgm:cxn modelId="{99EDD7AC-2446-4D7C-B3D6-5BA91E76C3AC}" type="presParOf" srcId="{C28752A0-073A-4959-A3C2-067BC5315EFB}" destId="{9B63FC50-9A13-49BB-93C0-AC67A9022D6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8B17-2D0F-47E7-844A-9E77EE89EAE4}">
      <dsp:nvSpPr>
        <dsp:cNvPr id="0" name=""/>
        <dsp:cNvSpPr/>
      </dsp:nvSpPr>
      <dsp:spPr>
        <a:xfrm rot="16200000">
          <a:off x="-691249" y="693241"/>
          <a:ext cx="4063999" cy="26775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Forme juridique </a:t>
          </a:r>
          <a:endParaRPr lang="fr-FR" sz="24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Société anonyme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0" i="0" kern="1200" dirty="0" smtClean="0"/>
            <a:t>l'une des catégories légales </a:t>
          </a:r>
          <a:r>
            <a:rPr lang="fr-FR" sz="2400" b="0" i="0" u="none" kern="1200" dirty="0" smtClean="0"/>
            <a:t>d’établissement de crédit</a:t>
          </a:r>
          <a:endParaRPr lang="fr-FR" sz="2400" b="0" i="0" kern="1200" dirty="0"/>
        </a:p>
      </dsp:txBody>
      <dsp:txXfrm rot="5400000">
        <a:off x="1993" y="812799"/>
        <a:ext cx="2677516" cy="2438399"/>
      </dsp:txXfrm>
    </dsp:sp>
    <dsp:sp modelId="{D438CB9D-3DC9-4579-A966-4546B6991913}">
      <dsp:nvSpPr>
        <dsp:cNvPr id="0" name=""/>
        <dsp:cNvSpPr/>
      </dsp:nvSpPr>
      <dsp:spPr>
        <a:xfrm rot="16200000">
          <a:off x="2072455" y="807866"/>
          <a:ext cx="4063999" cy="244826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Date de constitution</a:t>
          </a:r>
          <a:endParaRPr lang="fr-FR" sz="24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b="0" i="0" kern="1200" dirty="0" smtClean="0"/>
            <a:t>23 Septembre 1884</a:t>
          </a:r>
          <a:endParaRPr lang="fr-FR" sz="2700" kern="1200" dirty="0"/>
        </a:p>
      </dsp:txBody>
      <dsp:txXfrm rot="5400000">
        <a:off x="2880321" y="812800"/>
        <a:ext cx="2448267" cy="2438399"/>
      </dsp:txXfrm>
    </dsp:sp>
    <dsp:sp modelId="{9B63FC50-9A13-49BB-93C0-AC67A9022D6F}">
      <dsp:nvSpPr>
        <dsp:cNvPr id="0" name=""/>
        <dsp:cNvSpPr/>
      </dsp:nvSpPr>
      <dsp:spPr>
        <a:xfrm rot="16200000">
          <a:off x="4836161" y="693241"/>
          <a:ext cx="4063999" cy="26775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Capital social :</a:t>
          </a:r>
          <a:endParaRPr lang="fr-FR" sz="32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180.000.000 </a:t>
          </a:r>
          <a:r>
            <a:rPr lang="fr-FR" sz="2500" b="0" i="0" kern="1200" dirty="0" smtClean="0"/>
            <a:t>dinars</a:t>
          </a:r>
          <a:endParaRPr lang="fr-FR" sz="2500" kern="1200" dirty="0"/>
        </a:p>
      </dsp:txBody>
      <dsp:txXfrm rot="5400000">
        <a:off x="5529403" y="812799"/>
        <a:ext cx="2677516" cy="24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A048C-704A-4669-B411-547C9FA0399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4E65-EE7D-48A6-809D-0FB0B3C3E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4E65-EE7D-48A6-809D-0FB0B3C3E5E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86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4E65-EE7D-48A6-809D-0FB0B3C3E5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1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2A8380-EF5C-40DF-B685-1E996676AC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563D7A0-F8CB-42FD-A912-518C522D6E53}" type="datetimeFigureOut">
              <a:rPr lang="fr-FR" smtClean="0"/>
              <a:t>10/11/2017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7388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 algn="ctr">
              <a:buFont typeface="+mj-lt"/>
              <a:buAutoNum type="romanUcPeriod" startAt="6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distance séparant le client de son agence bancaire : Plus la distance est réduite plus la probabilité de retirer auprès du guichet est importante.</a:t>
            </a:r>
          </a:p>
          <a:p>
            <a:pPr lvl="0"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montant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retiré :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plafond de retrait autorisé par les DAB de la Banque de Tunisie est arrêté à 500 dinars, certains clients seront obligés de retirer auprès du guichet lorsqu’ils ont besoins de retirer au-delà de ce plafond.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Certains clients ne sont pas dotés de cartes, ou préfèrent le chèque pour sa gratuité</a:t>
            </a:r>
            <a:r>
              <a:rPr lang="fr-FR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676456" y="630935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5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696" y="4841776"/>
            <a:ext cx="4914096" cy="2016224"/>
          </a:xfrm>
        </p:spPr>
        <p:txBody>
          <a:bodyPr>
            <a:normAutofit/>
          </a:bodyPr>
          <a:lstStyle/>
          <a:p>
            <a:pPr algn="ctr"/>
            <a:r>
              <a:rPr lang="fr-FR" sz="19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Réalisé par: Madani SARRA</a:t>
            </a:r>
          </a:p>
          <a:p>
            <a:pPr algn="ctr"/>
            <a:r>
              <a:rPr lang="fr-FR" sz="19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Encadré par: Mme Labben JALILA</a:t>
            </a:r>
          </a:p>
          <a:p>
            <a:pPr algn="ctr"/>
            <a:r>
              <a:rPr lang="fr-FR" sz="19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Lieu: Banque De Tunisie</a:t>
            </a:r>
          </a:p>
          <a:p>
            <a:pPr algn="ctr"/>
            <a:r>
              <a:rPr lang="fr-FR" sz="19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Durée:01/07/2017– 31/07/2017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848872" cy="1296144"/>
          </a:xfrm>
        </p:spPr>
        <p:txBody>
          <a:bodyPr/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Comportement de retrait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détenteurs de cartes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14" y="2276872"/>
            <a:ext cx="198271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543800" cy="709935"/>
          </a:xfrm>
        </p:spPr>
        <p:txBody>
          <a:bodyPr/>
          <a:lstStyle/>
          <a:p>
            <a:pPr algn="ctr"/>
            <a:r>
              <a:rPr lang="fr-FR" sz="4800" dirty="0"/>
              <a:t>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916832"/>
            <a:ext cx="6461760" cy="372196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de la Banque De Tunisie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Méthodologie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Répartition des retraits entre DAB et Guichet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Comportement de retrait des clients détenant une carte de retrait 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 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532440" y="6453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7543800" cy="637927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: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414592" cy="37219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espèces demeurent toujours en Tunisie le premier instrument utilisé devant la carte de paiement et le chèque.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effectuer des retraits en espèces, le client peut se rendre soit au DAB soit au guichet bancaire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L’objectif de notre étude est d’examiner le comportement des clients de la Banque de Tunisie.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604448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0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+mj-lt"/>
              <a:buAutoNum type="romanUcPeriod" startAt="2"/>
            </a:pP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de la Banque De Tunisie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768303189"/>
              </p:ext>
            </p:extLst>
          </p:nvPr>
        </p:nvGraphicFramePr>
        <p:xfrm>
          <a:off x="107504" y="1412776"/>
          <a:ext cx="82089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8604448" y="63813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0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Méthodologie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161399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de données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4" y="2075655"/>
            <a:ext cx="3888432" cy="26642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27683"/>
            <a:ext cx="3024336" cy="21602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148064" y="163001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Logiciels utilisés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5260" y="473995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Système comptable de la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Banque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Tunisie.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48064" y="473995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Access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Excel</a:t>
            </a:r>
          </a:p>
          <a:p>
            <a:r>
              <a:rPr lang="fr-FR" dirty="0"/>
              <a:t> 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58708" y="6341617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+mj-lt"/>
              <a:buAutoNum type="romanUcPeriod" startAt="4"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Répartition des retraits entre DAB et </a:t>
            </a: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Guichet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653136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Les guichets sont les lieux de retrait d’espèces privilégiés des clients </a:t>
            </a:r>
            <a:br>
              <a:rPr lang="fr-FR" dirty="0">
                <a:solidFill>
                  <a:schemeClr val="tx2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solidFill>
                  <a:schemeClr val="tx2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de la Banque de Tunisie : Près de 90% des clients qui ont besoin de retrait s’adressent aux guichets.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retraits d’espèces effectués par ces clients auprès des guichets de la banque sont moins importants en nombre que ceux réalisés auprès des DAB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mais totalisent un montant global beaucoup plus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élevé 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85688"/>
              </p:ext>
            </p:extLst>
          </p:nvPr>
        </p:nvGraphicFramePr>
        <p:xfrm>
          <a:off x="374010" y="1106979"/>
          <a:ext cx="8014414" cy="325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8676456" y="64074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562074"/>
          </a:xfrm>
        </p:spPr>
        <p:txBody>
          <a:bodyPr/>
          <a:lstStyle/>
          <a:p>
            <a:pPr lvl="0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Répartition approfondie des retraits entre DAB et Guichet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314518"/>
              </p:ext>
            </p:extLst>
          </p:nvPr>
        </p:nvGraphicFramePr>
        <p:xfrm>
          <a:off x="467544" y="908720"/>
          <a:ext cx="8280920" cy="37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508518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Plus de 52 % des clients retirent des espèces uniquement aux guichets, alors que de 10 % seulement d’entre eux n’utilisent que les DAB.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Les 37% restants utilisent aussi bien le DAB que le guichet.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32440" y="630932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08" y="260648"/>
            <a:ext cx="8784976" cy="1143000"/>
          </a:xfrm>
        </p:spPr>
        <p:txBody>
          <a:bodyPr/>
          <a:lstStyle/>
          <a:p>
            <a:pPr marL="514350" lvl="0" indent="-514350">
              <a:buFont typeface="+mj-lt"/>
              <a:buAutoNum type="romanUcPeriod" startAt="5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Comportement de retrait des clients détenant une carte de retrait :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70040"/>
              </p:ext>
            </p:extLst>
          </p:nvPr>
        </p:nvGraphicFramePr>
        <p:xfrm>
          <a:off x="90856" y="764704"/>
          <a:ext cx="8424936" cy="41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4590256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Les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clients titulaires de cartes sont répartis comme suit :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71% ont effectué des retraits auprès des DAB et, paradoxalement auprès des guichets de la banque.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20% ont effectué des retraits uniquement auprès des DAB (17% en nombre 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et 9% en montant)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9% n’ont jamais utilisé la carte pour les retraits DAB. Ils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s’adressent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exclusivement aux guichets même qu’ils possèdent une carte de retrait.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04448" y="6436915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7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351</TotalTime>
  <Words>272</Words>
  <Application>Microsoft Office PowerPoint</Application>
  <PresentationFormat>Affichage à l'écran 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Contiguïté</vt:lpstr>
      <vt:lpstr>Présentation PowerPoint</vt:lpstr>
      <vt:lpstr>Comportement de retrait  des détenteurs de cartes </vt:lpstr>
      <vt:lpstr>Plan</vt:lpstr>
      <vt:lpstr>Introduction : </vt:lpstr>
      <vt:lpstr>Présentation de la Banque De Tunisie </vt:lpstr>
      <vt:lpstr>Méthodologie </vt:lpstr>
      <vt:lpstr>Répartition des retraits entre DAB et Guichet </vt:lpstr>
      <vt:lpstr>Répartition approfondie des retraits entre DAB et Guichet  </vt:lpstr>
      <vt:lpstr>Comportement de retrait des clients détenant une carte de retrait :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Comportement de retrait  des détenteurs de cartes</dc:title>
  <dc:creator>USER</dc:creator>
  <cp:lastModifiedBy>USER</cp:lastModifiedBy>
  <cp:revision>21</cp:revision>
  <dcterms:created xsi:type="dcterms:W3CDTF">2017-11-07T14:18:30Z</dcterms:created>
  <dcterms:modified xsi:type="dcterms:W3CDTF">2017-11-10T15:53:10Z</dcterms:modified>
</cp:coreProperties>
</file>