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pfB03dNjOvFUqVlVmWtDhx9f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Mohamad</a:t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Mohamad</a:t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36091069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Mohamad</a:t>
            </a:r>
            <a:endParaRPr/>
          </a:p>
        </p:txBody>
      </p:sp>
      <p:sp>
        <p:nvSpPr>
          <p:cNvPr id="59" name="Google Shape;59;g2436091069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36091069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Dominik</a:t>
            </a:r>
            <a:endParaRPr/>
          </a:p>
        </p:txBody>
      </p:sp>
      <p:sp>
        <p:nvSpPr>
          <p:cNvPr id="65" name="Google Shape;65;g2436091069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2af0dadfa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Dominik</a:t>
            </a:r>
            <a:endParaRPr/>
          </a:p>
        </p:txBody>
      </p:sp>
      <p:sp>
        <p:nvSpPr>
          <p:cNvPr id="71" name="Google Shape;71;g202af0dadfa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2af0dadf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Dominik</a:t>
            </a:r>
            <a:endParaRPr/>
          </a:p>
        </p:txBody>
      </p:sp>
      <p:sp>
        <p:nvSpPr>
          <p:cNvPr id="77" name="Google Shape;77;g202af0dadf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2af0dadfa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Dominik</a:t>
            </a:r>
            <a:endParaRPr/>
          </a:p>
        </p:txBody>
      </p:sp>
      <p:sp>
        <p:nvSpPr>
          <p:cNvPr id="83" name="Google Shape;83;g202af0dadfa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2af0dadf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Dominik</a:t>
            </a:r>
            <a:endParaRPr/>
          </a:p>
        </p:txBody>
      </p:sp>
      <p:sp>
        <p:nvSpPr>
          <p:cNvPr id="90" name="Google Shape;90;g202af0dadf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- Text und Bild">
  <p:cSld name="1_Titel - Text und Bild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>
            <p:ph idx="2" type="pic"/>
          </p:nvPr>
        </p:nvSpPr>
        <p:spPr>
          <a:xfrm>
            <a:off x="-6479" y="1260572"/>
            <a:ext cx="8885359" cy="3273604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15" name="Google Shape;15;p8"/>
          <p:cNvSpPr txBox="1"/>
          <p:nvPr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Platzhalterbild ersetzen:</a:t>
            </a:r>
            <a:b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löschen und durch neues Bild ersetzen &gt; über Bildformat &gt; Zuschneiden im Rahmen ggf. nachpositionieren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9903" y="-313433"/>
            <a:ext cx="17036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V1: Titelfolie mit Bild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- Text ">
  <p:cSld name="2_Titel - Text 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/>
        </p:nvSpPr>
        <p:spPr>
          <a:xfrm>
            <a:off x="9903" y="-313433"/>
            <a:ext cx="17036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V2: Titelfolie ohne Bild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halt - Text und Stichpunkte">
  <p:cSld name="3_Inhalt - Text und Stichpunk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indent="-342900" lvl="0" marL="457200" marR="0" rtl="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nhalt - Bild und Stichpunkte">
  <p:cSld name="5_Inhalt - Bild und Stichpunkt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1"/>
          <p:cNvSpPr/>
          <p:nvPr>
            <p:ph idx="2" type="pic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33" name="Google Shape;33;p11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nhalt - Bild und Text">
  <p:cSld name="4_Inhalt - Bild und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/>
          <p:nvPr>
            <p:ph idx="2" type="pic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37" name="Google Shape;37;p12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1668462"/>
            <a:ext cx="12192000" cy="5189537"/>
          </a:xfrm>
          <a:custGeom>
            <a:rect b="b" l="l" r="r" t="t"/>
            <a:pathLst>
              <a:path extrusionOk="0" h="5189537" w="12192000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 txBox="1"/>
          <p:nvPr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Titelseiten – Platzhalter für Sublogo ändern: 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 auf dieser Folie &gt; Bild anklicken &gt; Rechtsklick &gt; Bild einfügen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 Rahmen anpassen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anklicken &gt; Bildformat &gt; Zuschneiden &gt;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Dropdown „Einpassen“ wählen &gt;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ggf. Bild nochmals neu positionieren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7">
          <p15:clr>
            <a:srgbClr val="F26B43"/>
          </p15:clr>
        </p15:guide>
        <p15:guide id="2" pos="7333">
          <p15:clr>
            <a:srgbClr val="F26B43"/>
          </p15:clr>
        </p15:guide>
        <p15:guide id="3" orient="horz" pos="346">
          <p15:clr>
            <a:srgbClr val="F26B43"/>
          </p15:clr>
        </p15:guide>
        <p15:guide id="4" pos="1232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orient="horz" pos="663">
          <p15:clr>
            <a:srgbClr val="F26B43"/>
          </p15:clr>
        </p15:guide>
        <p15:guide id="7" orient="horz" pos="1003">
          <p15:clr>
            <a:srgbClr val="F26B43"/>
          </p15:clr>
        </p15:guide>
        <p15:guide id="8" orient="horz" pos="1321">
          <p15:clr>
            <a:srgbClr val="F26B43"/>
          </p15:clr>
        </p15:guide>
        <p15:guide id="9" orient="horz" pos="1661">
          <p15:clr>
            <a:srgbClr val="F26B43"/>
          </p15:clr>
        </p15:guide>
        <p15:guide id="10" orient="horz" pos="2001">
          <p15:clr>
            <a:srgbClr val="F26B43"/>
          </p15:clr>
        </p15:guide>
        <p15:guide id="11" orient="horz" pos="3339">
          <p15:clr>
            <a:srgbClr val="F26B43"/>
          </p15:clr>
        </p15:guide>
        <p15:guide id="12" orient="horz" pos="2319">
          <p15:clr>
            <a:srgbClr val="F26B43"/>
          </p15:clr>
        </p15:guide>
        <p15:guide id="13" orient="horz" pos="2999">
          <p15:clr>
            <a:srgbClr val="F26B43"/>
          </p15:clr>
        </p15:guide>
        <p15:guide id="14" orient="horz" pos="3657">
          <p15:clr>
            <a:srgbClr val="F26B43"/>
          </p15:clr>
        </p15:guide>
        <p15:guide id="15" orient="horz" pos="2659">
          <p15:clr>
            <a:srgbClr val="F26B43"/>
          </p15:clr>
        </p15:guide>
        <p15:guide id="16" pos="2094">
          <p15:clr>
            <a:srgbClr val="F26B43"/>
          </p15:clr>
        </p15:guide>
        <p15:guide id="17" pos="2978">
          <p15:clr>
            <a:srgbClr val="F26B43"/>
          </p15:clr>
        </p15:guide>
        <p15:guide id="18" pos="3840">
          <p15:clr>
            <a:srgbClr val="F26B43"/>
          </p15:clr>
        </p15:guide>
        <p15:guide id="19" pos="4725">
          <p15:clr>
            <a:srgbClr val="F26B43"/>
          </p15:clr>
        </p15:guide>
        <p15:guide id="20" pos="5586">
          <p15:clr>
            <a:srgbClr val="F26B43"/>
          </p15:clr>
        </p15:guide>
        <p15:guide id="21" pos="647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/>
        </p:nvSpPr>
        <p:spPr>
          <a:xfrm>
            <a:off x="0" y="5748124"/>
            <a:ext cx="12195175" cy="1109875"/>
          </a:xfrm>
          <a:custGeom>
            <a:rect b="b" l="l" r="r" t="t"/>
            <a:pathLst>
              <a:path extrusionOk="0" h="1109875" w="121951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14598" y="378000"/>
            <a:ext cx="1004400" cy="76606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9"/>
          <p:cNvSpPr txBox="1"/>
          <p:nvPr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Folgeseiten – Platzhalter für Sublogo ändern: 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Folienmaster &gt; Nr. 2 bearbeiten &gt; Bild anklicken &gt; Rechtsklick &gt; Bild einfügen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 Rahmen anpassen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anklicken &gt; Bildformat &gt; Zuschneiden &gt;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Dropdown „Einpassen“ wählen &gt;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ggf. Bild nochmals neu positionieren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Informationen in Fußzeile ändern: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Folienmaster &gt; Nr. 2 bearbeiten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 txBox="1"/>
          <p:nvPr/>
        </p:nvSpPr>
        <p:spPr>
          <a:xfrm>
            <a:off x="550800" y="6399924"/>
            <a:ext cx="107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de-D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de-D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1625600" y="6399924"/>
            <a:ext cx="761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>
                <a:solidFill>
                  <a:schemeClr val="lt1"/>
                </a:solidFill>
              </a:rPr>
              <a:t>Pervana, Sakka Laeiq</a:t>
            </a:r>
            <a:r>
              <a:rPr b="0" i="0" lang="de-DE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 AWT Project -</a:t>
            </a:r>
            <a:r>
              <a:rPr lang="de-DE" sz="1200">
                <a:solidFill>
                  <a:schemeClr val="lt1"/>
                </a:solidFill>
              </a:rPr>
              <a:t> 5G-MAG - A user interface for metrics and consumption reports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/>
        </p:nvSpPr>
        <p:spPr>
          <a:xfrm>
            <a:off x="550800" y="4973946"/>
            <a:ext cx="82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de-DE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Advanced Web Technologies Project</a:t>
            </a:r>
            <a:endParaRPr b="0" i="0" sz="4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550800" y="6085775"/>
            <a:ext cx="1035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</a:rPr>
              <a:t>Pervana, Sakka Laeiq </a:t>
            </a:r>
            <a:r>
              <a:rPr b="0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AWT Project - </a:t>
            </a:r>
            <a:r>
              <a:rPr lang="de-DE" sz="1800">
                <a:solidFill>
                  <a:schemeClr val="lt1"/>
                </a:solidFill>
              </a:rPr>
              <a:t>5G-MAG - A user interface for metrics and consumption reports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5093" l="0" r="0" t="3280"/>
          <a:stretch/>
        </p:blipFill>
        <p:spPr>
          <a:xfrm>
            <a:off x="603350" y="611275"/>
            <a:ext cx="8105877" cy="42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2" type="body"/>
          </p:nvPr>
        </p:nvSpPr>
        <p:spPr>
          <a:xfrm>
            <a:off x="550800" y="1371599"/>
            <a:ext cx="9721850" cy="426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de-DE" sz="2500"/>
              <a:t>Problem Statement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de-DE" sz="2500"/>
              <a:t>Paper/Technology Review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de-DE" sz="2500"/>
              <a:t>Potential Solution/Concept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de-DE" sz="2500"/>
              <a:t>Schedule &amp; Next Steps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de-DE" sz="2500"/>
              <a:t>Sources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171450" lvl="0" marL="28575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 txBox="1"/>
          <p:nvPr>
            <p:ph idx="2" type="body"/>
          </p:nvPr>
        </p:nvSpPr>
        <p:spPr>
          <a:xfrm>
            <a:off x="619050" y="263450"/>
            <a:ext cx="1017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 sz="4000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idx="3" type="body"/>
          </p:nvPr>
        </p:nvSpPr>
        <p:spPr>
          <a:xfrm>
            <a:off x="619050" y="263450"/>
            <a:ext cx="1017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 sz="4000"/>
              <a:t>Problem Statement</a:t>
            </a:r>
            <a:endParaRPr/>
          </a:p>
        </p:txBody>
      </p:sp>
      <p:sp>
        <p:nvSpPr>
          <p:cNvPr id="56" name="Google Shape;56;p3"/>
          <p:cNvSpPr txBox="1"/>
          <p:nvPr/>
        </p:nvSpPr>
        <p:spPr>
          <a:xfrm>
            <a:off x="445850" y="1299875"/>
            <a:ext cx="80973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rapid evolution of 5G Media technologies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importance of seamless implementation and interoperability in the 5G ecosystem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Handling reports efficiently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36091069d_0_21"/>
          <p:cNvSpPr txBox="1"/>
          <p:nvPr>
            <p:ph idx="1" type="body"/>
          </p:nvPr>
        </p:nvSpPr>
        <p:spPr>
          <a:xfrm>
            <a:off x="132425" y="1823798"/>
            <a:ext cx="82383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verage"/>
              <a:buChar char="●"/>
            </a:pPr>
            <a:r>
              <a:rPr lang="de-DE" sz="3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5G-MAG Reference Tools initiative led by Fraunhofer FOKUS.</a:t>
            </a:r>
            <a:endParaRPr sz="3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g2436091069d_0_21"/>
          <p:cNvSpPr txBox="1"/>
          <p:nvPr>
            <p:ph idx="3" type="body"/>
          </p:nvPr>
        </p:nvSpPr>
        <p:spPr>
          <a:xfrm>
            <a:off x="555868" y="833494"/>
            <a:ext cx="8311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4000"/>
              <a:buNone/>
            </a:pPr>
            <a:r>
              <a:rPr lang="de-DE" sz="4000"/>
              <a:t>Paper/Technology Review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36091069d_0_16"/>
          <p:cNvSpPr txBox="1"/>
          <p:nvPr>
            <p:ph idx="1" type="body"/>
          </p:nvPr>
        </p:nvSpPr>
        <p:spPr>
          <a:xfrm>
            <a:off x="555868" y="1676689"/>
            <a:ext cx="82383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5G-MAG user interface for managing QoE Metrics and Consumption Reports.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uild a web-based interface using basic HTML, CSS, and JavaScript skills.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g2436091069d_0_16"/>
          <p:cNvSpPr txBox="1"/>
          <p:nvPr>
            <p:ph idx="3" type="body"/>
          </p:nvPr>
        </p:nvSpPr>
        <p:spPr>
          <a:xfrm>
            <a:off x="555868" y="833494"/>
            <a:ext cx="8311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4000"/>
              <a:buNone/>
            </a:pPr>
            <a:r>
              <a:rPr lang="de-DE" sz="4000"/>
              <a:t>Potential Solution/Concept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2af0dadfa_0_58"/>
          <p:cNvSpPr txBox="1"/>
          <p:nvPr>
            <p:ph idx="1" type="body"/>
          </p:nvPr>
        </p:nvSpPr>
        <p:spPr>
          <a:xfrm>
            <a:off x="555868" y="1676689"/>
            <a:ext cx="82383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Requirements Gathering</a:t>
            </a: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Design and Prototyping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Development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Integration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Testing and Iteration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g202af0dadfa_0_58"/>
          <p:cNvSpPr txBox="1"/>
          <p:nvPr>
            <p:ph idx="3" type="body"/>
          </p:nvPr>
        </p:nvSpPr>
        <p:spPr>
          <a:xfrm>
            <a:off x="555868" y="833494"/>
            <a:ext cx="8311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4000"/>
              <a:buNone/>
            </a:pPr>
            <a:r>
              <a:rPr lang="de-DE" sz="4000"/>
              <a:t>Potential Solution/Concept Steps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2af0dadfa_0_10"/>
          <p:cNvSpPr txBox="1"/>
          <p:nvPr>
            <p:ph idx="1" type="body"/>
          </p:nvPr>
        </p:nvSpPr>
        <p:spPr>
          <a:xfrm>
            <a:off x="555875" y="1676700"/>
            <a:ext cx="85227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Understanding the Architecture: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Setting up Components: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Building the Interface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Testing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Writing a </a:t>
            </a:r>
            <a:r>
              <a:rPr lang="de-DE" sz="23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Documentation</a:t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g202af0dadfa_0_10"/>
          <p:cNvSpPr txBox="1"/>
          <p:nvPr>
            <p:ph idx="3" type="body"/>
          </p:nvPr>
        </p:nvSpPr>
        <p:spPr>
          <a:xfrm>
            <a:off x="555868" y="833494"/>
            <a:ext cx="8311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4000"/>
              <a:buNone/>
            </a:pPr>
            <a:r>
              <a:rPr lang="de-DE" sz="4000"/>
              <a:t>Schedule &amp; Next Steps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2af0dadfa_0_70"/>
          <p:cNvSpPr txBox="1"/>
          <p:nvPr>
            <p:ph idx="1" type="body"/>
          </p:nvPr>
        </p:nvSpPr>
        <p:spPr>
          <a:xfrm>
            <a:off x="555875" y="1676700"/>
            <a:ext cx="85227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g202af0dadfa_0_70"/>
          <p:cNvSpPr txBox="1"/>
          <p:nvPr>
            <p:ph idx="3" type="body"/>
          </p:nvPr>
        </p:nvSpPr>
        <p:spPr>
          <a:xfrm>
            <a:off x="555868" y="833494"/>
            <a:ext cx="8311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4000"/>
              <a:buNone/>
            </a:pPr>
            <a:r>
              <a:rPr lang="de-DE" sz="4000">
                <a:solidFill>
                  <a:srgbClr val="C40D1E"/>
                </a:solidFill>
              </a:rPr>
              <a:t>Conclusiones</a:t>
            </a:r>
            <a:endParaRPr sz="4000"/>
          </a:p>
        </p:txBody>
      </p:sp>
      <p:pic>
        <p:nvPicPr>
          <p:cNvPr id="87" name="Google Shape;87;g202af0dadfa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5" y="1591075"/>
            <a:ext cx="10863425" cy="40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2af0dadfa_0_51"/>
          <p:cNvSpPr txBox="1"/>
          <p:nvPr>
            <p:ph idx="1" type="body"/>
          </p:nvPr>
        </p:nvSpPr>
        <p:spPr>
          <a:xfrm>
            <a:off x="555875" y="1676700"/>
            <a:ext cx="85227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verage"/>
              <a:buAutoNum type="arabicPeriod"/>
            </a:pPr>
            <a:r>
              <a:rPr lang="de-DE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https://www.5g-mag.com/reference-tools</a:t>
            </a:r>
            <a:endParaRPr sz="17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verage"/>
              <a:buAutoNum type="arabicPeriod"/>
            </a:pPr>
            <a:r>
              <a:rPr lang="de-DE" sz="17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I. Ahmad, F. Osasona, S. Dawodu, O. Obi, A. Anyanwu, and S. Onwusinkwue, "Emerging 5G technology: A review of its far-reaching implications for communication and security," World Journal of Advanced Research and Reviews, vol. 21, pp. 2474-2486, Jan. 2024, doi: 10.30574/wjarr.2024.21.1.0346</a:t>
            </a:r>
            <a:endParaRPr sz="17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g202af0dadfa_0_51"/>
          <p:cNvSpPr txBox="1"/>
          <p:nvPr>
            <p:ph idx="3" type="body"/>
          </p:nvPr>
        </p:nvSpPr>
        <p:spPr>
          <a:xfrm>
            <a:off x="555868" y="833494"/>
            <a:ext cx="8311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4000"/>
              <a:buNone/>
            </a:pPr>
            <a:r>
              <a:rPr lang="de-DE" sz="4000"/>
              <a:t>References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2023-05-02T14:46:28Z</dcterms:created>
  <dc:creator>TU-Pseudonym 2643471828588125</dc:creator>
</cp:coreProperties>
</file>