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5" d="100"/>
          <a:sy n="65" d="100"/>
        </p:scale>
        <p:origin x="1330" y="41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8AE05-FDB6-9387-9BE1-D925F46DDC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43E1DA6-71D8-B5DB-4860-1353A3E5C0E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D20AAC3-3CFC-9EAB-8BFC-6E6D2D00FB2E}"/>
              </a:ext>
            </a:extLst>
          </p:cNvPr>
          <p:cNvSpPr>
            <a:spLocks noGrp="1"/>
          </p:cNvSpPr>
          <p:nvPr>
            <p:ph type="dt" sz="half" idx="10"/>
          </p:nvPr>
        </p:nvSpPr>
        <p:spPr/>
        <p:txBody>
          <a:bodyPr/>
          <a:lstStyle/>
          <a:p>
            <a:fld id="{8F79DC29-E9A7-42B8-84C1-030310DA3AE1}" type="datetimeFigureOut">
              <a:rPr lang="en-US" smtClean="0"/>
              <a:t>9/10/2022</a:t>
            </a:fld>
            <a:endParaRPr lang="en-US"/>
          </a:p>
        </p:txBody>
      </p:sp>
      <p:sp>
        <p:nvSpPr>
          <p:cNvPr id="5" name="Footer Placeholder 4">
            <a:extLst>
              <a:ext uri="{FF2B5EF4-FFF2-40B4-BE49-F238E27FC236}">
                <a16:creationId xmlns:a16="http://schemas.microsoft.com/office/drawing/2014/main" id="{F7432B76-BD2A-BED0-2CFC-C1AB8F36F9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D0BF42-1DD4-E3B7-178D-0AD985DBD60F}"/>
              </a:ext>
            </a:extLst>
          </p:cNvPr>
          <p:cNvSpPr>
            <a:spLocks noGrp="1"/>
          </p:cNvSpPr>
          <p:nvPr>
            <p:ph type="sldNum" sz="quarter" idx="12"/>
          </p:nvPr>
        </p:nvSpPr>
        <p:spPr/>
        <p:txBody>
          <a:bodyPr/>
          <a:lstStyle/>
          <a:p>
            <a:fld id="{EF2DEE55-53F9-4FFA-A17F-6D0C9BBA6DA1}" type="slidenum">
              <a:rPr lang="en-US" smtClean="0"/>
              <a:t>‹#›</a:t>
            </a:fld>
            <a:endParaRPr lang="en-US"/>
          </a:p>
        </p:txBody>
      </p:sp>
    </p:spTree>
    <p:extLst>
      <p:ext uri="{BB962C8B-B14F-4D97-AF65-F5344CB8AC3E}">
        <p14:creationId xmlns:p14="http://schemas.microsoft.com/office/powerpoint/2010/main" val="5153381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EEEED-DDEB-4AA6-A954-9ECC25E2A37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06486D6-44E2-C86E-B06E-7D0FF5B152A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2AFADB-0899-1CBC-904D-0A0A2DE27F30}"/>
              </a:ext>
            </a:extLst>
          </p:cNvPr>
          <p:cNvSpPr>
            <a:spLocks noGrp="1"/>
          </p:cNvSpPr>
          <p:nvPr>
            <p:ph type="dt" sz="half" idx="10"/>
          </p:nvPr>
        </p:nvSpPr>
        <p:spPr/>
        <p:txBody>
          <a:bodyPr/>
          <a:lstStyle/>
          <a:p>
            <a:fld id="{8F79DC29-E9A7-42B8-84C1-030310DA3AE1}" type="datetimeFigureOut">
              <a:rPr lang="en-US" smtClean="0"/>
              <a:t>9/10/2022</a:t>
            </a:fld>
            <a:endParaRPr lang="en-US"/>
          </a:p>
        </p:txBody>
      </p:sp>
      <p:sp>
        <p:nvSpPr>
          <p:cNvPr id="5" name="Footer Placeholder 4">
            <a:extLst>
              <a:ext uri="{FF2B5EF4-FFF2-40B4-BE49-F238E27FC236}">
                <a16:creationId xmlns:a16="http://schemas.microsoft.com/office/drawing/2014/main" id="{1F79480B-2A84-5E15-71D8-17A8901C39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CBB411-1A55-C01D-9D40-8BCD3650A473}"/>
              </a:ext>
            </a:extLst>
          </p:cNvPr>
          <p:cNvSpPr>
            <a:spLocks noGrp="1"/>
          </p:cNvSpPr>
          <p:nvPr>
            <p:ph type="sldNum" sz="quarter" idx="12"/>
          </p:nvPr>
        </p:nvSpPr>
        <p:spPr/>
        <p:txBody>
          <a:bodyPr/>
          <a:lstStyle/>
          <a:p>
            <a:fld id="{EF2DEE55-53F9-4FFA-A17F-6D0C9BBA6DA1}" type="slidenum">
              <a:rPr lang="en-US" smtClean="0"/>
              <a:t>‹#›</a:t>
            </a:fld>
            <a:endParaRPr lang="en-US"/>
          </a:p>
        </p:txBody>
      </p:sp>
    </p:spTree>
    <p:extLst>
      <p:ext uri="{BB962C8B-B14F-4D97-AF65-F5344CB8AC3E}">
        <p14:creationId xmlns:p14="http://schemas.microsoft.com/office/powerpoint/2010/main" val="14140119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71CCDF-453E-A1C2-0BF5-36373E62F3B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4E84877-BCF6-FA6A-8E00-E77F205505E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A76B9F-2D34-1FA0-7992-192A9EE06F46}"/>
              </a:ext>
            </a:extLst>
          </p:cNvPr>
          <p:cNvSpPr>
            <a:spLocks noGrp="1"/>
          </p:cNvSpPr>
          <p:nvPr>
            <p:ph type="dt" sz="half" idx="10"/>
          </p:nvPr>
        </p:nvSpPr>
        <p:spPr/>
        <p:txBody>
          <a:bodyPr/>
          <a:lstStyle/>
          <a:p>
            <a:fld id="{8F79DC29-E9A7-42B8-84C1-030310DA3AE1}" type="datetimeFigureOut">
              <a:rPr lang="en-US" smtClean="0"/>
              <a:t>9/10/2022</a:t>
            </a:fld>
            <a:endParaRPr lang="en-US"/>
          </a:p>
        </p:txBody>
      </p:sp>
      <p:sp>
        <p:nvSpPr>
          <p:cNvPr id="5" name="Footer Placeholder 4">
            <a:extLst>
              <a:ext uri="{FF2B5EF4-FFF2-40B4-BE49-F238E27FC236}">
                <a16:creationId xmlns:a16="http://schemas.microsoft.com/office/drawing/2014/main" id="{5D6A3184-D8A7-5D3D-B505-B243C32343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B8D322-EA6E-7087-DD8C-CB38A55A2FB3}"/>
              </a:ext>
            </a:extLst>
          </p:cNvPr>
          <p:cNvSpPr>
            <a:spLocks noGrp="1"/>
          </p:cNvSpPr>
          <p:nvPr>
            <p:ph type="sldNum" sz="quarter" idx="12"/>
          </p:nvPr>
        </p:nvSpPr>
        <p:spPr/>
        <p:txBody>
          <a:bodyPr/>
          <a:lstStyle/>
          <a:p>
            <a:fld id="{EF2DEE55-53F9-4FFA-A17F-6D0C9BBA6DA1}" type="slidenum">
              <a:rPr lang="en-US" smtClean="0"/>
              <a:t>‹#›</a:t>
            </a:fld>
            <a:endParaRPr lang="en-US"/>
          </a:p>
        </p:txBody>
      </p:sp>
    </p:spTree>
    <p:extLst>
      <p:ext uri="{BB962C8B-B14F-4D97-AF65-F5344CB8AC3E}">
        <p14:creationId xmlns:p14="http://schemas.microsoft.com/office/powerpoint/2010/main" val="960256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D3A0D-90C7-7F6A-A4C2-A35D6EA936A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063E506-CE6B-7CF9-4158-4C41C6A2DD4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E42A6B-5798-4803-C9D4-83C50C1B2D58}"/>
              </a:ext>
            </a:extLst>
          </p:cNvPr>
          <p:cNvSpPr>
            <a:spLocks noGrp="1"/>
          </p:cNvSpPr>
          <p:nvPr>
            <p:ph type="dt" sz="half" idx="10"/>
          </p:nvPr>
        </p:nvSpPr>
        <p:spPr/>
        <p:txBody>
          <a:bodyPr/>
          <a:lstStyle/>
          <a:p>
            <a:fld id="{8F79DC29-E9A7-42B8-84C1-030310DA3AE1}" type="datetimeFigureOut">
              <a:rPr lang="en-US" smtClean="0"/>
              <a:t>9/10/2022</a:t>
            </a:fld>
            <a:endParaRPr lang="en-US"/>
          </a:p>
        </p:txBody>
      </p:sp>
      <p:sp>
        <p:nvSpPr>
          <p:cNvPr id="5" name="Footer Placeholder 4">
            <a:extLst>
              <a:ext uri="{FF2B5EF4-FFF2-40B4-BE49-F238E27FC236}">
                <a16:creationId xmlns:a16="http://schemas.microsoft.com/office/drawing/2014/main" id="{E9267360-4169-2974-B0F6-937DDDC55F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6D28F3-3058-6711-7304-038961686588}"/>
              </a:ext>
            </a:extLst>
          </p:cNvPr>
          <p:cNvSpPr>
            <a:spLocks noGrp="1"/>
          </p:cNvSpPr>
          <p:nvPr>
            <p:ph type="sldNum" sz="quarter" idx="12"/>
          </p:nvPr>
        </p:nvSpPr>
        <p:spPr/>
        <p:txBody>
          <a:bodyPr/>
          <a:lstStyle/>
          <a:p>
            <a:fld id="{EF2DEE55-53F9-4FFA-A17F-6D0C9BBA6DA1}" type="slidenum">
              <a:rPr lang="en-US" smtClean="0"/>
              <a:t>‹#›</a:t>
            </a:fld>
            <a:endParaRPr lang="en-US"/>
          </a:p>
        </p:txBody>
      </p:sp>
    </p:spTree>
    <p:extLst>
      <p:ext uri="{BB962C8B-B14F-4D97-AF65-F5344CB8AC3E}">
        <p14:creationId xmlns:p14="http://schemas.microsoft.com/office/powerpoint/2010/main" val="14636639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D948B-329B-3426-89B5-7185B30C269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6FC2DF2-CD8C-12D3-45FE-C86589275A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7329797-0774-52B1-89BE-7C0A22B224F5}"/>
              </a:ext>
            </a:extLst>
          </p:cNvPr>
          <p:cNvSpPr>
            <a:spLocks noGrp="1"/>
          </p:cNvSpPr>
          <p:nvPr>
            <p:ph type="dt" sz="half" idx="10"/>
          </p:nvPr>
        </p:nvSpPr>
        <p:spPr/>
        <p:txBody>
          <a:bodyPr/>
          <a:lstStyle/>
          <a:p>
            <a:fld id="{8F79DC29-E9A7-42B8-84C1-030310DA3AE1}" type="datetimeFigureOut">
              <a:rPr lang="en-US" smtClean="0"/>
              <a:t>9/10/2022</a:t>
            </a:fld>
            <a:endParaRPr lang="en-US"/>
          </a:p>
        </p:txBody>
      </p:sp>
      <p:sp>
        <p:nvSpPr>
          <p:cNvPr id="5" name="Footer Placeholder 4">
            <a:extLst>
              <a:ext uri="{FF2B5EF4-FFF2-40B4-BE49-F238E27FC236}">
                <a16:creationId xmlns:a16="http://schemas.microsoft.com/office/drawing/2014/main" id="{E6A4B9A9-5FF3-6145-A3A6-325A13B1C1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D8B1BD-90A3-5F27-7261-E1462441BE68}"/>
              </a:ext>
            </a:extLst>
          </p:cNvPr>
          <p:cNvSpPr>
            <a:spLocks noGrp="1"/>
          </p:cNvSpPr>
          <p:nvPr>
            <p:ph type="sldNum" sz="quarter" idx="12"/>
          </p:nvPr>
        </p:nvSpPr>
        <p:spPr/>
        <p:txBody>
          <a:bodyPr/>
          <a:lstStyle/>
          <a:p>
            <a:fld id="{EF2DEE55-53F9-4FFA-A17F-6D0C9BBA6DA1}" type="slidenum">
              <a:rPr lang="en-US" smtClean="0"/>
              <a:t>‹#›</a:t>
            </a:fld>
            <a:endParaRPr lang="en-US"/>
          </a:p>
        </p:txBody>
      </p:sp>
    </p:spTree>
    <p:extLst>
      <p:ext uri="{BB962C8B-B14F-4D97-AF65-F5344CB8AC3E}">
        <p14:creationId xmlns:p14="http://schemas.microsoft.com/office/powerpoint/2010/main" val="35097682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24649-0009-C38F-9E46-0B09A56D730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E6E5F0-A14D-AE1C-5C24-D7D2D3B48A8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BEE9B82-B3A9-3078-EC69-1BB2C4ECA8F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794A154-1627-AD1F-DED9-2B19F1CC0B11}"/>
              </a:ext>
            </a:extLst>
          </p:cNvPr>
          <p:cNvSpPr>
            <a:spLocks noGrp="1"/>
          </p:cNvSpPr>
          <p:nvPr>
            <p:ph type="dt" sz="half" idx="10"/>
          </p:nvPr>
        </p:nvSpPr>
        <p:spPr/>
        <p:txBody>
          <a:bodyPr/>
          <a:lstStyle/>
          <a:p>
            <a:fld id="{8F79DC29-E9A7-42B8-84C1-030310DA3AE1}" type="datetimeFigureOut">
              <a:rPr lang="en-US" smtClean="0"/>
              <a:t>9/10/2022</a:t>
            </a:fld>
            <a:endParaRPr lang="en-US"/>
          </a:p>
        </p:txBody>
      </p:sp>
      <p:sp>
        <p:nvSpPr>
          <p:cNvPr id="6" name="Footer Placeholder 5">
            <a:extLst>
              <a:ext uri="{FF2B5EF4-FFF2-40B4-BE49-F238E27FC236}">
                <a16:creationId xmlns:a16="http://schemas.microsoft.com/office/drawing/2014/main" id="{1C253B50-A0AC-2BF5-6794-565BA89D04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E03A85-916D-1B87-387B-8C56B63512B6}"/>
              </a:ext>
            </a:extLst>
          </p:cNvPr>
          <p:cNvSpPr>
            <a:spLocks noGrp="1"/>
          </p:cNvSpPr>
          <p:nvPr>
            <p:ph type="sldNum" sz="quarter" idx="12"/>
          </p:nvPr>
        </p:nvSpPr>
        <p:spPr/>
        <p:txBody>
          <a:bodyPr/>
          <a:lstStyle/>
          <a:p>
            <a:fld id="{EF2DEE55-53F9-4FFA-A17F-6D0C9BBA6DA1}" type="slidenum">
              <a:rPr lang="en-US" smtClean="0"/>
              <a:t>‹#›</a:t>
            </a:fld>
            <a:endParaRPr lang="en-US"/>
          </a:p>
        </p:txBody>
      </p:sp>
    </p:spTree>
    <p:extLst>
      <p:ext uri="{BB962C8B-B14F-4D97-AF65-F5344CB8AC3E}">
        <p14:creationId xmlns:p14="http://schemas.microsoft.com/office/powerpoint/2010/main" val="17423843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0357D-052A-6076-89E0-28EE74900A6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CB23958-93B3-3B9A-428D-B4861E8DA08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42D244-B2D0-D9E4-52E2-BB531B34454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AEE438E-5E92-2D7D-B905-C11C855E3D9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8E28B18-7D2D-89EB-4776-80A6A8D29D4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FD817C5-621B-1D75-C93C-EBDD4C2D2A6E}"/>
              </a:ext>
            </a:extLst>
          </p:cNvPr>
          <p:cNvSpPr>
            <a:spLocks noGrp="1"/>
          </p:cNvSpPr>
          <p:nvPr>
            <p:ph type="dt" sz="half" idx="10"/>
          </p:nvPr>
        </p:nvSpPr>
        <p:spPr/>
        <p:txBody>
          <a:bodyPr/>
          <a:lstStyle/>
          <a:p>
            <a:fld id="{8F79DC29-E9A7-42B8-84C1-030310DA3AE1}" type="datetimeFigureOut">
              <a:rPr lang="en-US" smtClean="0"/>
              <a:t>9/10/2022</a:t>
            </a:fld>
            <a:endParaRPr lang="en-US"/>
          </a:p>
        </p:txBody>
      </p:sp>
      <p:sp>
        <p:nvSpPr>
          <p:cNvPr id="8" name="Footer Placeholder 7">
            <a:extLst>
              <a:ext uri="{FF2B5EF4-FFF2-40B4-BE49-F238E27FC236}">
                <a16:creationId xmlns:a16="http://schemas.microsoft.com/office/drawing/2014/main" id="{A760E91A-1D39-A02F-A26F-69D75C2AAB4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081DEC3-DD3E-603B-0237-A35CCE94626A}"/>
              </a:ext>
            </a:extLst>
          </p:cNvPr>
          <p:cNvSpPr>
            <a:spLocks noGrp="1"/>
          </p:cNvSpPr>
          <p:nvPr>
            <p:ph type="sldNum" sz="quarter" idx="12"/>
          </p:nvPr>
        </p:nvSpPr>
        <p:spPr/>
        <p:txBody>
          <a:bodyPr/>
          <a:lstStyle/>
          <a:p>
            <a:fld id="{EF2DEE55-53F9-4FFA-A17F-6D0C9BBA6DA1}" type="slidenum">
              <a:rPr lang="en-US" smtClean="0"/>
              <a:t>‹#›</a:t>
            </a:fld>
            <a:endParaRPr lang="en-US"/>
          </a:p>
        </p:txBody>
      </p:sp>
    </p:spTree>
    <p:extLst>
      <p:ext uri="{BB962C8B-B14F-4D97-AF65-F5344CB8AC3E}">
        <p14:creationId xmlns:p14="http://schemas.microsoft.com/office/powerpoint/2010/main" val="21831284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07DF0-4910-84F2-36DD-A4A514F2422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7D2959C-9623-5B24-661D-22BEE9256A58}"/>
              </a:ext>
            </a:extLst>
          </p:cNvPr>
          <p:cNvSpPr>
            <a:spLocks noGrp="1"/>
          </p:cNvSpPr>
          <p:nvPr>
            <p:ph type="dt" sz="half" idx="10"/>
          </p:nvPr>
        </p:nvSpPr>
        <p:spPr/>
        <p:txBody>
          <a:bodyPr/>
          <a:lstStyle/>
          <a:p>
            <a:fld id="{8F79DC29-E9A7-42B8-84C1-030310DA3AE1}" type="datetimeFigureOut">
              <a:rPr lang="en-US" smtClean="0"/>
              <a:t>9/10/2022</a:t>
            </a:fld>
            <a:endParaRPr lang="en-US"/>
          </a:p>
        </p:txBody>
      </p:sp>
      <p:sp>
        <p:nvSpPr>
          <p:cNvPr id="4" name="Footer Placeholder 3">
            <a:extLst>
              <a:ext uri="{FF2B5EF4-FFF2-40B4-BE49-F238E27FC236}">
                <a16:creationId xmlns:a16="http://schemas.microsoft.com/office/drawing/2014/main" id="{14BBF0C1-5719-CF09-1201-205467F84EA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5E231AB-58EE-7F97-2248-6618DFB3E42A}"/>
              </a:ext>
            </a:extLst>
          </p:cNvPr>
          <p:cNvSpPr>
            <a:spLocks noGrp="1"/>
          </p:cNvSpPr>
          <p:nvPr>
            <p:ph type="sldNum" sz="quarter" idx="12"/>
          </p:nvPr>
        </p:nvSpPr>
        <p:spPr/>
        <p:txBody>
          <a:bodyPr/>
          <a:lstStyle/>
          <a:p>
            <a:fld id="{EF2DEE55-53F9-4FFA-A17F-6D0C9BBA6DA1}" type="slidenum">
              <a:rPr lang="en-US" smtClean="0"/>
              <a:t>‹#›</a:t>
            </a:fld>
            <a:endParaRPr lang="en-US"/>
          </a:p>
        </p:txBody>
      </p:sp>
    </p:spTree>
    <p:extLst>
      <p:ext uri="{BB962C8B-B14F-4D97-AF65-F5344CB8AC3E}">
        <p14:creationId xmlns:p14="http://schemas.microsoft.com/office/powerpoint/2010/main" val="23746943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46B9ED9-F48A-9416-A4C6-0FF4B45355CC}"/>
              </a:ext>
            </a:extLst>
          </p:cNvPr>
          <p:cNvSpPr>
            <a:spLocks noGrp="1"/>
          </p:cNvSpPr>
          <p:nvPr>
            <p:ph type="dt" sz="half" idx="10"/>
          </p:nvPr>
        </p:nvSpPr>
        <p:spPr/>
        <p:txBody>
          <a:bodyPr/>
          <a:lstStyle/>
          <a:p>
            <a:fld id="{8F79DC29-E9A7-42B8-84C1-030310DA3AE1}" type="datetimeFigureOut">
              <a:rPr lang="en-US" smtClean="0"/>
              <a:t>9/10/2022</a:t>
            </a:fld>
            <a:endParaRPr lang="en-US"/>
          </a:p>
        </p:txBody>
      </p:sp>
      <p:sp>
        <p:nvSpPr>
          <p:cNvPr id="3" name="Footer Placeholder 2">
            <a:extLst>
              <a:ext uri="{FF2B5EF4-FFF2-40B4-BE49-F238E27FC236}">
                <a16:creationId xmlns:a16="http://schemas.microsoft.com/office/drawing/2014/main" id="{2D71B067-F0B9-3AB7-EDC9-D1D8202B524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3D90CB5-2B74-395E-84F7-BD1FDACD1660}"/>
              </a:ext>
            </a:extLst>
          </p:cNvPr>
          <p:cNvSpPr>
            <a:spLocks noGrp="1"/>
          </p:cNvSpPr>
          <p:nvPr>
            <p:ph type="sldNum" sz="quarter" idx="12"/>
          </p:nvPr>
        </p:nvSpPr>
        <p:spPr/>
        <p:txBody>
          <a:bodyPr/>
          <a:lstStyle/>
          <a:p>
            <a:fld id="{EF2DEE55-53F9-4FFA-A17F-6D0C9BBA6DA1}" type="slidenum">
              <a:rPr lang="en-US" smtClean="0"/>
              <a:t>‹#›</a:t>
            </a:fld>
            <a:endParaRPr lang="en-US"/>
          </a:p>
        </p:txBody>
      </p:sp>
    </p:spTree>
    <p:extLst>
      <p:ext uri="{BB962C8B-B14F-4D97-AF65-F5344CB8AC3E}">
        <p14:creationId xmlns:p14="http://schemas.microsoft.com/office/powerpoint/2010/main" val="24874051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23753-AF84-C7DB-6F6E-BF2D6576F2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871DEDA-3DFE-F154-6E50-9EBB28296A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CD60E0F-7D89-6874-589A-EC89E58A34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5C10D4-3E84-D869-6CC5-C9A66530CA2A}"/>
              </a:ext>
            </a:extLst>
          </p:cNvPr>
          <p:cNvSpPr>
            <a:spLocks noGrp="1"/>
          </p:cNvSpPr>
          <p:nvPr>
            <p:ph type="dt" sz="half" idx="10"/>
          </p:nvPr>
        </p:nvSpPr>
        <p:spPr/>
        <p:txBody>
          <a:bodyPr/>
          <a:lstStyle/>
          <a:p>
            <a:fld id="{8F79DC29-E9A7-42B8-84C1-030310DA3AE1}" type="datetimeFigureOut">
              <a:rPr lang="en-US" smtClean="0"/>
              <a:t>9/10/2022</a:t>
            </a:fld>
            <a:endParaRPr lang="en-US"/>
          </a:p>
        </p:txBody>
      </p:sp>
      <p:sp>
        <p:nvSpPr>
          <p:cNvPr id="6" name="Footer Placeholder 5">
            <a:extLst>
              <a:ext uri="{FF2B5EF4-FFF2-40B4-BE49-F238E27FC236}">
                <a16:creationId xmlns:a16="http://schemas.microsoft.com/office/drawing/2014/main" id="{AF789800-CC8A-79D3-C384-ED43EA41EF8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7D4A3C-51BB-9820-D6A4-2F507B0BC269}"/>
              </a:ext>
            </a:extLst>
          </p:cNvPr>
          <p:cNvSpPr>
            <a:spLocks noGrp="1"/>
          </p:cNvSpPr>
          <p:nvPr>
            <p:ph type="sldNum" sz="quarter" idx="12"/>
          </p:nvPr>
        </p:nvSpPr>
        <p:spPr/>
        <p:txBody>
          <a:bodyPr/>
          <a:lstStyle/>
          <a:p>
            <a:fld id="{EF2DEE55-53F9-4FFA-A17F-6D0C9BBA6DA1}" type="slidenum">
              <a:rPr lang="en-US" smtClean="0"/>
              <a:t>‹#›</a:t>
            </a:fld>
            <a:endParaRPr lang="en-US"/>
          </a:p>
        </p:txBody>
      </p:sp>
    </p:spTree>
    <p:extLst>
      <p:ext uri="{BB962C8B-B14F-4D97-AF65-F5344CB8AC3E}">
        <p14:creationId xmlns:p14="http://schemas.microsoft.com/office/powerpoint/2010/main" val="31455378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05268-61ED-EC98-D8B3-706D490B52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082F759-04BD-28E1-65D5-058F39B5D86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9411D41-D418-9351-527C-4E3021CA8E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55272E-06BA-7A0A-D650-F66CFD5C2D47}"/>
              </a:ext>
            </a:extLst>
          </p:cNvPr>
          <p:cNvSpPr>
            <a:spLocks noGrp="1"/>
          </p:cNvSpPr>
          <p:nvPr>
            <p:ph type="dt" sz="half" idx="10"/>
          </p:nvPr>
        </p:nvSpPr>
        <p:spPr/>
        <p:txBody>
          <a:bodyPr/>
          <a:lstStyle/>
          <a:p>
            <a:fld id="{8F79DC29-E9A7-42B8-84C1-030310DA3AE1}" type="datetimeFigureOut">
              <a:rPr lang="en-US" smtClean="0"/>
              <a:t>9/10/2022</a:t>
            </a:fld>
            <a:endParaRPr lang="en-US"/>
          </a:p>
        </p:txBody>
      </p:sp>
      <p:sp>
        <p:nvSpPr>
          <p:cNvPr id="6" name="Footer Placeholder 5">
            <a:extLst>
              <a:ext uri="{FF2B5EF4-FFF2-40B4-BE49-F238E27FC236}">
                <a16:creationId xmlns:a16="http://schemas.microsoft.com/office/drawing/2014/main" id="{D4948414-A4A7-3D07-9414-19A8290863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ED66D0-C2BE-26E6-E711-454A806EDC17}"/>
              </a:ext>
            </a:extLst>
          </p:cNvPr>
          <p:cNvSpPr>
            <a:spLocks noGrp="1"/>
          </p:cNvSpPr>
          <p:nvPr>
            <p:ph type="sldNum" sz="quarter" idx="12"/>
          </p:nvPr>
        </p:nvSpPr>
        <p:spPr/>
        <p:txBody>
          <a:bodyPr/>
          <a:lstStyle/>
          <a:p>
            <a:fld id="{EF2DEE55-53F9-4FFA-A17F-6D0C9BBA6DA1}" type="slidenum">
              <a:rPr lang="en-US" smtClean="0"/>
              <a:t>‹#›</a:t>
            </a:fld>
            <a:endParaRPr lang="en-US"/>
          </a:p>
        </p:txBody>
      </p:sp>
    </p:spTree>
    <p:extLst>
      <p:ext uri="{BB962C8B-B14F-4D97-AF65-F5344CB8AC3E}">
        <p14:creationId xmlns:p14="http://schemas.microsoft.com/office/powerpoint/2010/main" val="12808906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7B1EEFE-0FE8-9078-9BF7-14922843499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516D87E-0301-95B6-B6B7-19BB6B78871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C580E1-A871-DD23-44D4-1EC1A9ABD3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79DC29-E9A7-42B8-84C1-030310DA3AE1}" type="datetimeFigureOut">
              <a:rPr lang="en-US" smtClean="0"/>
              <a:t>9/10/2022</a:t>
            </a:fld>
            <a:endParaRPr lang="en-US"/>
          </a:p>
        </p:txBody>
      </p:sp>
      <p:sp>
        <p:nvSpPr>
          <p:cNvPr id="5" name="Footer Placeholder 4">
            <a:extLst>
              <a:ext uri="{FF2B5EF4-FFF2-40B4-BE49-F238E27FC236}">
                <a16:creationId xmlns:a16="http://schemas.microsoft.com/office/drawing/2014/main" id="{4E9518C9-BE01-B4C3-57C5-6B759D9264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F05668B-21A9-2B17-6DAF-1D6584701A5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2DEE55-53F9-4FFA-A17F-6D0C9BBA6DA1}" type="slidenum">
              <a:rPr lang="en-US" smtClean="0"/>
              <a:t>‹#›</a:t>
            </a:fld>
            <a:endParaRPr lang="en-US"/>
          </a:p>
        </p:txBody>
      </p:sp>
    </p:spTree>
    <p:extLst>
      <p:ext uri="{BB962C8B-B14F-4D97-AF65-F5344CB8AC3E}">
        <p14:creationId xmlns:p14="http://schemas.microsoft.com/office/powerpoint/2010/main" val="34260254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2A4D9EA-5DE7-6581-6568-9AE534A67F66}"/>
              </a:ext>
            </a:extLst>
          </p:cNvPr>
          <p:cNvSpPr>
            <a:spLocks noGrp="1"/>
          </p:cNvSpPr>
          <p:nvPr>
            <p:ph type="title"/>
          </p:nvPr>
        </p:nvSpPr>
        <p:spPr/>
        <p:txBody>
          <a:bodyPr>
            <a:noAutofit/>
          </a:bodyPr>
          <a:lstStyle/>
          <a:p>
            <a:pPr algn="ctr"/>
            <a:r>
              <a:rPr lang="en-US" sz="4000" b="1" dirty="0"/>
              <a:t>Assignment : Practice with Single Table Queries</a:t>
            </a:r>
          </a:p>
        </p:txBody>
      </p:sp>
      <p:sp>
        <p:nvSpPr>
          <p:cNvPr id="5" name="Content Placeholder 4">
            <a:extLst>
              <a:ext uri="{FF2B5EF4-FFF2-40B4-BE49-F238E27FC236}">
                <a16:creationId xmlns:a16="http://schemas.microsoft.com/office/drawing/2014/main" id="{BE06766A-D0CB-E9A6-8D7D-0192DEC6A680}"/>
              </a:ext>
            </a:extLst>
          </p:cNvPr>
          <p:cNvSpPr>
            <a:spLocks noGrp="1"/>
          </p:cNvSpPr>
          <p:nvPr>
            <p:ph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In this Assignment you will have the opportunity to practice everything you’ve learned in this Section.</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Review the data in the suppliers table shown below and answer the questions that follow. There is no SQL provided to load this data into the database because we're simulating an examination scenario. You will not have access to a code editor during the Assignment.</a:t>
            </a:r>
          </a:p>
          <a:p>
            <a:pPr marL="0" indent="0">
              <a:buNone/>
            </a:pPr>
            <a:endParaRPr lang="en-US" dirty="0"/>
          </a:p>
        </p:txBody>
      </p:sp>
      <p:graphicFrame>
        <p:nvGraphicFramePr>
          <p:cNvPr id="6" name="Table 5">
            <a:extLst>
              <a:ext uri="{FF2B5EF4-FFF2-40B4-BE49-F238E27FC236}">
                <a16:creationId xmlns:a16="http://schemas.microsoft.com/office/drawing/2014/main" id="{1BCB40F7-D3E9-6165-1D03-A70CC3D8E6F7}"/>
              </a:ext>
            </a:extLst>
          </p:cNvPr>
          <p:cNvGraphicFramePr>
            <a:graphicFrameLocks noGrp="1"/>
          </p:cNvGraphicFramePr>
          <p:nvPr>
            <p:extLst>
              <p:ext uri="{D42A27DB-BD31-4B8C-83A1-F6EECF244321}">
                <p14:modId xmlns:p14="http://schemas.microsoft.com/office/powerpoint/2010/main" val="4132831299"/>
              </p:ext>
            </p:extLst>
          </p:nvPr>
        </p:nvGraphicFramePr>
        <p:xfrm>
          <a:off x="838200" y="3277772"/>
          <a:ext cx="10415955" cy="2743200"/>
        </p:xfrm>
        <a:graphic>
          <a:graphicData uri="http://schemas.openxmlformats.org/drawingml/2006/table">
            <a:tbl>
              <a:tblPr firstRow="1" firstCol="1" bandRow="1">
                <a:tableStyleId>{5C22544A-7EE6-4342-B048-85BDC9FD1C3A}</a:tableStyleId>
              </a:tblPr>
              <a:tblGrid>
                <a:gridCol w="1911888">
                  <a:extLst>
                    <a:ext uri="{9D8B030D-6E8A-4147-A177-3AD203B41FA5}">
                      <a16:colId xmlns:a16="http://schemas.microsoft.com/office/drawing/2014/main" val="695966661"/>
                    </a:ext>
                  </a:extLst>
                </a:gridCol>
                <a:gridCol w="2855485">
                  <a:extLst>
                    <a:ext uri="{9D8B030D-6E8A-4147-A177-3AD203B41FA5}">
                      <a16:colId xmlns:a16="http://schemas.microsoft.com/office/drawing/2014/main" val="2039383288"/>
                    </a:ext>
                  </a:extLst>
                </a:gridCol>
                <a:gridCol w="2047058">
                  <a:extLst>
                    <a:ext uri="{9D8B030D-6E8A-4147-A177-3AD203B41FA5}">
                      <a16:colId xmlns:a16="http://schemas.microsoft.com/office/drawing/2014/main" val="239187764"/>
                    </a:ext>
                  </a:extLst>
                </a:gridCol>
                <a:gridCol w="1538868">
                  <a:extLst>
                    <a:ext uri="{9D8B030D-6E8A-4147-A177-3AD203B41FA5}">
                      <a16:colId xmlns:a16="http://schemas.microsoft.com/office/drawing/2014/main" val="2442050892"/>
                    </a:ext>
                  </a:extLst>
                </a:gridCol>
                <a:gridCol w="2062656">
                  <a:extLst>
                    <a:ext uri="{9D8B030D-6E8A-4147-A177-3AD203B41FA5}">
                      <a16:colId xmlns:a16="http://schemas.microsoft.com/office/drawing/2014/main" val="2283878496"/>
                    </a:ext>
                  </a:extLst>
                </a:gridCol>
              </a:tblGrid>
              <a:tr h="274320">
                <a:tc>
                  <a:txBody>
                    <a:bodyPr/>
                    <a:lstStyle/>
                    <a:p>
                      <a:pPr marL="0" marR="0">
                        <a:lnSpc>
                          <a:spcPct val="107000"/>
                        </a:lnSpc>
                        <a:spcBef>
                          <a:spcPts val="0"/>
                        </a:spcBef>
                        <a:spcAft>
                          <a:spcPts val="0"/>
                        </a:spcAft>
                      </a:pPr>
                      <a:r>
                        <a:rPr lang="en-US" sz="1100">
                          <a:effectLst/>
                        </a:rPr>
                        <a:t>SUPPLIER_ID</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100">
                          <a:effectLst/>
                        </a:rPr>
                        <a:t>SUPPLIER_NAME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100">
                          <a:effectLst/>
                        </a:rPr>
                        <a:t>CITY</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100">
                          <a:effectLst/>
                        </a:rPr>
                        <a:t>STATE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r">
                        <a:lnSpc>
                          <a:spcPct val="107000"/>
                        </a:lnSpc>
                        <a:spcBef>
                          <a:spcPts val="0"/>
                        </a:spcBef>
                        <a:spcAft>
                          <a:spcPts val="0"/>
                        </a:spcAft>
                      </a:pPr>
                      <a:r>
                        <a:rPr lang="en-US" sz="1100">
                          <a:effectLst/>
                        </a:rPr>
                        <a:t>TOTAL_SPENT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044217505"/>
                  </a:ext>
                </a:extLst>
              </a:tr>
              <a:tr h="274320">
                <a:tc>
                  <a:txBody>
                    <a:bodyPr/>
                    <a:lstStyle/>
                    <a:p>
                      <a:pPr marL="0" marR="0" algn="ctr">
                        <a:lnSpc>
                          <a:spcPct val="107000"/>
                        </a:lnSpc>
                        <a:spcBef>
                          <a:spcPts val="0"/>
                        </a:spcBef>
                        <a:spcAft>
                          <a:spcPts val="0"/>
                        </a:spcAft>
                      </a:pPr>
                      <a:r>
                        <a:rPr lang="en-US" sz="1100">
                          <a:effectLst/>
                        </a:rPr>
                        <a:t>100</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100">
                          <a:effectLst/>
                        </a:rPr>
                        <a:t>Shop of Epiphany</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100">
                          <a:effectLst/>
                        </a:rPr>
                        <a:t>Augusta</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100">
                          <a:effectLst/>
                        </a:rPr>
                        <a:t>Georgia</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r">
                        <a:lnSpc>
                          <a:spcPct val="107000"/>
                        </a:lnSpc>
                        <a:spcBef>
                          <a:spcPts val="0"/>
                        </a:spcBef>
                        <a:spcAft>
                          <a:spcPts val="0"/>
                        </a:spcAft>
                      </a:pPr>
                      <a:r>
                        <a:rPr lang="en-US" sz="1100">
                          <a:effectLst/>
                        </a:rPr>
                        <a:t>220,500.00</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789990546"/>
                  </a:ext>
                </a:extLst>
              </a:tr>
              <a:tr h="274320">
                <a:tc>
                  <a:txBody>
                    <a:bodyPr/>
                    <a:lstStyle/>
                    <a:p>
                      <a:pPr marL="0" marR="0" algn="ctr">
                        <a:lnSpc>
                          <a:spcPct val="107000"/>
                        </a:lnSpc>
                        <a:spcBef>
                          <a:spcPts val="0"/>
                        </a:spcBef>
                        <a:spcAft>
                          <a:spcPts val="0"/>
                        </a:spcAft>
                      </a:pPr>
                      <a:r>
                        <a:rPr lang="en-US" sz="1100">
                          <a:effectLst/>
                        </a:rPr>
                        <a:t>200</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100">
                          <a:effectLst/>
                        </a:rPr>
                        <a:t>Instant Assemblers</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100">
                          <a:effectLst/>
                        </a:rPr>
                        <a:t>Valdez</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100">
                          <a:effectLst/>
                        </a:rPr>
                        <a:t>Alaska</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r">
                        <a:lnSpc>
                          <a:spcPct val="107000"/>
                        </a:lnSpc>
                        <a:spcBef>
                          <a:spcPts val="0"/>
                        </a:spcBef>
                        <a:spcAft>
                          <a:spcPts val="0"/>
                        </a:spcAft>
                      </a:pPr>
                      <a:r>
                        <a:rPr lang="en-US" sz="1100">
                          <a:effectLst/>
                        </a:rPr>
                        <a:t>37,000.00</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585438179"/>
                  </a:ext>
                </a:extLst>
              </a:tr>
              <a:tr h="274320">
                <a:tc>
                  <a:txBody>
                    <a:bodyPr/>
                    <a:lstStyle/>
                    <a:p>
                      <a:pPr marL="0" marR="0" algn="ctr">
                        <a:lnSpc>
                          <a:spcPct val="107000"/>
                        </a:lnSpc>
                        <a:spcBef>
                          <a:spcPts val="0"/>
                        </a:spcBef>
                        <a:spcAft>
                          <a:spcPts val="0"/>
                        </a:spcAft>
                      </a:pPr>
                      <a:r>
                        <a:rPr lang="en-US" sz="1100">
                          <a:effectLst/>
                        </a:rPr>
                        <a:t>300</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100">
                          <a:effectLst/>
                        </a:rPr>
                        <a:t>Time Manufacturers</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100">
                          <a:effectLst/>
                        </a:rPr>
                        <a:t>Redwood City</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100">
                          <a:effectLst/>
                        </a:rPr>
                        <a:t>California</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r">
                        <a:lnSpc>
                          <a:spcPct val="107000"/>
                        </a:lnSpc>
                        <a:spcBef>
                          <a:spcPts val="0"/>
                        </a:spcBef>
                        <a:spcAft>
                          <a:spcPts val="0"/>
                        </a:spcAft>
                      </a:pPr>
                      <a:r>
                        <a:rPr lang="en-US" sz="1100">
                          <a:effectLst/>
                        </a:rPr>
                        <a:t>90,500.00</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081211482"/>
                  </a:ext>
                </a:extLst>
              </a:tr>
              <a:tr h="274320">
                <a:tc>
                  <a:txBody>
                    <a:bodyPr/>
                    <a:lstStyle/>
                    <a:p>
                      <a:pPr marL="0" marR="0" algn="ctr">
                        <a:lnSpc>
                          <a:spcPct val="107000"/>
                        </a:lnSpc>
                        <a:spcBef>
                          <a:spcPts val="0"/>
                        </a:spcBef>
                        <a:spcAft>
                          <a:spcPts val="0"/>
                        </a:spcAft>
                      </a:pPr>
                      <a:r>
                        <a:rPr lang="en-US" sz="1100">
                          <a:effectLst/>
                        </a:rPr>
                        <a:t>400</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100">
                          <a:effectLst/>
                        </a:rPr>
                        <a:t>Round House Inc.</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100">
                          <a:effectLst/>
                        </a:rPr>
                        <a:t>New York City</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100">
                          <a:effectLst/>
                        </a:rPr>
                        <a:t>New York</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r">
                        <a:lnSpc>
                          <a:spcPct val="107000"/>
                        </a:lnSpc>
                        <a:spcBef>
                          <a:spcPts val="0"/>
                        </a:spcBef>
                        <a:spcAft>
                          <a:spcPts val="0"/>
                        </a:spcAft>
                      </a:pPr>
                      <a:r>
                        <a:rPr lang="en-US" sz="1100">
                          <a:effectLst/>
                        </a:rPr>
                        <a:t>78,150.00</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612814661"/>
                  </a:ext>
                </a:extLst>
              </a:tr>
              <a:tr h="274320">
                <a:tc>
                  <a:txBody>
                    <a:bodyPr/>
                    <a:lstStyle/>
                    <a:p>
                      <a:pPr marL="0" marR="0" algn="ctr">
                        <a:lnSpc>
                          <a:spcPct val="107000"/>
                        </a:lnSpc>
                        <a:spcBef>
                          <a:spcPts val="0"/>
                        </a:spcBef>
                        <a:spcAft>
                          <a:spcPts val="0"/>
                        </a:spcAft>
                      </a:pPr>
                      <a:r>
                        <a:rPr lang="en-US" sz="1100">
                          <a:effectLst/>
                        </a:rPr>
                        <a:t>500</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100">
                          <a:effectLst/>
                        </a:rPr>
                        <a:t>Smiths &amp; Berries</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100">
                          <a:effectLst/>
                        </a:rPr>
                        <a:t>Portland</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100">
                          <a:effectLst/>
                        </a:rPr>
                        <a:t>Oregon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r">
                        <a:lnSpc>
                          <a:spcPct val="107000"/>
                        </a:lnSpc>
                        <a:spcBef>
                          <a:spcPts val="0"/>
                        </a:spcBef>
                        <a:spcAft>
                          <a:spcPts val="0"/>
                        </a:spcAft>
                      </a:pPr>
                      <a:r>
                        <a:rPr lang="en-US" sz="1100">
                          <a:effectLst/>
                        </a:rPr>
                        <a:t>114,600.00</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599667506"/>
                  </a:ext>
                </a:extLst>
              </a:tr>
              <a:tr h="274320">
                <a:tc>
                  <a:txBody>
                    <a:bodyPr/>
                    <a:lstStyle/>
                    <a:p>
                      <a:pPr marL="0" marR="0" algn="ctr">
                        <a:lnSpc>
                          <a:spcPct val="107000"/>
                        </a:lnSpc>
                        <a:spcBef>
                          <a:spcPts val="0"/>
                        </a:spcBef>
                        <a:spcAft>
                          <a:spcPts val="0"/>
                        </a:spcAft>
                      </a:pPr>
                      <a:r>
                        <a:rPr lang="en-US" sz="1100">
                          <a:effectLst/>
                        </a:rPr>
                        <a:t>600</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100">
                          <a:effectLst/>
                        </a:rPr>
                        <a:t>Wesson LLC</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100">
                          <a:effectLst/>
                        </a:rPr>
                        <a:t>Yuma</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100">
                          <a:effectLst/>
                        </a:rPr>
                        <a:t>Alaska</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r">
                        <a:lnSpc>
                          <a:spcPct val="107000"/>
                        </a:lnSpc>
                        <a:spcBef>
                          <a:spcPts val="0"/>
                        </a:spcBef>
                        <a:spcAft>
                          <a:spcPts val="0"/>
                        </a:spcAft>
                      </a:pPr>
                      <a:r>
                        <a:rPr lang="en-US" sz="1100">
                          <a:effectLst/>
                        </a:rPr>
                        <a:t>32,000.00</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610519408"/>
                  </a:ext>
                </a:extLst>
              </a:tr>
              <a:tr h="274320">
                <a:tc>
                  <a:txBody>
                    <a:bodyPr/>
                    <a:lstStyle/>
                    <a:p>
                      <a:pPr marL="0" marR="0" algn="ctr">
                        <a:lnSpc>
                          <a:spcPct val="107000"/>
                        </a:lnSpc>
                        <a:spcBef>
                          <a:spcPts val="0"/>
                        </a:spcBef>
                        <a:spcAft>
                          <a:spcPts val="0"/>
                        </a:spcAft>
                      </a:pPr>
                      <a:r>
                        <a:rPr lang="en-US" sz="1100">
                          <a:effectLst/>
                        </a:rPr>
                        <a:t>700</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100">
                          <a:effectLst/>
                        </a:rPr>
                        <a:t>ICF Foods</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100">
                          <a:effectLst/>
                        </a:rPr>
                        <a:t>Orlando</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100">
                          <a:effectLst/>
                        </a:rPr>
                        <a:t>California</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r">
                        <a:lnSpc>
                          <a:spcPct val="107000"/>
                        </a:lnSpc>
                        <a:spcBef>
                          <a:spcPts val="0"/>
                        </a:spcBef>
                        <a:spcAft>
                          <a:spcPts val="0"/>
                        </a:spcAft>
                      </a:pPr>
                      <a:r>
                        <a:rPr lang="en-US" sz="1100">
                          <a:effectLst/>
                        </a:rPr>
                        <a:t>78,700.00</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521683760"/>
                  </a:ext>
                </a:extLst>
              </a:tr>
              <a:tr h="274320">
                <a:tc>
                  <a:txBody>
                    <a:bodyPr/>
                    <a:lstStyle/>
                    <a:p>
                      <a:pPr marL="0" marR="0" algn="ctr">
                        <a:lnSpc>
                          <a:spcPct val="107000"/>
                        </a:lnSpc>
                        <a:spcBef>
                          <a:spcPts val="0"/>
                        </a:spcBef>
                        <a:spcAft>
                          <a:spcPts val="0"/>
                        </a:spcAft>
                      </a:pPr>
                      <a:r>
                        <a:rPr lang="en-US" sz="1100">
                          <a:effectLst/>
                        </a:rPr>
                        <a:t>800</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100">
                          <a:effectLst/>
                        </a:rPr>
                        <a:t>Cheffmens Inc.</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100">
                          <a:effectLst/>
                        </a:rPr>
                        <a:t>Toledo</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100">
                          <a:effectLst/>
                        </a:rPr>
                        <a:t>Georgia</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r">
                        <a:lnSpc>
                          <a:spcPct val="107000"/>
                        </a:lnSpc>
                        <a:spcBef>
                          <a:spcPts val="0"/>
                        </a:spcBef>
                        <a:spcAft>
                          <a:spcPts val="0"/>
                        </a:spcAft>
                      </a:pPr>
                      <a:r>
                        <a:rPr lang="en-US" sz="1100">
                          <a:effectLst/>
                        </a:rPr>
                        <a:t>187,500.00</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762180244"/>
                  </a:ext>
                </a:extLst>
              </a:tr>
              <a:tr h="274320">
                <a:tc>
                  <a:txBody>
                    <a:bodyPr/>
                    <a:lstStyle/>
                    <a:p>
                      <a:pPr marL="0" marR="0" algn="ctr">
                        <a:lnSpc>
                          <a:spcPct val="107000"/>
                        </a:lnSpc>
                        <a:spcBef>
                          <a:spcPts val="0"/>
                        </a:spcBef>
                        <a:spcAft>
                          <a:spcPts val="0"/>
                        </a:spcAft>
                      </a:pPr>
                      <a:r>
                        <a:rPr lang="en-US" sz="1100">
                          <a:effectLst/>
                        </a:rPr>
                        <a:t>900</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100">
                          <a:effectLst/>
                        </a:rPr>
                        <a:t>Samwoods Drinks</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100" dirty="0">
                          <a:effectLst/>
                        </a:rPr>
                        <a:t>Portland</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100">
                          <a:effectLst/>
                        </a:rPr>
                        <a:t>Georgia</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r">
                        <a:lnSpc>
                          <a:spcPct val="107000"/>
                        </a:lnSpc>
                        <a:spcBef>
                          <a:spcPts val="0"/>
                        </a:spcBef>
                        <a:spcAft>
                          <a:spcPts val="0"/>
                        </a:spcAft>
                      </a:pPr>
                      <a:r>
                        <a:rPr lang="en-US" sz="1100" dirty="0">
                          <a:effectLst/>
                        </a:rPr>
                        <a:t>17,800.00</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183568594"/>
                  </a:ext>
                </a:extLst>
              </a:tr>
            </a:tbl>
          </a:graphicData>
        </a:graphic>
      </p:graphicFrame>
    </p:spTree>
    <p:extLst>
      <p:ext uri="{BB962C8B-B14F-4D97-AF65-F5344CB8AC3E}">
        <p14:creationId xmlns:p14="http://schemas.microsoft.com/office/powerpoint/2010/main" val="23978365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2A4D9EA-5DE7-6581-6568-9AE534A67F66}"/>
              </a:ext>
            </a:extLst>
          </p:cNvPr>
          <p:cNvSpPr>
            <a:spLocks noGrp="1"/>
          </p:cNvSpPr>
          <p:nvPr>
            <p:ph type="title"/>
          </p:nvPr>
        </p:nvSpPr>
        <p:spPr/>
        <p:txBody>
          <a:bodyPr>
            <a:normAutofit/>
          </a:bodyPr>
          <a:lstStyle/>
          <a:p>
            <a:pPr algn="ctr"/>
            <a:r>
              <a:rPr lang="en-US" sz="4000" b="1" dirty="0"/>
              <a:t>Assignment : Practice with Single Table Queries</a:t>
            </a:r>
          </a:p>
        </p:txBody>
      </p:sp>
      <p:sp>
        <p:nvSpPr>
          <p:cNvPr id="5" name="Content Placeholder 4">
            <a:extLst>
              <a:ext uri="{FF2B5EF4-FFF2-40B4-BE49-F238E27FC236}">
                <a16:creationId xmlns:a16="http://schemas.microsoft.com/office/drawing/2014/main" id="{BE06766A-D0CB-E9A6-8D7D-0192DEC6A680}"/>
              </a:ext>
            </a:extLst>
          </p:cNvPr>
          <p:cNvSpPr>
            <a:spLocks noGrp="1"/>
          </p:cNvSpPr>
          <p:nvPr>
            <p:ph idx="1"/>
          </p:nvPr>
        </p:nvSpPr>
        <p:spPr/>
        <p:txBody>
          <a:bodyPr>
            <a:normAutofit fontScale="55000" lnSpcReduction="20000"/>
          </a:bodyPr>
          <a:lstStyle/>
          <a:p>
            <a:pPr marL="457200" marR="0" lvl="0" indent="-457200" rtl="0">
              <a:spcBef>
                <a:spcPts val="0"/>
              </a:spcBef>
              <a:spcAft>
                <a:spcPts val="1500"/>
              </a:spcAft>
              <a:buAutoNum type="arabicParenR"/>
              <a:tabLst>
                <a:tab pos="457200" algn="l"/>
              </a:tabLst>
            </a:pPr>
            <a:r>
              <a:rPr lang="en-US" sz="2500" dirty="0">
                <a:solidFill>
                  <a:srgbClr val="000000"/>
                </a:solidFill>
                <a:effectLst/>
                <a:latin typeface="Calibri" panose="020F0502020204030204" pitchFamily="34" charset="0"/>
                <a:ea typeface="Calibri" panose="020F0502020204030204" pitchFamily="34" charset="0"/>
                <a:cs typeface="Arial" panose="020B0604020202020204" pitchFamily="34" charset="0"/>
              </a:rPr>
              <a:t>Write a query that retrieves suppliers that work in either Georgia or California.</a:t>
            </a:r>
          </a:p>
          <a:p>
            <a:pPr marL="0" marR="0" lvl="0" indent="0" rtl="0">
              <a:spcBef>
                <a:spcPts val="0"/>
              </a:spcBef>
              <a:spcAft>
                <a:spcPts val="1500"/>
              </a:spcAft>
              <a:buNone/>
              <a:tabLst>
                <a:tab pos="457200" algn="l"/>
              </a:tabLst>
            </a:pPr>
            <a:r>
              <a:rPr lang="en-US" sz="2500" dirty="0">
                <a:solidFill>
                  <a:srgbClr val="000000"/>
                </a:solidFill>
                <a:effectLst/>
                <a:latin typeface="Calibri" panose="020F0502020204030204" pitchFamily="34" charset="0"/>
                <a:ea typeface="Calibri" panose="020F0502020204030204" pitchFamily="34" charset="0"/>
                <a:cs typeface="Arial" panose="020B0604020202020204" pitchFamily="34" charset="0"/>
              </a:rPr>
              <a:t>*assuming that the table name is ‘suppliers’</a:t>
            </a:r>
          </a:p>
          <a:p>
            <a:pPr marL="0" marR="0" lvl="0" indent="0" rtl="0">
              <a:spcBef>
                <a:spcPts val="0"/>
              </a:spcBef>
              <a:spcAft>
                <a:spcPts val="1500"/>
              </a:spcAft>
              <a:buNone/>
              <a:tabLst>
                <a:tab pos="457200" algn="l"/>
              </a:tabLst>
            </a:pPr>
            <a:r>
              <a:rPr lang="en-US" sz="2500" dirty="0">
                <a:solidFill>
                  <a:srgbClr val="FF0000"/>
                </a:solidFill>
                <a:effectLst/>
                <a:latin typeface="Calibri" panose="020F0502020204030204" pitchFamily="34" charset="0"/>
                <a:ea typeface="Times New Roman" panose="02020603050405020304" pitchFamily="18" charset="0"/>
                <a:cs typeface="Arial" panose="020B0604020202020204" pitchFamily="34" charset="0"/>
              </a:rPr>
              <a:t>- Select </a:t>
            </a:r>
            <a:r>
              <a:rPr lang="en-US" sz="2500" dirty="0" err="1">
                <a:solidFill>
                  <a:srgbClr val="FF0000"/>
                </a:solidFill>
                <a:effectLst/>
                <a:latin typeface="Calibri" panose="020F0502020204030204" pitchFamily="34" charset="0"/>
                <a:ea typeface="Times New Roman" panose="02020603050405020304" pitchFamily="18" charset="0"/>
                <a:cs typeface="Arial" panose="020B0604020202020204" pitchFamily="34" charset="0"/>
              </a:rPr>
              <a:t>supplier_name</a:t>
            </a:r>
            <a:r>
              <a:rPr lang="en-US" sz="2500" dirty="0">
                <a:solidFill>
                  <a:srgbClr val="FF0000"/>
                </a:solidFill>
                <a:effectLst/>
                <a:latin typeface="Calibri" panose="020F0502020204030204" pitchFamily="34" charset="0"/>
                <a:ea typeface="Times New Roman" panose="02020603050405020304" pitchFamily="18" charset="0"/>
                <a:cs typeface="Arial" panose="020B0604020202020204" pitchFamily="34" charset="0"/>
              </a:rPr>
              <a:t> from suppliers where state=‘</a:t>
            </a:r>
            <a:r>
              <a:rPr lang="en-US" sz="2500" dirty="0" err="1">
                <a:solidFill>
                  <a:srgbClr val="FF0000"/>
                </a:solidFill>
                <a:effectLst/>
                <a:latin typeface="Calibri" panose="020F0502020204030204" pitchFamily="34" charset="0"/>
                <a:ea typeface="Times New Roman" panose="02020603050405020304" pitchFamily="18" charset="0"/>
                <a:cs typeface="Arial" panose="020B0604020202020204" pitchFamily="34" charset="0"/>
              </a:rPr>
              <a:t>Geogria</a:t>
            </a:r>
            <a:r>
              <a:rPr lang="en-US" sz="2500" dirty="0">
                <a:solidFill>
                  <a:srgbClr val="FF0000"/>
                </a:solidFill>
                <a:effectLst/>
                <a:latin typeface="Calibri" panose="020F0502020204030204" pitchFamily="34" charset="0"/>
                <a:ea typeface="Times New Roman" panose="02020603050405020304" pitchFamily="18" charset="0"/>
                <a:cs typeface="Arial" panose="020B0604020202020204" pitchFamily="34" charset="0"/>
              </a:rPr>
              <a:t>’ or state=‘California’;</a:t>
            </a:r>
            <a:endParaRPr lang="en-US" sz="2500" dirty="0">
              <a:solidFill>
                <a:srgbClr val="FF0000"/>
              </a:solidFill>
              <a:effectLst/>
              <a:latin typeface="Times New Roman" panose="02020603050405020304" pitchFamily="18" charset="0"/>
              <a:ea typeface="Times New Roman" panose="02020603050405020304" pitchFamily="18" charset="0"/>
            </a:endParaRPr>
          </a:p>
          <a:p>
            <a:pPr marR="0" indent="0">
              <a:spcBef>
                <a:spcPts val="0"/>
              </a:spcBef>
              <a:spcAft>
                <a:spcPts val="0"/>
              </a:spcAft>
              <a:buNone/>
            </a:pPr>
            <a:r>
              <a:rPr lang="en-US" sz="2500" dirty="0">
                <a:solidFill>
                  <a:srgbClr val="1C1D1F"/>
                </a:solidFill>
                <a:effectLst/>
                <a:latin typeface="Segoe UI" panose="020B0502040204020203" pitchFamily="34" charset="0"/>
                <a:ea typeface="Times New Roman" panose="02020603050405020304" pitchFamily="18" charset="0"/>
              </a:rPr>
              <a:t> </a:t>
            </a:r>
            <a:endParaRPr lang="en-US" sz="2500" dirty="0">
              <a:effectLst/>
              <a:latin typeface="Times New Roman" panose="02020603050405020304" pitchFamily="18" charset="0"/>
              <a:ea typeface="Times New Roman" panose="02020603050405020304" pitchFamily="18" charset="0"/>
            </a:endParaRPr>
          </a:p>
          <a:p>
            <a:pPr marL="0" marR="0" lvl="0" indent="0">
              <a:spcBef>
                <a:spcPts val="0"/>
              </a:spcBef>
              <a:spcAft>
                <a:spcPts val="1500"/>
              </a:spcAft>
              <a:buNone/>
              <a:tabLst>
                <a:tab pos="457200" algn="l"/>
              </a:tabLst>
            </a:pPr>
            <a:r>
              <a:rPr lang="en-US" sz="25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2) </a:t>
            </a:r>
            <a:r>
              <a:rPr lang="en-US" sz="2500" dirty="0">
                <a:solidFill>
                  <a:srgbClr val="000000"/>
                </a:solidFill>
                <a:effectLst/>
                <a:latin typeface="Calibri" panose="020F0502020204030204" pitchFamily="34" charset="0"/>
                <a:ea typeface="Calibri" panose="020F0502020204030204" pitchFamily="34" charset="0"/>
                <a:cs typeface="Arial" panose="020B0604020202020204" pitchFamily="34" charset="0"/>
              </a:rPr>
              <a:t>Write a query that retrieves suppliers with the characters "wo" and the character "I" or "</a:t>
            </a:r>
            <a:r>
              <a:rPr lang="en-US" sz="2500" dirty="0" err="1">
                <a:solidFill>
                  <a:srgbClr val="000000"/>
                </a:solidFill>
                <a:effectLst/>
                <a:latin typeface="Calibri" panose="020F0502020204030204" pitchFamily="34" charset="0"/>
                <a:ea typeface="Calibri" panose="020F0502020204030204" pitchFamily="34" charset="0"/>
                <a:cs typeface="Arial" panose="020B0604020202020204" pitchFamily="34" charset="0"/>
              </a:rPr>
              <a:t>i</a:t>
            </a:r>
            <a:r>
              <a:rPr lang="en-US" sz="2500" dirty="0">
                <a:solidFill>
                  <a:srgbClr val="000000"/>
                </a:solidFill>
                <a:effectLst/>
                <a:latin typeface="Calibri" panose="020F0502020204030204" pitchFamily="34" charset="0"/>
                <a:ea typeface="Calibri" panose="020F0502020204030204" pitchFamily="34" charset="0"/>
                <a:cs typeface="Arial" panose="020B0604020202020204" pitchFamily="34" charset="0"/>
              </a:rPr>
              <a:t>" in their name.</a:t>
            </a:r>
          </a:p>
          <a:p>
            <a:pPr marL="0" marR="0" lvl="0" indent="0">
              <a:spcBef>
                <a:spcPts val="0"/>
              </a:spcBef>
              <a:spcAft>
                <a:spcPts val="1500"/>
              </a:spcAft>
              <a:buNone/>
              <a:tabLst>
                <a:tab pos="457200" algn="l"/>
              </a:tabLst>
            </a:pPr>
            <a:r>
              <a:rPr lang="en-US" sz="2500" dirty="0">
                <a:solidFill>
                  <a:schemeClr val="bg1">
                    <a:lumMod val="85000"/>
                  </a:schemeClr>
                </a:solidFill>
                <a:effectLst/>
                <a:latin typeface="Segoe UI" panose="020B0502040204020203" pitchFamily="34" charset="0"/>
                <a:ea typeface="Times New Roman" panose="02020603050405020304" pitchFamily="18" charset="0"/>
                <a:cs typeface="Segoe UI" panose="020B0502040204020203" pitchFamily="34" charset="0"/>
              </a:rPr>
              <a:t>-select  </a:t>
            </a:r>
            <a:r>
              <a:rPr lang="en-US" sz="2500" dirty="0" err="1">
                <a:solidFill>
                  <a:schemeClr val="bg1">
                    <a:lumMod val="85000"/>
                  </a:schemeClr>
                </a:solidFill>
                <a:effectLst/>
                <a:latin typeface="Segoe UI" panose="020B0502040204020203" pitchFamily="34" charset="0"/>
                <a:ea typeface="Times New Roman" panose="02020603050405020304" pitchFamily="18" charset="0"/>
                <a:cs typeface="Segoe UI" panose="020B0502040204020203" pitchFamily="34" charset="0"/>
              </a:rPr>
              <a:t>supplier_name</a:t>
            </a:r>
            <a:r>
              <a:rPr lang="en-US" sz="2500" dirty="0">
                <a:solidFill>
                  <a:schemeClr val="bg1">
                    <a:lumMod val="85000"/>
                  </a:schemeClr>
                </a:solidFill>
                <a:effectLst/>
                <a:latin typeface="Segoe UI" panose="020B0502040204020203" pitchFamily="34" charset="0"/>
                <a:ea typeface="Times New Roman" panose="02020603050405020304" pitchFamily="18" charset="0"/>
                <a:cs typeface="Segoe UI" panose="020B0502040204020203" pitchFamily="34" charset="0"/>
              </a:rPr>
              <a:t> from </a:t>
            </a:r>
            <a:r>
              <a:rPr lang="en-US" sz="2500" dirty="0">
                <a:solidFill>
                  <a:schemeClr val="bg1">
                    <a:lumMod val="85000"/>
                  </a:schemeClr>
                </a:solidFill>
                <a:effectLst/>
                <a:latin typeface="Calibri" panose="020F0502020204030204" pitchFamily="34" charset="0"/>
                <a:ea typeface="Times New Roman" panose="02020603050405020304" pitchFamily="18" charset="0"/>
                <a:cs typeface="Arial" panose="020B0604020202020204" pitchFamily="34" charset="0"/>
              </a:rPr>
              <a:t>suppliers</a:t>
            </a:r>
            <a:r>
              <a:rPr lang="en-US" sz="2500" dirty="0">
                <a:solidFill>
                  <a:schemeClr val="bg1">
                    <a:lumMod val="85000"/>
                  </a:schemeClr>
                </a:solidFill>
                <a:effectLst/>
                <a:latin typeface="Segoe UI" panose="020B0502040204020203" pitchFamily="34" charset="0"/>
                <a:ea typeface="Times New Roman" panose="02020603050405020304" pitchFamily="18" charset="0"/>
                <a:cs typeface="Segoe UI" panose="020B0502040204020203" pitchFamily="34" charset="0"/>
              </a:rPr>
              <a:t> </a:t>
            </a:r>
          </a:p>
          <a:p>
            <a:pPr marL="0" marR="0" lvl="0" indent="0">
              <a:spcBef>
                <a:spcPts val="0"/>
              </a:spcBef>
              <a:spcAft>
                <a:spcPts val="1500"/>
              </a:spcAft>
              <a:buNone/>
              <a:tabLst>
                <a:tab pos="457200" algn="l"/>
              </a:tabLst>
            </a:pPr>
            <a:r>
              <a:rPr lang="en-US" sz="2500" dirty="0">
                <a:solidFill>
                  <a:schemeClr val="bg1">
                    <a:lumMod val="85000"/>
                  </a:schemeClr>
                </a:solidFill>
                <a:effectLst/>
                <a:latin typeface="Segoe UI" panose="020B0502040204020203" pitchFamily="34" charset="0"/>
                <a:ea typeface="Times New Roman" panose="02020603050405020304" pitchFamily="18" charset="0"/>
                <a:cs typeface="Segoe UI" panose="020B0502040204020203" pitchFamily="34" charset="0"/>
              </a:rPr>
              <a:t>where </a:t>
            </a:r>
            <a:r>
              <a:rPr lang="en-US" sz="2500" b="1" dirty="0" err="1">
                <a:solidFill>
                  <a:schemeClr val="bg1">
                    <a:lumMod val="85000"/>
                  </a:schemeClr>
                </a:solidFill>
                <a:effectLst/>
                <a:latin typeface="Segoe UI" panose="020B0502040204020203" pitchFamily="34" charset="0"/>
                <a:ea typeface="Times New Roman" panose="02020603050405020304" pitchFamily="18" charset="0"/>
                <a:cs typeface="Segoe UI" panose="020B0502040204020203" pitchFamily="34" charset="0"/>
              </a:rPr>
              <a:t>substr</a:t>
            </a:r>
            <a:r>
              <a:rPr lang="en-US" sz="2500" b="1" dirty="0">
                <a:solidFill>
                  <a:schemeClr val="bg1">
                    <a:lumMod val="85000"/>
                  </a:schemeClr>
                </a:solidFill>
                <a:latin typeface="Segoe UI" panose="020B0502040204020203" pitchFamily="34" charset="0"/>
                <a:ea typeface="Times New Roman" panose="02020603050405020304" pitchFamily="18" charset="0"/>
                <a:cs typeface="Segoe UI" panose="020B0502040204020203" pitchFamily="34" charset="0"/>
              </a:rPr>
              <a:t>(</a:t>
            </a:r>
            <a:r>
              <a:rPr lang="en-US" sz="2500" b="1" dirty="0" err="1">
                <a:solidFill>
                  <a:schemeClr val="bg1">
                    <a:lumMod val="85000"/>
                  </a:schemeClr>
                </a:solidFill>
                <a:latin typeface="Segoe UI" panose="020B0502040204020203" pitchFamily="34" charset="0"/>
                <a:ea typeface="Times New Roman" panose="02020603050405020304" pitchFamily="18" charset="0"/>
                <a:cs typeface="Segoe UI" panose="020B0502040204020203" pitchFamily="34" charset="0"/>
              </a:rPr>
              <a:t>supplier_name,instr</a:t>
            </a:r>
            <a:r>
              <a:rPr lang="en-US" sz="2500" b="1" dirty="0">
                <a:solidFill>
                  <a:schemeClr val="bg1">
                    <a:lumMod val="85000"/>
                  </a:schemeClr>
                </a:solidFill>
                <a:latin typeface="Segoe UI" panose="020B0502040204020203" pitchFamily="34" charset="0"/>
                <a:ea typeface="Times New Roman" panose="02020603050405020304" pitchFamily="18" charset="0"/>
                <a:cs typeface="Segoe UI" panose="020B0502040204020203" pitchFamily="34" charset="0"/>
              </a:rPr>
              <a:t>(</a:t>
            </a:r>
            <a:r>
              <a:rPr lang="en-US" sz="2500" b="1" dirty="0" err="1">
                <a:solidFill>
                  <a:schemeClr val="bg1">
                    <a:lumMod val="85000"/>
                  </a:schemeClr>
                </a:solidFill>
                <a:latin typeface="Segoe UI" panose="020B0502040204020203" pitchFamily="34" charset="0"/>
                <a:ea typeface="Times New Roman" panose="02020603050405020304" pitchFamily="18" charset="0"/>
                <a:cs typeface="Segoe UI" panose="020B0502040204020203" pitchFamily="34" charset="0"/>
              </a:rPr>
              <a:t>supplier_name,’wo</a:t>
            </a:r>
            <a:r>
              <a:rPr lang="en-US" sz="2500" b="1" dirty="0">
                <a:solidFill>
                  <a:schemeClr val="bg1">
                    <a:lumMod val="85000"/>
                  </a:schemeClr>
                </a:solidFill>
                <a:latin typeface="Segoe UI" panose="020B0502040204020203" pitchFamily="34" charset="0"/>
                <a:ea typeface="Times New Roman" panose="02020603050405020304" pitchFamily="18" charset="0"/>
                <a:cs typeface="Segoe UI" panose="020B0502040204020203" pitchFamily="34" charset="0"/>
              </a:rPr>
              <a:t>’ )) </a:t>
            </a:r>
          </a:p>
          <a:p>
            <a:pPr marL="0" marR="0" lvl="0" indent="0">
              <a:spcBef>
                <a:spcPts val="0"/>
              </a:spcBef>
              <a:spcAft>
                <a:spcPts val="1500"/>
              </a:spcAft>
              <a:buNone/>
              <a:tabLst>
                <a:tab pos="457200" algn="l"/>
              </a:tabLst>
            </a:pPr>
            <a:r>
              <a:rPr lang="en-US" sz="2500" dirty="0">
                <a:solidFill>
                  <a:schemeClr val="bg1">
                    <a:lumMod val="85000"/>
                  </a:schemeClr>
                </a:solidFill>
                <a:latin typeface="Segoe UI" panose="020B0502040204020203" pitchFamily="34" charset="0"/>
                <a:ea typeface="Times New Roman" panose="02020603050405020304" pitchFamily="18" charset="0"/>
                <a:cs typeface="Segoe UI" panose="020B0502040204020203" pitchFamily="34" charset="0"/>
              </a:rPr>
              <a:t>and (</a:t>
            </a:r>
            <a:r>
              <a:rPr lang="en-US" sz="2500" dirty="0" err="1">
                <a:solidFill>
                  <a:schemeClr val="bg1">
                    <a:lumMod val="85000"/>
                  </a:schemeClr>
                </a:solidFill>
                <a:effectLst/>
                <a:latin typeface="Segoe UI" panose="020B0502040204020203" pitchFamily="34" charset="0"/>
                <a:ea typeface="Times New Roman" panose="02020603050405020304" pitchFamily="18" charset="0"/>
                <a:cs typeface="Segoe UI" panose="020B0502040204020203" pitchFamily="34" charset="0"/>
              </a:rPr>
              <a:t>substr</a:t>
            </a:r>
            <a:r>
              <a:rPr lang="en-US" sz="2500" dirty="0">
                <a:solidFill>
                  <a:schemeClr val="bg1">
                    <a:lumMod val="85000"/>
                  </a:schemeClr>
                </a:solidFill>
                <a:latin typeface="Segoe UI" panose="020B0502040204020203" pitchFamily="34" charset="0"/>
                <a:ea typeface="Times New Roman" panose="02020603050405020304" pitchFamily="18" charset="0"/>
                <a:cs typeface="Segoe UI" panose="020B0502040204020203" pitchFamily="34" charset="0"/>
              </a:rPr>
              <a:t>(</a:t>
            </a:r>
            <a:r>
              <a:rPr lang="en-US" sz="2500" dirty="0" err="1">
                <a:solidFill>
                  <a:schemeClr val="bg1">
                    <a:lumMod val="85000"/>
                  </a:schemeClr>
                </a:solidFill>
                <a:latin typeface="Segoe UI" panose="020B0502040204020203" pitchFamily="34" charset="0"/>
                <a:ea typeface="Times New Roman" panose="02020603050405020304" pitchFamily="18" charset="0"/>
                <a:cs typeface="Segoe UI" panose="020B0502040204020203" pitchFamily="34" charset="0"/>
              </a:rPr>
              <a:t>supplier_name</a:t>
            </a:r>
            <a:r>
              <a:rPr lang="en-US" sz="2500" dirty="0">
                <a:solidFill>
                  <a:schemeClr val="bg1">
                    <a:lumMod val="85000"/>
                  </a:schemeClr>
                </a:solidFill>
                <a:latin typeface="Segoe UI" panose="020B0502040204020203" pitchFamily="34" charset="0"/>
                <a:ea typeface="Times New Roman" panose="02020603050405020304" pitchFamily="18" charset="0"/>
                <a:cs typeface="Segoe UI" panose="020B0502040204020203" pitchFamily="34" charset="0"/>
              </a:rPr>
              <a:t>, ,</a:t>
            </a:r>
            <a:r>
              <a:rPr lang="en-US" sz="2500" dirty="0" err="1">
                <a:solidFill>
                  <a:schemeClr val="bg1">
                    <a:lumMod val="85000"/>
                  </a:schemeClr>
                </a:solidFill>
                <a:latin typeface="Segoe UI" panose="020B0502040204020203" pitchFamily="34" charset="0"/>
                <a:ea typeface="Times New Roman" panose="02020603050405020304" pitchFamily="18" charset="0"/>
                <a:cs typeface="Segoe UI" panose="020B0502040204020203" pitchFamily="34" charset="0"/>
              </a:rPr>
              <a:t>instr</a:t>
            </a:r>
            <a:r>
              <a:rPr lang="en-US" sz="2500" dirty="0">
                <a:solidFill>
                  <a:schemeClr val="bg1">
                    <a:lumMod val="85000"/>
                  </a:schemeClr>
                </a:solidFill>
                <a:latin typeface="Segoe UI" panose="020B0502040204020203" pitchFamily="34" charset="0"/>
                <a:ea typeface="Times New Roman" panose="02020603050405020304" pitchFamily="18" charset="0"/>
                <a:cs typeface="Segoe UI" panose="020B0502040204020203" pitchFamily="34" charset="0"/>
              </a:rPr>
              <a:t>(</a:t>
            </a:r>
            <a:r>
              <a:rPr lang="en-US" sz="2500" dirty="0" err="1">
                <a:solidFill>
                  <a:schemeClr val="bg1">
                    <a:lumMod val="85000"/>
                  </a:schemeClr>
                </a:solidFill>
                <a:latin typeface="Segoe UI" panose="020B0502040204020203" pitchFamily="34" charset="0"/>
                <a:ea typeface="Times New Roman" panose="02020603050405020304" pitchFamily="18" charset="0"/>
                <a:cs typeface="Segoe UI" panose="020B0502040204020203" pitchFamily="34" charset="0"/>
              </a:rPr>
              <a:t>supplier_name,’I</a:t>
            </a:r>
            <a:r>
              <a:rPr lang="en-US" sz="2500" dirty="0">
                <a:solidFill>
                  <a:schemeClr val="bg1">
                    <a:lumMod val="85000"/>
                  </a:schemeClr>
                </a:solidFill>
                <a:latin typeface="Segoe UI" panose="020B0502040204020203" pitchFamily="34" charset="0"/>
                <a:ea typeface="Times New Roman" panose="02020603050405020304" pitchFamily="18" charset="0"/>
                <a:cs typeface="Segoe UI" panose="020B0502040204020203" pitchFamily="34" charset="0"/>
              </a:rPr>
              <a:t>’ )) </a:t>
            </a:r>
          </a:p>
          <a:p>
            <a:pPr marL="0" marR="0" lvl="0" indent="0">
              <a:spcBef>
                <a:spcPts val="0"/>
              </a:spcBef>
              <a:spcAft>
                <a:spcPts val="1500"/>
              </a:spcAft>
              <a:buNone/>
              <a:tabLst>
                <a:tab pos="457200" algn="l"/>
              </a:tabLst>
            </a:pPr>
            <a:r>
              <a:rPr lang="en-US" sz="2500" dirty="0">
                <a:solidFill>
                  <a:schemeClr val="bg1">
                    <a:lumMod val="85000"/>
                  </a:schemeClr>
                </a:solidFill>
                <a:latin typeface="Segoe UI" panose="020B0502040204020203" pitchFamily="34" charset="0"/>
                <a:ea typeface="Times New Roman" panose="02020603050405020304" pitchFamily="18" charset="0"/>
                <a:cs typeface="Segoe UI" panose="020B0502040204020203" pitchFamily="34" charset="0"/>
              </a:rPr>
              <a:t>or </a:t>
            </a:r>
            <a:r>
              <a:rPr lang="en-US" sz="2500" dirty="0" err="1">
                <a:solidFill>
                  <a:schemeClr val="bg1">
                    <a:lumMod val="85000"/>
                  </a:schemeClr>
                </a:solidFill>
                <a:effectLst/>
                <a:latin typeface="Segoe UI" panose="020B0502040204020203" pitchFamily="34" charset="0"/>
                <a:ea typeface="Times New Roman" panose="02020603050405020304" pitchFamily="18" charset="0"/>
                <a:cs typeface="Segoe UI" panose="020B0502040204020203" pitchFamily="34" charset="0"/>
              </a:rPr>
              <a:t>substr</a:t>
            </a:r>
            <a:r>
              <a:rPr lang="en-US" sz="2500" dirty="0">
                <a:solidFill>
                  <a:schemeClr val="bg1">
                    <a:lumMod val="85000"/>
                  </a:schemeClr>
                </a:solidFill>
                <a:latin typeface="Segoe UI" panose="020B0502040204020203" pitchFamily="34" charset="0"/>
                <a:ea typeface="Times New Roman" panose="02020603050405020304" pitchFamily="18" charset="0"/>
                <a:cs typeface="Segoe UI" panose="020B0502040204020203" pitchFamily="34" charset="0"/>
              </a:rPr>
              <a:t>(</a:t>
            </a:r>
            <a:r>
              <a:rPr lang="en-US" sz="2500" dirty="0" err="1">
                <a:solidFill>
                  <a:schemeClr val="bg1">
                    <a:lumMod val="85000"/>
                  </a:schemeClr>
                </a:solidFill>
                <a:latin typeface="Segoe UI" panose="020B0502040204020203" pitchFamily="34" charset="0"/>
                <a:ea typeface="Times New Roman" panose="02020603050405020304" pitchFamily="18" charset="0"/>
                <a:cs typeface="Segoe UI" panose="020B0502040204020203" pitchFamily="34" charset="0"/>
              </a:rPr>
              <a:t>supplier_name,instr</a:t>
            </a:r>
            <a:r>
              <a:rPr lang="en-US" sz="2500" dirty="0">
                <a:solidFill>
                  <a:schemeClr val="bg1">
                    <a:lumMod val="85000"/>
                  </a:schemeClr>
                </a:solidFill>
                <a:latin typeface="Segoe UI" panose="020B0502040204020203" pitchFamily="34" charset="0"/>
                <a:ea typeface="Times New Roman" panose="02020603050405020304" pitchFamily="18" charset="0"/>
                <a:cs typeface="Segoe UI" panose="020B0502040204020203" pitchFamily="34" charset="0"/>
              </a:rPr>
              <a:t>(supplier_name,’</a:t>
            </a:r>
            <a:r>
              <a:rPr lang="en-US" sz="2500" dirty="0" err="1">
                <a:solidFill>
                  <a:schemeClr val="bg1">
                    <a:lumMod val="85000"/>
                  </a:schemeClr>
                </a:solidFill>
                <a:latin typeface="Segoe UI" panose="020B0502040204020203" pitchFamily="34" charset="0"/>
                <a:ea typeface="Times New Roman" panose="02020603050405020304" pitchFamily="18" charset="0"/>
                <a:cs typeface="Segoe UI" panose="020B0502040204020203" pitchFamily="34" charset="0"/>
              </a:rPr>
              <a:t>i</a:t>
            </a:r>
            <a:r>
              <a:rPr lang="en-US" sz="2500" dirty="0">
                <a:solidFill>
                  <a:schemeClr val="bg1">
                    <a:lumMod val="85000"/>
                  </a:schemeClr>
                </a:solidFill>
                <a:latin typeface="Segoe UI" panose="020B0502040204020203" pitchFamily="34" charset="0"/>
                <a:ea typeface="Times New Roman" panose="02020603050405020304" pitchFamily="18" charset="0"/>
                <a:cs typeface="Segoe UI" panose="020B0502040204020203" pitchFamily="34" charset="0"/>
              </a:rPr>
              <a:t>’ )));</a:t>
            </a:r>
          </a:p>
          <a:p>
            <a:pPr marL="0" marR="0" lvl="0" indent="0">
              <a:spcBef>
                <a:spcPts val="0"/>
              </a:spcBef>
              <a:spcAft>
                <a:spcPts val="1500"/>
              </a:spcAft>
              <a:buNone/>
              <a:tabLst>
                <a:tab pos="457200" algn="l"/>
              </a:tabLst>
            </a:pPr>
            <a:r>
              <a:rPr lang="en-US" sz="2500" dirty="0">
                <a:solidFill>
                  <a:srgbClr val="00B0F0"/>
                </a:solidFill>
                <a:effectLst/>
                <a:latin typeface="Segoe UI" panose="020B0502040204020203" pitchFamily="34" charset="0"/>
                <a:ea typeface="Times New Roman" panose="02020603050405020304" pitchFamily="18" charset="0"/>
                <a:cs typeface="Segoe UI" panose="020B0502040204020203" pitchFamily="34" charset="0"/>
              </a:rPr>
              <a:t>Select </a:t>
            </a:r>
            <a:r>
              <a:rPr lang="en-US" sz="2500" dirty="0" err="1">
                <a:solidFill>
                  <a:srgbClr val="00B0F0"/>
                </a:solidFill>
                <a:effectLst/>
                <a:latin typeface="Segoe UI" panose="020B0502040204020203" pitchFamily="34" charset="0"/>
                <a:ea typeface="Times New Roman" panose="02020603050405020304" pitchFamily="18" charset="0"/>
                <a:cs typeface="Segoe UI" panose="020B0502040204020203" pitchFamily="34" charset="0"/>
              </a:rPr>
              <a:t>supplier_name</a:t>
            </a:r>
            <a:r>
              <a:rPr lang="en-US" sz="2500" dirty="0">
                <a:solidFill>
                  <a:srgbClr val="00B0F0"/>
                </a:solidFill>
                <a:effectLst/>
                <a:latin typeface="Segoe UI" panose="020B0502040204020203" pitchFamily="34" charset="0"/>
                <a:ea typeface="Times New Roman" panose="02020603050405020304" pitchFamily="18" charset="0"/>
                <a:cs typeface="Segoe UI" panose="020B0502040204020203" pitchFamily="34" charset="0"/>
              </a:rPr>
              <a:t> from </a:t>
            </a:r>
            <a:r>
              <a:rPr lang="en-US" sz="2500" dirty="0">
                <a:solidFill>
                  <a:srgbClr val="00B0F0"/>
                </a:solidFill>
                <a:effectLst/>
                <a:latin typeface="Calibri" panose="020F0502020204030204" pitchFamily="34" charset="0"/>
                <a:ea typeface="Times New Roman" panose="02020603050405020304" pitchFamily="18" charset="0"/>
                <a:cs typeface="Arial" panose="020B0604020202020204" pitchFamily="34" charset="0"/>
              </a:rPr>
              <a:t>suppliers</a:t>
            </a:r>
            <a:r>
              <a:rPr lang="en-US" sz="2500" dirty="0">
                <a:solidFill>
                  <a:srgbClr val="00B0F0"/>
                </a:solidFill>
                <a:effectLst/>
                <a:latin typeface="Segoe UI" panose="020B0502040204020203" pitchFamily="34" charset="0"/>
                <a:ea typeface="Times New Roman" panose="02020603050405020304" pitchFamily="18" charset="0"/>
                <a:cs typeface="Segoe UI" panose="020B0502040204020203" pitchFamily="34" charset="0"/>
              </a:rPr>
              <a:t> where (</a:t>
            </a:r>
            <a:r>
              <a:rPr lang="en-US" sz="2500" dirty="0" err="1">
                <a:solidFill>
                  <a:srgbClr val="00B0F0"/>
                </a:solidFill>
                <a:effectLst/>
                <a:latin typeface="Segoe UI" panose="020B0502040204020203" pitchFamily="34" charset="0"/>
                <a:ea typeface="Times New Roman" panose="02020603050405020304" pitchFamily="18" charset="0"/>
                <a:cs typeface="Segoe UI" panose="020B0502040204020203" pitchFamily="34" charset="0"/>
              </a:rPr>
              <a:t>supplier_name</a:t>
            </a:r>
            <a:r>
              <a:rPr lang="en-US" sz="2500" dirty="0">
                <a:solidFill>
                  <a:srgbClr val="00B0F0"/>
                </a:solidFill>
                <a:effectLst/>
                <a:latin typeface="Segoe UI" panose="020B0502040204020203" pitchFamily="34" charset="0"/>
                <a:ea typeface="Times New Roman" panose="02020603050405020304" pitchFamily="18" charset="0"/>
                <a:cs typeface="Segoe UI" panose="020B0502040204020203" pitchFamily="34" charset="0"/>
              </a:rPr>
              <a:t> like’ %wo%’) and (</a:t>
            </a:r>
            <a:r>
              <a:rPr lang="en-US" sz="2500" dirty="0" err="1">
                <a:solidFill>
                  <a:srgbClr val="00B0F0"/>
                </a:solidFill>
                <a:effectLst/>
                <a:latin typeface="Segoe UI" panose="020B0502040204020203" pitchFamily="34" charset="0"/>
                <a:ea typeface="Times New Roman" panose="02020603050405020304" pitchFamily="18" charset="0"/>
                <a:cs typeface="Segoe UI" panose="020B0502040204020203" pitchFamily="34" charset="0"/>
              </a:rPr>
              <a:t>supplier_name</a:t>
            </a:r>
            <a:r>
              <a:rPr lang="en-US" sz="2500" dirty="0">
                <a:solidFill>
                  <a:srgbClr val="00B0F0"/>
                </a:solidFill>
                <a:effectLst/>
                <a:latin typeface="Segoe UI" panose="020B0502040204020203" pitchFamily="34" charset="0"/>
                <a:ea typeface="Times New Roman" panose="02020603050405020304" pitchFamily="18" charset="0"/>
                <a:cs typeface="Segoe UI" panose="020B0502040204020203" pitchFamily="34" charset="0"/>
              </a:rPr>
              <a:t> like’ %</a:t>
            </a:r>
            <a:r>
              <a:rPr lang="en-US" sz="2500" dirty="0" err="1">
                <a:solidFill>
                  <a:srgbClr val="00B0F0"/>
                </a:solidFill>
                <a:effectLst/>
                <a:latin typeface="Segoe UI" panose="020B0502040204020203" pitchFamily="34" charset="0"/>
                <a:ea typeface="Times New Roman" panose="02020603050405020304" pitchFamily="18" charset="0"/>
                <a:cs typeface="Segoe UI" panose="020B0502040204020203" pitchFamily="34" charset="0"/>
              </a:rPr>
              <a:t>i</a:t>
            </a:r>
            <a:r>
              <a:rPr lang="en-US" sz="2500" dirty="0">
                <a:solidFill>
                  <a:srgbClr val="00B0F0"/>
                </a:solidFill>
                <a:effectLst/>
                <a:latin typeface="Segoe UI" panose="020B0502040204020203" pitchFamily="34" charset="0"/>
                <a:ea typeface="Times New Roman" panose="02020603050405020304" pitchFamily="18" charset="0"/>
                <a:cs typeface="Segoe UI" panose="020B0502040204020203" pitchFamily="34" charset="0"/>
              </a:rPr>
              <a:t>%’ or </a:t>
            </a:r>
            <a:r>
              <a:rPr lang="en-US" sz="2500" dirty="0" err="1">
                <a:solidFill>
                  <a:srgbClr val="00B0F0"/>
                </a:solidFill>
                <a:effectLst/>
                <a:latin typeface="Segoe UI" panose="020B0502040204020203" pitchFamily="34" charset="0"/>
                <a:ea typeface="Times New Roman" panose="02020603050405020304" pitchFamily="18" charset="0"/>
                <a:cs typeface="Segoe UI" panose="020B0502040204020203" pitchFamily="34" charset="0"/>
              </a:rPr>
              <a:t>supplier_name</a:t>
            </a:r>
            <a:r>
              <a:rPr lang="en-US" sz="2500" dirty="0">
                <a:solidFill>
                  <a:srgbClr val="00B0F0"/>
                </a:solidFill>
                <a:effectLst/>
                <a:latin typeface="Segoe UI" panose="020B0502040204020203" pitchFamily="34" charset="0"/>
                <a:ea typeface="Times New Roman" panose="02020603050405020304" pitchFamily="18" charset="0"/>
                <a:cs typeface="Segoe UI" panose="020B0502040204020203" pitchFamily="34" charset="0"/>
              </a:rPr>
              <a:t> like’ %I%’)</a:t>
            </a:r>
          </a:p>
          <a:p>
            <a:pPr marR="0" indent="0">
              <a:spcBef>
                <a:spcPts val="0"/>
              </a:spcBef>
              <a:spcAft>
                <a:spcPts val="0"/>
              </a:spcAft>
              <a:buNone/>
            </a:pPr>
            <a:r>
              <a:rPr lang="en-US" sz="2500" dirty="0">
                <a:solidFill>
                  <a:srgbClr val="1C1D1F"/>
                </a:solidFill>
                <a:effectLst/>
                <a:latin typeface="Segoe UI" panose="020B0502040204020203" pitchFamily="34" charset="0"/>
                <a:ea typeface="Times New Roman" panose="02020603050405020304" pitchFamily="18" charset="0"/>
              </a:rPr>
              <a:t> </a:t>
            </a:r>
            <a:endParaRPr lang="en-US" sz="2500" dirty="0">
              <a:effectLst/>
              <a:latin typeface="Times New Roman" panose="02020603050405020304" pitchFamily="18" charset="0"/>
              <a:ea typeface="Times New Roman" panose="02020603050405020304" pitchFamily="18" charset="0"/>
            </a:endParaRPr>
          </a:p>
          <a:p>
            <a:pPr marL="0" marR="0" lvl="0" indent="0">
              <a:spcBef>
                <a:spcPts val="0"/>
              </a:spcBef>
              <a:spcAft>
                <a:spcPts val="1500"/>
              </a:spcAft>
              <a:buNone/>
              <a:tabLst>
                <a:tab pos="457200" algn="l"/>
              </a:tabLst>
            </a:pPr>
            <a:r>
              <a:rPr lang="en-US" sz="2500" dirty="0">
                <a:solidFill>
                  <a:srgbClr val="000000"/>
                </a:solidFill>
                <a:effectLst/>
                <a:latin typeface="Calibri" panose="020F0502020204030204" pitchFamily="34" charset="0"/>
                <a:ea typeface="Calibri" panose="020F0502020204030204" pitchFamily="34" charset="0"/>
                <a:cs typeface="Arial" panose="020B0604020202020204" pitchFamily="34" charset="0"/>
              </a:rPr>
              <a:t>3) Write a query that retrieves suppliers on which a minimum of 37,000 and a maximum of 80,000 was spent.</a:t>
            </a:r>
          </a:p>
          <a:p>
            <a:pPr marL="0" marR="0" lvl="0" indent="0">
              <a:spcBef>
                <a:spcPts val="0"/>
              </a:spcBef>
              <a:spcAft>
                <a:spcPts val="1500"/>
              </a:spcAft>
              <a:buNone/>
              <a:tabLst>
                <a:tab pos="457200" algn="l"/>
              </a:tabLst>
            </a:pPr>
            <a:r>
              <a:rPr lang="en-US" sz="2500" dirty="0">
                <a:solidFill>
                  <a:srgbClr val="FF0000"/>
                </a:solidFill>
                <a:latin typeface="Calibri" panose="020F0502020204030204" pitchFamily="34" charset="0"/>
                <a:ea typeface="Calibri" panose="020F0502020204030204" pitchFamily="34" charset="0"/>
                <a:cs typeface="Arial" panose="020B0604020202020204" pitchFamily="34" charset="0"/>
              </a:rPr>
              <a:t>-Select </a:t>
            </a:r>
            <a:r>
              <a:rPr lang="en-US" sz="2500" dirty="0" err="1">
                <a:solidFill>
                  <a:srgbClr val="FF0000"/>
                </a:solidFill>
                <a:latin typeface="Calibri" panose="020F0502020204030204" pitchFamily="34" charset="0"/>
                <a:ea typeface="Calibri" panose="020F0502020204030204" pitchFamily="34" charset="0"/>
                <a:cs typeface="Arial" panose="020B0604020202020204" pitchFamily="34" charset="0"/>
              </a:rPr>
              <a:t>supplier_name</a:t>
            </a:r>
            <a:r>
              <a:rPr lang="en-US" sz="2500" dirty="0">
                <a:solidFill>
                  <a:srgbClr val="FF0000"/>
                </a:solidFill>
                <a:latin typeface="Calibri" panose="020F0502020204030204" pitchFamily="34" charset="0"/>
                <a:ea typeface="Calibri" panose="020F0502020204030204" pitchFamily="34" charset="0"/>
                <a:cs typeface="Arial" panose="020B0604020202020204" pitchFamily="34" charset="0"/>
              </a:rPr>
              <a:t> from </a:t>
            </a:r>
            <a:r>
              <a:rPr lang="en-US" sz="2500" dirty="0">
                <a:solidFill>
                  <a:srgbClr val="FF0000"/>
                </a:solidFill>
                <a:effectLst/>
                <a:latin typeface="Calibri" panose="020F0502020204030204" pitchFamily="34" charset="0"/>
                <a:ea typeface="Times New Roman" panose="02020603050405020304" pitchFamily="18" charset="0"/>
                <a:cs typeface="Arial" panose="020B0604020202020204" pitchFamily="34" charset="0"/>
              </a:rPr>
              <a:t>suppliers</a:t>
            </a:r>
            <a:r>
              <a:rPr lang="en-US" sz="2500" dirty="0">
                <a:solidFill>
                  <a:srgbClr val="FF0000"/>
                </a:solidFill>
                <a:latin typeface="Calibri" panose="020F0502020204030204" pitchFamily="34" charset="0"/>
                <a:ea typeface="Calibri" panose="020F0502020204030204" pitchFamily="34" charset="0"/>
                <a:cs typeface="Arial" panose="020B0604020202020204" pitchFamily="34" charset="0"/>
              </a:rPr>
              <a:t> where </a:t>
            </a:r>
            <a:r>
              <a:rPr lang="en-US" sz="2500" dirty="0" err="1">
                <a:solidFill>
                  <a:srgbClr val="FF0000"/>
                </a:solidFill>
                <a:latin typeface="Calibri" panose="020F0502020204030204" pitchFamily="34" charset="0"/>
                <a:ea typeface="Calibri" panose="020F0502020204030204" pitchFamily="34" charset="0"/>
                <a:cs typeface="Arial" panose="020B0604020202020204" pitchFamily="34" charset="0"/>
              </a:rPr>
              <a:t>total_spent</a:t>
            </a:r>
            <a:r>
              <a:rPr lang="en-US" sz="2500" dirty="0">
                <a:solidFill>
                  <a:srgbClr val="FF0000"/>
                </a:solidFill>
                <a:latin typeface="Calibri" panose="020F0502020204030204" pitchFamily="34" charset="0"/>
                <a:ea typeface="Calibri" panose="020F0502020204030204" pitchFamily="34" charset="0"/>
                <a:cs typeface="Arial" panose="020B0604020202020204" pitchFamily="34" charset="0"/>
              </a:rPr>
              <a:t> between 37000 and 80000;</a:t>
            </a:r>
            <a:endParaRPr lang="en-US" sz="2500" dirty="0">
              <a:solidFill>
                <a:srgbClr val="FF0000"/>
              </a:solidFill>
              <a:effectLst/>
              <a:latin typeface="Calibri" panose="020F0502020204030204" pitchFamily="34" charset="0"/>
              <a:ea typeface="Calibri" panose="020F0502020204030204" pitchFamily="34" charset="0"/>
              <a:cs typeface="Arial" panose="020B0604020202020204" pitchFamily="34" charset="0"/>
            </a:endParaRPr>
          </a:p>
          <a:p>
            <a:pPr marL="0" marR="0" lvl="0" indent="0">
              <a:spcBef>
                <a:spcPts val="0"/>
              </a:spcBef>
              <a:spcAft>
                <a:spcPts val="1500"/>
              </a:spcAft>
              <a:buNone/>
              <a:tabLst>
                <a:tab pos="457200" algn="l"/>
              </a:tabLst>
            </a:pPr>
            <a:endParaRPr lang="en-US" sz="1800" dirty="0">
              <a:effectLst/>
              <a:latin typeface="Times New Roman" panose="02020603050405020304" pitchFamily="18" charset="0"/>
              <a:ea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27408894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2A4D9EA-5DE7-6581-6568-9AE534A67F66}"/>
              </a:ext>
            </a:extLst>
          </p:cNvPr>
          <p:cNvSpPr>
            <a:spLocks noGrp="1"/>
          </p:cNvSpPr>
          <p:nvPr>
            <p:ph type="title"/>
          </p:nvPr>
        </p:nvSpPr>
        <p:spPr/>
        <p:txBody>
          <a:bodyPr>
            <a:normAutofit/>
          </a:bodyPr>
          <a:lstStyle/>
          <a:p>
            <a:pPr algn="ctr"/>
            <a:r>
              <a:rPr lang="en-US" sz="4000" b="1" dirty="0"/>
              <a:t>Assignment : Practice with Single Table Queries</a:t>
            </a:r>
          </a:p>
        </p:txBody>
      </p:sp>
      <p:sp>
        <p:nvSpPr>
          <p:cNvPr id="5" name="Content Placeholder 4">
            <a:extLst>
              <a:ext uri="{FF2B5EF4-FFF2-40B4-BE49-F238E27FC236}">
                <a16:creationId xmlns:a16="http://schemas.microsoft.com/office/drawing/2014/main" id="{BE06766A-D0CB-E9A6-8D7D-0192DEC6A680}"/>
              </a:ext>
            </a:extLst>
          </p:cNvPr>
          <p:cNvSpPr>
            <a:spLocks noGrp="1"/>
          </p:cNvSpPr>
          <p:nvPr>
            <p:ph idx="1"/>
          </p:nvPr>
        </p:nvSpPr>
        <p:spPr>
          <a:xfrm>
            <a:off x="838200" y="1690688"/>
            <a:ext cx="10515600" cy="4351338"/>
          </a:xfrm>
        </p:spPr>
        <p:txBody>
          <a:bodyPr>
            <a:noAutofit/>
          </a:bodyPr>
          <a:lstStyle/>
          <a:p>
            <a:pPr marL="0" marR="0" lvl="0" indent="0" rtl="0">
              <a:spcBef>
                <a:spcPts val="0"/>
              </a:spcBef>
              <a:spcAft>
                <a:spcPts val="1500"/>
              </a:spcAft>
              <a:buNone/>
              <a:tabLst>
                <a:tab pos="457200" algn="l"/>
              </a:tabLst>
            </a:pPr>
            <a:r>
              <a:rPr lang="en-US" sz="2000" dirty="0">
                <a:solidFill>
                  <a:srgbClr val="000000"/>
                </a:solidFill>
                <a:effectLst/>
                <a:latin typeface="Calibri" panose="020F0502020204030204" pitchFamily="34" charset="0"/>
                <a:ea typeface="Calibri" panose="020F0502020204030204" pitchFamily="34" charset="0"/>
                <a:cs typeface="Arial" panose="020B0604020202020204" pitchFamily="34" charset="0"/>
              </a:rPr>
              <a:t>4) Write a query that returns the supplier names and the state in which they operate meeting the following conditions:</a:t>
            </a:r>
            <a:endParaRPr lang="en-US" sz="2000" dirty="0">
              <a:effectLst/>
              <a:latin typeface="Times New Roman" panose="02020603050405020304" pitchFamily="18" charset="0"/>
              <a:ea typeface="Times New Roman" panose="02020603050405020304" pitchFamily="18" charset="0"/>
            </a:endParaRPr>
          </a:p>
          <a:p>
            <a:pPr marL="742950" marR="0" lvl="1" indent="-285750">
              <a:spcBef>
                <a:spcPts val="0"/>
              </a:spcBef>
              <a:spcAft>
                <a:spcPts val="1500"/>
              </a:spcAft>
              <a:buSzPts val="1000"/>
              <a:buFont typeface="Symbol" panose="05050102010706020507" pitchFamily="18" charset="2"/>
              <a:buChar char=""/>
              <a:tabLst>
                <a:tab pos="914400" algn="l"/>
              </a:tabLst>
            </a:pPr>
            <a:r>
              <a:rPr lang="en-US" sz="2000" dirty="0">
                <a:solidFill>
                  <a:srgbClr val="000000"/>
                </a:solidFill>
                <a:effectLst/>
                <a:latin typeface="Calibri" panose="020F0502020204030204" pitchFamily="34" charset="0"/>
                <a:ea typeface="Calibri" panose="020F0502020204030204" pitchFamily="34" charset="0"/>
                <a:cs typeface="Arial" panose="020B0604020202020204" pitchFamily="34" charset="0"/>
              </a:rPr>
              <a:t>belong in the state Georgia or Alaska</a:t>
            </a:r>
            <a:endParaRPr lang="en-US" sz="2000" dirty="0">
              <a:effectLst/>
              <a:latin typeface="Times New Roman" panose="02020603050405020304" pitchFamily="18" charset="0"/>
              <a:ea typeface="Times New Roman" panose="02020603050405020304" pitchFamily="18" charset="0"/>
            </a:endParaRPr>
          </a:p>
          <a:p>
            <a:pPr marL="742950" marR="0" lvl="1" indent="-285750">
              <a:spcBef>
                <a:spcPts val="0"/>
              </a:spcBef>
              <a:spcAft>
                <a:spcPts val="1500"/>
              </a:spcAft>
              <a:buSzPts val="1000"/>
              <a:buFont typeface="Symbol" panose="05050102010706020507" pitchFamily="18" charset="2"/>
              <a:buChar char=""/>
              <a:tabLst>
                <a:tab pos="914400" algn="l"/>
              </a:tabLst>
            </a:pPr>
            <a:r>
              <a:rPr lang="en-US" sz="2000" dirty="0">
                <a:solidFill>
                  <a:srgbClr val="000000"/>
                </a:solidFill>
                <a:effectLst/>
                <a:latin typeface="Calibri" panose="020F0502020204030204" pitchFamily="34" charset="0"/>
                <a:ea typeface="Calibri" panose="020F0502020204030204" pitchFamily="34" charset="0"/>
                <a:cs typeface="Arial" panose="020B0604020202020204" pitchFamily="34" charset="0"/>
              </a:rPr>
              <a:t>the supplier id is 100 or greater than 600</a:t>
            </a:r>
            <a:endParaRPr lang="en-US" sz="2000" dirty="0">
              <a:effectLst/>
              <a:latin typeface="Times New Roman" panose="02020603050405020304" pitchFamily="18" charset="0"/>
              <a:ea typeface="Times New Roman" panose="02020603050405020304" pitchFamily="18" charset="0"/>
            </a:endParaRPr>
          </a:p>
          <a:p>
            <a:pPr marL="742950" marR="0" lvl="1" indent="-285750">
              <a:spcBef>
                <a:spcPts val="0"/>
              </a:spcBef>
              <a:spcAft>
                <a:spcPts val="1500"/>
              </a:spcAft>
              <a:buSzPts val="1000"/>
              <a:buFont typeface="Symbol" panose="05050102010706020507" pitchFamily="18" charset="2"/>
              <a:buChar char=""/>
              <a:tabLst>
                <a:tab pos="914400" algn="l"/>
              </a:tabLst>
            </a:pPr>
            <a:r>
              <a:rPr lang="en-US" sz="2000" dirty="0">
                <a:solidFill>
                  <a:srgbClr val="000000"/>
                </a:solidFill>
                <a:effectLst/>
                <a:latin typeface="Calibri" panose="020F0502020204030204" pitchFamily="34" charset="0"/>
                <a:ea typeface="Calibri" panose="020F0502020204030204" pitchFamily="34" charset="0"/>
                <a:cs typeface="Arial" panose="020B0604020202020204" pitchFamily="34" charset="0"/>
              </a:rPr>
              <a:t>the amount spent is less than 100,000 or the amount spent is 220,000</a:t>
            </a:r>
            <a:r>
              <a:rPr lang="en-US" sz="2000" dirty="0">
                <a:solidFill>
                  <a:srgbClr val="1C1D1F"/>
                </a:solidFill>
                <a:effectLst/>
                <a:latin typeface="Segoe UI" panose="020B0502040204020203" pitchFamily="34" charset="0"/>
                <a:ea typeface="Times New Roman" panose="02020603050405020304" pitchFamily="18" charset="0"/>
              </a:rPr>
              <a:t> </a:t>
            </a:r>
            <a:endParaRPr lang="en-US" sz="2000" dirty="0">
              <a:solidFill>
                <a:srgbClr val="1C1D1F"/>
              </a:solidFill>
              <a:latin typeface="Segoe UI" panose="020B0502040204020203" pitchFamily="34" charset="0"/>
              <a:ea typeface="Times New Roman" panose="02020603050405020304" pitchFamily="18" charset="0"/>
            </a:endParaRPr>
          </a:p>
          <a:p>
            <a:pPr lvl="1">
              <a:spcBef>
                <a:spcPts val="0"/>
              </a:spcBef>
              <a:spcAft>
                <a:spcPts val="1500"/>
              </a:spcAft>
              <a:buSzPts val="1000"/>
              <a:buFontTx/>
              <a:buChar char="-"/>
              <a:tabLst>
                <a:tab pos="914400" algn="l"/>
              </a:tabLst>
            </a:pPr>
            <a:r>
              <a:rPr lang="en-US" sz="2000" dirty="0">
                <a:solidFill>
                  <a:srgbClr val="FF0000"/>
                </a:solidFill>
                <a:effectLst/>
                <a:latin typeface="Segoe UI" panose="020B0502040204020203" pitchFamily="34" charset="0"/>
                <a:ea typeface="Times New Roman" panose="02020603050405020304" pitchFamily="18" charset="0"/>
              </a:rPr>
              <a:t>Select </a:t>
            </a:r>
            <a:r>
              <a:rPr lang="en-US" sz="2000" dirty="0" err="1">
                <a:solidFill>
                  <a:srgbClr val="FF0000"/>
                </a:solidFill>
                <a:effectLst/>
                <a:latin typeface="Segoe UI" panose="020B0502040204020203" pitchFamily="34" charset="0"/>
                <a:ea typeface="Times New Roman" panose="02020603050405020304" pitchFamily="18" charset="0"/>
              </a:rPr>
              <a:t>supplier_name</a:t>
            </a:r>
            <a:r>
              <a:rPr lang="en-US" sz="2000" dirty="0">
                <a:solidFill>
                  <a:srgbClr val="FF0000"/>
                </a:solidFill>
                <a:effectLst/>
                <a:latin typeface="Segoe UI" panose="020B0502040204020203" pitchFamily="34" charset="0"/>
                <a:ea typeface="Times New Roman" panose="02020603050405020304" pitchFamily="18" charset="0"/>
              </a:rPr>
              <a:t>, state from </a:t>
            </a:r>
            <a:r>
              <a:rPr lang="en-US" sz="2000" dirty="0">
                <a:solidFill>
                  <a:srgbClr val="FF0000"/>
                </a:solidFill>
                <a:effectLst/>
                <a:latin typeface="Calibri" panose="020F0502020204030204" pitchFamily="34" charset="0"/>
                <a:ea typeface="Times New Roman" panose="02020603050405020304" pitchFamily="18" charset="0"/>
                <a:cs typeface="Arial" panose="020B0604020202020204" pitchFamily="34" charset="0"/>
              </a:rPr>
              <a:t>suppliers</a:t>
            </a:r>
            <a:r>
              <a:rPr lang="en-US" sz="2000" dirty="0">
                <a:solidFill>
                  <a:srgbClr val="FF0000"/>
                </a:solidFill>
                <a:effectLst/>
                <a:latin typeface="Segoe UI" panose="020B0502040204020203" pitchFamily="34" charset="0"/>
                <a:ea typeface="Times New Roman" panose="02020603050405020304" pitchFamily="18" charset="0"/>
              </a:rPr>
              <a:t> where (state= ‘Alaska’ or state=‘Georgia’ )</a:t>
            </a:r>
            <a:br>
              <a:rPr lang="en-US" sz="2000" dirty="0">
                <a:solidFill>
                  <a:srgbClr val="FF0000"/>
                </a:solidFill>
                <a:effectLst/>
                <a:latin typeface="Segoe UI" panose="020B0502040204020203" pitchFamily="34" charset="0"/>
                <a:ea typeface="Times New Roman" panose="02020603050405020304" pitchFamily="18" charset="0"/>
              </a:rPr>
            </a:br>
            <a:r>
              <a:rPr lang="en-US" sz="2000" dirty="0">
                <a:solidFill>
                  <a:srgbClr val="FF0000"/>
                </a:solidFill>
                <a:effectLst/>
                <a:latin typeface="Segoe UI" panose="020B0502040204020203" pitchFamily="34" charset="0"/>
                <a:ea typeface="Times New Roman" panose="02020603050405020304" pitchFamily="18" charset="0"/>
              </a:rPr>
              <a:t>and( </a:t>
            </a:r>
            <a:r>
              <a:rPr lang="en-US" sz="2000" dirty="0" err="1">
                <a:solidFill>
                  <a:srgbClr val="FF0000"/>
                </a:solidFill>
                <a:effectLst/>
                <a:latin typeface="Segoe UI" panose="020B0502040204020203" pitchFamily="34" charset="0"/>
                <a:ea typeface="Times New Roman" panose="02020603050405020304" pitchFamily="18" charset="0"/>
              </a:rPr>
              <a:t>supplier_id</a:t>
            </a:r>
            <a:r>
              <a:rPr lang="en-US" sz="2000" dirty="0">
                <a:solidFill>
                  <a:srgbClr val="FF0000"/>
                </a:solidFill>
                <a:effectLst/>
                <a:latin typeface="Segoe UI" panose="020B0502040204020203" pitchFamily="34" charset="0"/>
                <a:ea typeface="Times New Roman" panose="02020603050405020304" pitchFamily="18" charset="0"/>
              </a:rPr>
              <a:t> </a:t>
            </a:r>
            <a:r>
              <a:rPr lang="en-US" sz="2000" dirty="0">
                <a:solidFill>
                  <a:srgbClr val="FF0000"/>
                </a:solidFill>
                <a:latin typeface="Segoe UI" panose="020B0502040204020203" pitchFamily="34" charset="0"/>
                <a:ea typeface="Times New Roman" panose="02020603050405020304" pitchFamily="18" charset="0"/>
              </a:rPr>
              <a:t>=100 or </a:t>
            </a:r>
            <a:r>
              <a:rPr lang="en-US" sz="2000" dirty="0" err="1">
                <a:solidFill>
                  <a:srgbClr val="FF0000"/>
                </a:solidFill>
                <a:latin typeface="Segoe UI" panose="020B0502040204020203" pitchFamily="34" charset="0"/>
                <a:ea typeface="Times New Roman" panose="02020603050405020304" pitchFamily="18" charset="0"/>
              </a:rPr>
              <a:t>supplier_id</a:t>
            </a:r>
            <a:r>
              <a:rPr lang="en-US" sz="2000" dirty="0">
                <a:solidFill>
                  <a:srgbClr val="FF0000"/>
                </a:solidFill>
                <a:latin typeface="Segoe UI" panose="020B0502040204020203" pitchFamily="34" charset="0"/>
                <a:ea typeface="Times New Roman" panose="02020603050405020304" pitchFamily="18" charset="0"/>
              </a:rPr>
              <a:t>&gt;600)</a:t>
            </a:r>
            <a:br>
              <a:rPr lang="en-US" sz="2000" dirty="0">
                <a:solidFill>
                  <a:srgbClr val="FF0000"/>
                </a:solidFill>
                <a:latin typeface="Segoe UI" panose="020B0502040204020203" pitchFamily="34" charset="0"/>
                <a:ea typeface="Times New Roman" panose="02020603050405020304" pitchFamily="18" charset="0"/>
              </a:rPr>
            </a:br>
            <a:r>
              <a:rPr lang="en-US" sz="2000" dirty="0">
                <a:solidFill>
                  <a:srgbClr val="FF0000"/>
                </a:solidFill>
                <a:latin typeface="Segoe UI" panose="020B0502040204020203" pitchFamily="34" charset="0"/>
                <a:ea typeface="Times New Roman" panose="02020603050405020304" pitchFamily="18" charset="0"/>
              </a:rPr>
              <a:t>and (</a:t>
            </a:r>
            <a:r>
              <a:rPr lang="en-US" sz="2000" dirty="0" err="1">
                <a:solidFill>
                  <a:srgbClr val="FF0000"/>
                </a:solidFill>
                <a:latin typeface="Segoe UI" panose="020B0502040204020203" pitchFamily="34" charset="0"/>
                <a:ea typeface="Times New Roman" panose="02020603050405020304" pitchFamily="18" charset="0"/>
              </a:rPr>
              <a:t>total_spent</a:t>
            </a:r>
            <a:r>
              <a:rPr lang="en-US" sz="2000" dirty="0">
                <a:solidFill>
                  <a:srgbClr val="FF0000"/>
                </a:solidFill>
                <a:latin typeface="Segoe UI" panose="020B0502040204020203" pitchFamily="34" charset="0"/>
                <a:ea typeface="Times New Roman" panose="02020603050405020304" pitchFamily="18" charset="0"/>
              </a:rPr>
              <a:t>=220000 or </a:t>
            </a:r>
            <a:r>
              <a:rPr lang="en-US" sz="2000" dirty="0" err="1">
                <a:solidFill>
                  <a:srgbClr val="FF0000"/>
                </a:solidFill>
                <a:latin typeface="Segoe UI" panose="020B0502040204020203" pitchFamily="34" charset="0"/>
                <a:ea typeface="Times New Roman" panose="02020603050405020304" pitchFamily="18" charset="0"/>
              </a:rPr>
              <a:t>total_spent</a:t>
            </a:r>
            <a:r>
              <a:rPr lang="en-US" sz="2000" dirty="0">
                <a:solidFill>
                  <a:srgbClr val="FF0000"/>
                </a:solidFill>
                <a:latin typeface="Segoe UI" panose="020B0502040204020203" pitchFamily="34" charset="0"/>
                <a:ea typeface="Times New Roman" panose="02020603050405020304" pitchFamily="18" charset="0"/>
              </a:rPr>
              <a:t>&lt;100000);</a:t>
            </a:r>
            <a:endParaRPr lang="en-US" sz="2000" dirty="0">
              <a:solidFill>
                <a:srgbClr val="FF0000"/>
              </a:solidFill>
              <a:effectLst/>
              <a:latin typeface="Times New Roman" panose="02020603050405020304" pitchFamily="18" charset="0"/>
              <a:ea typeface="Times New Roman" panose="02020603050405020304" pitchFamily="18" charset="0"/>
            </a:endParaRPr>
          </a:p>
          <a:p>
            <a:pPr marL="0" marR="0" lvl="0" indent="0">
              <a:spcBef>
                <a:spcPts val="0"/>
              </a:spcBef>
              <a:spcAft>
                <a:spcPts val="0"/>
              </a:spcAft>
              <a:buNone/>
              <a:tabLst>
                <a:tab pos="457200" algn="l"/>
              </a:tabLst>
            </a:pPr>
            <a:r>
              <a:rPr lang="en-US" sz="2000" i="1" dirty="0">
                <a:solidFill>
                  <a:srgbClr val="000000"/>
                </a:solidFill>
                <a:effectLst/>
                <a:latin typeface="Calibri" panose="020F0502020204030204" pitchFamily="34" charset="0"/>
                <a:ea typeface="Calibri" panose="020F0502020204030204" pitchFamily="34" charset="0"/>
                <a:cs typeface="Arial" panose="020B0604020202020204" pitchFamily="34" charset="0"/>
              </a:rPr>
              <a:t>5) TRUE or FALSE Question:</a:t>
            </a:r>
            <a:endParaRPr lang="en-US" sz="2000" dirty="0">
              <a:effectLst/>
              <a:latin typeface="Times New Roman" panose="02020603050405020304" pitchFamily="18" charset="0"/>
              <a:ea typeface="Times New Roman" panose="02020603050405020304" pitchFamily="18" charset="0"/>
            </a:endParaRPr>
          </a:p>
          <a:p>
            <a:pPr marR="0" indent="0">
              <a:spcBef>
                <a:spcPts val="0"/>
              </a:spcBef>
              <a:spcAft>
                <a:spcPts val="1500"/>
              </a:spcAft>
              <a:buNone/>
            </a:pPr>
            <a:r>
              <a:rPr lang="en-US" sz="2000" dirty="0">
                <a:solidFill>
                  <a:srgbClr val="000000"/>
                </a:solidFill>
                <a:effectLst/>
                <a:latin typeface="Calibri" panose="020F0502020204030204" pitchFamily="34" charset="0"/>
                <a:ea typeface="Calibri" panose="020F0502020204030204" pitchFamily="34" charset="0"/>
                <a:cs typeface="Arial" panose="020B0604020202020204" pitchFamily="34" charset="0"/>
              </a:rPr>
              <a:t>The keywords such as SELECT and WHERE must always be capital in the SQL Query.</a:t>
            </a:r>
            <a:r>
              <a:rPr lang="en-US" sz="2000" dirty="0">
                <a:solidFill>
                  <a:srgbClr val="1C1D1F"/>
                </a:solidFill>
                <a:effectLst/>
                <a:latin typeface="Segoe UI" panose="020B0502040204020203" pitchFamily="34" charset="0"/>
                <a:ea typeface="Times New Roman" panose="02020603050405020304" pitchFamily="18" charset="0"/>
              </a:rPr>
              <a:t>  </a:t>
            </a:r>
            <a:r>
              <a:rPr lang="en-US" sz="2000" dirty="0">
                <a:solidFill>
                  <a:srgbClr val="FF0000"/>
                </a:solidFill>
                <a:effectLst/>
                <a:latin typeface="Segoe UI" panose="020B0502040204020203" pitchFamily="34" charset="0"/>
                <a:ea typeface="Times New Roman" panose="02020603050405020304" pitchFamily="18" charset="0"/>
              </a:rPr>
              <a:t>False</a:t>
            </a:r>
            <a:endParaRPr lang="en-US" sz="2000" dirty="0">
              <a:solidFill>
                <a:srgbClr val="FF0000"/>
              </a:solidFill>
              <a:effectLst/>
              <a:latin typeface="Times New Roman" panose="02020603050405020304" pitchFamily="18" charset="0"/>
              <a:ea typeface="Times New Roman" panose="02020603050405020304" pitchFamily="18" charset="0"/>
            </a:endParaRPr>
          </a:p>
          <a:p>
            <a:pPr marL="0" marR="0" lvl="0" indent="0">
              <a:spcBef>
                <a:spcPts val="0"/>
              </a:spcBef>
              <a:spcAft>
                <a:spcPts val="0"/>
              </a:spcAft>
              <a:buNone/>
              <a:tabLst>
                <a:tab pos="457200" algn="l"/>
              </a:tabLst>
            </a:pPr>
            <a:r>
              <a:rPr lang="en-US" sz="2000" i="1" dirty="0">
                <a:solidFill>
                  <a:srgbClr val="000000"/>
                </a:solidFill>
                <a:effectLst/>
                <a:latin typeface="Calibri" panose="020F0502020204030204" pitchFamily="34" charset="0"/>
                <a:ea typeface="Calibri" panose="020F0502020204030204" pitchFamily="34" charset="0"/>
                <a:cs typeface="Arial" panose="020B0604020202020204" pitchFamily="34" charset="0"/>
              </a:rPr>
              <a:t>6) TRUE or FALSE Question:</a:t>
            </a:r>
            <a:endParaRPr lang="en-US" sz="2000" dirty="0">
              <a:effectLst/>
              <a:latin typeface="Times New Roman" panose="02020603050405020304" pitchFamily="18" charset="0"/>
              <a:ea typeface="Times New Roman" panose="02020603050405020304" pitchFamily="18" charset="0"/>
            </a:endParaRPr>
          </a:p>
          <a:p>
            <a:pPr marR="0" indent="0">
              <a:spcBef>
                <a:spcPts val="0"/>
              </a:spcBef>
              <a:spcAft>
                <a:spcPts val="1500"/>
              </a:spcAft>
              <a:buNone/>
            </a:pPr>
            <a:r>
              <a:rPr lang="en-US" sz="2000" dirty="0">
                <a:solidFill>
                  <a:srgbClr val="000000"/>
                </a:solidFill>
                <a:effectLst/>
                <a:latin typeface="Calibri" panose="020F0502020204030204" pitchFamily="34" charset="0"/>
                <a:ea typeface="Calibri" panose="020F0502020204030204" pitchFamily="34" charset="0"/>
                <a:cs typeface="Arial" panose="020B0604020202020204" pitchFamily="34" charset="0"/>
              </a:rPr>
              <a:t>The database works on first processing the filtering conditions and then processes the FROM condition. </a:t>
            </a:r>
            <a:r>
              <a:rPr lang="en-US" sz="2000" dirty="0">
                <a:solidFill>
                  <a:srgbClr val="FF0000"/>
                </a:solidFill>
                <a:effectLst/>
                <a:latin typeface="Calibri" panose="020F0502020204030204" pitchFamily="34" charset="0"/>
                <a:ea typeface="Calibri" panose="020F0502020204030204" pitchFamily="34" charset="0"/>
                <a:cs typeface="Arial" panose="020B0604020202020204" pitchFamily="34" charset="0"/>
              </a:rPr>
              <a:t>False, it starts firstly by looking to the table (from) then filtering the conditions (where)</a:t>
            </a:r>
            <a:endParaRPr lang="en-US" sz="2000" dirty="0">
              <a:solidFill>
                <a:srgbClr val="FF0000"/>
              </a:solidFill>
              <a:effectLst/>
              <a:latin typeface="Times New Roman" panose="02020603050405020304" pitchFamily="18" charset="0"/>
              <a:ea typeface="Times New Roman" panose="02020603050405020304" pitchFamily="18" charset="0"/>
            </a:endParaRPr>
          </a:p>
          <a:p>
            <a:pPr marL="0" indent="0">
              <a:buNone/>
            </a:pPr>
            <a:endParaRPr lang="en-US" sz="2000" dirty="0"/>
          </a:p>
        </p:txBody>
      </p:sp>
    </p:spTree>
    <p:extLst>
      <p:ext uri="{BB962C8B-B14F-4D97-AF65-F5344CB8AC3E}">
        <p14:creationId xmlns:p14="http://schemas.microsoft.com/office/powerpoint/2010/main" val="2959213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2A4D9EA-5DE7-6581-6568-9AE534A67F66}"/>
              </a:ext>
            </a:extLst>
          </p:cNvPr>
          <p:cNvSpPr>
            <a:spLocks noGrp="1"/>
          </p:cNvSpPr>
          <p:nvPr>
            <p:ph type="title"/>
          </p:nvPr>
        </p:nvSpPr>
        <p:spPr/>
        <p:txBody>
          <a:bodyPr>
            <a:normAutofit/>
          </a:bodyPr>
          <a:lstStyle/>
          <a:p>
            <a:pPr algn="ctr"/>
            <a:r>
              <a:rPr lang="en-US" sz="4000" b="1" dirty="0"/>
              <a:t>Assignment : Practice with Single Table Queries</a:t>
            </a:r>
          </a:p>
        </p:txBody>
      </p:sp>
      <p:sp>
        <p:nvSpPr>
          <p:cNvPr id="5" name="Content Placeholder 4">
            <a:extLst>
              <a:ext uri="{FF2B5EF4-FFF2-40B4-BE49-F238E27FC236}">
                <a16:creationId xmlns:a16="http://schemas.microsoft.com/office/drawing/2014/main" id="{BE06766A-D0CB-E9A6-8D7D-0192DEC6A680}"/>
              </a:ext>
            </a:extLst>
          </p:cNvPr>
          <p:cNvSpPr>
            <a:spLocks noGrp="1"/>
          </p:cNvSpPr>
          <p:nvPr>
            <p:ph idx="1"/>
          </p:nvPr>
        </p:nvSpPr>
        <p:spPr/>
        <p:txBody>
          <a:bodyPr>
            <a:noAutofit/>
          </a:bodyPr>
          <a:lstStyle/>
          <a:p>
            <a:pPr marL="0" marR="0" lvl="0" indent="0" rtl="0">
              <a:spcBef>
                <a:spcPts val="0"/>
              </a:spcBef>
              <a:spcAft>
                <a:spcPts val="0"/>
              </a:spcAft>
              <a:buNone/>
              <a:tabLst>
                <a:tab pos="457200" algn="l"/>
              </a:tabLst>
            </a:pPr>
            <a:r>
              <a:rPr lang="en-US" sz="2000" i="1" dirty="0">
                <a:solidFill>
                  <a:srgbClr val="000000"/>
                </a:solidFill>
                <a:effectLst/>
                <a:latin typeface="Calibri" panose="020F0502020204030204" pitchFamily="34" charset="0"/>
                <a:ea typeface="Calibri" panose="020F0502020204030204" pitchFamily="34" charset="0"/>
                <a:cs typeface="Arial" panose="020B0604020202020204" pitchFamily="34" charset="0"/>
              </a:rPr>
              <a:t>7) TRUE or FALSE Question:</a:t>
            </a:r>
            <a:endParaRPr lang="en-US" sz="2000" dirty="0">
              <a:effectLst/>
              <a:latin typeface="Times New Roman" panose="02020603050405020304" pitchFamily="18" charset="0"/>
              <a:ea typeface="Times New Roman" panose="02020603050405020304" pitchFamily="18" charset="0"/>
            </a:endParaRPr>
          </a:p>
          <a:p>
            <a:pPr marR="0" indent="0">
              <a:spcBef>
                <a:spcPts val="0"/>
              </a:spcBef>
              <a:spcAft>
                <a:spcPts val="1500"/>
              </a:spcAft>
              <a:buNone/>
            </a:pPr>
            <a:r>
              <a:rPr lang="en-US" sz="2000" dirty="0">
                <a:solidFill>
                  <a:srgbClr val="000000"/>
                </a:solidFill>
                <a:effectLst/>
                <a:latin typeface="Calibri" panose="020F0502020204030204" pitchFamily="34" charset="0"/>
                <a:ea typeface="Calibri" panose="020F0502020204030204" pitchFamily="34" charset="0"/>
                <a:cs typeface="Arial" panose="020B0604020202020204" pitchFamily="34" charset="0"/>
              </a:rPr>
              <a:t>Having just the filter condition shown below in a SQL query will return all of the records from the table</a:t>
            </a:r>
            <a:r>
              <a:rPr lang="en-US" sz="2000" dirty="0">
                <a:solidFill>
                  <a:srgbClr val="FF0000"/>
                </a:solidFill>
                <a:effectLst/>
                <a:latin typeface="Calibri" panose="020F0502020204030204" pitchFamily="34" charset="0"/>
                <a:ea typeface="Calibri" panose="020F0502020204030204" pitchFamily="34" charset="0"/>
                <a:cs typeface="Arial" panose="020B0604020202020204" pitchFamily="34" charset="0"/>
              </a:rPr>
              <a:t>. True, since the condition is a correct statement.</a:t>
            </a:r>
            <a:endParaRPr lang="en-US" sz="2000" dirty="0">
              <a:solidFill>
                <a:srgbClr val="FF0000"/>
              </a:solidFill>
              <a:effectLst/>
              <a:latin typeface="Times New Roman" panose="02020603050405020304" pitchFamily="18" charset="0"/>
              <a:ea typeface="Times New Roman" panose="02020603050405020304" pitchFamily="18" charset="0"/>
            </a:endParaRPr>
          </a:p>
          <a:p>
            <a:pPr marR="0" indent="0">
              <a:spcBef>
                <a:spcPts val="0"/>
              </a:spcBef>
              <a:spcAft>
                <a:spcPts val="0"/>
              </a:spcAft>
              <a:buNone/>
            </a:pPr>
            <a:r>
              <a:rPr lang="en-US" sz="2000" b="1" dirty="0">
                <a:solidFill>
                  <a:srgbClr val="000000"/>
                </a:solidFill>
                <a:effectLst/>
                <a:latin typeface="Calibri" panose="020F0502020204030204" pitchFamily="34" charset="0"/>
                <a:ea typeface="Calibri" panose="020F0502020204030204" pitchFamily="34" charset="0"/>
                <a:cs typeface="Arial" panose="020B0604020202020204" pitchFamily="34" charset="0"/>
              </a:rPr>
              <a:t>WHERE 1 = 1</a:t>
            </a:r>
          </a:p>
          <a:p>
            <a:pPr marR="0" indent="0">
              <a:spcBef>
                <a:spcPts val="0"/>
              </a:spcBef>
              <a:spcAft>
                <a:spcPts val="0"/>
              </a:spcAft>
              <a:buNone/>
            </a:pPr>
            <a:r>
              <a:rPr lang="en-US" sz="2000" b="1" dirty="0">
                <a:solidFill>
                  <a:srgbClr val="000000"/>
                </a:solidFill>
                <a:latin typeface="Calibri" panose="020F0502020204030204" pitchFamily="34" charset="0"/>
                <a:ea typeface="Times New Roman" panose="02020603050405020304" pitchFamily="18" charset="0"/>
                <a:cs typeface="Arial" panose="020B0604020202020204" pitchFamily="34" charset="0"/>
              </a:rPr>
              <a:t>Select * from supplier where 1=1;</a:t>
            </a:r>
            <a:endParaRPr lang="en-US" sz="2000" dirty="0">
              <a:effectLst/>
              <a:latin typeface="Times New Roman" panose="02020603050405020304" pitchFamily="18" charset="0"/>
              <a:ea typeface="Times New Roman" panose="02020603050405020304" pitchFamily="18" charset="0"/>
            </a:endParaRPr>
          </a:p>
          <a:p>
            <a:pPr marR="0" indent="0">
              <a:spcBef>
                <a:spcPts val="0"/>
              </a:spcBef>
              <a:spcAft>
                <a:spcPts val="0"/>
              </a:spcAft>
              <a:buNone/>
            </a:pPr>
            <a:r>
              <a:rPr lang="en-US" sz="2000" dirty="0">
                <a:effectLst/>
                <a:latin typeface="Calibri" panose="020F0502020204030204" pitchFamily="34" charset="0"/>
                <a:ea typeface="Calibri" panose="020F0502020204030204" pitchFamily="34" charset="0"/>
                <a:cs typeface="Arial" panose="020B0604020202020204" pitchFamily="34" charset="0"/>
              </a:rPr>
              <a:t> </a:t>
            </a:r>
            <a:endParaRPr lang="en-US" sz="2000" dirty="0">
              <a:effectLst/>
              <a:latin typeface="Times New Roman" panose="02020603050405020304" pitchFamily="18" charset="0"/>
              <a:ea typeface="Times New Roman" panose="02020603050405020304" pitchFamily="18" charset="0"/>
            </a:endParaRPr>
          </a:p>
          <a:p>
            <a:pPr marL="0" marR="0" lvl="0" indent="0">
              <a:spcBef>
                <a:spcPts val="0"/>
              </a:spcBef>
              <a:spcAft>
                <a:spcPts val="0"/>
              </a:spcAft>
              <a:buNone/>
              <a:tabLst>
                <a:tab pos="457200" algn="l"/>
              </a:tabLst>
            </a:pPr>
            <a:r>
              <a:rPr lang="en-US" sz="2000" dirty="0">
                <a:solidFill>
                  <a:srgbClr val="000000"/>
                </a:solidFill>
                <a:effectLst/>
                <a:latin typeface="Calibri" panose="020F0502020204030204" pitchFamily="34" charset="0"/>
                <a:ea typeface="Calibri" panose="020F0502020204030204" pitchFamily="34" charset="0"/>
                <a:cs typeface="Arial" panose="020B0604020202020204" pitchFamily="34" charset="0"/>
              </a:rPr>
              <a:t>8) TRUE or FALSE question:</a:t>
            </a:r>
            <a:endParaRPr lang="en-US" sz="2000" dirty="0">
              <a:effectLst/>
              <a:latin typeface="Times New Roman" panose="02020603050405020304" pitchFamily="18" charset="0"/>
              <a:ea typeface="Times New Roman" panose="02020603050405020304" pitchFamily="18" charset="0"/>
            </a:endParaRPr>
          </a:p>
          <a:p>
            <a:pPr marR="0" indent="0">
              <a:spcBef>
                <a:spcPts val="0"/>
              </a:spcBef>
              <a:spcAft>
                <a:spcPts val="1500"/>
              </a:spcAft>
              <a:buNone/>
            </a:pPr>
            <a:r>
              <a:rPr lang="en-US" sz="2000" dirty="0">
                <a:solidFill>
                  <a:srgbClr val="000000"/>
                </a:solidFill>
                <a:effectLst/>
                <a:latin typeface="Calibri" panose="020F0502020204030204" pitchFamily="34" charset="0"/>
                <a:ea typeface="Calibri" panose="020F0502020204030204" pitchFamily="34" charset="0"/>
                <a:cs typeface="Arial" panose="020B0604020202020204" pitchFamily="34" charset="0"/>
              </a:rPr>
              <a:t>NULL can not be compared using an equal sign.</a:t>
            </a:r>
            <a:r>
              <a:rPr lang="en-US" sz="2000" dirty="0">
                <a:solidFill>
                  <a:srgbClr val="1C1D1F"/>
                </a:solidFill>
                <a:effectLst/>
                <a:latin typeface="Segoe UI" panose="020B0502040204020203" pitchFamily="34" charset="0"/>
                <a:ea typeface="Times New Roman" panose="02020603050405020304" pitchFamily="18" charset="0"/>
              </a:rPr>
              <a:t> </a:t>
            </a:r>
            <a:r>
              <a:rPr lang="en-US" sz="2000" dirty="0">
                <a:solidFill>
                  <a:srgbClr val="FF0000"/>
                </a:solidFill>
                <a:effectLst/>
                <a:latin typeface="Segoe UI" panose="020B0502040204020203" pitchFamily="34" charset="0"/>
                <a:ea typeface="Times New Roman" panose="02020603050405020304" pitchFamily="18" charset="0"/>
              </a:rPr>
              <a:t>True, with null the key word (is, is not) is used.</a:t>
            </a:r>
            <a:endParaRPr lang="en-US" sz="2000" dirty="0">
              <a:solidFill>
                <a:srgbClr val="FF0000"/>
              </a:solidFill>
              <a:effectLst/>
              <a:latin typeface="Times New Roman" panose="02020603050405020304" pitchFamily="18" charset="0"/>
              <a:ea typeface="Times New Roman" panose="02020603050405020304" pitchFamily="18" charset="0"/>
            </a:endParaRPr>
          </a:p>
          <a:p>
            <a:pPr marL="0" marR="0" lvl="0" indent="0">
              <a:spcBef>
                <a:spcPts val="0"/>
              </a:spcBef>
              <a:spcAft>
                <a:spcPts val="0"/>
              </a:spcAft>
              <a:buNone/>
              <a:tabLst>
                <a:tab pos="457200" algn="l"/>
              </a:tabLst>
            </a:pPr>
            <a:r>
              <a:rPr lang="en-US" sz="2000" i="1" dirty="0">
                <a:solidFill>
                  <a:srgbClr val="000000"/>
                </a:solidFill>
                <a:effectLst/>
                <a:latin typeface="Calibri" panose="020F0502020204030204" pitchFamily="34" charset="0"/>
                <a:ea typeface="Calibri" panose="020F0502020204030204" pitchFamily="34" charset="0"/>
                <a:cs typeface="Arial" panose="020B0604020202020204" pitchFamily="34" charset="0"/>
              </a:rPr>
              <a:t>9) TRUE or FALSE question:</a:t>
            </a:r>
            <a:endParaRPr lang="en-US" sz="2000" dirty="0">
              <a:effectLst/>
              <a:latin typeface="Times New Roman" panose="02020603050405020304" pitchFamily="18" charset="0"/>
              <a:ea typeface="Times New Roman" panose="02020603050405020304" pitchFamily="18" charset="0"/>
            </a:endParaRPr>
          </a:p>
          <a:p>
            <a:pPr marR="0" indent="0">
              <a:spcBef>
                <a:spcPts val="0"/>
              </a:spcBef>
              <a:spcAft>
                <a:spcPts val="1500"/>
              </a:spcAft>
              <a:buNone/>
            </a:pPr>
            <a:r>
              <a:rPr lang="en-US" sz="2000" dirty="0">
                <a:solidFill>
                  <a:srgbClr val="000000"/>
                </a:solidFill>
                <a:effectLst/>
                <a:latin typeface="Calibri" panose="020F0502020204030204" pitchFamily="34" charset="0"/>
                <a:ea typeface="Calibri" panose="020F0502020204030204" pitchFamily="34" charset="0"/>
                <a:cs typeface="Arial" panose="020B0604020202020204" pitchFamily="34" charset="0"/>
              </a:rPr>
              <a:t>The ORDER BY clause is processed before the FROM clause in a SQL statement and it's used to sort the </a:t>
            </a: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columns</a:t>
            </a:r>
            <a:r>
              <a:rPr lang="en-US" sz="2000" dirty="0">
                <a:solidFill>
                  <a:srgbClr val="000000"/>
                </a:solidFill>
                <a:effectLst/>
                <a:latin typeface="Calibri" panose="020F0502020204030204" pitchFamily="34" charset="0"/>
                <a:ea typeface="Calibri" panose="020F0502020204030204" pitchFamily="34" charset="0"/>
                <a:cs typeface="Arial" panose="020B0604020202020204" pitchFamily="34" charset="0"/>
              </a:rPr>
              <a:t> in an ascending or descending fashion.</a:t>
            </a:r>
            <a:r>
              <a:rPr lang="en-US" sz="2000" dirty="0">
                <a:solidFill>
                  <a:srgbClr val="1C1D1F"/>
                </a:solidFill>
                <a:effectLst/>
                <a:latin typeface="Segoe UI" panose="020B0502040204020203" pitchFamily="34" charset="0"/>
                <a:ea typeface="Times New Roman" panose="02020603050405020304" pitchFamily="18" charset="0"/>
              </a:rPr>
              <a:t> </a:t>
            </a:r>
            <a:r>
              <a:rPr lang="en-US" sz="2000" dirty="0">
                <a:solidFill>
                  <a:srgbClr val="FF0000"/>
                </a:solidFill>
                <a:effectLst/>
                <a:latin typeface="Segoe UI" panose="020B0502040204020203" pitchFamily="34" charset="0"/>
                <a:ea typeface="Times New Roman" panose="02020603050405020304" pitchFamily="18" charset="0"/>
              </a:rPr>
              <a:t>False, it starts with (from) to know which table </a:t>
            </a:r>
            <a:r>
              <a:rPr lang="en-US" sz="2000" dirty="0">
                <a:solidFill>
                  <a:srgbClr val="FF0000"/>
                </a:solidFill>
                <a:latin typeface="Segoe UI" panose="020B0502040204020203" pitchFamily="34" charset="0"/>
                <a:ea typeface="Times New Roman" panose="02020603050405020304" pitchFamily="18" charset="0"/>
              </a:rPr>
              <a:t>will be used or filtered. </a:t>
            </a:r>
            <a:r>
              <a:rPr lang="en-US" sz="2000" b="1" dirty="0">
                <a:solidFill>
                  <a:srgbClr val="FF0000"/>
                </a:solidFill>
                <a:latin typeface="Segoe UI" panose="020B0502040204020203" pitchFamily="34" charset="0"/>
                <a:ea typeface="Times New Roman" panose="02020603050405020304" pitchFamily="18" charset="0"/>
              </a:rPr>
              <a:t>AND IT ARRANGES THE RECORDS IN EACH COULMN NOT THE COLUMNS IT SELF</a:t>
            </a:r>
            <a:r>
              <a:rPr lang="en-US" sz="2000" dirty="0">
                <a:solidFill>
                  <a:srgbClr val="FF0000"/>
                </a:solidFill>
                <a:latin typeface="Segoe UI" panose="020B0502040204020203" pitchFamily="34" charset="0"/>
                <a:ea typeface="Times New Roman" panose="02020603050405020304" pitchFamily="18" charset="0"/>
              </a:rPr>
              <a:t> .</a:t>
            </a:r>
            <a:endParaRPr lang="en-US" sz="2000" dirty="0">
              <a:solidFill>
                <a:srgbClr val="FF0000"/>
              </a:solidFill>
              <a:effectLst/>
              <a:latin typeface="Times New Roman" panose="02020603050405020304" pitchFamily="18" charset="0"/>
              <a:ea typeface="Times New Roman" panose="02020603050405020304" pitchFamily="18" charset="0"/>
            </a:endParaRPr>
          </a:p>
          <a:p>
            <a:pPr marL="0" indent="0">
              <a:buNone/>
            </a:pPr>
            <a:endParaRPr lang="en-US" sz="2000" dirty="0"/>
          </a:p>
        </p:txBody>
      </p:sp>
    </p:spTree>
    <p:extLst>
      <p:ext uri="{BB962C8B-B14F-4D97-AF65-F5344CB8AC3E}">
        <p14:creationId xmlns:p14="http://schemas.microsoft.com/office/powerpoint/2010/main" val="37954270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1035</TotalTime>
  <Words>687</Words>
  <Application>Microsoft Office PowerPoint</Application>
  <PresentationFormat>Widescreen</PresentationFormat>
  <Paragraphs>87</Paragraphs>
  <Slides>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Arial</vt:lpstr>
      <vt:lpstr>Calibri</vt:lpstr>
      <vt:lpstr>Calibri Light</vt:lpstr>
      <vt:lpstr>Segoe UI</vt:lpstr>
      <vt:lpstr>Symbol</vt:lpstr>
      <vt:lpstr>Times New Roman</vt:lpstr>
      <vt:lpstr>Office Theme</vt:lpstr>
      <vt:lpstr>Assignment : Practice with Single Table Queries</vt:lpstr>
      <vt:lpstr>Assignment : Practice with Single Table Queries</vt:lpstr>
      <vt:lpstr>Assignment : Practice with Single Table Queries</vt:lpstr>
      <vt:lpstr>Assignment : Practice with Single Table Queries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dc:title>
  <dc:creator>Mohannad Kamal</dc:creator>
  <cp:lastModifiedBy>Artikeys_TR003</cp:lastModifiedBy>
  <cp:revision>6</cp:revision>
  <dcterms:created xsi:type="dcterms:W3CDTF">2022-09-05T15:11:20Z</dcterms:created>
  <dcterms:modified xsi:type="dcterms:W3CDTF">2022-09-10T14:22:58Z</dcterms:modified>
</cp:coreProperties>
</file>