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3894E-370C-44F5-B2BC-6AC557847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9F881-2A41-16E3-3144-020322F5E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2A238-A3A2-4385-36F7-1F232EDB1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40E47-E408-43A5-8DA9-60B4054788D6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43B35-35B2-E0E0-A4E9-A2228B6BB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A7266-5830-7E87-11D6-ABB806DDD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E0F2A-999B-42BE-AECB-8E23E179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29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24036-9A5E-A08B-C9EB-BD030C9A1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B56891-7D15-3FB6-C7B4-2B8C31C16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4D5FE-E063-399C-FF07-FDF376327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40E47-E408-43A5-8DA9-60B4054788D6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01BA4-936B-5920-8106-E547C9843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0AAC9-4AEE-09EC-3FBF-E0813E251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E0F2A-999B-42BE-AECB-8E23E179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185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981E0D-EE69-BF79-BFC7-79174442DC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904667-9B0B-E09B-94AA-59F737C1E7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98457-1F3E-F651-A5A3-559985BCD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40E47-E408-43A5-8DA9-60B4054788D6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524D3-B558-1FC4-EFBC-3C96032DA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160CC-9A4A-3211-9E96-D44CA9E8B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E0F2A-999B-42BE-AECB-8E23E179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26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C9580-8508-B746-9D40-E5BAD7899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86BDA-50A1-1079-72D6-A30A4D072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202BE-8937-7176-1A36-63785882B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40E47-E408-43A5-8DA9-60B4054788D6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1190D-C08A-933F-FEDA-A1A74ABDD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99119-6FB9-16B5-F362-D2D4C550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E0F2A-999B-42BE-AECB-8E23E179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57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8035D-FDBB-F77F-3208-C19AA4AE4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4763D-67EB-C220-3AE1-A79D2F2C4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C84ED-06CB-A9D1-82F3-128F94CD9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40E47-E408-43A5-8DA9-60B4054788D6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92FC7-700C-ADF9-00C8-2CAF9EBC9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00E31-B843-3932-CC98-CA5525705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E0F2A-999B-42BE-AECB-8E23E179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85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7BD8D-4021-AEAC-DEEF-56F8929D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7711F-F24A-DF18-6C14-1021914DC0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922883-D31C-DF07-CFF0-D1927EB41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E7041-6248-EED8-3459-3D1CEC084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40E47-E408-43A5-8DA9-60B4054788D6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B12F0C-CD62-173D-9423-A99B7CCF5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AABEB3-762A-1D6C-FD6D-DB3C056DE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E0F2A-999B-42BE-AECB-8E23E179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55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7F79-03B6-5DD2-D850-1577F44C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61F69-A094-A1B2-DC89-3851C4DC8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8E12ED-A0F4-15BF-5B86-8AC8B3805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19A9F9-9518-17D4-4F8E-1D2334788B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C19996-5B13-B86E-CCEC-0F5243983D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758A3A-2CD8-3168-7F3A-110B6B5E1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40E47-E408-43A5-8DA9-60B4054788D6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B6AA13-1C6E-4F71-14A0-918BC1C66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A37E11-4390-D127-FC05-F3978CE83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E0F2A-999B-42BE-AECB-8E23E179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54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694B0-1DE8-2076-E4B2-03BEB90AB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761CE3-0CD0-ADC7-0B1E-B0F1551AF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40E47-E408-43A5-8DA9-60B4054788D6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ECEC6F-6617-DBEE-8D74-F081A9A39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BA3135-565A-F18B-2036-7335F3557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E0F2A-999B-42BE-AECB-8E23E179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81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80E76F-4ADF-BCF6-71A3-74153D244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40E47-E408-43A5-8DA9-60B4054788D6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0ED76A-2038-55FD-D801-A1AE2F71B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FBE685-CAA5-C796-5628-5772774CC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E0F2A-999B-42BE-AECB-8E23E179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94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BB086-B826-14E9-EE41-AA6DEB9CF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E05D7-1E5B-C697-60D7-DE5C80410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BFC9C-932E-2246-3238-415F4EE49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31BAF-EA6F-5345-C543-E78C08660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40E47-E408-43A5-8DA9-60B4054788D6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D892B9-0AC8-0CCE-82EF-FDBD7D497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28C68-4187-B867-35D0-633BFCFD8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E0F2A-999B-42BE-AECB-8E23E179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72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F48DE-A346-DB29-7F33-A4ECBCC51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FB0F41-8AC2-AB03-1B91-46239ED73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D040EB-38B2-9351-15B5-300BBF09D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1CCD25-339D-3866-A681-D90C868DF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40E47-E408-43A5-8DA9-60B4054788D6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C7017-B0C6-4545-263E-858515AFD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B7AF0-D65E-A0A5-485E-D0D8F8EEA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E0F2A-999B-42BE-AECB-8E23E179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3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FA0A42-E109-0190-126B-358235108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FE988-8EFA-8D56-C1BE-6F3758653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1B82B-4313-FA22-B751-5ADD41AB9D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40E47-E408-43A5-8DA9-60B4054788D6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71999-A1E3-F26F-4718-AEB47A3A19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C9204-13FC-3551-C077-336619CBFF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E0F2A-999B-42BE-AECB-8E23E179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99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F988E1-EEFC-65FB-EC11-C6A077A42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0" dirty="0">
                <a:solidFill>
                  <a:srgbClr val="1C1D1F"/>
                </a:solidFill>
                <a:effectLst/>
                <a:latin typeface="Calibri Light (Headings)Calibri Light (Headings)"/>
              </a:rPr>
              <a:t>Assignment 2: Practice </a:t>
            </a:r>
            <a:r>
              <a:rPr lang="en-US" sz="4000" b="1" i="0" dirty="0">
                <a:solidFill>
                  <a:srgbClr val="1C1D1F"/>
                </a:solidFill>
                <a:effectLst/>
                <a:latin typeface="Calibri Light (Headings)"/>
              </a:rPr>
              <a:t>with</a:t>
            </a:r>
            <a:r>
              <a:rPr lang="en-US" sz="4000" b="1" i="0" dirty="0">
                <a:solidFill>
                  <a:srgbClr val="1C1D1F"/>
                </a:solidFill>
                <a:effectLst/>
                <a:latin typeface="Calibri Light (Headings)Calibri Light (Headings)"/>
              </a:rPr>
              <a:t> Single Row Functions</a:t>
            </a:r>
            <a:endParaRPr lang="en-US" sz="4000" dirty="0">
              <a:latin typeface="Calibri Light (Headings)Calibri Light (Headings)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0F0379-D1A5-F134-F9BA-CA7DC68AF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In this assignment, you'll get practice applying everything you learned about single row functions.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Review the CITY table structure shown below and answer the questions that follow.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dirty="0">
                <a:latin typeface="Calibri" panose="020F0502020204030204" pitchFamily="34" charset="0"/>
                <a:cs typeface="Arial" panose="020B0604020202020204" pitchFamily="34" charset="0"/>
              </a:rPr>
              <a:t>					CITY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C50035D-2858-1EB6-74AB-DF555D9BA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227804"/>
              </p:ext>
            </p:extLst>
          </p:nvPr>
        </p:nvGraphicFramePr>
        <p:xfrm>
          <a:off x="1856934" y="3486944"/>
          <a:ext cx="8088924" cy="18306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44462">
                  <a:extLst>
                    <a:ext uri="{9D8B030D-6E8A-4147-A177-3AD203B41FA5}">
                      <a16:colId xmlns:a16="http://schemas.microsoft.com/office/drawing/2014/main" val="3124662737"/>
                    </a:ext>
                  </a:extLst>
                </a:gridCol>
                <a:gridCol w="4044462">
                  <a:extLst>
                    <a:ext uri="{9D8B030D-6E8A-4147-A177-3AD203B41FA5}">
                      <a16:colId xmlns:a16="http://schemas.microsoft.com/office/drawing/2014/main" val="728630052"/>
                    </a:ext>
                  </a:extLst>
                </a:gridCol>
              </a:tblGrid>
              <a:tr h="3051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Field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Type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2421085"/>
                  </a:ext>
                </a:extLst>
              </a:tr>
              <a:tr h="3051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647089"/>
                  </a:ext>
                </a:extLst>
              </a:tr>
              <a:tr h="3051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VARCHAR2(17)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6586375"/>
                  </a:ext>
                </a:extLst>
              </a:tr>
              <a:tr h="3051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COUTRYCODE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VARCHAR2(3)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6435870"/>
                  </a:ext>
                </a:extLst>
              </a:tr>
              <a:tr h="3051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DISTRICT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VARCHAR2(20)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1249591"/>
                  </a:ext>
                </a:extLst>
              </a:tr>
              <a:tr h="3051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POPULATION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6389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4555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F988E1-EEFC-65FB-EC11-C6A077A42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0" dirty="0">
                <a:solidFill>
                  <a:srgbClr val="1C1D1F"/>
                </a:solidFill>
                <a:effectLst/>
                <a:latin typeface="Calibri Light (Headings)Calibri Light (Headings)"/>
              </a:rPr>
              <a:t>Assignment 2: Practice </a:t>
            </a:r>
            <a:r>
              <a:rPr lang="en-US" sz="4000" b="1" i="0" dirty="0">
                <a:solidFill>
                  <a:srgbClr val="1C1D1F"/>
                </a:solidFill>
                <a:effectLst/>
                <a:latin typeface="Calibri Light (Headings)"/>
              </a:rPr>
              <a:t>with</a:t>
            </a:r>
            <a:r>
              <a:rPr lang="en-US" sz="4000" b="1" i="0" dirty="0">
                <a:solidFill>
                  <a:srgbClr val="1C1D1F"/>
                </a:solidFill>
                <a:effectLst/>
                <a:latin typeface="Calibri Light (Headings)Calibri Light (Headings)"/>
              </a:rPr>
              <a:t> Single Row Functions</a:t>
            </a:r>
            <a:endParaRPr lang="en-US" sz="4000" dirty="0">
              <a:latin typeface="Calibri Light (Headings)Calibri Light (Headings)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0F0379-D1A5-F134-F9BA-CA7DC68AF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500" i="1" dirty="0">
                <a:solidFill>
                  <a:srgbClr val="1C1D1F"/>
                </a:solidFill>
              </a:rPr>
              <a:t>1) Considering </a:t>
            </a:r>
            <a:r>
              <a:rPr lang="en-US" sz="2500" b="0" i="1" dirty="0">
                <a:solidFill>
                  <a:srgbClr val="1C1D1F"/>
                </a:solidFill>
                <a:effectLst/>
              </a:rPr>
              <a:t>the data exists in the city table, write a query that will return records similar to what is shown below for those cities that have the COUNTRYCODE of '</a:t>
            </a:r>
            <a:r>
              <a:rPr lang="en-US" sz="2500" b="0" i="1" dirty="0" err="1">
                <a:solidFill>
                  <a:srgbClr val="1C1D1F"/>
                </a:solidFill>
                <a:effectLst/>
              </a:rPr>
              <a:t>cbd</a:t>
            </a:r>
            <a:r>
              <a:rPr lang="en-US" sz="2500" b="0" i="1" dirty="0">
                <a:solidFill>
                  <a:srgbClr val="1C1D1F"/>
                </a:solidFill>
                <a:effectLst/>
              </a:rPr>
              <a:t>' :</a:t>
            </a:r>
            <a:endParaRPr lang="en-US" sz="2500" b="0" i="0" dirty="0">
              <a:solidFill>
                <a:srgbClr val="1C1D1F"/>
              </a:solidFill>
              <a:effectLst/>
            </a:endParaRPr>
          </a:p>
          <a:p>
            <a:pPr marL="0" indent="0" algn="l">
              <a:buNone/>
            </a:pPr>
            <a:r>
              <a:rPr lang="en-US" sz="2500" b="0" i="0" dirty="0">
                <a:solidFill>
                  <a:srgbClr val="1C1D1F"/>
                </a:solidFill>
                <a:effectLst/>
              </a:rPr>
              <a:t>"NEW YORK CITY has the population of 8,500,000"</a:t>
            </a:r>
          </a:p>
          <a:p>
            <a:pPr marL="0" indent="0" algn="l">
              <a:buNone/>
            </a:pPr>
            <a:r>
              <a:rPr lang="en-US" sz="2500" b="0" i="0" dirty="0">
                <a:solidFill>
                  <a:srgbClr val="1C1D1F"/>
                </a:solidFill>
                <a:effectLst/>
              </a:rPr>
              <a:t>"LOS ANGELES has the population of 632,000"</a:t>
            </a:r>
          </a:p>
          <a:p>
            <a:pPr marL="0" indent="0" algn="l">
              <a:buNone/>
            </a:pPr>
            <a:endParaRPr lang="en-US" sz="2500" b="0" i="1" dirty="0">
              <a:solidFill>
                <a:srgbClr val="1C1D1F"/>
              </a:solidFill>
              <a:effectLst/>
            </a:endParaRPr>
          </a:p>
          <a:p>
            <a:pPr marL="0" indent="0" algn="l">
              <a:buNone/>
            </a:pPr>
            <a:r>
              <a:rPr lang="en-US" sz="2500" b="0" i="1" dirty="0">
                <a:solidFill>
                  <a:srgbClr val="1C1D1F"/>
                </a:solidFill>
                <a:effectLst/>
              </a:rPr>
              <a:t>Note: I'd like you to use functions in the SELECT statement to solve this problem.</a:t>
            </a:r>
          </a:p>
          <a:p>
            <a:pPr marL="0" indent="0" algn="l">
              <a:buNone/>
            </a:pPr>
            <a:endParaRPr lang="en-US" sz="2500" b="0" i="0" dirty="0">
              <a:solidFill>
                <a:srgbClr val="1C1D1F"/>
              </a:solidFill>
              <a:effectLst/>
            </a:endParaRPr>
          </a:p>
          <a:p>
            <a:pPr marL="0" indent="0">
              <a:buNone/>
            </a:pPr>
            <a:r>
              <a:rPr lang="en-US" sz="2400" b="0" i="1" dirty="0">
                <a:solidFill>
                  <a:srgbClr val="FF0000"/>
                </a:solidFill>
                <a:effectLst/>
              </a:rPr>
              <a:t>Select ' </a:t>
            </a:r>
            <a:r>
              <a:rPr lang="en-US" sz="2400" b="0" i="1" dirty="0">
                <a:solidFill>
                  <a:srgbClr val="0070C0"/>
                </a:solidFill>
                <a:effectLst/>
              </a:rPr>
              <a:t>" </a:t>
            </a:r>
            <a:r>
              <a:rPr lang="en-US" sz="2400" b="0" i="1" dirty="0">
                <a:solidFill>
                  <a:srgbClr val="FF0000"/>
                </a:solidFill>
                <a:effectLst/>
              </a:rPr>
              <a:t>'|| name || '  City had the population of  '|| population || ' </a:t>
            </a:r>
            <a:r>
              <a:rPr lang="en-US" sz="2400" b="0" i="1" dirty="0">
                <a:solidFill>
                  <a:srgbClr val="0070C0"/>
                </a:solidFill>
                <a:effectLst/>
              </a:rPr>
              <a:t>"</a:t>
            </a:r>
            <a:r>
              <a:rPr lang="en-US" sz="2400" b="0" i="1" dirty="0">
                <a:solidFill>
                  <a:srgbClr val="FF0000"/>
                </a:solidFill>
                <a:effectLst/>
              </a:rPr>
              <a:t> ' </a:t>
            </a:r>
            <a:r>
              <a:rPr lang="en-US" sz="2400" b="1" i="1" dirty="0">
                <a:solidFill>
                  <a:srgbClr val="FF0000"/>
                </a:solidFill>
                <a:effectLst/>
              </a:rPr>
              <a:t>AS "COUNTRIES TABLE"  </a:t>
            </a:r>
            <a:r>
              <a:rPr lang="en-US" sz="2400" b="0" i="1" dirty="0">
                <a:solidFill>
                  <a:srgbClr val="FF0000"/>
                </a:solidFill>
                <a:effectLst/>
              </a:rPr>
              <a:t>from EBA_COUNTRIES where COUNTRY_CODE =‘CBD';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250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F988E1-EEFC-65FB-EC11-C6A077A42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0" dirty="0">
                <a:solidFill>
                  <a:srgbClr val="1C1D1F"/>
                </a:solidFill>
                <a:effectLst/>
                <a:latin typeface="Calibri Light (Headings)Calibri Light (Headings)"/>
              </a:rPr>
              <a:t>Assignment 2: Practice </a:t>
            </a:r>
            <a:r>
              <a:rPr lang="en-US" sz="4000" b="1" i="0" dirty="0">
                <a:solidFill>
                  <a:srgbClr val="1C1D1F"/>
                </a:solidFill>
                <a:effectLst/>
                <a:latin typeface="Calibri Light (Headings)"/>
              </a:rPr>
              <a:t>with</a:t>
            </a:r>
            <a:r>
              <a:rPr lang="en-US" sz="4000" b="1" i="0" dirty="0">
                <a:solidFill>
                  <a:srgbClr val="1C1D1F"/>
                </a:solidFill>
                <a:effectLst/>
                <a:latin typeface="Calibri Light (Headings)Calibri Light (Headings)"/>
              </a:rPr>
              <a:t> Single Row Functions</a:t>
            </a:r>
            <a:endParaRPr lang="en-US" sz="4000" dirty="0">
              <a:latin typeface="Calibri Light (Headings)Calibri Light (Headings)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0F0379-D1A5-F134-F9BA-CA7DC68AF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l">
              <a:buNone/>
            </a:pPr>
            <a:r>
              <a:rPr lang="en-US" sz="2500" dirty="0">
                <a:solidFill>
                  <a:srgbClr val="1C1D1F"/>
                </a:solidFill>
              </a:rPr>
              <a:t>2) Write a query that would show the first three letters and the last three letters of the DISTRICT capitalized and separated by a dash.</a:t>
            </a:r>
          </a:p>
          <a:p>
            <a:pPr marL="0" indent="0" algn="l">
              <a:buNone/>
            </a:pPr>
            <a:r>
              <a:rPr lang="en-US" sz="2500" dirty="0">
                <a:solidFill>
                  <a:srgbClr val="1C1D1F"/>
                </a:solidFill>
              </a:rPr>
              <a:t>Note: I'd like you to use functions in the SELECT statement to solve this problem.</a:t>
            </a:r>
          </a:p>
          <a:p>
            <a:pPr marL="0" indent="0" algn="l">
              <a:buNone/>
            </a:pPr>
            <a:r>
              <a:rPr lang="en-US" sz="2500" b="1" dirty="0">
                <a:solidFill>
                  <a:srgbClr val="FF0000"/>
                </a:solidFill>
              </a:rPr>
              <a:t>LPAD WILL BE USSED</a:t>
            </a:r>
          </a:p>
          <a:p>
            <a:pPr marL="0" indent="0" algn="l">
              <a:buNone/>
            </a:pPr>
            <a:r>
              <a:rPr lang="en-US" sz="2500" dirty="0">
                <a:solidFill>
                  <a:srgbClr val="FF0000"/>
                </a:solidFill>
              </a:rPr>
              <a:t>SELECT NAME FROM EBA_COUNTRIES WHERE UPPER(SUBSTR(NAME,1,3)) AND UPPER(SUBSTR(NAME,LENGTH(NAME-3))); </a:t>
            </a:r>
          </a:p>
          <a:p>
            <a:pPr marL="0" indent="0" algn="l">
              <a:buNone/>
            </a:pPr>
            <a:r>
              <a:rPr lang="en-US" sz="2500" dirty="0">
                <a:solidFill>
                  <a:srgbClr val="00B0F0"/>
                </a:solidFill>
              </a:rPr>
              <a:t> ERROR!</a:t>
            </a:r>
          </a:p>
          <a:p>
            <a:pPr marL="0" indent="0" algn="l">
              <a:buNone/>
            </a:pPr>
            <a:r>
              <a:rPr lang="en-US" sz="2500" dirty="0">
                <a:solidFill>
                  <a:srgbClr val="00B0F0"/>
                </a:solidFill>
              </a:rPr>
              <a:t>Select </a:t>
            </a:r>
            <a:r>
              <a:rPr lang="en-US" sz="2500" dirty="0">
                <a:solidFill>
                  <a:srgbClr val="FF0000"/>
                </a:solidFill>
              </a:rPr>
              <a:t>UPPER(SUBSTR(NAME,1,3)) AND UPPER(SUBSTR(NAME,LENGTH(NAME-3))) from </a:t>
            </a:r>
            <a:r>
              <a:rPr lang="en-US" sz="2500" dirty="0" err="1">
                <a:solidFill>
                  <a:srgbClr val="FF0000"/>
                </a:solidFill>
              </a:rPr>
              <a:t>eba_contries</a:t>
            </a:r>
            <a:r>
              <a:rPr lang="en-US" sz="2500" dirty="0">
                <a:solidFill>
                  <a:srgbClr val="FF0000"/>
                </a:solidFill>
              </a:rPr>
              <a:t>;</a:t>
            </a:r>
            <a:endParaRPr lang="en-US" sz="2500" dirty="0">
              <a:solidFill>
                <a:srgbClr val="00B0F0"/>
              </a:solidFill>
            </a:endParaRPr>
          </a:p>
          <a:p>
            <a:pPr marL="0" indent="0" algn="l">
              <a:buNone/>
            </a:pPr>
            <a:endParaRPr lang="en-US" sz="2500" dirty="0">
              <a:solidFill>
                <a:srgbClr val="1C1D1F"/>
              </a:solidFill>
            </a:endParaRPr>
          </a:p>
          <a:p>
            <a:pPr marL="0" indent="0">
              <a:buNone/>
            </a:pPr>
            <a:r>
              <a:rPr lang="en-US" sz="2500" dirty="0">
                <a:solidFill>
                  <a:srgbClr val="1C1D1F"/>
                </a:solidFill>
              </a:rPr>
              <a:t>3) Review the following SQL statement: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1C1D1F"/>
                </a:solidFill>
              </a:rPr>
              <a:t>SELECT MONTHS_BETWEEN(LAST_DAY('15-JAN-12') + 1, '01-APR-12') FROM DUAL;</a:t>
            </a:r>
          </a:p>
          <a:p>
            <a:pPr marL="0" indent="0">
              <a:buNone/>
            </a:pPr>
            <a:r>
              <a:rPr lang="en-US" sz="2500" dirty="0">
                <a:solidFill>
                  <a:srgbClr val="1C1D1F"/>
                </a:solidFill>
              </a:rPr>
              <a:t>Considering the database is configured for the given date format, what will be the result of executing the query?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rgbClr val="FF0000"/>
                </a:solidFill>
                <a:effectLst/>
                <a:latin typeface="Oracle Sans"/>
              </a:rPr>
              <a:t> not a valid month</a:t>
            </a:r>
            <a:r>
              <a:rPr lang="en-US" sz="2500" b="0" i="0" dirty="0">
                <a:solidFill>
                  <a:srgbClr val="1C1D1F"/>
                </a:solidFill>
                <a:effectLst/>
                <a:latin typeface="Oracle Sans"/>
              </a:rPr>
              <a:t> </a:t>
            </a:r>
          </a:p>
          <a:p>
            <a:pPr marL="0" indent="0">
              <a:buNone/>
            </a:pPr>
            <a:r>
              <a:rPr lang="en-US" sz="2500" b="0" i="0" dirty="0">
                <a:solidFill>
                  <a:srgbClr val="FF0000"/>
                </a:solidFill>
                <a:effectLst/>
                <a:latin typeface="Oracle Sans"/>
              </a:rPr>
              <a:t>(FIRST OF FEB , 1 APRIL) =&gt; 1 </a:t>
            </a:r>
            <a:r>
              <a:rPr lang="en-US" sz="2500" b="1" i="0" dirty="0">
                <a:solidFill>
                  <a:srgbClr val="FF0000"/>
                </a:solidFill>
                <a:effectLst/>
                <a:latin typeface="Oracle Sans"/>
              </a:rPr>
              <a:t>MONTH BETWEEN THEM (MARCH)</a:t>
            </a:r>
          </a:p>
          <a:p>
            <a:pPr marL="0" indent="0">
              <a:buNone/>
            </a:pPr>
            <a:endParaRPr lang="en-US" sz="2500" dirty="0">
              <a:solidFill>
                <a:srgbClr val="1C1D1F"/>
              </a:solidFill>
            </a:endParaRPr>
          </a:p>
          <a:p>
            <a:pPr marL="0" indent="0" algn="l">
              <a:buNone/>
            </a:pPr>
            <a:endParaRPr lang="en-US" sz="2500" dirty="0">
              <a:solidFill>
                <a:srgbClr val="1C1D1F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132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F988E1-EEFC-65FB-EC11-C6A077A42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0" dirty="0">
                <a:solidFill>
                  <a:srgbClr val="1C1D1F"/>
                </a:solidFill>
                <a:effectLst/>
                <a:latin typeface="Calibri Light (Headings)Calibri Light (Headings)"/>
              </a:rPr>
              <a:t>Assignment 2: Practice </a:t>
            </a:r>
            <a:r>
              <a:rPr lang="en-US" sz="4000" b="1" i="0" dirty="0">
                <a:solidFill>
                  <a:srgbClr val="1C1D1F"/>
                </a:solidFill>
                <a:effectLst/>
                <a:latin typeface="Calibri Light (Headings)"/>
              </a:rPr>
              <a:t>with</a:t>
            </a:r>
            <a:r>
              <a:rPr lang="en-US" sz="4000" b="1" i="0" dirty="0">
                <a:solidFill>
                  <a:srgbClr val="1C1D1F"/>
                </a:solidFill>
                <a:effectLst/>
                <a:latin typeface="Calibri Light (Headings)Calibri Light (Headings)"/>
              </a:rPr>
              <a:t> Single Row Functions</a:t>
            </a:r>
            <a:endParaRPr lang="en-US" sz="4000" dirty="0">
              <a:latin typeface="Calibri Light (Headings)Calibri Light (Headings)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0F0379-D1A5-F134-F9BA-CA7DC68AF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500" dirty="0">
                <a:solidFill>
                  <a:srgbClr val="1C1D1F"/>
                </a:solidFill>
              </a:rPr>
              <a:t>4) TRUE or FALSE Question: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500" dirty="0">
                <a:solidFill>
                  <a:srgbClr val="1C1D1F"/>
                </a:solidFill>
              </a:rPr>
              <a:t>Giving the date arguments in chronological order to the MONTHS_BETWEEN function will result in an error</a:t>
            </a:r>
            <a:r>
              <a:rPr lang="en-US" sz="2500" dirty="0">
                <a:solidFill>
                  <a:srgbClr val="FF0000"/>
                </a:solidFill>
              </a:rPr>
              <a:t> </a:t>
            </a:r>
            <a:r>
              <a:rPr lang="en-US" sz="2500" dirty="0">
                <a:solidFill>
                  <a:srgbClr val="00B0F0"/>
                </a:solidFill>
              </a:rPr>
              <a:t>False 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500" dirty="0">
                <a:solidFill>
                  <a:schemeClr val="accent6">
                    <a:lumMod val="75000"/>
                  </a:schemeClr>
                </a:solidFill>
              </a:rPr>
              <a:t>True, the </a:t>
            </a:r>
            <a:r>
              <a:rPr lang="en-US" sz="2500" dirty="0" err="1">
                <a:solidFill>
                  <a:schemeClr val="accent6">
                    <a:lumMod val="75000"/>
                  </a:schemeClr>
                </a:solidFill>
              </a:rPr>
              <a:t>months_between</a:t>
            </a:r>
            <a:r>
              <a:rPr lang="en-US" sz="2500" dirty="0">
                <a:solidFill>
                  <a:schemeClr val="accent6">
                    <a:lumMod val="75000"/>
                  </a:schemeClr>
                </a:solidFill>
              </a:rPr>
              <a:t> results a numeric months order.</a:t>
            </a:r>
            <a:br>
              <a:rPr lang="en-US" sz="2500" dirty="0">
                <a:solidFill>
                  <a:srgbClr val="1C1D1F"/>
                </a:solidFill>
              </a:rPr>
            </a:br>
            <a:endParaRPr lang="en-US" sz="2500" dirty="0">
              <a:solidFill>
                <a:srgbClr val="1C1D1F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500" dirty="0">
                <a:solidFill>
                  <a:srgbClr val="1C1D1F"/>
                </a:solidFill>
              </a:rPr>
              <a:t>5) Which of the following is true regarding character functions?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500" dirty="0">
                <a:solidFill>
                  <a:srgbClr val="1C1D1F"/>
                </a:solidFill>
              </a:rPr>
              <a:t>A). They always accept characters as parameters and nothing else.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500" dirty="0">
                <a:solidFill>
                  <a:srgbClr val="FF0000"/>
                </a:solidFill>
              </a:rPr>
              <a:t>B). They always return a character value.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500" dirty="0">
                <a:solidFill>
                  <a:srgbClr val="1C1D1F"/>
                </a:solidFill>
              </a:rPr>
              <a:t>C). They are generally used to process text data.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500" dirty="0">
                <a:solidFill>
                  <a:srgbClr val="1C1D1F"/>
                </a:solidFill>
              </a:rPr>
              <a:t>D). They generally have the letters CHAR somewhere in the function name.</a:t>
            </a:r>
          </a:p>
          <a:p>
            <a:pPr marL="0" indent="0" algn="l">
              <a:buNone/>
            </a:pPr>
            <a:endParaRPr lang="en-US" sz="2500" dirty="0">
              <a:solidFill>
                <a:srgbClr val="1C1D1F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086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F988E1-EEFC-65FB-EC11-C6A077A42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0" dirty="0">
                <a:solidFill>
                  <a:srgbClr val="1C1D1F"/>
                </a:solidFill>
                <a:effectLst/>
                <a:latin typeface="Calibri Light (Headings)Calibri Light (Headings)"/>
              </a:rPr>
              <a:t>Assignment 2: Practice </a:t>
            </a:r>
            <a:r>
              <a:rPr lang="en-US" sz="4000" b="1" i="0" dirty="0">
                <a:solidFill>
                  <a:srgbClr val="1C1D1F"/>
                </a:solidFill>
                <a:effectLst/>
                <a:latin typeface="Calibri Light (Headings)"/>
              </a:rPr>
              <a:t>with</a:t>
            </a:r>
            <a:r>
              <a:rPr lang="en-US" sz="4000" b="1" i="0" dirty="0">
                <a:solidFill>
                  <a:srgbClr val="1C1D1F"/>
                </a:solidFill>
                <a:effectLst/>
                <a:latin typeface="Calibri Light (Headings)Calibri Light (Headings)"/>
              </a:rPr>
              <a:t> Single Row Functions</a:t>
            </a:r>
            <a:endParaRPr lang="en-US" sz="4000" dirty="0">
              <a:latin typeface="Calibri Light (Headings)Calibri Light (Headings)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0F0379-D1A5-F134-F9BA-CA7DC68AF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algn="l">
              <a:buNone/>
            </a:pPr>
            <a:r>
              <a:rPr lang="en-US" sz="2500" dirty="0">
                <a:solidFill>
                  <a:srgbClr val="1C1D1F"/>
                </a:solidFill>
              </a:rPr>
              <a:t>6) Which of the following is true regarding functions in SQL?</a:t>
            </a:r>
          </a:p>
          <a:p>
            <a:pPr marL="0" indent="0" algn="l">
              <a:buNone/>
            </a:pPr>
            <a:r>
              <a:rPr lang="en-US" sz="2500" dirty="0">
                <a:solidFill>
                  <a:srgbClr val="1C1D1F"/>
                </a:solidFill>
              </a:rPr>
              <a:t>A). They never return a value.</a:t>
            </a:r>
          </a:p>
          <a:p>
            <a:pPr marL="0" indent="0" algn="l">
              <a:buNone/>
            </a:pPr>
            <a:r>
              <a:rPr lang="en-US" sz="2500" dirty="0">
                <a:solidFill>
                  <a:srgbClr val="1C1D1F"/>
                </a:solidFill>
              </a:rPr>
              <a:t>B). They often return a value.</a:t>
            </a:r>
          </a:p>
          <a:p>
            <a:pPr marL="0" indent="0" algn="l">
              <a:buNone/>
            </a:pPr>
            <a:r>
              <a:rPr lang="en-US" sz="2500" dirty="0">
                <a:solidFill>
                  <a:srgbClr val="1C1D1F"/>
                </a:solidFill>
              </a:rPr>
              <a:t>C). They always return a value.</a:t>
            </a:r>
          </a:p>
          <a:p>
            <a:pPr marL="0" indent="0" algn="l">
              <a:buNone/>
            </a:pPr>
            <a:r>
              <a:rPr lang="en-US" sz="2500" dirty="0">
                <a:solidFill>
                  <a:srgbClr val="FF0000"/>
                </a:solidFill>
              </a:rPr>
              <a:t>D). </a:t>
            </a:r>
            <a:r>
              <a:rPr lang="en-US" sz="2500" dirty="0">
                <a:solidFill>
                  <a:srgbClr val="1C1D1F"/>
                </a:solidFill>
              </a:rPr>
              <a:t>There is no consistent answer to whether they return a value or not. </a:t>
            </a:r>
            <a:r>
              <a:rPr lang="en-US" sz="2500" dirty="0">
                <a:solidFill>
                  <a:srgbClr val="FF0000"/>
                </a:solidFill>
              </a:rPr>
              <a:t>It depends on the function I used</a:t>
            </a:r>
          </a:p>
          <a:p>
            <a:pPr marL="0" indent="0" algn="l">
              <a:buNone/>
            </a:pPr>
            <a:br>
              <a:rPr lang="en-US" sz="2500" dirty="0">
                <a:solidFill>
                  <a:srgbClr val="FF0000"/>
                </a:solidFill>
              </a:rPr>
            </a:br>
            <a:endParaRPr lang="en-US" sz="2500" dirty="0">
              <a:solidFill>
                <a:srgbClr val="FF0000"/>
              </a:solidFill>
            </a:endParaRPr>
          </a:p>
          <a:p>
            <a:pPr marL="0" indent="0" algn="l">
              <a:buNone/>
            </a:pPr>
            <a:r>
              <a:rPr lang="en-US" sz="2500" dirty="0">
                <a:solidFill>
                  <a:srgbClr val="1C1D1F"/>
                </a:solidFill>
              </a:rPr>
              <a:t>7) Review the SQL Statement:</a:t>
            </a:r>
          </a:p>
          <a:p>
            <a:pPr marL="0" indent="0" algn="l">
              <a:buNone/>
            </a:pPr>
            <a:r>
              <a:rPr lang="en-US" sz="2500" b="1" dirty="0">
                <a:solidFill>
                  <a:srgbClr val="1C1D1F"/>
                </a:solidFill>
              </a:rPr>
              <a:t>SELECT SUBSTR('2009', 1, 2) || LTRIM('1124', '1') FROM DUAL;</a:t>
            </a:r>
          </a:p>
          <a:p>
            <a:pPr marL="0" indent="0" algn="l">
              <a:buNone/>
            </a:pPr>
            <a:r>
              <a:rPr lang="en-US" sz="2500" b="1" dirty="0">
                <a:solidFill>
                  <a:srgbClr val="FF0000"/>
                </a:solidFill>
              </a:rPr>
              <a:t>LTRIM('1124', '1’) =&gt; 24 (the 1 will be removed)</a:t>
            </a:r>
          </a:p>
          <a:p>
            <a:pPr marL="0" indent="0" algn="l">
              <a:buNone/>
            </a:pPr>
            <a:r>
              <a:rPr lang="en-US" sz="2500" b="1" dirty="0">
                <a:solidFill>
                  <a:srgbClr val="FF0000"/>
                </a:solidFill>
              </a:rPr>
              <a:t>SUBSTR('2009', 1, 2) =&gt; 20 ( first and second element will be selected)</a:t>
            </a:r>
          </a:p>
          <a:p>
            <a:pPr marL="0" indent="0" algn="l">
              <a:buNone/>
            </a:pPr>
            <a:r>
              <a:rPr lang="en-US" sz="2500" dirty="0">
                <a:solidFill>
                  <a:srgbClr val="1C1D1F"/>
                </a:solidFill>
              </a:rPr>
              <a:t>What will be the result of executing the SQL Statement?</a:t>
            </a:r>
          </a:p>
          <a:p>
            <a:pPr marL="0" indent="0" algn="l">
              <a:buNone/>
            </a:pPr>
            <a:r>
              <a:rPr lang="en-US" sz="2500" dirty="0">
                <a:solidFill>
                  <a:srgbClr val="FF0000"/>
                </a:solidFill>
              </a:rPr>
              <a:t>A). 2024</a:t>
            </a:r>
          </a:p>
          <a:p>
            <a:pPr marL="0" indent="0" algn="l">
              <a:buNone/>
            </a:pPr>
            <a:r>
              <a:rPr lang="en-US" sz="2500" dirty="0">
                <a:solidFill>
                  <a:srgbClr val="1C1D1F"/>
                </a:solidFill>
              </a:rPr>
              <a:t>B). 221</a:t>
            </a:r>
          </a:p>
          <a:p>
            <a:pPr marL="0" indent="0" algn="l">
              <a:buNone/>
            </a:pPr>
            <a:r>
              <a:rPr lang="en-US" sz="2500" dirty="0">
                <a:solidFill>
                  <a:srgbClr val="1C1D1F"/>
                </a:solidFill>
              </a:rPr>
              <a:t>C). 20124</a:t>
            </a:r>
          </a:p>
          <a:p>
            <a:pPr marL="0" indent="0" algn="l">
              <a:buNone/>
            </a:pPr>
            <a:r>
              <a:rPr lang="en-US" sz="2500" dirty="0">
                <a:solidFill>
                  <a:srgbClr val="1C1D1F"/>
                </a:solidFill>
              </a:rPr>
              <a:t>D). A syntax error</a:t>
            </a:r>
          </a:p>
          <a:p>
            <a:pPr marL="0" indent="0" algn="l">
              <a:buNone/>
            </a:pPr>
            <a:endParaRPr lang="en-US" sz="2500" dirty="0">
              <a:solidFill>
                <a:srgbClr val="1C1D1F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514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F988E1-EEFC-65FB-EC11-C6A077A42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0" dirty="0">
                <a:solidFill>
                  <a:srgbClr val="1C1D1F"/>
                </a:solidFill>
                <a:effectLst/>
                <a:latin typeface="Calibri Light (Headings)Calibri Light (Headings)"/>
              </a:rPr>
              <a:t>Assignment 2: Practice </a:t>
            </a:r>
            <a:r>
              <a:rPr lang="en-US" sz="4000" b="1" i="0" dirty="0">
                <a:solidFill>
                  <a:srgbClr val="1C1D1F"/>
                </a:solidFill>
                <a:effectLst/>
                <a:latin typeface="Calibri Light (Headings)"/>
              </a:rPr>
              <a:t>with</a:t>
            </a:r>
            <a:r>
              <a:rPr lang="en-US" sz="4000" b="1" i="0" dirty="0">
                <a:solidFill>
                  <a:srgbClr val="1C1D1F"/>
                </a:solidFill>
                <a:effectLst/>
                <a:latin typeface="Calibri Light (Headings)Calibri Light (Headings)"/>
              </a:rPr>
              <a:t> Single Row Functions</a:t>
            </a:r>
            <a:endParaRPr lang="en-US" sz="4000" dirty="0">
              <a:latin typeface="Calibri Light (Headings)Calibri Light (Headings)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0F0379-D1A5-F134-F9BA-CA7DC68AF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sz="2500" dirty="0">
                <a:solidFill>
                  <a:srgbClr val="1C1D1F"/>
                </a:solidFill>
              </a:rPr>
              <a:t>8) TRUE or FALSE Question: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500" dirty="0">
                <a:solidFill>
                  <a:srgbClr val="1C1D1F"/>
                </a:solidFill>
              </a:rPr>
              <a:t>Review the syntax of how the NULLIF function is used: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500" b="1" dirty="0">
                <a:solidFill>
                  <a:srgbClr val="1C1D1F"/>
                </a:solidFill>
              </a:rPr>
              <a:t>NULLIF( expr1, expr2 )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500" dirty="0">
                <a:solidFill>
                  <a:srgbClr val="1C1D1F"/>
                </a:solidFill>
              </a:rPr>
              <a:t>The NULLIF function returns expr1 if expr1 and expr2 are not equal.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500" dirty="0">
                <a:solidFill>
                  <a:srgbClr val="FF0000"/>
                </a:solidFill>
              </a:rPr>
              <a:t>True .</a:t>
            </a:r>
          </a:p>
          <a:p>
            <a:pPr marL="0" indent="0">
              <a:lnSpc>
                <a:spcPct val="70000"/>
              </a:lnSpc>
              <a:buNone/>
            </a:pPr>
            <a:br>
              <a:rPr lang="en-US" sz="2500" dirty="0">
                <a:solidFill>
                  <a:srgbClr val="1C1D1F"/>
                </a:solidFill>
              </a:rPr>
            </a:br>
            <a:endParaRPr lang="en-US" sz="2500" dirty="0">
              <a:solidFill>
                <a:srgbClr val="1C1D1F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500" dirty="0">
                <a:solidFill>
                  <a:srgbClr val="1C1D1F"/>
                </a:solidFill>
              </a:rPr>
              <a:t>9) TRUE or FALSE Question: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500" dirty="0">
                <a:solidFill>
                  <a:srgbClr val="1C1D1F"/>
                </a:solidFill>
              </a:rPr>
              <a:t>The</a:t>
            </a:r>
            <a:r>
              <a:rPr lang="en-US" sz="2500" b="1" dirty="0">
                <a:solidFill>
                  <a:srgbClr val="1C1D1F"/>
                </a:solidFill>
              </a:rPr>
              <a:t> TO_CHAR </a:t>
            </a:r>
            <a:r>
              <a:rPr lang="en-US" sz="2500" dirty="0">
                <a:solidFill>
                  <a:srgbClr val="1C1D1F"/>
                </a:solidFill>
              </a:rPr>
              <a:t>function converts data from various data types to character data. It can accept characters, a number or a date as valid arguments. </a:t>
            </a:r>
            <a:r>
              <a:rPr lang="en-US" sz="2500" dirty="0">
                <a:solidFill>
                  <a:srgbClr val="FF0000"/>
                </a:solidFill>
              </a:rPr>
              <a:t>true</a:t>
            </a:r>
          </a:p>
          <a:p>
            <a:pPr marL="0" indent="0" algn="l">
              <a:buNone/>
            </a:pPr>
            <a:endParaRPr lang="en-US" sz="2500" dirty="0">
              <a:solidFill>
                <a:srgbClr val="1C1D1F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226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1087</TotalTime>
  <Words>696</Words>
  <Application>Microsoft Office PowerPoint</Application>
  <PresentationFormat>Widescreen</PresentationFormat>
  <Paragraphs>73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Calibri Light (Headings)</vt:lpstr>
      <vt:lpstr>Calibri Light (Headings)Calibri Light (Headings)</vt:lpstr>
      <vt:lpstr>Oracle Sans</vt:lpstr>
      <vt:lpstr>Office Theme</vt:lpstr>
      <vt:lpstr>Assignment 2: Practice with Single Row Functions</vt:lpstr>
      <vt:lpstr>Assignment 2: Practice with Single Row Functions</vt:lpstr>
      <vt:lpstr>Assignment 2: Practice with Single Row Functions</vt:lpstr>
      <vt:lpstr>Assignment 2: Practice with Single Row Functions</vt:lpstr>
      <vt:lpstr>Assignment 2: Practice with Single Row Functions</vt:lpstr>
      <vt:lpstr>Assignment 2: Practice with Single Row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2: Practice with Single Row Functions</dc:title>
  <dc:creator>Mohannad Kamal</dc:creator>
  <cp:lastModifiedBy>Artikeys_TR003</cp:lastModifiedBy>
  <cp:revision>9</cp:revision>
  <dcterms:created xsi:type="dcterms:W3CDTF">2022-09-05T15:34:46Z</dcterms:created>
  <dcterms:modified xsi:type="dcterms:W3CDTF">2022-09-10T14:23:02Z</dcterms:modified>
</cp:coreProperties>
</file>