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4" r:id="rId6"/>
    <p:sldId id="261" r:id="rId7"/>
    <p:sldId id="260"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60"/>
  </p:normalViewPr>
  <p:slideViewPr>
    <p:cSldViewPr snapToGrid="0">
      <p:cViewPr varScale="1">
        <p:scale>
          <a:sx n="93" d="100"/>
          <a:sy n="93" d="100"/>
        </p:scale>
        <p:origin x="92"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13" name="Rectangle 12"/>
          <p:cNvSpPr/>
          <p:nvPr/>
        </p:nvSpPr>
        <p:spPr>
          <a:xfrm>
            <a:off x="0" y="0"/>
            <a:ext cx="12192000" cy="4572001"/>
          </a:xfrm>
          <a:prstGeom prst="rect">
            <a:avLst/>
          </a:prstGeom>
          <a:blipFill dpi="0" rotWithShape="1">
            <a:blip r:embed="rId2">
              <a:duotone>
                <a:schemeClr val="accent2">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0" y="0"/>
            <a:ext cx="12192000" cy="4572000"/>
          </a:xfrm>
          <a:prstGeom prst="rect">
            <a:avLst/>
          </a:prstGeom>
          <a:blipFill dpi="0" rotWithShape="1">
            <a:blip r:embed="rId2">
              <a:duotone>
                <a:schemeClr val="accent1">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5/22/2021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5/22/2021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5/22/2021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5/22/2021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5/22/2021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5/22/2021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5/22/2021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754" y="4960137"/>
            <a:ext cx="7693336" cy="1463040"/>
          </a:xfrm>
        </p:spPr>
        <p:txBody>
          <a:bodyPr/>
          <a:lstStyle/>
          <a:p>
            <a:pPr rtl="1"/>
            <a:r>
              <a:rPr lang="fa-IR" dirty="0" smtClean="0"/>
              <a:t>زبان پرولوگ </a:t>
            </a:r>
            <a:r>
              <a:rPr lang="en-US" dirty="0" smtClean="0"/>
              <a:t>Prolog language </a:t>
            </a:r>
            <a:endParaRPr lang="en-US" dirty="0"/>
          </a:p>
        </p:txBody>
      </p:sp>
      <p:sp>
        <p:nvSpPr>
          <p:cNvPr id="3" name="Subtitle 2"/>
          <p:cNvSpPr>
            <a:spLocks noGrp="1"/>
          </p:cNvSpPr>
          <p:nvPr>
            <p:ph type="subTitle" idx="1"/>
          </p:nvPr>
        </p:nvSpPr>
        <p:spPr>
          <a:xfrm>
            <a:off x="8483982" y="4675128"/>
            <a:ext cx="3176337" cy="2110683"/>
          </a:xfrm>
        </p:spPr>
        <p:txBody>
          <a:bodyPr/>
          <a:lstStyle/>
          <a:p>
            <a:pPr algn="r" rtl="1"/>
            <a:r>
              <a:rPr lang="fa-IR" dirty="0" smtClean="0"/>
              <a:t>نام و نام خانوادگی: سارا مظاهری</a:t>
            </a:r>
          </a:p>
          <a:p>
            <a:pPr algn="r" rtl="1"/>
            <a:r>
              <a:rPr lang="fa-IR" dirty="0" smtClean="0"/>
              <a:t>استاد راهنما: خانم مریم سیف الدینی</a:t>
            </a:r>
          </a:p>
          <a:p>
            <a:pPr algn="r" rtl="1"/>
            <a:r>
              <a:rPr lang="fa-IR" dirty="0" smtClean="0"/>
              <a:t>مبانی منطق و نظریه مجموعه ها</a:t>
            </a:r>
          </a:p>
          <a:p>
            <a:pPr algn="r" rtl="1"/>
            <a:r>
              <a:rPr lang="fa-IR" dirty="0" smtClean="0"/>
              <a:t>دانشگاه گیلان – اردیبهشت 1400</a:t>
            </a:r>
            <a:endParaRPr lang="en-US" dirty="0"/>
          </a:p>
        </p:txBody>
      </p:sp>
    </p:spTree>
    <p:extLst>
      <p:ext uri="{BB962C8B-B14F-4D97-AF65-F5344CB8AC3E}">
        <p14:creationId xmlns:p14="http://schemas.microsoft.com/office/powerpoint/2010/main" val="1815064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2670" y="646268"/>
            <a:ext cx="5170140" cy="2179433"/>
          </a:xfrm>
        </p:spPr>
        <p:txBody>
          <a:bodyPr/>
          <a:lstStyle/>
          <a:p>
            <a:pPr algn="ctr" rtl="1"/>
            <a:r>
              <a:rPr lang="fa-IR" dirty="0" smtClean="0"/>
              <a:t>زبان پرولوگ</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32669" y="3066334"/>
            <a:ext cx="5170140" cy="2770700"/>
          </a:xfrm>
        </p:spPr>
      </p:pic>
      <p:sp>
        <p:nvSpPr>
          <p:cNvPr id="4" name="Text Placeholder 3"/>
          <p:cNvSpPr>
            <a:spLocks noGrp="1"/>
          </p:cNvSpPr>
          <p:nvPr>
            <p:ph type="body" sz="half" idx="2"/>
          </p:nvPr>
        </p:nvSpPr>
        <p:spPr>
          <a:xfrm>
            <a:off x="1024128" y="646268"/>
            <a:ext cx="4389120" cy="6077667"/>
          </a:xfrm>
        </p:spPr>
        <p:txBody>
          <a:bodyPr>
            <a:noAutofit/>
          </a:bodyPr>
          <a:lstStyle/>
          <a:p>
            <a:pPr algn="r" rtl="1"/>
            <a:r>
              <a:rPr lang="fa-IR" sz="2000" dirty="0" smtClean="0"/>
              <a:t>زبان پرولوگ یک </a:t>
            </a:r>
            <a:r>
              <a:rPr lang="fa-IR" sz="2000" dirty="0"/>
              <a:t>زبان </a:t>
            </a:r>
            <a:r>
              <a:rPr lang="fa-IR" sz="2000" dirty="0" smtClean="0"/>
              <a:t>برنامه ‌نویسی </a:t>
            </a:r>
            <a:r>
              <a:rPr lang="fa-IR" sz="2000" dirty="0"/>
              <a:t>منطقی چند منظوره مبتنی بر مفاهیم </a:t>
            </a:r>
            <a:r>
              <a:rPr lang="fa-IR" sz="2000" dirty="0">
                <a:solidFill>
                  <a:schemeClr val="accent1">
                    <a:lumMod val="75000"/>
                  </a:schemeClr>
                </a:solidFill>
              </a:rPr>
              <a:t>هوش مصنوعی </a:t>
            </a:r>
            <a:r>
              <a:rPr lang="fa-IR" sz="2000" dirty="0"/>
              <a:t>و </a:t>
            </a:r>
            <a:r>
              <a:rPr lang="fa-IR" sz="2000" dirty="0">
                <a:solidFill>
                  <a:schemeClr val="accent1">
                    <a:lumMod val="75000"/>
                  </a:schemeClr>
                </a:solidFill>
              </a:rPr>
              <a:t>زبان‌شناسی محاسباتی </a:t>
            </a:r>
            <a:r>
              <a:rPr lang="fa-IR" sz="2000" dirty="0" smtClean="0"/>
              <a:t>است.</a:t>
            </a:r>
          </a:p>
          <a:p>
            <a:pPr algn="r" rtl="1"/>
            <a:r>
              <a:rPr lang="fa-IR" sz="2000" dirty="0"/>
              <a:t>این زبان بر پایه </a:t>
            </a:r>
            <a:r>
              <a:rPr lang="fa-IR" sz="2000" dirty="0">
                <a:solidFill>
                  <a:schemeClr val="accent1">
                    <a:lumMod val="75000"/>
                  </a:schemeClr>
                </a:solidFill>
              </a:rPr>
              <a:t>منطق ریاضی </a:t>
            </a:r>
            <a:r>
              <a:rPr lang="fa-IR" sz="2000" dirty="0"/>
              <a:t>بنا نهاده شده و آن را به عنوان زبان کاملاً منطقی می‌شناسند و حتی به آن پرلوگ خالص نیز اطلاق می‌شود و می‌توان گفت متفاوت از سایر زبان‌های برنامه‌نویسی است</a:t>
            </a:r>
            <a:r>
              <a:rPr lang="fa-IR" sz="2000" dirty="0" smtClean="0"/>
              <a:t>. این </a:t>
            </a:r>
            <a:r>
              <a:rPr lang="fa-IR" sz="2000" dirty="0"/>
              <a:t>زبان، ریشه خود را بر خلاف بسیاری از زبان‌های برنامه‌نویسی دیگر از منطق صوری گرفته‌است</a:t>
            </a:r>
            <a:r>
              <a:rPr lang="fa-IR" sz="2000" dirty="0" smtClean="0"/>
              <a:t>.</a:t>
            </a:r>
          </a:p>
          <a:p>
            <a:pPr algn="r" rtl="1"/>
            <a:r>
              <a:rPr lang="fa-IR" sz="2000" dirty="0" smtClean="0"/>
              <a:t>پس </a:t>
            </a:r>
            <a:r>
              <a:rPr lang="fa-IR" sz="2000" dirty="0"/>
              <a:t>منطق برنامه را از لحاظ روابط بیان کرده و اجرای آن‌ها بیشتر از طریق پرس و جوها حول این روابط انجام می‌شود. باید توجه داشت که این پرس و جوها از داده‌های مجزایی ساخته می‌شوند</a:t>
            </a:r>
            <a:r>
              <a:rPr lang="fa-IR" sz="2000" dirty="0" smtClean="0"/>
              <a:t>.</a:t>
            </a:r>
          </a:p>
          <a:p>
            <a:pPr algn="r" rtl="1"/>
            <a:r>
              <a:rPr lang="fa-IR" sz="2000" dirty="0"/>
              <a:t>منطق گرا بودن این زبان، آن را برای بکارگیری </a:t>
            </a:r>
            <a:r>
              <a:rPr lang="fa-IR" sz="2000" dirty="0">
                <a:solidFill>
                  <a:schemeClr val="accent1">
                    <a:lumMod val="75000"/>
                  </a:schemeClr>
                </a:solidFill>
              </a:rPr>
              <a:t>در بانک‌های اطلاعاتی، ریاضیات نمادین، زبان تجزیه</a:t>
            </a:r>
            <a:r>
              <a:rPr lang="fa-IR" sz="2000" dirty="0"/>
              <a:t> و کاربردهای دیگر سودمند ساخته است.</a:t>
            </a:r>
            <a:endParaRPr lang="en-US" sz="2000" dirty="0"/>
          </a:p>
        </p:txBody>
      </p:sp>
    </p:spTree>
    <p:extLst>
      <p:ext uri="{BB962C8B-B14F-4D97-AF65-F5344CB8AC3E}">
        <p14:creationId xmlns:p14="http://schemas.microsoft.com/office/powerpoint/2010/main" val="38650214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471509"/>
            <a:ext cx="9096149" cy="1737360"/>
          </a:xfrm>
        </p:spPr>
        <p:txBody>
          <a:bodyPr/>
          <a:lstStyle/>
          <a:p>
            <a:pPr algn="ctr"/>
            <a:r>
              <a:rPr lang="fa-IR" dirty="0" smtClean="0"/>
              <a:t>تاریخچه زبان پرولوگ</a:t>
            </a:r>
            <a:endParaRPr lang="en-US" dirty="0"/>
          </a:p>
        </p:txBody>
      </p:sp>
      <p:sp>
        <p:nvSpPr>
          <p:cNvPr id="3" name="Content Placeholder 2"/>
          <p:cNvSpPr>
            <a:spLocks noGrp="1"/>
          </p:cNvSpPr>
          <p:nvPr>
            <p:ph idx="1"/>
          </p:nvPr>
        </p:nvSpPr>
        <p:spPr>
          <a:xfrm flipH="1" flipV="1">
            <a:off x="11096552" y="5431397"/>
            <a:ext cx="419387" cy="715020"/>
          </a:xfrm>
        </p:spPr>
        <p:txBody>
          <a:bodyPr>
            <a:normAutofit lnSpcReduction="10000"/>
          </a:bodyPr>
          <a:lstStyle/>
          <a:p>
            <a:pPr marL="0" indent="0">
              <a:buNone/>
            </a:pPr>
            <a:r>
              <a:rPr lang="fa-IR" dirty="0" smtClean="0"/>
              <a:t>    </a:t>
            </a:r>
            <a:endParaRPr lang="en-US" dirty="0"/>
          </a:p>
        </p:txBody>
      </p:sp>
      <p:sp>
        <p:nvSpPr>
          <p:cNvPr id="4" name="Text Placeholder 3"/>
          <p:cNvSpPr>
            <a:spLocks noGrp="1"/>
          </p:cNvSpPr>
          <p:nvPr>
            <p:ph type="body" sz="half" idx="2"/>
          </p:nvPr>
        </p:nvSpPr>
        <p:spPr>
          <a:xfrm>
            <a:off x="756271" y="2035056"/>
            <a:ext cx="10642791" cy="3984744"/>
          </a:xfrm>
        </p:spPr>
        <p:txBody>
          <a:bodyPr>
            <a:normAutofit/>
          </a:bodyPr>
          <a:lstStyle/>
          <a:p>
            <a:pPr algn="r" rtl="1"/>
            <a:r>
              <a:rPr lang="fa-IR" sz="2000" dirty="0"/>
              <a:t>این زبان برای اولین بار در اوایل ۱۹۷۰ توسط گروهی به سرپرستی «آلن کلمرار» در مارسی فرانسه به وجود آمد و اولین سیستم </a:t>
            </a:r>
            <a:r>
              <a:rPr lang="en-US" sz="2000" dirty="0" smtClean="0"/>
              <a:t>Prolog</a:t>
            </a:r>
            <a:r>
              <a:rPr lang="fa-IR" sz="2000" dirty="0" smtClean="0"/>
              <a:t> </a:t>
            </a:r>
            <a:r>
              <a:rPr lang="en-US" sz="2000" dirty="0" smtClean="0"/>
              <a:t> </a:t>
            </a:r>
            <a:r>
              <a:rPr lang="fa-IR" sz="2000" dirty="0"/>
              <a:t>در سال ۱۹۷۲ توسط کلمرار و فیلیپ راسل توسعه داده شد. با این حال، دیوید اچ دی وارن با ایجاد ماشین خلاصه وارن در اوایل کامپایلر </a:t>
            </a:r>
            <a:r>
              <a:rPr lang="en-US" sz="2000" dirty="0"/>
              <a:t>Prolog </a:t>
            </a:r>
            <a:r>
              <a:rPr lang="fa-IR" sz="2000" dirty="0"/>
              <a:t>با نفوذ را نوشت و «</a:t>
            </a:r>
            <a:r>
              <a:rPr lang="en-US" sz="2000" dirty="0"/>
              <a:t>Edinburgh </a:t>
            </a:r>
            <a:r>
              <a:rPr lang="en-US" sz="2000" dirty="0" smtClean="0"/>
              <a:t>Prolog</a:t>
            </a:r>
            <a:r>
              <a:rPr lang="fa-IR" sz="2000" dirty="0" smtClean="0"/>
              <a:t> </a:t>
            </a:r>
            <a:r>
              <a:rPr lang="en-US" sz="2000" dirty="0" smtClean="0"/>
              <a:t>» </a:t>
            </a:r>
            <a:r>
              <a:rPr lang="fa-IR" sz="2000" dirty="0"/>
              <a:t>را تعریف نمود که گویشی است که اساس برای نحو بسیاری از پیاده‌سازی مدرن است. </a:t>
            </a:r>
            <a:r>
              <a:rPr lang="en-US" sz="2000" dirty="0"/>
              <a:t>Prolog </a:t>
            </a:r>
            <a:r>
              <a:rPr lang="fa-IR" sz="2000" dirty="0"/>
              <a:t>یکی </a:t>
            </a:r>
            <a:r>
              <a:rPr lang="fa-IR" sz="2000" dirty="0">
                <a:solidFill>
                  <a:schemeClr val="accent1">
                    <a:lumMod val="75000"/>
                  </a:schemeClr>
                </a:solidFill>
              </a:rPr>
              <a:t>از زبان‌های برنامه‌نویسی منطق مرتبه اول </a:t>
            </a:r>
            <a:r>
              <a:rPr lang="fa-IR" sz="2000" dirty="0"/>
              <a:t>بود، و امروزه رایج‌ترین این گونه زبان‌ها باقی مانده‌است، همراه با تعداد زیادی از پیاده‌سازی‌های آن که به صورت رایگان و تجاری در دسترس هستند. در حالی که در ابتدا </a:t>
            </a:r>
            <a:r>
              <a:rPr lang="fa-IR" sz="2000" dirty="0">
                <a:solidFill>
                  <a:schemeClr val="accent1"/>
                </a:solidFill>
              </a:rPr>
              <a:t>با هدف پردازش زبان طبیعی </a:t>
            </a:r>
            <a:r>
              <a:rPr lang="fa-IR" sz="2000" dirty="0"/>
              <a:t>ساخته شد اما به تدریج بخاطر استفاده و پشتیبانی </a:t>
            </a:r>
            <a:r>
              <a:rPr lang="fa-IR" sz="2000" dirty="0">
                <a:solidFill>
                  <a:schemeClr val="accent1"/>
                </a:solidFill>
              </a:rPr>
              <a:t>سیستم‌های خبره، بازی‌ها</a:t>
            </a:r>
            <a:r>
              <a:rPr lang="fa-IR" sz="2000" dirty="0"/>
              <a:t>، سیستم پاسخ خودکار، </a:t>
            </a:r>
            <a:r>
              <a:rPr lang="en-US" sz="2000" dirty="0" smtClean="0"/>
              <a:t>ontologies</a:t>
            </a:r>
            <a:r>
              <a:rPr lang="fa-IR" sz="2000" dirty="0" smtClean="0"/>
              <a:t> </a:t>
            </a:r>
            <a:r>
              <a:rPr lang="en-US" sz="2000" dirty="0" smtClean="0"/>
              <a:t> </a:t>
            </a:r>
            <a:r>
              <a:rPr lang="fa-IR" sz="2000" dirty="0"/>
              <a:t>و سیستم‌های کنترل پیچیده، تغییر کرد و محیط‌های </a:t>
            </a:r>
            <a:r>
              <a:rPr lang="en-US" sz="2000" dirty="0" smtClean="0"/>
              <a:t>Prolog</a:t>
            </a:r>
            <a:r>
              <a:rPr lang="fa-IR" sz="2000" dirty="0" smtClean="0"/>
              <a:t> </a:t>
            </a:r>
            <a:r>
              <a:rPr lang="en-US" sz="2000" dirty="0" smtClean="0"/>
              <a:t> </a:t>
            </a:r>
            <a:r>
              <a:rPr lang="fa-IR" sz="2000" dirty="0"/>
              <a:t>مدرن و با حمایت از ایجاد واسط کاربر گرافیکی، به عنوان </a:t>
            </a:r>
            <a:r>
              <a:rPr lang="fa-IR" sz="2000" dirty="0">
                <a:solidFill>
                  <a:schemeClr val="accent1"/>
                </a:solidFill>
              </a:rPr>
              <a:t>برنامه‌های اداری و شبکه</a:t>
            </a:r>
            <a:r>
              <a:rPr lang="fa-IR" sz="2000" dirty="0"/>
              <a:t>.. معرفی گردید و الحاقات بعدی از </a:t>
            </a:r>
            <a:r>
              <a:rPr lang="en-US" sz="2000" dirty="0" smtClean="0"/>
              <a:t>Prolog</a:t>
            </a:r>
            <a:r>
              <a:rPr lang="fa-IR" sz="2000" dirty="0" smtClean="0"/>
              <a:t> </a:t>
            </a:r>
            <a:r>
              <a:rPr lang="en-US" sz="2000" dirty="0" smtClean="0"/>
              <a:t> </a:t>
            </a:r>
            <a:r>
              <a:rPr lang="fa-IR" sz="2000" dirty="0"/>
              <a:t>که توسط تیم اصلی ایجاد گشت محدودیت توانایی در منطق برنامه‌نویسی را در پیاده‌سازی از بین بردند.</a:t>
            </a:r>
          </a:p>
          <a:p>
            <a:pPr algn="r" rtl="1"/>
            <a:r>
              <a:rPr lang="fa-IR" sz="2000" dirty="0"/>
              <a:t>زمزمه‌های ایجاد یک زبان منطق گرا از دهه ۷۰ میلادی از شمال آمریکا شکل گرفت. بعداً در </a:t>
            </a:r>
            <a:r>
              <a:rPr lang="fa-IR" sz="2000" dirty="0">
                <a:solidFill>
                  <a:schemeClr val="accent1">
                    <a:lumMod val="75000"/>
                  </a:schemeClr>
                </a:solidFill>
              </a:rPr>
              <a:t>نسل پنجم رایانه‌ها </a:t>
            </a:r>
            <a:r>
              <a:rPr lang="fa-IR" sz="2000" dirty="0"/>
              <a:t>نیز از پرولوگ برای نوشتن کرنل سیستم‌عامل نیز در ایجاد پروژه سیستم </a:t>
            </a:r>
            <a:r>
              <a:rPr lang="en-US" sz="2000" dirty="0" smtClean="0"/>
              <a:t>FGCS</a:t>
            </a:r>
            <a:r>
              <a:rPr lang="fa-IR" sz="2000" dirty="0" smtClean="0"/>
              <a:t> </a:t>
            </a:r>
            <a:r>
              <a:rPr lang="en-US" sz="2000" dirty="0" smtClean="0"/>
              <a:t> </a:t>
            </a:r>
            <a:r>
              <a:rPr lang="fa-IR" sz="2000" dirty="0"/>
              <a:t>استفاده شد.</a:t>
            </a:r>
            <a:endParaRPr lang="en-US" sz="2000" dirty="0"/>
          </a:p>
        </p:txBody>
      </p:sp>
    </p:spTree>
    <p:extLst>
      <p:ext uri="{BB962C8B-B14F-4D97-AF65-F5344CB8AC3E}">
        <p14:creationId xmlns:p14="http://schemas.microsoft.com/office/powerpoint/2010/main" val="20234959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471509"/>
            <a:ext cx="9756167" cy="1737360"/>
          </a:xfrm>
        </p:spPr>
        <p:txBody>
          <a:bodyPr/>
          <a:lstStyle/>
          <a:p>
            <a:pPr algn="ctr" rtl="1"/>
            <a:r>
              <a:rPr lang="fa-IR" dirty="0" smtClean="0"/>
              <a:t>انواع داده ها در زبان پرولوگ</a:t>
            </a:r>
            <a:endParaRPr lang="en-US" dirty="0"/>
          </a:p>
        </p:txBody>
      </p:sp>
      <p:sp>
        <p:nvSpPr>
          <p:cNvPr id="3" name="Content Placeholder 2"/>
          <p:cNvSpPr>
            <a:spLocks noGrp="1"/>
          </p:cNvSpPr>
          <p:nvPr>
            <p:ph idx="1"/>
          </p:nvPr>
        </p:nvSpPr>
        <p:spPr>
          <a:xfrm flipV="1">
            <a:off x="11007176" y="6007608"/>
            <a:ext cx="386248" cy="207562"/>
          </a:xfrm>
        </p:spPr>
        <p:txBody>
          <a:bodyPr>
            <a:normAutofit fontScale="40000" lnSpcReduction="20000"/>
          </a:bodyPr>
          <a:lstStyle/>
          <a:p>
            <a:r>
              <a:rPr lang="fa-IR" dirty="0" smtClean="0"/>
              <a:t>  </a:t>
            </a:r>
            <a:endParaRPr lang="en-US" dirty="0"/>
          </a:p>
        </p:txBody>
      </p:sp>
      <p:sp>
        <p:nvSpPr>
          <p:cNvPr id="4" name="Text Placeholder 3"/>
          <p:cNvSpPr>
            <a:spLocks noGrp="1"/>
          </p:cNvSpPr>
          <p:nvPr>
            <p:ph type="body" sz="half" idx="2"/>
          </p:nvPr>
        </p:nvSpPr>
        <p:spPr>
          <a:xfrm>
            <a:off x="295633" y="2303188"/>
            <a:ext cx="11440313" cy="4503248"/>
          </a:xfrm>
        </p:spPr>
        <p:txBody>
          <a:bodyPr>
            <a:normAutofit/>
          </a:bodyPr>
          <a:lstStyle/>
          <a:p>
            <a:pPr algn="r" rtl="1"/>
            <a:r>
              <a:rPr lang="fa-IR" sz="2000" dirty="0" smtClean="0"/>
              <a:t>مانند درس مبانی منطق که قبلا مطالعه کردید، </a:t>
            </a:r>
            <a:r>
              <a:rPr lang="fa-IR" sz="2000" dirty="0"/>
              <a:t>نوع داده در پرلوگ به صورت </a:t>
            </a:r>
            <a:r>
              <a:rPr lang="fa-IR" sz="2000" dirty="0">
                <a:solidFill>
                  <a:schemeClr val="accent1">
                    <a:lumMod val="75000"/>
                  </a:schemeClr>
                </a:solidFill>
              </a:rPr>
              <a:t>ترم‌ها </a:t>
            </a:r>
            <a:r>
              <a:rPr lang="fa-IR" sz="2000" dirty="0"/>
              <a:t>تعریف می‌شود که این ترم‌ها می‌توانند </a:t>
            </a:r>
            <a:r>
              <a:rPr lang="fa-IR" sz="2000" dirty="0">
                <a:solidFill>
                  <a:schemeClr val="accent1">
                    <a:lumMod val="75000"/>
                  </a:schemeClr>
                </a:solidFill>
              </a:rPr>
              <a:t>اتم، اعداد، متغیرها یا ترکیبی از ترم‌ها</a:t>
            </a:r>
            <a:r>
              <a:rPr lang="fa-IR" sz="2000" dirty="0"/>
              <a:t>ی دیگر باشند</a:t>
            </a:r>
            <a:r>
              <a:rPr lang="fa-IR" sz="2000" dirty="0" smtClean="0"/>
              <a:t>.</a:t>
            </a:r>
            <a:endParaRPr lang="fa-IR" sz="2000" dirty="0"/>
          </a:p>
          <a:p>
            <a:pPr marL="285750" indent="-285750" algn="r" rtl="1">
              <a:buFont typeface="Wingdings" panose="05000000000000000000" pitchFamily="2" charset="2"/>
              <a:buChar char="v"/>
            </a:pPr>
            <a:r>
              <a:rPr lang="fa-IR" sz="2000" b="1" dirty="0">
                <a:solidFill>
                  <a:schemeClr val="accent1">
                    <a:lumMod val="75000"/>
                  </a:schemeClr>
                </a:solidFill>
              </a:rPr>
              <a:t>اتم‌ها</a:t>
            </a:r>
            <a:r>
              <a:rPr lang="fa-IR" sz="2000" dirty="0">
                <a:solidFill>
                  <a:schemeClr val="accent1">
                    <a:lumMod val="75000"/>
                  </a:schemeClr>
                </a:solidFill>
              </a:rPr>
              <a:t> </a:t>
            </a:r>
            <a:r>
              <a:rPr lang="fa-IR" sz="2000" dirty="0" smtClean="0"/>
              <a:t>به ‌طور </a:t>
            </a:r>
            <a:r>
              <a:rPr lang="fa-IR" sz="2000" dirty="0"/>
              <a:t>کلی هیچ معنای ذاتی ندارند و یک سری رشته از حروف یا اعداد هستند که خواننده پرلوگ آن‌ها را تجزیه کرده‌است. اتم کلمات آشکار در کد می‌باشند که هیچ نحو خاصی برای آن‌ها در نظر گرفته نشده‌است مثل: </a:t>
            </a:r>
            <a:r>
              <a:rPr lang="en-US" sz="2000" dirty="0" smtClean="0"/>
              <a:t>x , apple, </a:t>
            </a:r>
            <a:r>
              <a:rPr lang="en-US" sz="2000" dirty="0" err="1" smtClean="0"/>
              <a:t>sara</a:t>
            </a:r>
            <a:r>
              <a:rPr lang="en-US" sz="2000" dirty="0" smtClean="0"/>
              <a:t>, pink</a:t>
            </a:r>
          </a:p>
          <a:p>
            <a:pPr marL="285750" indent="-285750" algn="r" rtl="1">
              <a:buFont typeface="Wingdings" panose="05000000000000000000" pitchFamily="2" charset="2"/>
              <a:buChar char="v"/>
            </a:pPr>
            <a:r>
              <a:rPr lang="fa-IR" sz="2000" b="1" dirty="0">
                <a:solidFill>
                  <a:schemeClr val="accent1">
                    <a:lumMod val="75000"/>
                  </a:schemeClr>
                </a:solidFill>
              </a:rPr>
              <a:t>اعداد</a:t>
            </a:r>
            <a:r>
              <a:rPr lang="fa-IR" sz="2000" dirty="0"/>
              <a:t> که می‌توانند به صورت اعداد شناور یا صحیح باشند و حتی اعدا </a:t>
            </a:r>
            <a:r>
              <a:rPr lang="fa-IR" sz="2000" dirty="0" smtClean="0"/>
              <a:t>گویا</a:t>
            </a:r>
            <a:r>
              <a:rPr lang="fa-IR" sz="2000" dirty="0"/>
              <a:t> </a:t>
            </a:r>
            <a:r>
              <a:rPr lang="fa-IR" sz="2000" dirty="0" smtClean="0"/>
              <a:t>مثل: </a:t>
            </a:r>
            <a:r>
              <a:rPr lang="en-US" sz="2000" dirty="0" smtClean="0"/>
              <a:t>10, 12.4, -43</a:t>
            </a:r>
          </a:p>
          <a:p>
            <a:pPr marL="285750" indent="-285750" algn="r" rtl="1">
              <a:buFont typeface="Wingdings" panose="05000000000000000000" pitchFamily="2" charset="2"/>
              <a:buChar char="v"/>
            </a:pPr>
            <a:r>
              <a:rPr lang="fa-IR" sz="2000" b="1" dirty="0">
                <a:solidFill>
                  <a:schemeClr val="accent1">
                    <a:lumMod val="75000"/>
                  </a:schemeClr>
                </a:solidFill>
              </a:rPr>
              <a:t>متغیر</a:t>
            </a:r>
            <a:r>
              <a:rPr lang="fa-IR" sz="2000" dirty="0"/>
              <a:t> که یک رشتهٔ متشکل از حروف است که می‌تواند نشان دهندهٔ یک واژه باشند و ارزش آن‌ها با توجه به پرلوگ مقداردهی داده می‌شود</a:t>
            </a:r>
            <a:r>
              <a:rPr lang="fa-IR" sz="2000" dirty="0" smtClean="0"/>
              <a:t>.</a:t>
            </a:r>
            <a:endParaRPr lang="en-US" sz="2000" dirty="0" smtClean="0"/>
          </a:p>
          <a:p>
            <a:pPr marL="285750" indent="-285750" algn="r" rtl="1">
              <a:buFont typeface="Wingdings" panose="05000000000000000000" pitchFamily="2" charset="2"/>
              <a:buChar char="v"/>
            </a:pPr>
            <a:r>
              <a:rPr lang="fa-IR" sz="2000" dirty="0" smtClean="0"/>
              <a:t>یک</a:t>
            </a:r>
            <a:r>
              <a:rPr lang="fa-IR" sz="2000" dirty="0"/>
              <a:t> </a:t>
            </a:r>
            <a:r>
              <a:rPr lang="fa-IR" sz="2000" b="1" dirty="0">
                <a:solidFill>
                  <a:schemeClr val="accent1">
                    <a:lumMod val="75000"/>
                  </a:schemeClr>
                </a:solidFill>
              </a:rPr>
              <a:t>ترم مرکب</a:t>
            </a:r>
            <a:r>
              <a:rPr lang="fa-IR" sz="2000" dirty="0"/>
              <a:t> (عمل‌کننده یا </a:t>
            </a:r>
            <a:r>
              <a:rPr lang="en-US" sz="2000" dirty="0" err="1" smtClean="0"/>
              <a:t>functor</a:t>
            </a:r>
            <a:r>
              <a:rPr lang="fa-IR" sz="2000" dirty="0" smtClean="0"/>
              <a:t> )</a:t>
            </a:r>
            <a:r>
              <a:rPr lang="en-US" sz="2000" dirty="0" smtClean="0"/>
              <a:t> </a:t>
            </a:r>
            <a:r>
              <a:rPr lang="fa-IR" sz="2000" dirty="0"/>
              <a:t>ترکیبی از اتم‌ها است که به صورت یک متغیر با آن رفتار می‌کنیم و نیز مجموعه‌ای از استدلال هاست که یک نتیجه نهایی </a:t>
            </a:r>
            <a:r>
              <a:rPr lang="fa-IR" sz="2000" dirty="0">
                <a:solidFill>
                  <a:schemeClr val="accent1">
                    <a:lumMod val="75000"/>
                  </a:schemeClr>
                </a:solidFill>
              </a:rPr>
              <a:t>درست یا غلط </a:t>
            </a:r>
            <a:r>
              <a:rPr lang="fa-IR" sz="2000" dirty="0"/>
              <a:t>را دربرمی گیرد. . واژه‌های مرکب در یک پرانتز تعریف می‌شوند و به آن‌ها عبارت‌های مرکب نیز اطلاق می‌شود. </a:t>
            </a:r>
            <a:r>
              <a:rPr lang="fa-IR" sz="2000" dirty="0" smtClean="0"/>
              <a:t>مثل:</a:t>
            </a:r>
          </a:p>
          <a:p>
            <a:pPr algn="ctr"/>
            <a:r>
              <a:rPr lang="en-US" sz="2000" dirty="0" err="1" smtClean="0"/>
              <a:t>Pizza_ingredient</a:t>
            </a:r>
            <a:r>
              <a:rPr lang="en-US" sz="2000" dirty="0" smtClean="0"/>
              <a:t>(‘Cheese’, ‘sausage’, ‘bread’, ‘ketchup’)</a:t>
            </a:r>
            <a:endParaRPr lang="fa-IR" sz="2000" dirty="0"/>
          </a:p>
          <a:p>
            <a:pPr marL="285750" indent="-285750" algn="r" rtl="1">
              <a:buFont typeface="Wingdings" panose="05000000000000000000" pitchFamily="2" charset="2"/>
              <a:buChar char="v"/>
            </a:pPr>
            <a:endParaRPr lang="fa-IR" dirty="0"/>
          </a:p>
          <a:p>
            <a:pPr marL="285750" indent="-285750" algn="r" rtl="1">
              <a:buFont typeface="Wingdings" panose="05000000000000000000" pitchFamily="2" charset="2"/>
              <a:buChar char="v"/>
            </a:pPr>
            <a:endParaRPr lang="en-US" dirty="0"/>
          </a:p>
        </p:txBody>
      </p:sp>
    </p:spTree>
    <p:extLst>
      <p:ext uri="{BB962C8B-B14F-4D97-AF65-F5344CB8AC3E}">
        <p14:creationId xmlns:p14="http://schemas.microsoft.com/office/powerpoint/2010/main" val="36112381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5"/>
            <a:ext cx="9720072" cy="5939337"/>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algn="ctr" rtl="1"/>
            <a:r>
              <a:rPr lang="fa-IR" sz="2000" dirty="0" smtClean="0"/>
              <a:t>چند مثال از زبان پرولوگ که در بحث منطق کاربرد دارد:</a:t>
            </a:r>
            <a:br>
              <a:rPr lang="fa-IR" sz="2000" dirty="0" smtClean="0"/>
            </a:br>
            <a:r>
              <a:rPr lang="fa-IR" sz="2000" dirty="0"/>
              <a:t/>
            </a:r>
            <a:br>
              <a:rPr lang="fa-IR" sz="2000" dirty="0"/>
            </a:br>
            <a:r>
              <a:rPr lang="en-US" sz="2000" dirty="0" smtClean="0"/>
              <a:t>Fact: food(burger) </a:t>
            </a:r>
            <a:br>
              <a:rPr lang="en-US" sz="2000" dirty="0" smtClean="0"/>
            </a:br>
            <a:r>
              <a:rPr lang="en-US" sz="2000" dirty="0" smtClean="0"/>
              <a:t>English meaning: burger is a food</a:t>
            </a:r>
            <a:br>
              <a:rPr lang="en-US" sz="2000" dirty="0" smtClean="0"/>
            </a:br>
            <a:r>
              <a:rPr lang="en-US" sz="2000" dirty="0" smtClean="0"/>
              <a:t>fact: lunch(sandwich)</a:t>
            </a:r>
            <a:br>
              <a:rPr lang="en-US" sz="2000" dirty="0" smtClean="0"/>
            </a:br>
            <a:r>
              <a:rPr lang="en-US" sz="2000" dirty="0" smtClean="0"/>
              <a:t>English meaning: sandwich is a lunch</a:t>
            </a:r>
            <a:br>
              <a:rPr lang="en-US" sz="2000" dirty="0" smtClean="0"/>
            </a:br>
            <a:r>
              <a:rPr lang="en-US" sz="2000" dirty="0" smtClean="0"/>
              <a:t>rules: meal(x) :- lunch(x)</a:t>
            </a:r>
            <a:br>
              <a:rPr lang="en-US" sz="2000" dirty="0" smtClean="0"/>
            </a:br>
            <a:r>
              <a:rPr lang="en-US" sz="2000" dirty="0" smtClean="0"/>
              <a:t>English meaning: every food is a meal or anything is a meal if it is a food</a:t>
            </a:r>
            <a:br>
              <a:rPr lang="en-US" sz="2000" dirty="0" smtClean="0"/>
            </a:br>
            <a:r>
              <a:rPr lang="en-US" sz="2000" dirty="0" smtClean="0"/>
              <a:t>Goals: ?/food(pizza).</a:t>
            </a:r>
            <a:br>
              <a:rPr lang="en-US" sz="2000" dirty="0" smtClean="0"/>
            </a:br>
            <a:r>
              <a:rPr lang="en-US" sz="2000" dirty="0" smtClean="0"/>
              <a:t>English meaning: is pizza a food?</a:t>
            </a:r>
            <a:endParaRPr lang="en-US" sz="2000" dirty="0"/>
          </a:p>
        </p:txBody>
      </p:sp>
    </p:spTree>
    <p:extLst>
      <p:ext uri="{BB962C8B-B14F-4D97-AF65-F5344CB8AC3E}">
        <p14:creationId xmlns:p14="http://schemas.microsoft.com/office/powerpoint/2010/main" val="1078831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Frist program / Line and comment</a:t>
            </a:r>
            <a:r>
              <a:rPr lang="fa-IR" dirty="0"/>
              <a:t/>
            </a:r>
            <a:br>
              <a:rPr lang="fa-IR" dirty="0"/>
            </a:br>
            <a:r>
              <a:rPr lang="fa-IR" dirty="0" smtClean="0"/>
              <a:t>اولین برنامه / کامنت گذاشتن</a:t>
            </a:r>
            <a:endParaRPr lang="en-US" dirty="0"/>
          </a:p>
        </p:txBody>
      </p:sp>
      <p:sp>
        <p:nvSpPr>
          <p:cNvPr id="3" name="Text Placeholder 2"/>
          <p:cNvSpPr>
            <a:spLocks noGrp="1"/>
          </p:cNvSpPr>
          <p:nvPr>
            <p:ph type="body" idx="1"/>
          </p:nvPr>
        </p:nvSpPr>
        <p:spPr>
          <a:xfrm>
            <a:off x="1024128" y="1903751"/>
            <a:ext cx="4754880" cy="794479"/>
          </a:xfrm>
        </p:spPr>
        <p:txBody>
          <a:bodyPr/>
          <a:lstStyle/>
          <a:p>
            <a:pPr algn="ctr"/>
            <a:r>
              <a:rPr lang="en-US" dirty="0" smtClean="0"/>
              <a:t>code</a:t>
            </a:r>
            <a:endParaRPr lang="en-US" dirty="0"/>
          </a:p>
        </p:txBody>
      </p:sp>
      <p:sp>
        <p:nvSpPr>
          <p:cNvPr id="5" name="Text Placeholder 4"/>
          <p:cNvSpPr>
            <a:spLocks noGrp="1"/>
          </p:cNvSpPr>
          <p:nvPr>
            <p:ph type="body" sz="quarter" idx="3"/>
          </p:nvPr>
        </p:nvSpPr>
        <p:spPr>
          <a:xfrm>
            <a:off x="5990888" y="2084832"/>
            <a:ext cx="4754880" cy="613398"/>
          </a:xfrm>
        </p:spPr>
        <p:txBody>
          <a:bodyPr/>
          <a:lstStyle/>
          <a:p>
            <a:pPr algn="ctr"/>
            <a:r>
              <a:rPr lang="en-US" dirty="0" smtClean="0"/>
              <a:t>console</a:t>
            </a:r>
            <a:endParaRPr lang="en-US" dirty="0"/>
          </a:p>
        </p:txBody>
      </p:sp>
      <p:pic>
        <p:nvPicPr>
          <p:cNvPr id="14" name="Content Placeholder 13"/>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991225" y="2863120"/>
            <a:ext cx="5753568" cy="3275351"/>
          </a:xfrm>
        </p:spPr>
      </p:pic>
      <p:pic>
        <p:nvPicPr>
          <p:cNvPr id="13" name="Content Placeholder 12"/>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34715" y="2863120"/>
            <a:ext cx="5343785" cy="3275351"/>
          </a:xfrm>
        </p:spPr>
      </p:pic>
    </p:spTree>
    <p:extLst>
      <p:ext uri="{BB962C8B-B14F-4D97-AF65-F5344CB8AC3E}">
        <p14:creationId xmlns:p14="http://schemas.microsoft.com/office/powerpoint/2010/main" val="7016373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Create your first fact</a:t>
            </a:r>
            <a:br>
              <a:rPr lang="en-US" dirty="0" smtClean="0"/>
            </a:br>
            <a:r>
              <a:rPr lang="fa-IR" dirty="0" smtClean="0"/>
              <a:t>ساخت اولین فکت</a:t>
            </a:r>
            <a:endParaRPr lang="en-US" dirty="0"/>
          </a:p>
        </p:txBody>
      </p:sp>
      <p:sp>
        <p:nvSpPr>
          <p:cNvPr id="6" name="Text Placeholder 5"/>
          <p:cNvSpPr>
            <a:spLocks noGrp="1"/>
          </p:cNvSpPr>
          <p:nvPr>
            <p:ph type="body" idx="1"/>
          </p:nvPr>
        </p:nvSpPr>
        <p:spPr>
          <a:xfrm>
            <a:off x="1024128" y="1938804"/>
            <a:ext cx="4754880" cy="928150"/>
          </a:xfrm>
        </p:spPr>
        <p:txBody>
          <a:bodyPr/>
          <a:lstStyle/>
          <a:p>
            <a:pPr algn="ctr" rtl="1"/>
            <a:r>
              <a:rPr lang="en-US" dirty="0" smtClean="0"/>
              <a:t>code</a:t>
            </a:r>
            <a:endParaRPr lang="en-US" dirty="0"/>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7513" y="2866954"/>
            <a:ext cx="5310987" cy="3678225"/>
          </a:xfrm>
        </p:spPr>
      </p:pic>
      <p:sp>
        <p:nvSpPr>
          <p:cNvPr id="8" name="Text Placeholder 7"/>
          <p:cNvSpPr>
            <a:spLocks noGrp="1"/>
          </p:cNvSpPr>
          <p:nvPr>
            <p:ph type="body" sz="quarter" idx="3"/>
          </p:nvPr>
        </p:nvSpPr>
        <p:spPr>
          <a:xfrm>
            <a:off x="5990888" y="2084832"/>
            <a:ext cx="4754880" cy="658368"/>
          </a:xfrm>
        </p:spPr>
        <p:txBody>
          <a:bodyPr/>
          <a:lstStyle/>
          <a:p>
            <a:pPr algn="ctr"/>
            <a:r>
              <a:rPr lang="en-US" dirty="0" smtClean="0"/>
              <a:t>console</a:t>
            </a:r>
            <a:endParaRPr lang="en-US" dirty="0"/>
          </a:p>
        </p:txBody>
      </p:sp>
      <p:pic>
        <p:nvPicPr>
          <p:cNvPr id="13" name="Content Placeholder 12"/>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990888" y="2866954"/>
            <a:ext cx="5364161" cy="3678225"/>
          </a:xfrm>
        </p:spPr>
      </p:pic>
    </p:spTree>
    <p:extLst>
      <p:ext uri="{BB962C8B-B14F-4D97-AF65-F5344CB8AC3E}">
        <p14:creationId xmlns:p14="http://schemas.microsoft.com/office/powerpoint/2010/main" val="12170399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Loop</a:t>
            </a:r>
            <a:br>
              <a:rPr lang="en-US" dirty="0" smtClean="0"/>
            </a:br>
            <a:r>
              <a:rPr lang="fa-IR" dirty="0" smtClean="0"/>
              <a:t>حلقه</a:t>
            </a:r>
            <a:endParaRPr lang="en-US" dirty="0"/>
          </a:p>
        </p:txBody>
      </p:sp>
      <p:sp>
        <p:nvSpPr>
          <p:cNvPr id="3" name="Text Placeholder 2"/>
          <p:cNvSpPr>
            <a:spLocks noGrp="1"/>
          </p:cNvSpPr>
          <p:nvPr>
            <p:ph type="body" idx="1"/>
          </p:nvPr>
        </p:nvSpPr>
        <p:spPr>
          <a:xfrm>
            <a:off x="1024128" y="1866275"/>
            <a:ext cx="4754880" cy="906905"/>
          </a:xfrm>
        </p:spPr>
        <p:txBody>
          <a:bodyPr/>
          <a:lstStyle/>
          <a:p>
            <a:pPr algn="ctr"/>
            <a:r>
              <a:rPr lang="en-US" dirty="0" smtClean="0"/>
              <a:t>code</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67259" y="2773180"/>
            <a:ext cx="5411241" cy="3635115"/>
          </a:xfrm>
        </p:spPr>
      </p:pic>
      <p:sp>
        <p:nvSpPr>
          <p:cNvPr id="5" name="Text Placeholder 4"/>
          <p:cNvSpPr>
            <a:spLocks noGrp="1"/>
          </p:cNvSpPr>
          <p:nvPr>
            <p:ph type="body" sz="quarter" idx="3"/>
          </p:nvPr>
        </p:nvSpPr>
        <p:spPr>
          <a:xfrm>
            <a:off x="5990888" y="2084832"/>
            <a:ext cx="4754880" cy="688348"/>
          </a:xfrm>
        </p:spPr>
        <p:txBody>
          <a:bodyPr/>
          <a:lstStyle/>
          <a:p>
            <a:pPr algn="ctr"/>
            <a:r>
              <a:rPr lang="en-US" dirty="0" smtClean="0"/>
              <a:t>console</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991225" y="2773181"/>
            <a:ext cx="5296368" cy="3635114"/>
          </a:xfrm>
        </p:spPr>
      </p:pic>
    </p:spTree>
    <p:extLst>
      <p:ext uri="{BB962C8B-B14F-4D97-AF65-F5344CB8AC3E}">
        <p14:creationId xmlns:p14="http://schemas.microsoft.com/office/powerpoint/2010/main" val="18875691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fa-IR" dirty="0" smtClean="0"/>
              <a:t>برای دیدن بقیه مثال ها به فایل کد مراجعه شود.</a:t>
            </a:r>
            <a:endParaRPr lang="en-US" dirty="0"/>
          </a:p>
        </p:txBody>
      </p:sp>
      <p:sp>
        <p:nvSpPr>
          <p:cNvPr id="3" name="Text Placeholder 2"/>
          <p:cNvSpPr>
            <a:spLocks noGrp="1"/>
          </p:cNvSpPr>
          <p:nvPr>
            <p:ph type="subTitle" idx="1"/>
          </p:nvPr>
        </p:nvSpPr>
        <p:spPr/>
        <p:txBody>
          <a:bodyPr/>
          <a:lstStyle/>
          <a:p>
            <a:pPr algn="ctr"/>
            <a:r>
              <a:rPr lang="fa-IR" sz="2000" dirty="0" smtClean="0"/>
              <a:t>پایان</a:t>
            </a:r>
            <a:endParaRPr lang="en-US" sz="2000" dirty="0"/>
          </a:p>
        </p:txBody>
      </p:sp>
      <p:sp>
        <p:nvSpPr>
          <p:cNvPr id="5" name="Text Placeholder 4"/>
          <p:cNvSpPr>
            <a:spLocks noGrp="1"/>
          </p:cNvSpPr>
          <p:nvPr>
            <p:ph type="body" sz="quarter" idx="4294967295"/>
          </p:nvPr>
        </p:nvSpPr>
        <p:spPr>
          <a:xfrm>
            <a:off x="7437438" y="1941513"/>
            <a:ext cx="4754562" cy="839787"/>
          </a:xfrm>
        </p:spPr>
        <p:txBody>
          <a:bodyPr/>
          <a:lstStyle/>
          <a:p>
            <a:pPr algn="ctr"/>
            <a:r>
              <a:rPr lang="fa-IR" dirty="0" smtClean="0"/>
              <a:t> </a:t>
            </a:r>
            <a:endParaRPr lang="en-US" dirty="0"/>
          </a:p>
        </p:txBody>
      </p:sp>
    </p:spTree>
    <p:extLst>
      <p:ext uri="{BB962C8B-B14F-4D97-AF65-F5344CB8AC3E}">
        <p14:creationId xmlns:p14="http://schemas.microsoft.com/office/powerpoint/2010/main" val="37048483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C1C93EF2-4785-427F-84A5-F1666490E9CE}"/>
    </a:ext>
  </a:extLst>
</a:theme>
</file>

<file path=docProps/app.xml><?xml version="1.0" encoding="utf-8"?>
<Properties xmlns="http://schemas.openxmlformats.org/officeDocument/2006/extended-properties" xmlns:vt="http://schemas.openxmlformats.org/officeDocument/2006/docPropsVTypes">
  <Template>Integral</Template>
  <TotalTime>424</TotalTime>
  <Words>745</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Tw Cen MT</vt:lpstr>
      <vt:lpstr>Tw Cen MT Condensed</vt:lpstr>
      <vt:lpstr>Wingdings</vt:lpstr>
      <vt:lpstr>Wingdings 3</vt:lpstr>
      <vt:lpstr>Integral</vt:lpstr>
      <vt:lpstr>زبان پرولوگ Prolog language </vt:lpstr>
      <vt:lpstr>زبان پرولوگ</vt:lpstr>
      <vt:lpstr>تاریخچه زبان پرولوگ</vt:lpstr>
      <vt:lpstr>انواع داده ها در زبان پرولوگ</vt:lpstr>
      <vt:lpstr>چند مثال از زبان پرولوگ که در بحث منطق کاربرد دارد:  Fact: food(burger)  English meaning: burger is a food fact: lunch(sandwich) English meaning: sandwich is a lunch rules: meal(x) :- lunch(x) English meaning: every food is a meal or anything is a meal if it is a food Goals: ?/food(pizza). English meaning: is pizza a food?</vt:lpstr>
      <vt:lpstr>Frist program / Line and comment اولین برنامه / کامنت گذاشتن</vt:lpstr>
      <vt:lpstr>Create your first fact ساخت اولین فکت</vt:lpstr>
      <vt:lpstr>Loop حلقه</vt:lpstr>
      <vt:lpstr>برای دیدن بقیه مثال ها به فایل کد مراجعه شود.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زبان پرولوگ Prolog language</dc:title>
  <dc:creator>saram</dc:creator>
  <cp:lastModifiedBy>saram</cp:lastModifiedBy>
  <cp:revision>21</cp:revision>
  <dcterms:created xsi:type="dcterms:W3CDTF">2021-05-20T08:32:52Z</dcterms:created>
  <dcterms:modified xsi:type="dcterms:W3CDTF">2021-05-22T09:01:45Z</dcterms:modified>
</cp:coreProperties>
</file>