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DkQqfJKHb3wLsbF3Opzedzglw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34" d="100"/>
          <a:sy n="34" d="100"/>
        </p:scale>
        <p:origin x="1384" y="208"/>
      </p:cViewPr>
      <p:guideLst>
        <p:guide orient="horz" pos="3224"/>
        <p:guide orient="horz" pos="13464"/>
        <p:guide orient="horz" pos="143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169920" cy="480061"/>
          </a:xfrm>
          <a:prstGeom prst="rect">
            <a:avLst/>
          </a:prstGeom>
          <a:noFill/>
          <a:ln>
            <a:noFill/>
          </a:ln>
        </p:spPr>
        <p:txBody>
          <a:bodyPr spcFirstLastPara="1" wrap="square" lIns="96900" tIns="48450" rIns="96900" bIns="4845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51" y="1"/>
            <a:ext cx="3169920" cy="480061"/>
          </a:xfrm>
          <a:prstGeom prst="rect">
            <a:avLst/>
          </a:prstGeom>
          <a:noFill/>
          <a:ln>
            <a:noFill/>
          </a:ln>
        </p:spPr>
        <p:txBody>
          <a:bodyPr spcFirstLastPara="1" wrap="square" lIns="96900" tIns="48450" rIns="96900" bIns="4845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57263" y="719138"/>
            <a:ext cx="5402262"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520" y="4561395"/>
            <a:ext cx="5852160" cy="4320540"/>
          </a:xfrm>
          <a:prstGeom prst="rect">
            <a:avLst/>
          </a:prstGeom>
          <a:noFill/>
          <a:ln>
            <a:noFill/>
          </a:ln>
        </p:spPr>
        <p:txBody>
          <a:bodyPr spcFirstLastPara="1" wrap="square" lIns="96900" tIns="48450" rIns="96900" bIns="48450" anchor="t" anchorCtr="0">
            <a:noAutofit/>
          </a:bodyPr>
          <a:lstStyle>
            <a:lvl1pPr marL="457200" marR="0" lvl="0" indent="-228600" algn="l" rtl="0">
              <a:lnSpc>
                <a:spcPct val="100000"/>
              </a:lnSpc>
              <a:spcBef>
                <a:spcPts val="27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rtl="0">
              <a:lnSpc>
                <a:spcPct val="100000"/>
              </a:lnSpc>
              <a:spcBef>
                <a:spcPts val="27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rtl="0">
              <a:lnSpc>
                <a:spcPct val="100000"/>
              </a:lnSpc>
              <a:spcBef>
                <a:spcPts val="27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100000"/>
              </a:lnSpc>
              <a:spcBef>
                <a:spcPts val="27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27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91"/>
            <a:ext cx="3169920" cy="480061"/>
          </a:xfrm>
          <a:prstGeom prst="rect">
            <a:avLst/>
          </a:prstGeom>
          <a:noFill/>
          <a:ln>
            <a:noFill/>
          </a:ln>
        </p:spPr>
        <p:txBody>
          <a:bodyPr spcFirstLastPara="1" wrap="square" lIns="96900" tIns="48450" rIns="96900" bIns="4845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61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51" y="9119491"/>
            <a:ext cx="3169920" cy="480061"/>
          </a:xfrm>
          <a:prstGeom prst="rect">
            <a:avLst/>
          </a:prstGeom>
          <a:noFill/>
          <a:ln>
            <a:noFill/>
          </a:ln>
        </p:spPr>
        <p:txBody>
          <a:bodyPr spcFirstLastPara="1" wrap="square" lIns="96900" tIns="48450" rIns="96900" bIns="484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
        <p:cNvGrpSpPr/>
        <p:nvPr/>
      </p:nvGrpSpPr>
      <p:grpSpPr>
        <a:xfrm>
          <a:off x="0" y="0"/>
          <a:ext cx="0" cy="0"/>
          <a:chOff x="0" y="0"/>
          <a:chExt cx="0" cy="0"/>
        </a:xfrm>
      </p:grpSpPr>
      <p:sp>
        <p:nvSpPr>
          <p:cNvPr id="14" name="Google Shape;14;p1:notes"/>
          <p:cNvSpPr txBox="1">
            <a:spLocks noGrp="1"/>
          </p:cNvSpPr>
          <p:nvPr>
            <p:ph type="sldNum" idx="12"/>
          </p:nvPr>
        </p:nvSpPr>
        <p:spPr>
          <a:xfrm>
            <a:off x="4143551" y="9119491"/>
            <a:ext cx="3169920" cy="480061"/>
          </a:xfrm>
          <a:prstGeom prst="rect">
            <a:avLst/>
          </a:prstGeom>
          <a:noFill/>
          <a:ln>
            <a:noFill/>
          </a:ln>
        </p:spPr>
        <p:txBody>
          <a:bodyPr spcFirstLastPara="1" wrap="square" lIns="96900" tIns="48450" rIns="96900" bIns="4845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5" name="Google Shape;15;p1:notes"/>
          <p:cNvSpPr>
            <a:spLocks noGrp="1" noRot="1" noChangeAspect="1"/>
          </p:cNvSpPr>
          <p:nvPr>
            <p:ph type="sldImg" idx="2"/>
          </p:nvPr>
        </p:nvSpPr>
        <p:spPr>
          <a:xfrm>
            <a:off x="957263" y="719138"/>
            <a:ext cx="5402262"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 name="Google Shape;16;p1:notes"/>
          <p:cNvSpPr txBox="1">
            <a:spLocks noGrp="1"/>
          </p:cNvSpPr>
          <p:nvPr>
            <p:ph type="body" idx="1"/>
          </p:nvPr>
        </p:nvSpPr>
        <p:spPr>
          <a:xfrm>
            <a:off x="731520" y="4561395"/>
            <a:ext cx="5852160" cy="432054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2"/>
        </a:solidFill>
        <a:effectLst/>
      </p:bgPr>
    </p:bg>
    <p:spTree>
      <p:nvGrpSpPr>
        <p:cNvPr id="1"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pic>
        <p:nvPicPr>
          <p:cNvPr id="10" name="Google Shape;10;p2">
            <a:hlinkClick r:id="rId3"/>
          </p:cNvPr>
          <p:cNvPicPr preferRelativeResize="0"/>
          <p:nvPr/>
        </p:nvPicPr>
        <p:blipFill rotWithShape="1">
          <a:blip r:embed="rId4">
            <a:alphaModFix/>
          </a:blip>
          <a:srcRect r="38726"/>
          <a:stretch/>
        </p:blipFill>
        <p:spPr>
          <a:xfrm>
            <a:off x="26871334" y="21597091"/>
            <a:ext cx="3106340" cy="141817"/>
          </a:xfrm>
          <a:prstGeom prst="rect">
            <a:avLst/>
          </a:prstGeom>
          <a:noFill/>
          <a:ln>
            <a:noFill/>
          </a:ln>
        </p:spPr>
      </p:pic>
      <p:sp>
        <p:nvSpPr>
          <p:cNvPr id="11" name="Google Shape;11;p2"/>
          <p:cNvSpPr txBox="1"/>
          <p:nvPr/>
        </p:nvSpPr>
        <p:spPr>
          <a:xfrm>
            <a:off x="30012269" y="21539200"/>
            <a:ext cx="1653137" cy="235221"/>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www.postersession.com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Google Shape;18;p1"/>
          <p:cNvSpPr/>
          <p:nvPr/>
        </p:nvSpPr>
        <p:spPr>
          <a:xfrm>
            <a:off x="24717373" y="3864186"/>
            <a:ext cx="7772400" cy="176121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65300" tIns="32650" rIns="65300" bIns="3265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1"/>
              </a:solidFill>
              <a:latin typeface="Arial"/>
              <a:ea typeface="Arial"/>
              <a:cs typeface="Arial"/>
              <a:sym typeface="Arial"/>
            </a:endParaRPr>
          </a:p>
        </p:txBody>
      </p:sp>
      <p:sp>
        <p:nvSpPr>
          <p:cNvPr id="19" name="Google Shape;19;p1"/>
          <p:cNvSpPr/>
          <p:nvPr/>
        </p:nvSpPr>
        <p:spPr>
          <a:xfrm>
            <a:off x="8574548" y="3916759"/>
            <a:ext cx="7772400" cy="17659382"/>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65300" tIns="32650" rIns="65300" bIns="32650" anchor="ctr" anchorCtr="0">
            <a:noAutofit/>
          </a:bodyPr>
          <a:lstStyle/>
          <a:p>
            <a:pPr marL="0" marR="0" lvl="0" indent="0" algn="ctr" rtl="0">
              <a:lnSpc>
                <a:spcPct val="100000"/>
              </a:lnSpc>
              <a:spcBef>
                <a:spcPts val="0"/>
              </a:spcBef>
              <a:spcAft>
                <a:spcPts val="0"/>
              </a:spcAft>
              <a:buClr>
                <a:srgbClr val="000000"/>
              </a:buClr>
              <a:buSzPts val="6100"/>
              <a:buFont typeface="Arial"/>
              <a:buNone/>
            </a:pPr>
            <a:endParaRPr sz="6100" b="0" i="0" u="none" strike="noStrike" cap="none">
              <a:solidFill>
                <a:schemeClr val="dk1"/>
              </a:solidFill>
              <a:latin typeface="Arial"/>
              <a:ea typeface="Arial"/>
              <a:cs typeface="Arial"/>
              <a:sym typeface="Arial"/>
            </a:endParaRPr>
          </a:p>
        </p:txBody>
      </p:sp>
      <p:sp>
        <p:nvSpPr>
          <p:cNvPr id="20" name="Google Shape;20;p1"/>
          <p:cNvSpPr/>
          <p:nvPr/>
        </p:nvSpPr>
        <p:spPr>
          <a:xfrm>
            <a:off x="16721384" y="3911341"/>
            <a:ext cx="7772400" cy="176121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65300" tIns="32650" rIns="65300" bIns="32650" anchor="ctr" anchorCtr="0">
            <a:noAutofit/>
          </a:bodyPr>
          <a:lstStyle/>
          <a:p>
            <a:pPr marL="0" marR="0" lvl="0" indent="0" algn="ctr" rtl="0">
              <a:lnSpc>
                <a:spcPct val="100000"/>
              </a:lnSpc>
              <a:spcBef>
                <a:spcPts val="0"/>
              </a:spcBef>
              <a:spcAft>
                <a:spcPts val="0"/>
              </a:spcAft>
              <a:buClr>
                <a:srgbClr val="000000"/>
              </a:buClr>
              <a:buSzPts val="6100"/>
              <a:buFont typeface="Arial"/>
              <a:buNone/>
            </a:pPr>
            <a:endParaRPr sz="6100" b="0" i="0" u="none" strike="noStrike" cap="none">
              <a:solidFill>
                <a:schemeClr val="dk1"/>
              </a:solidFill>
              <a:latin typeface="Arial"/>
              <a:ea typeface="Arial"/>
              <a:cs typeface="Arial"/>
              <a:sym typeface="Arial"/>
            </a:endParaRPr>
          </a:p>
        </p:txBody>
      </p:sp>
      <p:sp>
        <p:nvSpPr>
          <p:cNvPr id="21" name="Google Shape;21;p1"/>
          <p:cNvSpPr/>
          <p:nvPr/>
        </p:nvSpPr>
        <p:spPr>
          <a:xfrm>
            <a:off x="457200" y="3911341"/>
            <a:ext cx="7772400" cy="17612228"/>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65300" tIns="32650" rIns="65300" bIns="32650" anchor="ctr" anchorCtr="0">
            <a:noAutofit/>
          </a:bodyPr>
          <a:lstStyle/>
          <a:p>
            <a:pPr marL="0" marR="0" lvl="0" indent="0" algn="ctr" rtl="0">
              <a:lnSpc>
                <a:spcPct val="100000"/>
              </a:lnSpc>
              <a:spcBef>
                <a:spcPts val="0"/>
              </a:spcBef>
              <a:spcAft>
                <a:spcPts val="0"/>
              </a:spcAft>
              <a:buClr>
                <a:srgbClr val="000000"/>
              </a:buClr>
              <a:buSzPts val="6100"/>
              <a:buFont typeface="Arial"/>
              <a:buNone/>
            </a:pPr>
            <a:endParaRPr sz="6100" b="0" i="0" u="none" strike="noStrike" cap="none">
              <a:solidFill>
                <a:schemeClr val="dk1"/>
              </a:solidFill>
              <a:latin typeface="Arial"/>
              <a:ea typeface="Arial"/>
              <a:cs typeface="Arial"/>
              <a:sym typeface="Arial"/>
            </a:endParaRPr>
          </a:p>
        </p:txBody>
      </p:sp>
      <p:sp>
        <p:nvSpPr>
          <p:cNvPr id="22" name="Google Shape;22;p1"/>
          <p:cNvSpPr txBox="1"/>
          <p:nvPr/>
        </p:nvSpPr>
        <p:spPr>
          <a:xfrm>
            <a:off x="8686800" y="4017110"/>
            <a:ext cx="7372350" cy="89694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Arial"/>
                <a:ea typeface="Arial"/>
                <a:cs typeface="Arial"/>
                <a:sym typeface="Arial"/>
              </a:rPr>
              <a:t>Methods/Materials</a:t>
            </a:r>
            <a:endParaRPr sz="1400" b="0" i="0" u="none" strike="noStrike" cap="none">
              <a:solidFill>
                <a:srgbClr val="000000"/>
              </a:solidFill>
              <a:latin typeface="Arial"/>
              <a:ea typeface="Arial"/>
              <a:cs typeface="Arial"/>
              <a:sym typeface="Arial"/>
            </a:endParaRPr>
          </a:p>
        </p:txBody>
      </p:sp>
      <p:sp>
        <p:nvSpPr>
          <p:cNvPr id="23" name="Google Shape;23;p1"/>
          <p:cNvSpPr txBox="1"/>
          <p:nvPr/>
        </p:nvSpPr>
        <p:spPr>
          <a:xfrm>
            <a:off x="24917400" y="4027933"/>
            <a:ext cx="7372350" cy="89694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Arial"/>
                <a:ea typeface="Arial"/>
                <a:cs typeface="Arial"/>
                <a:sym typeface="Arial"/>
              </a:rPr>
              <a:t>Conclusions</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514350" y="254000"/>
            <a:ext cx="31889700" cy="3179498"/>
          </a:xfrm>
          <a:prstGeom prst="roundRect">
            <a:avLst>
              <a:gd name="adj" fmla="val 10870"/>
            </a:avLst>
          </a:prstGeom>
          <a:solidFill>
            <a:srgbClr val="3C78D8"/>
          </a:solidFill>
          <a:ln w="9525" cap="flat" cmpd="sng">
            <a:solidFill>
              <a:srgbClr val="D3E7E9"/>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65300" tIns="32650" rIns="65300" bIns="32650" anchor="ctr" anchorCtr="0">
            <a:noAutofit/>
          </a:bodyPr>
          <a:lstStyle/>
          <a:p>
            <a:pPr marL="0" marR="0" lvl="0" indent="0" algn="ctr" rtl="0">
              <a:lnSpc>
                <a:spcPct val="100000"/>
              </a:lnSpc>
              <a:spcBef>
                <a:spcPts val="0"/>
              </a:spcBef>
              <a:spcAft>
                <a:spcPts val="0"/>
              </a:spcAft>
              <a:buClr>
                <a:srgbClr val="000000"/>
              </a:buClr>
              <a:buSzPts val="6100"/>
              <a:buFont typeface="Arial"/>
              <a:buNone/>
            </a:pPr>
            <a:endParaRPr sz="6100" b="0" i="0" u="none" strike="noStrike" cap="none">
              <a:solidFill>
                <a:schemeClr val="lt1"/>
              </a:solidFill>
              <a:latin typeface="Arial"/>
              <a:ea typeface="Arial"/>
              <a:cs typeface="Arial"/>
              <a:sym typeface="Arial"/>
            </a:endParaRPr>
          </a:p>
        </p:txBody>
      </p:sp>
      <p:sp>
        <p:nvSpPr>
          <p:cNvPr id="25" name="Google Shape;25;p1"/>
          <p:cNvSpPr txBox="1"/>
          <p:nvPr/>
        </p:nvSpPr>
        <p:spPr>
          <a:xfrm>
            <a:off x="914400" y="202674"/>
            <a:ext cx="30689549" cy="3143703"/>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1" dirty="0">
                <a:solidFill>
                  <a:schemeClr val="dk1"/>
                </a:solidFill>
              </a:rPr>
              <a:t>Facebook Political Advertisements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dirty="0">
                <a:solidFill>
                  <a:schemeClr val="dk1"/>
                </a:solidFill>
              </a:rPr>
              <a:t>Sarah Higgins John Sanders </a:t>
            </a:r>
            <a:endParaRPr sz="6000" b="1" dirty="0">
              <a:solidFill>
                <a:schemeClr val="dk1"/>
              </a:solidFill>
            </a:endParaRPr>
          </a:p>
          <a:p>
            <a:pPr marL="0" marR="0" lvl="0" indent="0" algn="ctr" rtl="0">
              <a:lnSpc>
                <a:spcPct val="100000"/>
              </a:lnSpc>
              <a:spcBef>
                <a:spcPts val="0"/>
              </a:spcBef>
              <a:spcAft>
                <a:spcPts val="0"/>
              </a:spcAft>
              <a:buClr>
                <a:srgbClr val="000000"/>
              </a:buClr>
              <a:buSzPts val="6000"/>
              <a:buFont typeface="Arial"/>
              <a:buNone/>
            </a:pPr>
            <a:r>
              <a:rPr lang="en-US" sz="3600" b="1" dirty="0">
                <a:solidFill>
                  <a:schemeClr val="dk1"/>
                </a:solidFill>
              </a:rPr>
              <a:t>Dr. Salem Othman</a:t>
            </a:r>
            <a:endParaRPr sz="4000" b="1" dirty="0">
              <a:solidFill>
                <a:schemeClr val="dk1"/>
              </a:solidFill>
            </a:endParaRPr>
          </a:p>
          <a:p>
            <a:pPr marL="0" marR="0" lvl="0" indent="0" algn="ctr" rtl="0">
              <a:lnSpc>
                <a:spcPct val="100000"/>
              </a:lnSpc>
              <a:spcBef>
                <a:spcPts val="0"/>
              </a:spcBef>
              <a:spcAft>
                <a:spcPts val="0"/>
              </a:spcAft>
              <a:buClr>
                <a:srgbClr val="000000"/>
              </a:buClr>
              <a:buSzPts val="3200"/>
              <a:buFont typeface="Arial"/>
              <a:buNone/>
            </a:pPr>
            <a:r>
              <a:rPr lang="en-US" sz="3200" b="1" i="1" u="none" strike="noStrike" cap="none" dirty="0">
                <a:solidFill>
                  <a:schemeClr val="dk1"/>
                </a:solidFill>
                <a:latin typeface="Arial"/>
                <a:ea typeface="Arial"/>
                <a:cs typeface="Arial"/>
                <a:sym typeface="Arial"/>
              </a:rPr>
              <a:t>Wentworth Institute of Technology</a:t>
            </a:r>
            <a:endParaRPr sz="6000" b="0" i="0" u="none" strike="noStrike" cap="none" dirty="0">
              <a:solidFill>
                <a:schemeClr val="dk1"/>
              </a:solidFill>
              <a:latin typeface="Arial"/>
              <a:ea typeface="Arial"/>
              <a:cs typeface="Arial"/>
              <a:sym typeface="Arial"/>
            </a:endParaRPr>
          </a:p>
        </p:txBody>
      </p:sp>
      <p:sp>
        <p:nvSpPr>
          <p:cNvPr id="26" name="Google Shape;26;p1"/>
          <p:cNvSpPr txBox="1"/>
          <p:nvPr/>
        </p:nvSpPr>
        <p:spPr>
          <a:xfrm>
            <a:off x="9346057" y="21033298"/>
            <a:ext cx="6229500" cy="68160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2500" b="1" i="1" u="none" strike="noStrike" cap="none">
                <a:solidFill>
                  <a:schemeClr val="dk1"/>
                </a:solidFill>
                <a:latin typeface="Arial"/>
                <a:ea typeface="Arial"/>
                <a:cs typeface="Arial"/>
                <a:sym typeface="Arial"/>
              </a:rPr>
              <a:t>Figure 1: </a:t>
            </a:r>
            <a:r>
              <a:rPr lang="en-US" sz="2500" b="1" i="1">
                <a:solidFill>
                  <a:schemeClr val="dk1"/>
                </a:solidFill>
              </a:rPr>
              <a:t>Ads Per Political Party</a:t>
            </a:r>
            <a:endParaRPr sz="2500" b="0" i="0" u="none" strike="noStrike" cap="none">
              <a:solidFill>
                <a:srgbClr val="000000"/>
              </a:solidFill>
              <a:latin typeface="Arial"/>
              <a:ea typeface="Arial"/>
              <a:cs typeface="Arial"/>
              <a:sym typeface="Arial"/>
            </a:endParaRPr>
          </a:p>
        </p:txBody>
      </p:sp>
      <p:sp>
        <p:nvSpPr>
          <p:cNvPr id="27" name="Google Shape;27;p1"/>
          <p:cNvSpPr txBox="1"/>
          <p:nvPr/>
        </p:nvSpPr>
        <p:spPr>
          <a:xfrm>
            <a:off x="17417400" y="10053526"/>
            <a:ext cx="6229500" cy="897000"/>
          </a:xfrm>
          <a:prstGeom prst="rect">
            <a:avLst/>
          </a:prstGeom>
          <a:noFill/>
          <a:ln>
            <a:noFill/>
          </a:ln>
        </p:spPr>
        <p:txBody>
          <a:bodyPr spcFirstLastPara="1" wrap="square" lIns="65300" tIns="32650" rIns="65300" bIns="32650" anchor="t" anchorCtr="0">
            <a:spAutoFit/>
          </a:bodyPr>
          <a:lstStyle/>
          <a:p>
            <a:pPr marL="0" lvl="0" indent="0" algn="ctr" rtl="0">
              <a:spcBef>
                <a:spcPts val="0"/>
              </a:spcBef>
              <a:spcAft>
                <a:spcPts val="0"/>
              </a:spcAft>
              <a:buClr>
                <a:srgbClr val="000000"/>
              </a:buClr>
              <a:buSzPts val="4000"/>
              <a:buFont typeface="Arial"/>
              <a:buNone/>
            </a:pPr>
            <a:endParaRPr sz="2500"/>
          </a:p>
          <a:p>
            <a:pPr marL="0" marR="0" lvl="0" indent="0" algn="ctr" rtl="0">
              <a:lnSpc>
                <a:spcPct val="100000"/>
              </a:lnSpc>
              <a:spcBef>
                <a:spcPts val="0"/>
              </a:spcBef>
              <a:spcAft>
                <a:spcPts val="0"/>
              </a:spcAft>
              <a:buClr>
                <a:srgbClr val="000000"/>
              </a:buClr>
              <a:buSzPts val="4000"/>
              <a:buFont typeface="Arial"/>
              <a:buNone/>
            </a:pPr>
            <a:r>
              <a:rPr lang="en-US" sz="2500" b="1" i="1">
                <a:solidFill>
                  <a:schemeClr val="dk1"/>
                </a:solidFill>
              </a:rPr>
              <a:t>Figure</a:t>
            </a:r>
            <a:r>
              <a:rPr lang="en-US" sz="2500" b="1" i="1" u="none" strike="noStrike" cap="none">
                <a:solidFill>
                  <a:schemeClr val="dk1"/>
                </a:solidFill>
                <a:latin typeface="Arial"/>
                <a:ea typeface="Arial"/>
                <a:cs typeface="Arial"/>
                <a:sym typeface="Arial"/>
              </a:rPr>
              <a:t> </a:t>
            </a:r>
            <a:r>
              <a:rPr lang="en-US" sz="2500" b="1" i="1">
                <a:solidFill>
                  <a:schemeClr val="dk1"/>
                </a:solidFill>
              </a:rPr>
              <a:t>2</a:t>
            </a:r>
            <a:r>
              <a:rPr lang="en-US" sz="2500" b="1" i="1" u="none" strike="noStrike" cap="none">
                <a:solidFill>
                  <a:schemeClr val="dk1"/>
                </a:solidFill>
                <a:latin typeface="Arial"/>
                <a:ea typeface="Arial"/>
                <a:cs typeface="Arial"/>
                <a:sym typeface="Arial"/>
              </a:rPr>
              <a:t>: </a:t>
            </a:r>
            <a:r>
              <a:rPr lang="en-US" sz="2500" b="1" i="1">
                <a:solidFill>
                  <a:schemeClr val="dk1"/>
                </a:solidFill>
              </a:rPr>
              <a:t>Ads Per State</a:t>
            </a:r>
            <a:endParaRPr sz="2500" b="0" i="0" u="none" strike="noStrike" cap="none">
              <a:solidFill>
                <a:srgbClr val="000000"/>
              </a:solidFill>
              <a:latin typeface="Arial"/>
              <a:ea typeface="Arial"/>
              <a:cs typeface="Arial"/>
              <a:sym typeface="Arial"/>
            </a:endParaRPr>
          </a:p>
        </p:txBody>
      </p:sp>
      <p:sp>
        <p:nvSpPr>
          <p:cNvPr id="28" name="Google Shape;28;p1"/>
          <p:cNvSpPr txBox="1"/>
          <p:nvPr/>
        </p:nvSpPr>
        <p:spPr>
          <a:xfrm>
            <a:off x="25439625" y="16355719"/>
            <a:ext cx="6229500" cy="89700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a:solidFill>
                  <a:schemeClr val="dk1"/>
                </a:solidFill>
              </a:rPr>
              <a:t>References</a:t>
            </a:r>
            <a:endParaRPr sz="1400" b="0" i="0" u="none" strike="noStrike" cap="none">
              <a:solidFill>
                <a:srgbClr val="000000"/>
              </a:solidFill>
              <a:latin typeface="Arial"/>
              <a:ea typeface="Arial"/>
              <a:cs typeface="Arial"/>
              <a:sym typeface="Arial"/>
            </a:endParaRPr>
          </a:p>
        </p:txBody>
      </p:sp>
      <p:sp>
        <p:nvSpPr>
          <p:cNvPr id="29" name="Google Shape;29;p1"/>
          <p:cNvSpPr txBox="1"/>
          <p:nvPr/>
        </p:nvSpPr>
        <p:spPr>
          <a:xfrm>
            <a:off x="8877300" y="4950950"/>
            <a:ext cx="7067400" cy="9528300"/>
          </a:xfrm>
          <a:prstGeom prst="rect">
            <a:avLst/>
          </a:prstGeom>
          <a:noFill/>
          <a:ln>
            <a:noFill/>
          </a:ln>
        </p:spPr>
        <p:txBody>
          <a:bodyPr spcFirstLastPara="1" wrap="square" lIns="43675" tIns="21825" rIns="43675" bIns="21825" anchor="t" anchorCtr="0">
            <a:spAutoFit/>
          </a:bodyPr>
          <a:lstStyle/>
          <a:p>
            <a:pPr marL="0" marR="0" lvl="0" indent="0" algn="just" rtl="0">
              <a:lnSpc>
                <a:spcPct val="95000"/>
              </a:lnSpc>
              <a:spcBef>
                <a:spcPts val="0"/>
              </a:spcBef>
              <a:spcAft>
                <a:spcPts val="0"/>
              </a:spcAft>
              <a:buClr>
                <a:srgbClr val="000000"/>
              </a:buClr>
              <a:buSzPts val="2800"/>
              <a:buFont typeface="Arial"/>
              <a:buNone/>
            </a:pPr>
            <a:r>
              <a:rPr lang="en-US" sz="2800" b="1">
                <a:solidFill>
                  <a:schemeClr val="dk1"/>
                </a:solidFill>
              </a:rPr>
              <a:t>ProPublica Data Store: </a:t>
            </a:r>
            <a:r>
              <a:rPr lang="en-US" sz="2800">
                <a:solidFill>
                  <a:srgbClr val="333333"/>
                </a:solidFill>
              </a:rPr>
              <a:t>This database, updated daily, contains ads that ran on Facebook and were submitted by thousands of ProPublica users from around the world. Users were asked to install browser extensions that automatically collected advertisements on their Facebook pages and sent them to ProPublica servers. A machine learning classifier is then used to identify which ads were likely political and then included them in the dataset.</a:t>
            </a:r>
            <a:endParaRPr sz="2800" b="1">
              <a:solidFill>
                <a:schemeClr val="dk1"/>
              </a:solidFill>
            </a:endParaRPr>
          </a:p>
          <a:p>
            <a:pPr marL="0" marR="0" lvl="0" indent="0" algn="just" rtl="0">
              <a:lnSpc>
                <a:spcPct val="95000"/>
              </a:lnSpc>
              <a:spcBef>
                <a:spcPts val="0"/>
              </a:spcBef>
              <a:spcAft>
                <a:spcPts val="0"/>
              </a:spcAft>
              <a:buClr>
                <a:srgbClr val="000000"/>
              </a:buClr>
              <a:buSzPts val="2800"/>
              <a:buFont typeface="Arial"/>
              <a:buNone/>
            </a:pPr>
            <a:endParaRPr sz="2800">
              <a:solidFill>
                <a:schemeClr val="dk1"/>
              </a:solidFill>
            </a:endParaRPr>
          </a:p>
          <a:p>
            <a:pPr marL="0" marR="0" lvl="0" indent="0" algn="just" rtl="0">
              <a:lnSpc>
                <a:spcPct val="95000"/>
              </a:lnSpc>
              <a:spcBef>
                <a:spcPts val="0"/>
              </a:spcBef>
              <a:spcAft>
                <a:spcPts val="0"/>
              </a:spcAft>
              <a:buClr>
                <a:srgbClr val="000000"/>
              </a:buClr>
              <a:buSzPts val="2800"/>
              <a:buFont typeface="Arial"/>
              <a:buNone/>
            </a:pPr>
            <a:r>
              <a:rPr lang="en-US" sz="2800" b="1">
                <a:solidFill>
                  <a:schemeClr val="dk1"/>
                </a:solidFill>
              </a:rPr>
              <a:t>Apache Spark: </a:t>
            </a:r>
            <a:r>
              <a:rPr lang="en-US" sz="2800">
                <a:solidFill>
                  <a:schemeClr val="dk1"/>
                </a:solidFill>
              </a:rPr>
              <a:t>Spark is the main driver of the project, and executes the SQL queries that are done to the data. Spark manages all the actions and transformations that are done to the data, and will display our results. </a:t>
            </a:r>
            <a:endParaRPr sz="2800">
              <a:solidFill>
                <a:schemeClr val="dk1"/>
              </a:solidFill>
            </a:endParaRPr>
          </a:p>
          <a:p>
            <a:pPr marL="0" marR="0" lvl="0" indent="0" algn="just" rtl="0">
              <a:lnSpc>
                <a:spcPct val="95000"/>
              </a:lnSpc>
              <a:spcBef>
                <a:spcPts val="0"/>
              </a:spcBef>
              <a:spcAft>
                <a:spcPts val="0"/>
              </a:spcAft>
              <a:buClr>
                <a:srgbClr val="000000"/>
              </a:buClr>
              <a:buSzPts val="2800"/>
              <a:buFont typeface="Arial"/>
              <a:buNone/>
            </a:pPr>
            <a:endParaRPr sz="2800">
              <a:solidFill>
                <a:schemeClr val="dk1"/>
              </a:solidFill>
            </a:endParaRPr>
          </a:p>
          <a:p>
            <a:pPr marL="0" marR="0" lvl="0" indent="0" algn="just" rtl="0">
              <a:lnSpc>
                <a:spcPct val="95000"/>
              </a:lnSpc>
              <a:spcBef>
                <a:spcPts val="0"/>
              </a:spcBef>
              <a:spcAft>
                <a:spcPts val="0"/>
              </a:spcAft>
              <a:buClr>
                <a:srgbClr val="000000"/>
              </a:buClr>
              <a:buSzPts val="2800"/>
              <a:buFont typeface="Arial"/>
              <a:buNone/>
            </a:pPr>
            <a:r>
              <a:rPr lang="en-US" sz="2800" b="1">
                <a:solidFill>
                  <a:schemeClr val="dk1"/>
                </a:solidFill>
              </a:rPr>
              <a:t>Google Cloud Platform: </a:t>
            </a:r>
            <a:r>
              <a:rPr lang="en-US" sz="2800">
                <a:solidFill>
                  <a:schemeClr val="dk1"/>
                </a:solidFill>
              </a:rPr>
              <a:t>Google Cloud hosts the Kubernetes clusters used to manage the very large dataset, which could not be run on a local machine due to its size.</a:t>
            </a:r>
            <a:endParaRPr sz="1400" i="0" u="none" strike="noStrike" cap="none">
              <a:solidFill>
                <a:srgbClr val="000000"/>
              </a:solidFill>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 name="Google Shape;30;p1"/>
          <p:cNvSpPr txBox="1"/>
          <p:nvPr/>
        </p:nvSpPr>
        <p:spPr>
          <a:xfrm>
            <a:off x="25199650" y="17540700"/>
            <a:ext cx="6890100" cy="3833400"/>
          </a:xfrm>
          <a:prstGeom prst="rect">
            <a:avLst/>
          </a:prstGeom>
          <a:noFill/>
          <a:ln>
            <a:noFill/>
          </a:ln>
        </p:spPr>
        <p:txBody>
          <a:bodyPr spcFirstLastPara="1" wrap="square" lIns="43675" tIns="21825" rIns="43675" bIns="21825" anchor="t" anchorCtr="0">
            <a:spAutoFit/>
          </a:bodyPr>
          <a:lstStyle/>
          <a:p>
            <a:pPr marL="244899" marR="0" lvl="0" indent="-244899" algn="just" rtl="0">
              <a:lnSpc>
                <a:spcPct val="95000"/>
              </a:lnSpc>
              <a:spcBef>
                <a:spcPts val="0"/>
              </a:spcBef>
              <a:spcAft>
                <a:spcPts val="0"/>
              </a:spcAft>
              <a:buClr>
                <a:schemeClr val="dk1"/>
              </a:buClr>
              <a:buSzPts val="2800"/>
              <a:buAutoNum type="arabicPeriod"/>
            </a:pPr>
            <a:r>
              <a:rPr lang="en-US" sz="2800">
                <a:solidFill>
                  <a:schemeClr val="dk1"/>
                </a:solidFill>
              </a:rPr>
              <a:t>ProPublica. “Political Advertisements from Facebook.” </a:t>
            </a:r>
            <a:r>
              <a:rPr lang="en-US" sz="2800" i="1">
                <a:solidFill>
                  <a:schemeClr val="dk1"/>
                </a:solidFill>
              </a:rPr>
              <a:t>ProPublica Data Store</a:t>
            </a:r>
            <a:r>
              <a:rPr lang="en-US" sz="2800">
                <a:solidFill>
                  <a:schemeClr val="dk1"/>
                </a:solidFill>
              </a:rPr>
              <a:t>,  Jun. 2019</a:t>
            </a:r>
            <a:endParaRPr sz="2800">
              <a:solidFill>
                <a:schemeClr val="dk1"/>
              </a:solidFill>
            </a:endParaRPr>
          </a:p>
          <a:p>
            <a:pPr marL="244899" marR="0" lvl="0" indent="-244899" algn="just" rtl="0">
              <a:lnSpc>
                <a:spcPct val="95000"/>
              </a:lnSpc>
              <a:spcBef>
                <a:spcPts val="0"/>
              </a:spcBef>
              <a:spcAft>
                <a:spcPts val="0"/>
              </a:spcAft>
              <a:buClr>
                <a:schemeClr val="dk1"/>
              </a:buClr>
              <a:buSzPts val="2800"/>
              <a:buAutoNum type="arabicPeriod"/>
            </a:pPr>
            <a:r>
              <a:rPr lang="en-US" sz="2800">
                <a:solidFill>
                  <a:schemeClr val="dk1"/>
                </a:solidFill>
              </a:rPr>
              <a:t>Propublica. “Propublica/Facebook-Political-Ads.” </a:t>
            </a:r>
            <a:r>
              <a:rPr lang="en-US" sz="2800" i="1">
                <a:solidFill>
                  <a:schemeClr val="dk1"/>
                </a:solidFill>
              </a:rPr>
              <a:t>GitHub</a:t>
            </a:r>
            <a:r>
              <a:rPr lang="en-US" sz="2800">
                <a:solidFill>
                  <a:schemeClr val="dk1"/>
                </a:solidFill>
              </a:rPr>
              <a:t>, Jun. 2019</a:t>
            </a:r>
            <a:endParaRPr sz="2800" b="1">
              <a:solidFill>
                <a:schemeClr val="dk1"/>
              </a:solidFill>
            </a:endParaRPr>
          </a:p>
          <a:p>
            <a:pPr marL="244899" marR="0" lvl="0" indent="-244899" algn="just" rtl="0">
              <a:lnSpc>
                <a:spcPct val="95000"/>
              </a:lnSpc>
              <a:spcBef>
                <a:spcPts val="0"/>
              </a:spcBef>
              <a:spcAft>
                <a:spcPts val="0"/>
              </a:spcAft>
              <a:buClr>
                <a:schemeClr val="dk1"/>
              </a:buClr>
              <a:buSzPts val="2800"/>
              <a:buAutoNum type="arabicPeriod"/>
            </a:pPr>
            <a:r>
              <a:rPr lang="en-US" sz="2800">
                <a:solidFill>
                  <a:schemeClr val="dk1"/>
                </a:solidFill>
              </a:rPr>
              <a:t>Larson, Jeff, et al. “How We Are Monitoring Political Ads on Facebook.” </a:t>
            </a:r>
            <a:r>
              <a:rPr lang="en-US" sz="2800" i="1">
                <a:solidFill>
                  <a:schemeClr val="dk1"/>
                </a:solidFill>
              </a:rPr>
              <a:t>ProPublica</a:t>
            </a:r>
            <a:r>
              <a:rPr lang="en-US" sz="2800">
                <a:solidFill>
                  <a:schemeClr val="dk1"/>
                </a:solidFill>
              </a:rPr>
              <a:t>,  Jun. 2019 </a:t>
            </a:r>
            <a:endParaRPr sz="2800" b="1" i="0" u="none" strike="noStrike" cap="none">
              <a:solidFill>
                <a:schemeClr val="dk1"/>
              </a:solidFill>
              <a:latin typeface="Arial"/>
              <a:ea typeface="Arial"/>
              <a:cs typeface="Arial"/>
              <a:sym typeface="Arial"/>
            </a:endParaRPr>
          </a:p>
        </p:txBody>
      </p:sp>
      <p:sp>
        <p:nvSpPr>
          <p:cNvPr id="31" name="Google Shape;31;p1"/>
          <p:cNvSpPr txBox="1"/>
          <p:nvPr/>
        </p:nvSpPr>
        <p:spPr>
          <a:xfrm>
            <a:off x="24969786" y="5092509"/>
            <a:ext cx="7267575" cy="5203950"/>
          </a:xfrm>
          <a:prstGeom prst="rect">
            <a:avLst/>
          </a:prstGeom>
          <a:noFill/>
          <a:ln>
            <a:noFill/>
          </a:ln>
        </p:spPr>
        <p:txBody>
          <a:bodyPr spcFirstLastPara="1" wrap="square" lIns="43675" tIns="21825" rIns="43675" bIns="21825"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dirty="0">
                <a:solidFill>
                  <a:schemeClr val="dk1"/>
                </a:solidFill>
              </a:rPr>
              <a:t>Conclusion: </a:t>
            </a:r>
            <a:endParaRPr sz="2800" b="1" dirty="0">
              <a:solidFill>
                <a:schemeClr val="dk1"/>
              </a:solidFill>
            </a:endParaRPr>
          </a:p>
          <a:p>
            <a:pPr marL="0" marR="0" lvl="0" indent="0" algn="just" rtl="0">
              <a:lnSpc>
                <a:spcPct val="100000"/>
              </a:lnSpc>
              <a:spcBef>
                <a:spcPts val="0"/>
              </a:spcBef>
              <a:spcAft>
                <a:spcPts val="0"/>
              </a:spcAft>
              <a:buClr>
                <a:srgbClr val="000000"/>
              </a:buClr>
              <a:buSzPts val="2800"/>
              <a:buFont typeface="Arial"/>
              <a:buNone/>
            </a:pPr>
            <a:r>
              <a:rPr lang="en-US" sz="2800" dirty="0">
                <a:solidFill>
                  <a:schemeClr val="dk1"/>
                </a:solidFill>
              </a:rPr>
              <a:t>We have found that organizations are publishing advertisements more than ever. Most of these ads are being contributed to key-political states, such as CA, TX &amp; FL. Due to the aftermath of the 2016 election, the Democratic party seems to be creating the most advertisements to filter out the noise and provide users with the correct information for future elections. </a:t>
            </a:r>
            <a:endParaRPr sz="2800" dirty="0">
              <a:solidFill>
                <a:schemeClr val="dk1"/>
              </a:solidFill>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1400" b="0" i="0" u="none" strike="noStrike" cap="none" dirty="0">
              <a:solidFill>
                <a:srgbClr val="000000"/>
              </a:solidFill>
              <a:latin typeface="Arial"/>
              <a:ea typeface="Arial"/>
              <a:cs typeface="Arial"/>
              <a:sym typeface="Arial"/>
            </a:endParaRPr>
          </a:p>
          <a:p>
            <a:pPr marL="0" marR="0" lvl="0" indent="0" algn="just" rtl="0">
              <a:lnSpc>
                <a:spcPct val="95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32" name="Google Shape;32;p1"/>
          <p:cNvSpPr txBox="1"/>
          <p:nvPr/>
        </p:nvSpPr>
        <p:spPr>
          <a:xfrm>
            <a:off x="16942363" y="4862340"/>
            <a:ext cx="7179600" cy="5501272"/>
          </a:xfrm>
          <a:prstGeom prst="rect">
            <a:avLst/>
          </a:prstGeom>
          <a:noFill/>
          <a:ln>
            <a:noFill/>
          </a:ln>
        </p:spPr>
        <p:txBody>
          <a:bodyPr spcFirstLastPara="1" wrap="square" lIns="65300" tIns="32650" rIns="65300" bIns="32650" anchor="t" anchorCtr="0">
            <a:spAutoFit/>
          </a:bodyPr>
          <a:lstStyle/>
          <a:p>
            <a:pPr marL="0" marR="0" lvl="0" indent="0" algn="just" rtl="0">
              <a:lnSpc>
                <a:spcPct val="95000"/>
              </a:lnSpc>
              <a:spcBef>
                <a:spcPts val="0"/>
              </a:spcBef>
              <a:spcAft>
                <a:spcPts val="0"/>
              </a:spcAft>
              <a:buClr>
                <a:srgbClr val="000000"/>
              </a:buClr>
              <a:buSzPts val="2800"/>
              <a:buFont typeface="Arial"/>
              <a:buNone/>
            </a:pPr>
            <a:r>
              <a:rPr lang="en-US" sz="2800" b="1" dirty="0">
                <a:solidFill>
                  <a:schemeClr val="dk1"/>
                </a:solidFill>
              </a:rPr>
              <a:t>Results:</a:t>
            </a:r>
            <a:endParaRPr sz="2800" b="1" i="0" u="none" strike="noStrike" cap="none" dirty="0">
              <a:solidFill>
                <a:schemeClr val="dk1"/>
              </a:solidFill>
              <a:latin typeface="Arial"/>
              <a:ea typeface="Arial"/>
              <a:cs typeface="Arial"/>
              <a:sym typeface="Arial"/>
            </a:endParaRPr>
          </a:p>
          <a:p>
            <a:pPr marL="0" marR="0" lvl="0" indent="0" algn="just" rtl="0">
              <a:lnSpc>
                <a:spcPct val="95000"/>
              </a:lnSpc>
              <a:spcBef>
                <a:spcPts val="0"/>
              </a:spcBef>
              <a:spcAft>
                <a:spcPts val="0"/>
              </a:spcAft>
              <a:buClr>
                <a:srgbClr val="000000"/>
              </a:buClr>
              <a:buSzPts val="2800"/>
              <a:buFont typeface="Arial"/>
              <a:buNone/>
            </a:pPr>
            <a:endParaRPr sz="2800" b="1" i="0" u="none" strike="noStrike" cap="none" dirty="0">
              <a:solidFill>
                <a:schemeClr val="dk1"/>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Arial"/>
              <a:buChar char="•"/>
            </a:pPr>
            <a:r>
              <a:rPr lang="en-US" sz="2800" dirty="0"/>
              <a:t>More than half of the ads on Facebook have been deemed political</a:t>
            </a:r>
            <a:endParaRPr sz="2800" dirty="0"/>
          </a:p>
          <a:p>
            <a:pPr marL="457200" marR="0" lvl="0" indent="-457200" algn="just" rtl="0">
              <a:lnSpc>
                <a:spcPct val="100000"/>
              </a:lnSpc>
              <a:spcBef>
                <a:spcPts val="0"/>
              </a:spcBef>
              <a:spcAft>
                <a:spcPts val="0"/>
              </a:spcAft>
              <a:buSzPts val="2800"/>
              <a:buChar char="•"/>
            </a:pPr>
            <a:r>
              <a:rPr lang="en-US" sz="2800" dirty="0"/>
              <a:t>Many ads being contributed to heavily Democratic states like California and heavily Republican states like Texas </a:t>
            </a:r>
            <a:endParaRPr sz="2800" dirty="0"/>
          </a:p>
          <a:p>
            <a:pPr marL="457200" marR="0" lvl="0" indent="-457200" algn="just" rtl="0">
              <a:lnSpc>
                <a:spcPct val="100000"/>
              </a:lnSpc>
              <a:spcBef>
                <a:spcPts val="0"/>
              </a:spcBef>
              <a:spcAft>
                <a:spcPts val="0"/>
              </a:spcAft>
              <a:buSzPts val="2800"/>
              <a:buChar char="•"/>
            </a:pPr>
            <a:r>
              <a:rPr lang="en-US" sz="2800" dirty="0"/>
              <a:t>Many ads being contributed to  key-swing states like Florida, Arizona </a:t>
            </a:r>
            <a:endParaRPr sz="2800" dirty="0"/>
          </a:p>
          <a:p>
            <a:pPr marL="457200" marR="0" lvl="0" indent="-457200" algn="just" rtl="0">
              <a:lnSpc>
                <a:spcPct val="100000"/>
              </a:lnSpc>
              <a:spcBef>
                <a:spcPts val="0"/>
              </a:spcBef>
              <a:spcAft>
                <a:spcPts val="0"/>
              </a:spcAft>
              <a:buSzPts val="2800"/>
              <a:buChar char="•"/>
            </a:pPr>
            <a:r>
              <a:rPr lang="en-US" sz="2800" dirty="0"/>
              <a:t>More Democratic-leaning ads being seen than Republican-leaning ads  </a:t>
            </a:r>
            <a:endParaRPr sz="2800" dirty="0"/>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p:txBody>
      </p:sp>
      <p:sp>
        <p:nvSpPr>
          <p:cNvPr id="33" name="Google Shape;33;p1"/>
          <p:cNvSpPr txBox="1"/>
          <p:nvPr/>
        </p:nvSpPr>
        <p:spPr>
          <a:xfrm>
            <a:off x="587475" y="5200125"/>
            <a:ext cx="7334100" cy="5667471"/>
          </a:xfrm>
          <a:prstGeom prst="rect">
            <a:avLst/>
          </a:prstGeom>
          <a:noFill/>
          <a:ln>
            <a:noFill/>
          </a:ln>
        </p:spPr>
        <p:txBody>
          <a:bodyPr spcFirstLastPara="1" wrap="square" lIns="65300" tIns="32650" rIns="65300" bIns="32650" anchor="t" anchorCtr="0">
            <a:spAutoFit/>
          </a:bodyPr>
          <a:lstStyle/>
          <a:p>
            <a:pPr marL="457200" marR="0" lvl="0" indent="-457200" algn="just" rtl="0">
              <a:lnSpc>
                <a:spcPct val="100000"/>
              </a:lnSpc>
              <a:spcBef>
                <a:spcPts val="0"/>
              </a:spcBef>
              <a:spcAft>
                <a:spcPts val="0"/>
              </a:spcAft>
              <a:buClr>
                <a:schemeClr val="dk1"/>
              </a:buClr>
              <a:buSzPts val="2800"/>
              <a:buFont typeface="Arial"/>
              <a:buChar char="•"/>
            </a:pPr>
            <a:r>
              <a:rPr lang="en-US" sz="2800" dirty="0"/>
              <a:t>Utilizes a database comprised of almost 200,000 Facebook political advertisements gathered by users of the site through a browser extension.</a:t>
            </a:r>
            <a:endParaRPr sz="2800" i="0" u="none" strike="noStrike" cap="none" dirty="0">
              <a:solidFill>
                <a:schemeClr val="dk1"/>
              </a:solidFill>
            </a:endParaRPr>
          </a:p>
          <a:p>
            <a:pPr marL="457200" marR="0" lvl="0" indent="-457200" algn="just" rtl="0">
              <a:lnSpc>
                <a:spcPct val="100000"/>
              </a:lnSpc>
              <a:spcBef>
                <a:spcPts val="0"/>
              </a:spcBef>
              <a:spcAft>
                <a:spcPts val="0"/>
              </a:spcAft>
              <a:buClr>
                <a:schemeClr val="dk1"/>
              </a:buClr>
              <a:buSzPts val="2800"/>
              <a:buFont typeface="Arial"/>
              <a:buChar char="•"/>
            </a:pPr>
            <a:r>
              <a:rPr lang="en-US" sz="2800" dirty="0">
                <a:solidFill>
                  <a:schemeClr val="dk1"/>
                </a:solidFill>
              </a:rPr>
              <a:t>Determines which ads have been deemed “Political” and whether or not they accurately target the correct </a:t>
            </a:r>
            <a:r>
              <a:rPr lang="en-US" sz="2800">
                <a:solidFill>
                  <a:schemeClr val="dk1"/>
                </a:solidFill>
              </a:rPr>
              <a:t>intended  demographic.</a:t>
            </a:r>
            <a:endParaRPr sz="1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Arial"/>
              <a:buChar char="•"/>
            </a:pPr>
            <a:r>
              <a:rPr lang="en-US" sz="2800" dirty="0">
                <a:solidFill>
                  <a:schemeClr val="dk1"/>
                </a:solidFill>
              </a:rPr>
              <a:t>Determines which parties have created the most ads on Facebook, trying to further their influence to the public through social media?  </a:t>
            </a:r>
            <a:endParaRPr sz="1400" b="0" i="0" u="none" strike="noStrike" cap="none" dirty="0">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Arial"/>
              <a:ea typeface="Arial"/>
              <a:cs typeface="Arial"/>
              <a:sym typeface="Arial"/>
            </a:endParaRPr>
          </a:p>
        </p:txBody>
      </p:sp>
      <p:sp>
        <p:nvSpPr>
          <p:cNvPr id="34" name="Google Shape;34;p1"/>
          <p:cNvSpPr txBox="1"/>
          <p:nvPr/>
        </p:nvSpPr>
        <p:spPr>
          <a:xfrm>
            <a:off x="640374" y="4054007"/>
            <a:ext cx="7372200" cy="89700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Arial"/>
                <a:ea typeface="Arial"/>
                <a:cs typeface="Arial"/>
                <a:sym typeface="Arial"/>
              </a:rPr>
              <a:t>Abstract</a:t>
            </a:r>
            <a:endParaRPr sz="2400" b="0" i="0" u="none" strike="noStrike" cap="none">
              <a:solidFill>
                <a:schemeClr val="dk1"/>
              </a:solidFill>
              <a:latin typeface="Arial"/>
              <a:ea typeface="Arial"/>
              <a:cs typeface="Arial"/>
              <a:sym typeface="Arial"/>
            </a:endParaRPr>
          </a:p>
        </p:txBody>
      </p:sp>
      <p:sp>
        <p:nvSpPr>
          <p:cNvPr id="35" name="Google Shape;35;p1"/>
          <p:cNvSpPr txBox="1"/>
          <p:nvPr/>
        </p:nvSpPr>
        <p:spPr>
          <a:xfrm>
            <a:off x="658425" y="11738000"/>
            <a:ext cx="7541700" cy="9528300"/>
          </a:xfrm>
          <a:prstGeom prst="rect">
            <a:avLst/>
          </a:prstGeom>
          <a:noFill/>
          <a:ln>
            <a:noFill/>
          </a:ln>
        </p:spPr>
        <p:txBody>
          <a:bodyPr spcFirstLastPara="1" wrap="square" lIns="91425" tIns="45700" rIns="91425" bIns="45700" anchor="t" anchorCtr="0">
            <a:spAutoFit/>
          </a:bodyPr>
          <a:lstStyle/>
          <a:p>
            <a:pPr marL="0" marR="0" lvl="0" indent="0" algn="just" rtl="0">
              <a:lnSpc>
                <a:spcPct val="95000"/>
              </a:lnSpc>
              <a:spcBef>
                <a:spcPts val="0"/>
              </a:spcBef>
              <a:spcAft>
                <a:spcPts val="0"/>
              </a:spcAft>
              <a:buClr>
                <a:srgbClr val="000000"/>
              </a:buClr>
              <a:buSzPts val="2800"/>
              <a:buFont typeface="Arial"/>
              <a:buNone/>
            </a:pPr>
            <a:r>
              <a:rPr lang="en-US" sz="2800" b="1" dirty="0">
                <a:solidFill>
                  <a:schemeClr val="dk1"/>
                </a:solidFill>
              </a:rPr>
              <a:t>Social Media services, such as Facebook, </a:t>
            </a:r>
            <a:r>
              <a:rPr lang="en-US" sz="2800" dirty="0">
                <a:solidFill>
                  <a:schemeClr val="dk1"/>
                </a:solidFill>
              </a:rPr>
              <a:t>have become a platform for political media to be shared, and has become extremely relevant to how many American citizens form their political opinions. Political organizations have seen the potential audience that is possible to reach, and have begun using the platform to advertise political ideologies to Facebook’s users. But what if these ads were used maliciously by organizations hoping to dissuade the American Public? This project uses a large dataset of Facebook political ads collected daily from Facebook users. Apache Spark is then used to do SQL queries on the database to determine what ads in the dataset are political, which political parties are publishing the most advertisements, and which regions of the country these ads most being created in. These Spark SQL queries are done on a Google Cloud Kubernetes Cluster, which can handle running the large dataset, unlike local machines. </a:t>
            </a:r>
            <a:endParaRPr sz="1400" i="0" u="none" strike="noStrike" cap="none" dirty="0">
              <a:solidFill>
                <a:srgbClr val="000000"/>
              </a:solidFill>
            </a:endParaRPr>
          </a:p>
          <a:p>
            <a:pPr marL="0" marR="0" lvl="0" indent="0" algn="just" rtl="0">
              <a:lnSpc>
                <a:spcPct val="95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p:txBody>
      </p:sp>
      <p:sp>
        <p:nvSpPr>
          <p:cNvPr id="36" name="Google Shape;36;p1"/>
          <p:cNvSpPr txBox="1"/>
          <p:nvPr/>
        </p:nvSpPr>
        <p:spPr>
          <a:xfrm>
            <a:off x="1158500" y="10447266"/>
            <a:ext cx="6345600" cy="89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p:txBody>
      </p:sp>
      <p:pic>
        <p:nvPicPr>
          <p:cNvPr id="37" name="Google Shape;37;p1" descr="A picture containing object, clipart&#10;&#10;Description generated with high confidence"/>
          <p:cNvPicPr preferRelativeResize="0"/>
          <p:nvPr/>
        </p:nvPicPr>
        <p:blipFill rotWithShape="1">
          <a:blip r:embed="rId3">
            <a:alphaModFix/>
          </a:blip>
          <a:srcRect/>
          <a:stretch/>
        </p:blipFill>
        <p:spPr>
          <a:xfrm>
            <a:off x="27425066" y="561457"/>
            <a:ext cx="4488473" cy="2494844"/>
          </a:xfrm>
          <a:prstGeom prst="rect">
            <a:avLst/>
          </a:prstGeom>
          <a:noFill/>
          <a:ln>
            <a:noFill/>
          </a:ln>
        </p:spPr>
      </p:pic>
      <p:pic>
        <p:nvPicPr>
          <p:cNvPr id="38" name="Google Shape;38;p1" descr="A drawing of a person&#10;&#10;Description generated with high confidence"/>
          <p:cNvPicPr preferRelativeResize="0"/>
          <p:nvPr/>
        </p:nvPicPr>
        <p:blipFill rotWithShape="1">
          <a:blip r:embed="rId4">
            <a:alphaModFix/>
          </a:blip>
          <a:srcRect/>
          <a:stretch/>
        </p:blipFill>
        <p:spPr>
          <a:xfrm>
            <a:off x="1314450" y="388595"/>
            <a:ext cx="3381323" cy="2868489"/>
          </a:xfrm>
          <a:prstGeom prst="rect">
            <a:avLst/>
          </a:prstGeom>
          <a:solidFill>
            <a:srgbClr val="FDE745"/>
          </a:solidFill>
          <a:ln>
            <a:noFill/>
          </a:ln>
        </p:spPr>
      </p:pic>
      <p:sp>
        <p:nvSpPr>
          <p:cNvPr id="39" name="Google Shape;39;p1"/>
          <p:cNvSpPr txBox="1"/>
          <p:nvPr/>
        </p:nvSpPr>
        <p:spPr>
          <a:xfrm>
            <a:off x="16631931" y="4017110"/>
            <a:ext cx="7372200" cy="897000"/>
          </a:xfrm>
          <a:prstGeom prst="rect">
            <a:avLst/>
          </a:prstGeom>
          <a:noFill/>
          <a:ln>
            <a:noFill/>
          </a:ln>
        </p:spPr>
        <p:txBody>
          <a:bodyPr spcFirstLastPara="1" wrap="square" lIns="65300" tIns="32650" rIns="65300" bIns="3265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Arial"/>
                <a:ea typeface="Arial"/>
                <a:cs typeface="Arial"/>
                <a:sym typeface="Arial"/>
              </a:rPr>
              <a:t>Results</a:t>
            </a:r>
            <a:endParaRPr sz="1400" b="0" i="0" u="none" strike="noStrike" cap="none">
              <a:solidFill>
                <a:srgbClr val="000000"/>
              </a:solidFill>
              <a:latin typeface="Arial"/>
              <a:ea typeface="Arial"/>
              <a:cs typeface="Arial"/>
              <a:sym typeface="Arial"/>
            </a:endParaRPr>
          </a:p>
        </p:txBody>
      </p:sp>
      <p:sp>
        <p:nvSpPr>
          <p:cNvPr id="40" name="Google Shape;40;p1"/>
          <p:cNvSpPr txBox="1"/>
          <p:nvPr/>
        </p:nvSpPr>
        <p:spPr>
          <a:xfrm>
            <a:off x="25270450" y="9541955"/>
            <a:ext cx="6748500" cy="681600"/>
          </a:xfrm>
          <a:prstGeom prst="rect">
            <a:avLst/>
          </a:prstGeom>
          <a:noFill/>
          <a:ln>
            <a:noFill/>
          </a:ln>
        </p:spPr>
        <p:txBody>
          <a:bodyPr spcFirstLastPara="1" wrap="square" lIns="65300" tIns="32650" rIns="65300" bIns="3265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2500" b="1" i="1">
                <a:solidFill>
                  <a:schemeClr val="dk1"/>
                </a:solidFill>
              </a:rPr>
              <a:t>Figure</a:t>
            </a:r>
            <a:r>
              <a:rPr lang="en-US" sz="2500" b="1" i="1" u="none" strike="noStrike" cap="none">
                <a:solidFill>
                  <a:schemeClr val="dk1"/>
                </a:solidFill>
                <a:latin typeface="Arial"/>
                <a:ea typeface="Arial"/>
                <a:cs typeface="Arial"/>
                <a:sym typeface="Arial"/>
              </a:rPr>
              <a:t> </a:t>
            </a:r>
            <a:r>
              <a:rPr lang="en-US" sz="2500" b="1" i="1">
                <a:solidFill>
                  <a:schemeClr val="dk1"/>
                </a:solidFill>
              </a:rPr>
              <a:t>3</a:t>
            </a:r>
            <a:r>
              <a:rPr lang="en-US" sz="2500" b="1" i="1" u="none" strike="noStrike" cap="none">
                <a:solidFill>
                  <a:schemeClr val="dk1"/>
                </a:solidFill>
                <a:latin typeface="Arial"/>
                <a:ea typeface="Arial"/>
                <a:cs typeface="Arial"/>
                <a:sym typeface="Arial"/>
              </a:rPr>
              <a:t>: </a:t>
            </a:r>
            <a:r>
              <a:rPr lang="en-US" sz="2500" b="1" i="1">
                <a:solidFill>
                  <a:schemeClr val="dk1"/>
                </a:solidFill>
              </a:rPr>
              <a:t>Political/Non-Political Ads</a:t>
            </a:r>
            <a:endParaRPr sz="2500" b="0" i="0" u="none" strike="noStrike" cap="none">
              <a:solidFill>
                <a:srgbClr val="000000"/>
              </a:solidFill>
              <a:latin typeface="Arial"/>
              <a:ea typeface="Arial"/>
              <a:cs typeface="Arial"/>
              <a:sym typeface="Arial"/>
            </a:endParaRPr>
          </a:p>
        </p:txBody>
      </p:sp>
      <p:pic>
        <p:nvPicPr>
          <p:cNvPr id="41" name="Google Shape;41;p1"/>
          <p:cNvPicPr preferRelativeResize="0"/>
          <p:nvPr/>
        </p:nvPicPr>
        <p:blipFill>
          <a:blip r:embed="rId5">
            <a:alphaModFix/>
          </a:blip>
          <a:stretch>
            <a:fillRect/>
          </a:stretch>
        </p:blipFill>
        <p:spPr>
          <a:xfrm>
            <a:off x="19719688" y="19768225"/>
            <a:ext cx="1624926" cy="1624926"/>
          </a:xfrm>
          <a:prstGeom prst="rect">
            <a:avLst/>
          </a:prstGeom>
          <a:noFill/>
          <a:ln>
            <a:noFill/>
          </a:ln>
        </p:spPr>
      </p:pic>
      <p:pic>
        <p:nvPicPr>
          <p:cNvPr id="42" name="Google Shape;42;p1"/>
          <p:cNvPicPr preferRelativeResize="0"/>
          <p:nvPr/>
        </p:nvPicPr>
        <p:blipFill>
          <a:blip r:embed="rId6">
            <a:alphaModFix/>
          </a:blip>
          <a:stretch>
            <a:fillRect/>
          </a:stretch>
        </p:blipFill>
        <p:spPr>
          <a:xfrm>
            <a:off x="9086500" y="15111350"/>
            <a:ext cx="6748500" cy="5289849"/>
          </a:xfrm>
          <a:prstGeom prst="rect">
            <a:avLst/>
          </a:prstGeom>
          <a:noFill/>
          <a:ln>
            <a:noFill/>
          </a:ln>
        </p:spPr>
      </p:pic>
      <p:pic>
        <p:nvPicPr>
          <p:cNvPr id="43" name="Google Shape;43;p1"/>
          <p:cNvPicPr preferRelativeResize="0"/>
          <p:nvPr/>
        </p:nvPicPr>
        <p:blipFill>
          <a:blip r:embed="rId7">
            <a:alphaModFix/>
          </a:blip>
          <a:stretch>
            <a:fillRect/>
          </a:stretch>
        </p:blipFill>
        <p:spPr>
          <a:xfrm>
            <a:off x="17017775" y="11299850"/>
            <a:ext cx="7179601" cy="8119050"/>
          </a:xfrm>
          <a:prstGeom prst="rect">
            <a:avLst/>
          </a:prstGeom>
          <a:noFill/>
          <a:ln>
            <a:noFill/>
          </a:ln>
        </p:spPr>
      </p:pic>
      <p:pic>
        <p:nvPicPr>
          <p:cNvPr id="44" name="Google Shape;44;p1"/>
          <p:cNvPicPr preferRelativeResize="0"/>
          <p:nvPr/>
        </p:nvPicPr>
        <p:blipFill>
          <a:blip r:embed="rId8">
            <a:alphaModFix/>
          </a:blip>
          <a:stretch>
            <a:fillRect/>
          </a:stretch>
        </p:blipFill>
        <p:spPr>
          <a:xfrm>
            <a:off x="24868200" y="10248675"/>
            <a:ext cx="7372350" cy="5921012"/>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588</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Shulda</dc:creator>
  <cp:lastModifiedBy>Sanders, John</cp:lastModifiedBy>
  <cp:revision>5</cp:revision>
  <dcterms:created xsi:type="dcterms:W3CDTF">2008-12-04T00:20:37Z</dcterms:created>
  <dcterms:modified xsi:type="dcterms:W3CDTF">2019-08-04T23:49:58Z</dcterms:modified>
</cp:coreProperties>
</file>