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acebook Political Ads"/>
          <p:cNvSpPr txBox="1"/>
          <p:nvPr>
            <p:ph type="ctrTitle"/>
          </p:nvPr>
        </p:nvSpPr>
        <p:spPr>
          <a:xfrm>
            <a:off x="1204966" y="1638300"/>
            <a:ext cx="10594868" cy="3302000"/>
          </a:xfrm>
          <a:prstGeom prst="rect">
            <a:avLst/>
          </a:prstGeom>
        </p:spPr>
        <p:txBody>
          <a:bodyPr/>
          <a:lstStyle/>
          <a:p>
            <a:pPr/>
            <a:r>
              <a:t>Facebook Political Ads</a:t>
            </a:r>
          </a:p>
        </p:txBody>
      </p:sp>
      <p:sp>
        <p:nvSpPr>
          <p:cNvPr id="120" name="Sarah Higgins John Sander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Sarah Higgins John Sanders</a:t>
            </a:r>
          </a:p>
        </p:txBody>
      </p:sp>
      <p:pic>
        <p:nvPicPr>
          <p:cNvPr id="121" name="440px-Facebook_F_icon.svg.png" descr="440px-Facebook_F_icon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5979" y="6248400"/>
            <a:ext cx="2872842" cy="2872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ySpark &amp;  SQL Qu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PySpark &amp; </a:t>
            </a:r>
            <a:br/>
            <a:r>
              <a:t>SQL Queries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olitical Ads:"/>
          <p:cNvSpPr txBox="1"/>
          <p:nvPr/>
        </p:nvSpPr>
        <p:spPr>
          <a:xfrm>
            <a:off x="998874" y="3772549"/>
            <a:ext cx="4408094" cy="220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12000"/>
              </a:lnSpc>
              <a:buClr>
                <a:srgbClr val="FFFFFF"/>
              </a:buClr>
              <a:buSzPct val="75000"/>
              <a:buFont typeface="Helvetica Neue Light"/>
              <a:buChar char="•"/>
              <a:defRPr sz="5066">
                <a:ln w="0" cap="flat">
                  <a:solidFill>
                    <a:srgbClr val="FFFFFF"/>
                  </a:solidFill>
                  <a:prstDash val="solid"/>
                  <a:miter lim="400000"/>
                </a:ln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Political Ads:</a:t>
            </a:r>
            <a:br>
              <a:rPr sz="3800">
                <a:noFill/>
              </a:rPr>
            </a:br>
            <a:endParaRPr sz="3800">
              <a:noFill/>
            </a:endParaRPr>
          </a:p>
        </p:txBody>
      </p:sp>
      <p:pic>
        <p:nvPicPr>
          <p:cNvPr id="154" name="67665014_418216185703450_5101678736781082624_n.png" descr="67665014_418216185703450_5101678736781082624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030" y="4851574"/>
            <a:ext cx="12546740" cy="600734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Non-Political Ads:"/>
          <p:cNvSpPr txBox="1"/>
          <p:nvPr/>
        </p:nvSpPr>
        <p:spPr>
          <a:xfrm>
            <a:off x="998874" y="6131903"/>
            <a:ext cx="6315225" cy="2208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12000"/>
              </a:lnSpc>
              <a:buClr>
                <a:srgbClr val="FFFFFF"/>
              </a:buClr>
              <a:buSzPct val="75000"/>
              <a:buFont typeface="Helvetica Neue Light"/>
              <a:buChar char="•"/>
              <a:defRPr sz="5066">
                <a:ln w="0" cap="flat">
                  <a:solidFill>
                    <a:srgbClr val="FFFFFF"/>
                  </a:solidFill>
                  <a:prstDash val="solid"/>
                  <a:miter lim="400000"/>
                </a:ln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Non-Political Ads:</a:t>
            </a:r>
            <a:br>
              <a:rPr sz="3800">
                <a:noFill/>
              </a:rPr>
            </a:br>
            <a:endParaRPr sz="3800">
              <a:noFill/>
            </a:endParaRPr>
          </a:p>
        </p:txBody>
      </p:sp>
      <p:pic>
        <p:nvPicPr>
          <p:cNvPr id="156" name="67440700_860381467651366_1000137350245777408_n.png" descr="67440700_860381467651366_1000137350245777408_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030" y="7201617"/>
            <a:ext cx="12546740" cy="7323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PySpark &amp;  SQL Queries"/>
          <p:cNvSpPr txBox="1"/>
          <p:nvPr>
            <p:ph type="title"/>
          </p:nvPr>
        </p:nvSpPr>
        <p:spPr>
          <a:xfrm>
            <a:off x="1270000" y="319696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PySpark &amp; </a:t>
            </a:r>
            <a:br/>
            <a:r>
              <a:t>SQL Queries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67614485_396534811217556_4858597774104461312_n.png" descr="67614485_396534811217556_4858597774104461312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910" y="6082119"/>
            <a:ext cx="12628980" cy="2249538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PySpark &amp;  SQL Queries"/>
          <p:cNvSpPr txBox="1"/>
          <p:nvPr>
            <p:ph type="title"/>
          </p:nvPr>
        </p:nvSpPr>
        <p:spPr>
          <a:xfrm>
            <a:off x="1270000" y="-177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PySpark &amp; </a:t>
            </a:r>
            <a:br/>
            <a:r>
              <a:t>SQL Queries</a:t>
            </a:r>
          </a:p>
        </p:txBody>
      </p:sp>
      <p:sp>
        <p:nvSpPr>
          <p:cNvPr id="161" name="Query for each political party within the Targetedness column, count how many there are of each one"/>
          <p:cNvSpPr txBox="1"/>
          <p:nvPr/>
        </p:nvSpPr>
        <p:spPr>
          <a:xfrm>
            <a:off x="149402" y="2997849"/>
            <a:ext cx="12628980" cy="3757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12000"/>
              </a:lnSpc>
              <a:buClr>
                <a:srgbClr val="FFFFFF"/>
              </a:buClr>
              <a:buSzPct val="75000"/>
              <a:buFont typeface="Helvetica Neue Light"/>
              <a:buChar char="•"/>
              <a:defRPr sz="5066">
                <a:ln w="0" cap="flat">
                  <a:solidFill>
                    <a:srgbClr val="FFFFFF"/>
                  </a:solidFill>
                  <a:prstDash val="solid"/>
                  <a:miter lim="400000"/>
                </a:ln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Query for each political party within the Targetedness column, count how many there are of each one </a:t>
            </a:r>
            <a:br>
              <a:rPr sz="3800">
                <a:noFill/>
              </a:rPr>
            </a:br>
            <a:endParaRPr sz="3800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67214590_300563780750339_34795832167366656_n.png" descr="67214590_300563780750339_34795832167366656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910" y="6074267"/>
            <a:ext cx="12628980" cy="233664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PySpark &amp;  SQL Queries"/>
          <p:cNvSpPr txBox="1"/>
          <p:nvPr>
            <p:ph type="title"/>
          </p:nvPr>
        </p:nvSpPr>
        <p:spPr>
          <a:xfrm>
            <a:off x="1270000" y="-177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PySpark &amp; </a:t>
            </a:r>
            <a:br/>
            <a:r>
              <a:t>SQL Queries</a:t>
            </a:r>
          </a:p>
        </p:txBody>
      </p:sp>
      <p:sp>
        <p:nvSpPr>
          <p:cNvPr id="165" name="Query for each state within the Targetedness column, count how many there are of each one"/>
          <p:cNvSpPr txBox="1"/>
          <p:nvPr/>
        </p:nvSpPr>
        <p:spPr>
          <a:xfrm>
            <a:off x="196375" y="2997849"/>
            <a:ext cx="12612050" cy="3757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12000"/>
              </a:lnSpc>
              <a:buClr>
                <a:srgbClr val="FFFFFF"/>
              </a:buClr>
              <a:buSzPct val="75000"/>
              <a:buFont typeface="Helvetica Neue Light"/>
              <a:buChar char="•"/>
              <a:defRPr sz="5066">
                <a:ln w="0" cap="flat">
                  <a:solidFill>
                    <a:srgbClr val="FFFFFF"/>
                  </a:solidFill>
                  <a:prstDash val="solid"/>
                  <a:miter lim="400000"/>
                </a:ln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Query for each state within the Targetedness column, count how many there are of each one </a:t>
            </a:r>
            <a:br>
              <a:rPr sz="3800">
                <a:noFill/>
              </a:rPr>
            </a:br>
            <a:endParaRPr sz="3800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Cloud Kubernetes Clus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Google Cloud Kubernetes Cluster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Cloud Kubernetes Cluster"/>
          <p:cNvSpPr txBox="1"/>
          <p:nvPr/>
        </p:nvSpPr>
        <p:spPr>
          <a:xfrm>
            <a:off x="1270000" y="-1778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Google Cloud Kubernetes Cluster</a:t>
            </a:r>
          </a:p>
        </p:txBody>
      </p:sp>
      <p:pic>
        <p:nvPicPr>
          <p:cNvPr id="170" name="67393193_652217685280729_211281905285332992_n.png" descr="67393193_652217685280729_211281905285332992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742" y="7402727"/>
            <a:ext cx="12611316" cy="113969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ubmit the job to the Google Cluster through command line interface after establishing Spark connection"/>
          <p:cNvSpPr txBox="1"/>
          <p:nvPr/>
        </p:nvSpPr>
        <p:spPr>
          <a:xfrm>
            <a:off x="-25400" y="3384513"/>
            <a:ext cx="13055601" cy="3757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12000"/>
              </a:lnSpc>
              <a:buClr>
                <a:srgbClr val="FFFFFF"/>
              </a:buClr>
              <a:buSzPct val="75000"/>
              <a:buFont typeface="Helvetica Neue Light"/>
              <a:buChar char="•"/>
              <a:defRPr sz="5066">
                <a:ln w="0" cap="flat">
                  <a:solidFill>
                    <a:srgbClr val="FFFFFF"/>
                  </a:solidFill>
                  <a:prstDash val="solid"/>
                  <a:miter lim="400000"/>
                </a:ln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Submit the job to the Google Cluster through command line interface after establishing Spark connection</a:t>
            </a:r>
            <a:br>
              <a:rPr sz="3800">
                <a:noFill/>
              </a:rPr>
            </a:br>
            <a:endParaRPr sz="3800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Cloud Kubernetes Cluster"/>
          <p:cNvSpPr txBox="1"/>
          <p:nvPr/>
        </p:nvSpPr>
        <p:spPr>
          <a:xfrm>
            <a:off x="1270000" y="-1778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Google Cloud Kubernetes Cluster</a:t>
            </a:r>
          </a:p>
        </p:txBody>
      </p:sp>
      <p:pic>
        <p:nvPicPr>
          <p:cNvPr id="174" name="67299137_418905928970314_649761485970472960_n.png" descr="67299137_418905928970314_649761485970472960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5290" y="3058349"/>
            <a:ext cx="8994220" cy="6327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Cloud Kubernetes Cluster"/>
          <p:cNvSpPr txBox="1"/>
          <p:nvPr/>
        </p:nvSpPr>
        <p:spPr>
          <a:xfrm>
            <a:off x="1270000" y="-1778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Google Cloud Kubernetes Cluster</a:t>
            </a:r>
          </a:p>
        </p:txBody>
      </p:sp>
      <p:pic>
        <p:nvPicPr>
          <p:cNvPr id="177" name="67614040_2317365435247184_7443275639336992768_n.png" descr="67614040_2317365435247184_7443275639336992768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2694" y="3026503"/>
            <a:ext cx="10219412" cy="64337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Cloud Kubernetes Cluster"/>
          <p:cNvSpPr txBox="1"/>
          <p:nvPr/>
        </p:nvSpPr>
        <p:spPr>
          <a:xfrm>
            <a:off x="1270000" y="-1778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Google Cloud Kubernetes Cluster</a:t>
            </a:r>
          </a:p>
        </p:txBody>
      </p:sp>
      <p:pic>
        <p:nvPicPr>
          <p:cNvPr id="180" name="67614299_2439491492763321_6082267569148919808_n.png" descr="67614299_2439491492763321_6082267569148919808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100" y="5878566"/>
            <a:ext cx="12178600" cy="3171588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Executors added and received all jobs from queries"/>
          <p:cNvSpPr txBox="1"/>
          <p:nvPr/>
        </p:nvSpPr>
        <p:spPr>
          <a:xfrm>
            <a:off x="149402" y="3385199"/>
            <a:ext cx="12705996" cy="2983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12000"/>
              </a:lnSpc>
              <a:buClr>
                <a:srgbClr val="FFFFFF"/>
              </a:buClr>
              <a:buSzPct val="75000"/>
              <a:buFont typeface="Helvetica Neue Light"/>
              <a:buChar char="•"/>
              <a:defRPr sz="5066">
                <a:ln w="0" cap="flat">
                  <a:solidFill>
                    <a:srgbClr val="FFFFFF"/>
                  </a:solidFill>
                  <a:prstDash val="solid"/>
                  <a:miter lim="400000"/>
                </a:ln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Executors added and received all jobs from queries </a:t>
            </a:r>
            <a:br>
              <a:rPr sz="3800">
                <a:noFill/>
              </a:rPr>
            </a:br>
            <a:endParaRPr sz="3800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Cloud Kubernetes Cluster"/>
          <p:cNvSpPr txBox="1"/>
          <p:nvPr/>
        </p:nvSpPr>
        <p:spPr>
          <a:xfrm>
            <a:off x="1270000" y="-1778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Google Cloud Kubernetes Cluster</a:t>
            </a:r>
          </a:p>
        </p:txBody>
      </p:sp>
      <p:pic>
        <p:nvPicPr>
          <p:cNvPr id="184" name="67430227_416126072332922_2549522570072293376_n.png" descr="67430227_416126072332922_2549522570072293376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478" y="4882487"/>
            <a:ext cx="12157844" cy="4375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67636747_3075242139182779_2939822878373183488_n.png" descr="67636747_3075242139182779_2939822878373183488_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3478" y="3376091"/>
            <a:ext cx="12157844" cy="12545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pic>
        <p:nvPicPr>
          <p:cNvPr id="124" name="ogbMNWxc9U3Rbpfd6OVdtCXFo1zCqIzlzXyF2JiujVJYLy2Ckuy2mwzxUFYJWGd6FB3dyB73yOldsTYWRKI5daQOK2ffcmyNWdajngqPMs_YzhRlY5wwBYVuGhv99ti6.png" descr="ogbMNWxc9U3Rbpfd6OVdtCXFo1zCqIzlzXyF2JiujVJYLy2Ckuy2mwzxUFYJWGd6FB3dyB73yOldsTYWRKI5daQOK2ffcmyNWdajngqPMs_YzhRlY5wwBYVuGhv99ti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2949" y="6424102"/>
            <a:ext cx="2898902" cy="1556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Had trouble cleaning the data due to large size and inconsistent patterns per column…"/>
          <p:cNvSpPr txBox="1"/>
          <p:nvPr>
            <p:ph type="body" idx="1"/>
          </p:nvPr>
        </p:nvSpPr>
        <p:spPr>
          <a:xfrm>
            <a:off x="531130" y="2265249"/>
            <a:ext cx="11942540" cy="9753601"/>
          </a:xfrm>
          <a:prstGeom prst="rect">
            <a:avLst/>
          </a:prstGeom>
        </p:spPr>
        <p:txBody>
          <a:bodyPr/>
          <a:lstStyle/>
          <a:p>
            <a:pPr marL="429768" indent="-429768" defTabSz="549148">
              <a:spcBef>
                <a:spcPts val="3900"/>
              </a:spcBef>
              <a:defRPr sz="4700"/>
            </a:pPr>
            <a:r>
              <a:t>Had trouble cleaning the data due to large size and inconsistent patterns per column</a:t>
            </a:r>
          </a:p>
          <a:p>
            <a:pPr marL="429768" indent="-429768" defTabSz="549148">
              <a:spcBef>
                <a:spcPts val="3900"/>
              </a:spcBef>
              <a:defRPr sz="4700"/>
            </a:pPr>
            <a:r>
              <a:t>Many lines in the data are written in HTML code, difficult to munge through</a:t>
            </a:r>
          </a:p>
          <a:p>
            <a:pPr marL="565484" indent="-565484" defTabSz="549148">
              <a:spcBef>
                <a:spcPts val="3900"/>
              </a:spcBef>
              <a:defRPr sz="3572"/>
            </a:pPr>
            <a:r>
              <a:rPr sz="4700"/>
              <a:t>Large dataset takes a long time to run on the cluster</a:t>
            </a:r>
            <a:br/>
            <a:br/>
            <a:br/>
            <a:br/>
            <a:br/>
            <a:br/>
            <a:br/>
          </a:p>
        </p:txBody>
      </p:sp>
      <p:sp>
        <p:nvSpPr>
          <p:cNvPr id="190" name="Challenges"/>
          <p:cNvSpPr txBox="1"/>
          <p:nvPr/>
        </p:nvSpPr>
        <p:spPr>
          <a:xfrm>
            <a:off x="1270000" y="-1778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Challenges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Inconsistent pattern output example:"/>
          <p:cNvSpPr txBox="1"/>
          <p:nvPr>
            <p:ph type="body" idx="1"/>
          </p:nvPr>
        </p:nvSpPr>
        <p:spPr>
          <a:xfrm>
            <a:off x="952500" y="3329640"/>
            <a:ext cx="11099800" cy="6663424"/>
          </a:xfrm>
          <a:prstGeom prst="rect">
            <a:avLst/>
          </a:prstGeom>
        </p:spPr>
        <p:txBody>
          <a:bodyPr/>
          <a:lstStyle/>
          <a:p>
            <a:pPr marL="429768" indent="-429768" defTabSz="549148">
              <a:spcBef>
                <a:spcPts val="3900"/>
              </a:spcBef>
              <a:defRPr sz="4700"/>
            </a:pPr>
            <a:r>
              <a:t>Inconsistent pattern output example:</a:t>
            </a:r>
            <a:br/>
            <a:br/>
            <a:br/>
            <a:br/>
            <a:br/>
            <a:br/>
            <a:br/>
            <a:br/>
          </a:p>
        </p:txBody>
      </p:sp>
      <p:pic>
        <p:nvPicPr>
          <p:cNvPr id="193" name="67308815_2490226427750901_3528090736291479552_n.png" descr="67308815_2490226427750901_3528090736291479552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5451" y="6370729"/>
            <a:ext cx="8873898" cy="319365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Challenges"/>
          <p:cNvSpPr txBox="1"/>
          <p:nvPr/>
        </p:nvSpPr>
        <p:spPr>
          <a:xfrm>
            <a:off x="1270000" y="-1778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Challenges </a:t>
            </a:r>
          </a:p>
        </p:txBody>
      </p:sp>
      <p:pic>
        <p:nvPicPr>
          <p:cNvPr id="195" name="67636747_3075242139182779_2939822878373183488_n.png" descr="67636747_3075242139182779_2939822878373183488_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5451" y="5276224"/>
            <a:ext cx="8873898" cy="915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200" name="67817955_377287376263730_657349765469569024_n.png" descr="67817955_377287376263730_657349765469569024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418" y="2066056"/>
            <a:ext cx="9149964" cy="7348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203" name="67361774_395467487749755_1539101384492711936_n.png" descr="67361774_395467487749755_1539101384492711936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2681" y="1978120"/>
            <a:ext cx="9599438" cy="7524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206" name="67604452_490324391539275_8186560394660151296_n.png" descr="67604452_490324391539275_8186560394660151296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8280" y="1988982"/>
            <a:ext cx="7648240" cy="7502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 </a:t>
            </a:r>
          </a:p>
        </p:txBody>
      </p:sp>
      <p:sp>
        <p:nvSpPr>
          <p:cNvPr id="211" name="More political ads being created than ever befo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political ads being created than ever before</a:t>
            </a:r>
          </a:p>
          <a:p>
            <a:pPr/>
            <a:r>
              <a:t>Many users contributed their ads received from key-political states (CA,TX &amp; FL)</a:t>
            </a:r>
          </a:p>
          <a:p>
            <a:pPr/>
            <a:r>
              <a:t>More unique/ distinct Democratic ads being seen by users post-2016 election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27" name="Social Media is shaping political opin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Social Media is shaping political opinion </a:t>
            </a:r>
          </a:p>
          <a:p>
            <a:pPr/>
            <a:r>
              <a:t>Organizations advertise heavily to large audience</a:t>
            </a:r>
          </a:p>
          <a:p>
            <a:pPr/>
            <a:r>
              <a:t>Foreign interference? (Ex. 2016 election, Russian “troll farm”) </a:t>
            </a:r>
          </a:p>
        </p:txBody>
      </p:sp>
      <p:pic>
        <p:nvPicPr>
          <p:cNvPr id="128" name="ogbMNWxc9U3Rbpfd6OVdtCXFo1zCqIzlzXyF2JiujVJYLy2Ckuy2mwzxUFYJWGd6FB3dyB73yOldsTYWRKI5daQOK2ffcmyNWdajngqPMs_YzhRlY5wwBYVuGhv99ti6.png" descr="ogbMNWxc9U3Rbpfd6OVdtCXFo1zCqIzlzXyF2JiujVJYLy2Ckuy2mwzxUFYJWGd6FB3dyB73yOldsTYWRKI5daQOK2ffcmyNWdajngqPMs_YzhRlY5wwBYVuGhv99ti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2949" y="8049550"/>
            <a:ext cx="2898902" cy="1556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hank You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 </a:t>
            </a:r>
          </a:p>
        </p:txBody>
      </p:sp>
      <p:pic>
        <p:nvPicPr>
          <p:cNvPr id="216" name="440px-Facebook_F_icon.svg.png" descr="440px-Facebook_F_icon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5979" y="6190741"/>
            <a:ext cx="2872842" cy="2872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roPublic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ProPublica</a:t>
            </a:r>
          </a:p>
        </p:txBody>
      </p:sp>
      <p:pic>
        <p:nvPicPr>
          <p:cNvPr id="131" name="wtXBZ41csTBjV9vnsIsN2KhUcGaE_Q0u03g5L3ExG8yqlsy0GvN37ClP_Rr-2lMVsAS9wtiTOybSO37uqhPSLBJ5MhTbqTPl8SkhelaiXiiLSXAWWx9nQdbk23uE8uoT.png" descr="wtXBZ41csTBjV9vnsIsN2KhUcGaE_Q0u03g5L3ExG8yqlsy0GvN37ClP_Rr-2lMVsAS9wtiTOybSO37uqhPSLBJ5MhTbqTPl8SkhelaiXiiLSXAWWx9nQdbk23uE8u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2731" y="7137671"/>
            <a:ext cx="1819338" cy="18275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roPublic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ProPublica</a:t>
            </a:r>
          </a:p>
        </p:txBody>
      </p:sp>
      <p:sp>
        <p:nvSpPr>
          <p:cNvPr id="134" name="Browser Extension that collects thousands of ads from thousands of volunteer Facebook users, but hides their identities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Browser Extension that collects thousands of ads from thousands of volunteer Facebook users, but hides their identities </a:t>
            </a:r>
          </a:p>
          <a:p>
            <a:pPr/>
            <a:r>
              <a:t>Starts collecting ads as soon as users login </a:t>
            </a:r>
          </a:p>
          <a:p>
            <a:pPr/>
            <a:r>
              <a:t>Open-Sourced, customized for several countries </a:t>
            </a:r>
          </a:p>
        </p:txBody>
      </p:sp>
      <p:pic>
        <p:nvPicPr>
          <p:cNvPr id="135" name="wtXBZ41csTBjV9vnsIsN2KhUcGaE_Q0u03g5L3ExG8yqlsy0GvN37ClP_Rr-2lMVsAS9wtiTOybSO37uqhPSLBJ5MhTbqTPl8SkhelaiXiiLSXAWWx9nQdbk23uE8uoT.png" descr="wtXBZ41csTBjV9vnsIsN2KhUcGaE_Q0u03g5L3ExG8yqlsy0GvN37ClP_Rr-2lMVsAS9wtiTOybSO37uqhPSLBJ5MhTbqTPl8SkhelaiXiiLSXAWWx9nQdbk23uE8u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8154" y="7827255"/>
            <a:ext cx="1819338" cy="18275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he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</a:t>
            </a:r>
          </a:p>
        </p:txBody>
      </p:sp>
      <p:pic>
        <p:nvPicPr>
          <p:cNvPr id="138" name="BlIFl78Hozi41zgIm8wbvCvOLrYn5xtwLZhzCRXVMUENN-kj9Glpg68-kKAl7brqYK7Mev9asSb-ee_U9aWmxaMxCrICrJ-D0Q7zPAMGHZDe4xpeDati1WoqA8ZfpI_D.png" descr="BlIFl78Hozi41zgIm8wbvCvOLrYn5xtwLZhzCRXVMUENN-kj9Glpg68-kKAl7brqYK7Mev9asSb-ee_U9aWmxaMxCrICrJ-D0Q7zPAMGHZDe4xpeDati1WoqA8ZfpI_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9050" y="6881377"/>
            <a:ext cx="7886700" cy="245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Uses a Naive Bayes machine learning classifier to identify political ads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Uses a Naive Bayes machine learning classifier to identify political ads</a:t>
            </a:r>
          </a:p>
          <a:p>
            <a:pPr/>
            <a:r>
              <a:t>Features include: Id, Political_probability &amp; targetedness</a:t>
            </a:r>
          </a:p>
          <a:p>
            <a:pPr/>
            <a:r>
              <a:t>Updated daily </a:t>
            </a:r>
          </a:p>
        </p:txBody>
      </p:sp>
      <p:sp>
        <p:nvSpPr>
          <p:cNvPr id="141" name="The Data"/>
          <p:cNvSpPr txBox="1"/>
          <p:nvPr/>
        </p:nvSpPr>
        <p:spPr>
          <a:xfrm>
            <a:off x="1270000" y="-1778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The Data</a:t>
            </a:r>
          </a:p>
        </p:txBody>
      </p:sp>
      <p:pic>
        <p:nvPicPr>
          <p:cNvPr id="142" name="BlIFl78Hozi41zgIm8wbvCvOLrYn5xtwLZhzCRXVMUENN-kj9Glpg68-kKAl7brqYK7Mev9asSb-ee_U9aWmxaMxCrICrJ-D0Q7zPAMGHZDe4xpeDati1WoqA8ZfpI_D.png" descr="BlIFl78Hozi41zgIm8wbvCvOLrYn5xtwLZhzCRXVMUENN-kj9Glpg68-kKAl7brqYK7Mev9asSb-ee_U9aWmxaMxCrICrJ-D0Q7zPAMGHZDe4xpeDati1WoqA8ZfpI_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3082" y="7432336"/>
            <a:ext cx="6656212" cy="2068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Questions to be answer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 to be answered </a:t>
            </a:r>
          </a:p>
        </p:txBody>
      </p:sp>
      <p:pic>
        <p:nvPicPr>
          <p:cNvPr id="145" name="c4HR21ruPrX_sxW9-TJSSoHnV_tgHa_AHMAosNyu731A-FP0kr6ZbAJnGjI8dDca8EijPf_01J7fC_fJ1bCSCJLdQndPTP7FspIZ1yuU6x_ERKn_Jv75YtL4F-4wsYJ4.png" descr="c4HR21ruPrX_sxW9-TJSSoHnV_tgHa_AHMAosNyu731A-FP0kr6ZbAJnGjI8dDca8EijPf_01J7fC_fJ1bCSCJLdQndPTP7FspIZ1yuU6x_ERKn_Jv75YtL4F-4wsYJ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8809" y="7243229"/>
            <a:ext cx="4127183" cy="1959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“How many ads in the dataset are political/non-political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“How many ads in the dataset are political/non-political? </a:t>
            </a:r>
          </a:p>
          <a:p>
            <a:pPr/>
            <a:r>
              <a:t>“How many ads were created per state?”</a:t>
            </a:r>
          </a:p>
          <a:p>
            <a:pPr/>
            <a:r>
              <a:t>“How many ads were created per political party?” </a:t>
            </a:r>
          </a:p>
        </p:txBody>
      </p:sp>
      <p:sp>
        <p:nvSpPr>
          <p:cNvPr id="148" name="Questions to be answered"/>
          <p:cNvSpPr txBox="1"/>
          <p:nvPr/>
        </p:nvSpPr>
        <p:spPr>
          <a:xfrm>
            <a:off x="1270000" y="-1778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Questions to be answered </a:t>
            </a:r>
          </a:p>
        </p:txBody>
      </p:sp>
      <p:pic>
        <p:nvPicPr>
          <p:cNvPr id="149" name="c4HR21ruPrX_sxW9-TJSSoHnV_tgHa_AHMAosNyu731A-FP0kr6ZbAJnGjI8dDca8EijPf_01J7fC_fJ1bCSCJLdQndPTP7FspIZ1yuU6x_ERKn_Jv75YtL4F-4wsYJ4.png" descr="c4HR21ruPrX_sxW9-TJSSoHnV_tgHa_AHMAosNyu731A-FP0kr6ZbAJnGjI8dDca8EijPf_01J7fC_fJ1bCSCJLdQndPTP7FspIZ1yuU6x_ERKn_Jv75YtL4F-4wsYJ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8808" y="7637277"/>
            <a:ext cx="4127183" cy="1959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