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2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8249118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8249118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01f40f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01f40f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8249118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8249118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8249118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8249118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8249118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8249118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8249118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8249118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8249118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8249118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82491189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82491189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8249118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8249118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path/qupath/wiki/Supported-image-forma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Quantification of staining variability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845000" y="566400"/>
            <a:ext cx="3205800" cy="4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Hematoxylin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Eosin </a:t>
            </a:r>
            <a:endParaRPr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staining can vary with fixation, tissue processing, sections, reagents, timing…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exercise we will learn how to measure this variability.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in QuPath: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project, add images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stains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tissue / make annotation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OD sum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intensity of </a:t>
            </a:r>
            <a:r>
              <a:rPr lang="en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Hematoxylin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Eosin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the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400"/>
            <a:ext cx="5516378" cy="40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0" y="0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Evaluate the data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94750" y="800100"/>
            <a:ext cx="4860900" cy="26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Click the link below to open Sheets. </a:t>
            </a:r>
            <a:r>
              <a:rPr lang="pl-PL" sz="1800" dirty="0" smtClean="0">
                <a:latin typeface="Calibri"/>
                <a:ea typeface="Calibri"/>
                <a:cs typeface="Calibri"/>
                <a:sym typeface="Calibri"/>
              </a:rPr>
              <a:t>Plese type the values we need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(OD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hematoxylin,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and eosin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mean values) </a:t>
            </a:r>
            <a:r>
              <a:rPr lang="pl-PL" sz="1800" dirty="0" smtClean="0">
                <a:latin typeface="Calibri"/>
                <a:ea typeface="Calibri"/>
                <a:cs typeface="Calibri"/>
                <a:sym typeface="Calibri"/>
              </a:rPr>
              <a:t>in the results sheet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l-PL" sz="1800" dirty="0" smtClean="0">
                <a:latin typeface="Calibri"/>
                <a:ea typeface="Calibri"/>
                <a:cs typeface="Calibri"/>
                <a:sym typeface="Calibri"/>
              </a:rPr>
              <a:t> Keep adding to the list to help us build better statistics! Thanks!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https://docs.google.com/spreadsheets/d/1rSoNvVjoyXVB1UG82mFkEVlhheLUwBJVnt6Qhk1X22U/edit?usp=sharing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Working with projects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691063" y="723900"/>
            <a:ext cx="4359737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worth knowing about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pl-PL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r>
              <a:rPr lang="pl-PL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undergoing rapid evolution in QuPath and it’s best not to mix projects from different versions of the software!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t="1888" b="20399"/>
          <a:stretch/>
        </p:blipFill>
        <p:spPr>
          <a:xfrm>
            <a:off x="189375" y="940950"/>
            <a:ext cx="2825100" cy="14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28350" y="1792625"/>
            <a:ext cx="901800" cy="172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1975" y="2872550"/>
            <a:ext cx="27999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you can also drag an empty folder into main QuPath window to start a new project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25" y="3311550"/>
            <a:ext cx="2376900" cy="7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-3725" y="811200"/>
            <a:ext cx="3757500" cy="1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 images to your project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subfolder called </a:t>
            </a: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QuPath project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</a:t>
            </a: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n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them with </a:t>
            </a: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images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0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Working with projects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22775" y="3191597"/>
            <a:ext cx="4232400" cy="18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Tips: Make sure that each image has a unique name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open remote slides shared using OMERO server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845000" y="717350"/>
            <a:ext cx="3205800" cy="4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 of images can be opened with QuPath?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supported by OpenSlide and </a:t>
            </a: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Bio-formats (including those from most major microscope manufacturers). </a:t>
            </a:r>
            <a:b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JPEG, ImageJ TIFF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A737D"/>
                </a:solidFill>
                <a:highlight>
                  <a:srgbClr val="FFFFFF"/>
                </a:highlight>
              </a:rPr>
              <a:t>For an image file to work with QuPath, an open source reader needs to exist. </a:t>
            </a:r>
            <a:r>
              <a:rPr lang="en" sz="1000" dirty="0" smtClean="0">
                <a:solidFill>
                  <a:srgbClr val="6A737D"/>
                </a:solidFill>
                <a:highlight>
                  <a:srgbClr val="FFFFFF"/>
                </a:highlight>
              </a:rPr>
              <a:t>Some proprietary </a:t>
            </a:r>
            <a:r>
              <a:rPr lang="en" sz="1000" dirty="0">
                <a:solidFill>
                  <a:srgbClr val="6A737D"/>
                </a:solidFill>
                <a:highlight>
                  <a:srgbClr val="FFFFFF"/>
                </a:highlight>
              </a:rPr>
              <a:t>formats that don't have a reader available can't be used, unfortunately.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https://github.com/qupath/qupath/wiki/Supported-image-formats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76" y="2150650"/>
            <a:ext cx="3370671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0" y="0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Create a new project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1350" y="800100"/>
            <a:ext cx="36963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Raw files: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E01. From sample to slide I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(December 7, 12, 27, 28.czi)</a:t>
            </a:r>
            <a:endParaRPr lang="en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Create a new, empty folder, choose as your project, make a subfolder </a:t>
            </a:r>
            <a:r>
              <a:rPr lang="en" sz="1800" i="1" dirty="0"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, copy image files, add metadata (stain=HE), save your project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845000" y="723900"/>
            <a:ext cx="32058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Projects will: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things organized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Improve reproducibility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Help with reusability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Save your time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5" y="1189025"/>
            <a:ext cx="2077754" cy="1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-3725" y="811200"/>
            <a:ext cx="37575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metadata to help organize your files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845000" y="723900"/>
            <a:ext cx="32058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Metadata use ideas: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Stain used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Treatment status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Antibody concentration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Scanner type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QC status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414025" y="1624700"/>
            <a:ext cx="723600" cy="128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838" y="1161812"/>
            <a:ext cx="1831375" cy="1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51" y="2919627"/>
            <a:ext cx="1877125" cy="8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6200" y="3850725"/>
            <a:ext cx="4232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change many files at once using Project -&gt; Edit project metadata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950" y="4177774"/>
            <a:ext cx="2573400" cy="8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3850" y="2571750"/>
            <a:ext cx="51954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sort your files on metadata - helpful with large projects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0" y="0"/>
            <a:ext cx="4572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Working with projects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-24375" y="0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Stain separation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1350" y="604829"/>
            <a:ext cx="3696300" cy="4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Verify that the slide is set to an appropriate image type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Select small </a:t>
            </a:r>
            <a:r>
              <a:rPr lang="en" sz="1800" i="1" dirty="0">
                <a:latin typeface="Calibri"/>
                <a:ea typeface="Calibri"/>
                <a:cs typeface="Calibri"/>
                <a:sym typeface="Calibri"/>
              </a:rPr>
              <a:t>rectangular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region of interest that contains examples of </a:t>
            </a:r>
            <a:r>
              <a:rPr lang="en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" sz="1800" b="1" dirty="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and background, then run </a:t>
            </a:r>
            <a:r>
              <a:rPr lang="en" sz="1800" i="1" dirty="0">
                <a:latin typeface="Calibri"/>
                <a:ea typeface="Calibri"/>
                <a:cs typeface="Calibri"/>
                <a:sym typeface="Calibri"/>
              </a:rPr>
              <a:t>Estimate stain vectors</a:t>
            </a:r>
            <a:endParaRPr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Hematoxylin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cell nuclei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Eosin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erythocytes, muscles, collagen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Check the results: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click keys 1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 b="1" dirty="0" smtClean="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to see the separated stains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t="1047" r="2190" b="2835"/>
          <a:stretch/>
        </p:blipFill>
        <p:spPr>
          <a:xfrm>
            <a:off x="3419700" y="166275"/>
            <a:ext cx="2080125" cy="21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1350" y="4635625"/>
            <a:ext cx="4232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ctrl+L is a shortcut for </a:t>
            </a:r>
            <a:r>
              <a:rPr lang="en" sz="1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List </a:t>
            </a: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very handy when you want to quickly find a command - try vectors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300" y="1495025"/>
            <a:ext cx="4577200" cy="35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500" y="3286116"/>
            <a:ext cx="2080125" cy="78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0" y="0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Tissue detection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1350" y="800100"/>
            <a:ext cx="3696300" cy="26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Tissue detection will not work well on these cropped slides (no tissue borders). Let’s </a:t>
            </a:r>
            <a:r>
              <a:rPr lang="en" sz="1800" i="1" dirty="0">
                <a:latin typeface="Calibri"/>
                <a:ea typeface="Calibri"/>
                <a:cs typeface="Calibri"/>
                <a:sym typeface="Calibri"/>
              </a:rPr>
              <a:t>Create full image annotation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(Ctrl+Shift+A).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Alternatively, you can mark it manually for this set using </a:t>
            </a:r>
            <a:r>
              <a:rPr lang="en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tool and select all of the tissue.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94750" y="3411000"/>
            <a:ext cx="31785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there is a lot of useful shortcuts for tools in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QuPath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- rectangle, O - ellipse, L - line, P - polygon, V - polyline, B - brush, W - wand, . - points, M - move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r="4470"/>
          <a:stretch/>
        </p:blipFill>
        <p:spPr>
          <a:xfrm>
            <a:off x="3633425" y="2251225"/>
            <a:ext cx="17105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0" y="0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Measure the intensity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94750" y="800100"/>
            <a:ext cx="3766500" cy="21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Let’s measure the Optical density (how opaque is the tissue) and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mean intensity of Hematoxylin and Eosin.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94750" y="4251000"/>
            <a:ext cx="4232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ctrl+L is a shortcut for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List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search for intensity to quickly find needed command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525" y="190375"/>
            <a:ext cx="2917950" cy="490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0" y="0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Export the data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94750" y="800100"/>
            <a:ext cx="3766500" cy="21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Show annotation measurements and copy them to clipboard. You can also use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94750" y="4251000"/>
            <a:ext cx="4232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you can automate data export with a simple script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2177775"/>
            <a:ext cx="8581601" cy="19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50" y="1499500"/>
            <a:ext cx="4381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585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Zbigniew Mikulski</cp:lastModifiedBy>
  <cp:revision>8</cp:revision>
  <dcterms:modified xsi:type="dcterms:W3CDTF">2019-06-29T00:44:38Z</dcterms:modified>
</cp:coreProperties>
</file>