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45"/>
  </p:notesMasterIdLst>
  <p:sldIdLst>
    <p:sldId id="256" r:id="rId2"/>
    <p:sldId id="257" r:id="rId3"/>
    <p:sldId id="258" r:id="rId4"/>
    <p:sldId id="259" r:id="rId5"/>
    <p:sldId id="261" r:id="rId6"/>
    <p:sldId id="262" r:id="rId7"/>
    <p:sldId id="263" r:id="rId8"/>
    <p:sldId id="264" r:id="rId9"/>
    <p:sldId id="265" r:id="rId10"/>
    <p:sldId id="266" r:id="rId11"/>
    <p:sldId id="267" r:id="rId12"/>
    <p:sldId id="269" r:id="rId13"/>
    <p:sldId id="270" r:id="rId14"/>
    <p:sldId id="271" r:id="rId15"/>
    <p:sldId id="276" r:id="rId16"/>
    <p:sldId id="273" r:id="rId17"/>
    <p:sldId id="277" r:id="rId18"/>
    <p:sldId id="278" r:id="rId19"/>
    <p:sldId id="279" r:id="rId20"/>
    <p:sldId id="281" r:id="rId21"/>
    <p:sldId id="282" r:id="rId22"/>
    <p:sldId id="283" r:id="rId23"/>
    <p:sldId id="284" r:id="rId24"/>
    <p:sldId id="285" r:id="rId25"/>
    <p:sldId id="286" r:id="rId26"/>
    <p:sldId id="287" r:id="rId27"/>
    <p:sldId id="288" r:id="rId28"/>
    <p:sldId id="291" r:id="rId29"/>
    <p:sldId id="290"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307" r:id="rId46"/>
    <p:sldId id="308" r:id="rId47"/>
    <p:sldId id="311" r:id="rId48"/>
    <p:sldId id="310"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9" r:id="rId75"/>
    <p:sldId id="340" r:id="rId76"/>
    <p:sldId id="338" r:id="rId77"/>
    <p:sldId id="341" r:id="rId78"/>
    <p:sldId id="342" r:id="rId79"/>
    <p:sldId id="343" r:id="rId80"/>
    <p:sldId id="344" r:id="rId81"/>
    <p:sldId id="345" r:id="rId82"/>
    <p:sldId id="346" r:id="rId83"/>
    <p:sldId id="347" r:id="rId84"/>
    <p:sldId id="348" r:id="rId85"/>
    <p:sldId id="349" r:id="rId86"/>
    <p:sldId id="350" r:id="rId87"/>
    <p:sldId id="351" r:id="rId88"/>
    <p:sldId id="352" r:id="rId89"/>
    <p:sldId id="353" r:id="rId90"/>
    <p:sldId id="355" r:id="rId91"/>
    <p:sldId id="356" r:id="rId92"/>
    <p:sldId id="357" r:id="rId93"/>
    <p:sldId id="358" r:id="rId94"/>
    <p:sldId id="359" r:id="rId95"/>
    <p:sldId id="360" r:id="rId96"/>
    <p:sldId id="361" r:id="rId97"/>
    <p:sldId id="362" r:id="rId98"/>
    <p:sldId id="363" r:id="rId99"/>
    <p:sldId id="364" r:id="rId100"/>
    <p:sldId id="365" r:id="rId101"/>
    <p:sldId id="366" r:id="rId102"/>
    <p:sldId id="368" r:id="rId103"/>
    <p:sldId id="369" r:id="rId104"/>
    <p:sldId id="370" r:id="rId105"/>
    <p:sldId id="371" r:id="rId106"/>
    <p:sldId id="373" r:id="rId107"/>
    <p:sldId id="374" r:id="rId108"/>
    <p:sldId id="375" r:id="rId109"/>
    <p:sldId id="376" r:id="rId110"/>
    <p:sldId id="378" r:id="rId111"/>
    <p:sldId id="379" r:id="rId112"/>
    <p:sldId id="380" r:id="rId113"/>
    <p:sldId id="382" r:id="rId114"/>
    <p:sldId id="377" r:id="rId115"/>
    <p:sldId id="268" r:id="rId116"/>
    <p:sldId id="383" r:id="rId117"/>
    <p:sldId id="372" r:id="rId118"/>
    <p:sldId id="381" r:id="rId119"/>
    <p:sldId id="387" r:id="rId120"/>
    <p:sldId id="389" r:id="rId121"/>
    <p:sldId id="390" r:id="rId122"/>
    <p:sldId id="391" r:id="rId123"/>
    <p:sldId id="392" r:id="rId124"/>
    <p:sldId id="393" r:id="rId125"/>
    <p:sldId id="394" r:id="rId126"/>
    <p:sldId id="395" r:id="rId127"/>
    <p:sldId id="396" r:id="rId128"/>
    <p:sldId id="397" r:id="rId129"/>
    <p:sldId id="398" r:id="rId130"/>
    <p:sldId id="399" r:id="rId131"/>
    <p:sldId id="400" r:id="rId132"/>
    <p:sldId id="401" r:id="rId133"/>
    <p:sldId id="272" r:id="rId134"/>
    <p:sldId id="289" r:id="rId135"/>
    <p:sldId id="309" r:id="rId136"/>
    <p:sldId id="337" r:id="rId137"/>
    <p:sldId id="354" r:id="rId138"/>
    <p:sldId id="367" r:id="rId139"/>
    <p:sldId id="385" r:id="rId140"/>
    <p:sldId id="384" r:id="rId141"/>
    <p:sldId id="386" r:id="rId142"/>
    <p:sldId id="260" r:id="rId143"/>
    <p:sldId id="275" r:id="rId1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65" d="100"/>
          <a:sy n="65" d="100"/>
        </p:scale>
        <p:origin x="11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FB56B7-64D5-4AD3-8C1B-7F5EA1613175}" type="datetimeFigureOut">
              <a:rPr lang="en-GB" smtClean="0"/>
              <a:t>18/06/2025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039339-10ED-4CC4-9FE0-569F5DEE29B3}" type="slidenum">
              <a:rPr lang="en-GB" smtClean="0"/>
              <a:t>‹#›</a:t>
            </a:fld>
            <a:endParaRPr lang="en-GB"/>
          </a:p>
        </p:txBody>
      </p:sp>
    </p:spTree>
    <p:extLst>
      <p:ext uri="{BB962C8B-B14F-4D97-AF65-F5344CB8AC3E}">
        <p14:creationId xmlns:p14="http://schemas.microsoft.com/office/powerpoint/2010/main" val="2510424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039339-10ED-4CC4-9FE0-569F5DEE29B3}" type="slidenum">
              <a:rPr lang="en-GB" smtClean="0"/>
              <a:t>25</a:t>
            </a:fld>
            <a:endParaRPr lang="en-GB"/>
          </a:p>
        </p:txBody>
      </p:sp>
    </p:spTree>
    <p:extLst>
      <p:ext uri="{BB962C8B-B14F-4D97-AF65-F5344CB8AC3E}">
        <p14:creationId xmlns:p14="http://schemas.microsoft.com/office/powerpoint/2010/main" val="3513575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6/18/2025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6789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6/18/2025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36017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6/18/2025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86912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6/18/2025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07781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6/18/2025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4074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6/18/2025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2744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6/18/2025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8452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6/18/2025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61455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6/18/2025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4571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6/18/2025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7769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6/18/2025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43192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6/18/2025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50568345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12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 Id="rId5" Type="http://schemas.openxmlformats.org/officeDocument/2006/relationships/image" Target="../media/image125.png"/><Relationship Id="rId4" Type="http://schemas.openxmlformats.org/officeDocument/2006/relationships/image" Target="../media/image124.png"/></Relationships>
</file>

<file path=ppt/slides/_rels/slide125.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128.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 Id="rId4" Type="http://schemas.openxmlformats.org/officeDocument/2006/relationships/image" Target="../media/image138.png"/></Relationships>
</file>

<file path=ppt/slides/_rels/slide142.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String" TargetMode="External"/><Relationship Id="rId7" Type="http://schemas.openxmlformats.org/officeDocument/2006/relationships/hyperlink" Target="https://developer.mozilla.org/en-US/docs/Web/JavaScript/Reference/Lexical_grammar#keywords" TargetMode="External"/><Relationship Id="rId2" Type="http://schemas.openxmlformats.org/officeDocument/2006/relationships/hyperlink" Target="https://www.codecademy.com/learn/introduction-to-javascript/modules/learn-javascript-introduction/cheatsheet" TargetMode="External"/><Relationship Id="rId1" Type="http://schemas.openxmlformats.org/officeDocument/2006/relationships/slideLayout" Target="../slideLayouts/slideLayout2.xml"/><Relationship Id="rId6" Type="http://schemas.openxmlformats.org/officeDocument/2006/relationships/hyperlink" Target="https://www.codecademy.com/workspaces/new" TargetMode="External"/><Relationship Id="rId5" Type="http://schemas.openxmlformats.org/officeDocument/2006/relationships/hyperlink" Target="https://www.codecademy.com/resources/docs/javascript" TargetMode="External"/><Relationship Id="rId4" Type="http://schemas.openxmlformats.org/officeDocument/2006/relationships/hyperlink" Target="https://developer.mozilla.org/en-US/docs/Web/JavaScript/Reference/Global_Objects/Math" TargetMode="External"/></Relationships>
</file>

<file path=ppt/slides/_rels/slide143.xml.rels><?xml version="1.0" encoding="UTF-8" standalone="yes"?>
<Relationships xmlns="http://schemas.openxmlformats.org/package/2006/relationships"><Relationship Id="rId8" Type="http://schemas.openxmlformats.org/officeDocument/2006/relationships/hyperlink" Target="http://www.codecademy.com/resources/docs/javascript/arrays/shifthttps:/" TargetMode="External"/><Relationship Id="rId3" Type="http://schemas.openxmlformats.org/officeDocument/2006/relationships/hyperlink" Target="https://www.codecademy.com/resources/docs/javascript/regexp?page_ref=catalog" TargetMode="External"/><Relationship Id="rId7" Type="http://schemas.openxmlformats.org/officeDocument/2006/relationships/hyperlink" Target="http://www.codecademy.com/resources/docs/javascript/arrays/splicehttps:/" TargetMode="External"/><Relationship Id="rId2" Type="http://schemas.openxmlformats.org/officeDocument/2006/relationships/hyperlink" Target="https://developer.mozilla.org/en-US/docs/Web/JavaScript/Reference/Statements/var" TargetMode="External"/><Relationship Id="rId1" Type="http://schemas.openxmlformats.org/officeDocument/2006/relationships/slideLayout" Target="../slideLayouts/slideLayout2.xml"/><Relationship Id="rId6" Type="http://schemas.openxmlformats.org/officeDocument/2006/relationships/hyperlink" Target="https://www.codecademy.com/resources/docs/javascript/arrays/joinhttps:/" TargetMode="External"/><Relationship Id="rId5" Type="http://schemas.openxmlformats.org/officeDocument/2006/relationships/hyperlink" Target="https://www.codecademy.com/resources/docs/javascript/arrays" TargetMode="External"/><Relationship Id="rId4" Type="http://schemas.openxmlformats.org/officeDocument/2006/relationships/hyperlink" Target="https://www.codecademy.com/resources/docs/javascript/methods" TargetMode="External"/><Relationship Id="rId9" Type="http://schemas.openxmlformats.org/officeDocument/2006/relationships/hyperlink" Target="http://www.codecademy.com/resources/docs/javascript/arrays/unshif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codecademy.com/resources/docs/javascript/strings" TargetMode="External"/><Relationship Id="rId2" Type="http://schemas.openxmlformats.org/officeDocument/2006/relationships/hyperlink" Target="https://www.codecademy.com/resources/docs/javascript/data-types" TargetMode="Externa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hyperlink" Target="https://www.codecademy.com/resources/docs/javascript/statements" TargetMode="Externa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www.codecademy.com/resources/docs/javascript/functions?page_ref=catalo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codecademy.com/resources/docs/javascript/statements" TargetMode="External"/><Relationship Id="rId2" Type="http://schemas.openxmlformats.org/officeDocument/2006/relationships/hyperlink" Target="https://www.codecademy.com/resources/docs/javascript/functions?page_ref=catalog" TargetMode="Externa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hyperlink" Target="https://www.codecademy.com/resources/docs/javascript/variables"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www.codecademy.com/resources/docs/javascript/sets"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8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32057F-F015-B1B2-4E3E-2307F8EF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BBD52-249A-FE40-45E9-0FE360120C60}"/>
              </a:ext>
            </a:extLst>
          </p:cNvPr>
          <p:cNvSpPr>
            <a:spLocks noGrp="1"/>
          </p:cNvSpPr>
          <p:nvPr>
            <p:ph type="ctrTitle"/>
          </p:nvPr>
        </p:nvSpPr>
        <p:spPr>
          <a:xfrm>
            <a:off x="7168896" y="1129554"/>
            <a:ext cx="4361688" cy="3475236"/>
          </a:xfrm>
        </p:spPr>
        <p:txBody>
          <a:bodyPr>
            <a:normAutofit/>
          </a:bodyPr>
          <a:lstStyle/>
          <a:p>
            <a:pPr algn="l"/>
            <a:r>
              <a:rPr lang="en-GB" sz="5400" dirty="0"/>
              <a:t>Java script</a:t>
            </a:r>
          </a:p>
        </p:txBody>
      </p:sp>
      <p:sp>
        <p:nvSpPr>
          <p:cNvPr id="3" name="Subtitle 2">
            <a:extLst>
              <a:ext uri="{FF2B5EF4-FFF2-40B4-BE49-F238E27FC236}">
                <a16:creationId xmlns:a16="http://schemas.microsoft.com/office/drawing/2014/main" id="{68CFFE68-698D-93DE-1D73-37D6E529E5FE}"/>
              </a:ext>
            </a:extLst>
          </p:cNvPr>
          <p:cNvSpPr>
            <a:spLocks noGrp="1"/>
          </p:cNvSpPr>
          <p:nvPr>
            <p:ph type="subTitle" idx="1"/>
          </p:nvPr>
        </p:nvSpPr>
        <p:spPr>
          <a:xfrm>
            <a:off x="7168896" y="4731337"/>
            <a:ext cx="4206240" cy="1184584"/>
          </a:xfrm>
        </p:spPr>
        <p:txBody>
          <a:bodyPr>
            <a:normAutofit/>
          </a:bodyPr>
          <a:lstStyle/>
          <a:p>
            <a:pPr algn="l"/>
            <a:r>
              <a:rPr lang="en-GB" dirty="0"/>
              <a:t>A </a:t>
            </a:r>
            <a:r>
              <a:rPr lang="en-GB" dirty="0" err="1"/>
              <a:t>história</a:t>
            </a:r>
            <a:r>
              <a:rPr lang="en-GB" dirty="0"/>
              <a:t> de um </a:t>
            </a:r>
            <a:r>
              <a:rPr lang="en-GB" dirty="0" err="1"/>
              <a:t>pinguim</a:t>
            </a:r>
            <a:r>
              <a:rPr lang="en-GB" dirty="0"/>
              <a:t> que </a:t>
            </a:r>
            <a:r>
              <a:rPr lang="en-GB" dirty="0" err="1"/>
              <a:t>quer</a:t>
            </a:r>
            <a:r>
              <a:rPr lang="en-GB" dirty="0"/>
              <a:t> </a:t>
            </a:r>
            <a:r>
              <a:rPr lang="en-GB" dirty="0" err="1"/>
              <a:t>virar</a:t>
            </a:r>
            <a:r>
              <a:rPr lang="en-GB" dirty="0"/>
              <a:t> </a:t>
            </a:r>
            <a:r>
              <a:rPr lang="en-GB" dirty="0" err="1"/>
              <a:t>programadora</a:t>
            </a:r>
            <a:endParaRPr lang="en-GB" dirty="0"/>
          </a:p>
        </p:txBody>
      </p:sp>
      <p:pic>
        <p:nvPicPr>
          <p:cNvPr id="4" name="Picture 3" descr="Network Technology Background">
            <a:extLst>
              <a:ext uri="{FF2B5EF4-FFF2-40B4-BE49-F238E27FC236}">
                <a16:creationId xmlns:a16="http://schemas.microsoft.com/office/drawing/2014/main" id="{681CD740-370E-BA1E-844A-323DB2A21923}"/>
              </a:ext>
            </a:extLst>
          </p:cNvPr>
          <p:cNvPicPr>
            <a:picLocks noChangeAspect="1"/>
          </p:cNvPicPr>
          <p:nvPr/>
        </p:nvPicPr>
        <p:blipFill>
          <a:blip r:embed="rId2"/>
          <a:srcRect l="39235" r="4913" b="-2"/>
          <a:stretch>
            <a:fillRect/>
          </a:stretch>
        </p:blipFill>
        <p:spPr>
          <a:xfrm>
            <a:off x="20" y="1"/>
            <a:ext cx="6575591" cy="6858000"/>
          </a:xfrm>
          <a:prstGeom prst="rect">
            <a:avLst/>
          </a:prstGeom>
        </p:spPr>
      </p:pic>
    </p:spTree>
    <p:extLst>
      <p:ext uri="{BB962C8B-B14F-4D97-AF65-F5344CB8AC3E}">
        <p14:creationId xmlns:p14="http://schemas.microsoft.com/office/powerpoint/2010/main" val="1111672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4B932-836E-D9FF-D733-1C0454057212}"/>
              </a:ext>
            </a:extLst>
          </p:cNvPr>
          <p:cNvSpPr>
            <a:spLocks noGrp="1"/>
          </p:cNvSpPr>
          <p:nvPr>
            <p:ph type="title"/>
          </p:nvPr>
        </p:nvSpPr>
        <p:spPr/>
        <p:txBody>
          <a:bodyPr/>
          <a:lstStyle/>
          <a:p>
            <a:r>
              <a:rPr lang="en-GB" dirty="0"/>
              <a:t>Properties </a:t>
            </a:r>
          </a:p>
        </p:txBody>
      </p:sp>
      <p:sp>
        <p:nvSpPr>
          <p:cNvPr id="3" name="Content Placeholder 2">
            <a:extLst>
              <a:ext uri="{FF2B5EF4-FFF2-40B4-BE49-F238E27FC236}">
                <a16:creationId xmlns:a16="http://schemas.microsoft.com/office/drawing/2014/main" id="{4B5DD221-FBAA-3EAA-76A2-C0124FF1A611}"/>
              </a:ext>
            </a:extLst>
          </p:cNvPr>
          <p:cNvSpPr>
            <a:spLocks noGrp="1"/>
          </p:cNvSpPr>
          <p:nvPr>
            <p:ph idx="1"/>
          </p:nvPr>
        </p:nvSpPr>
        <p:spPr/>
        <p:txBody>
          <a:bodyPr>
            <a:normAutofit fontScale="92500"/>
          </a:bodyPr>
          <a:lstStyle/>
          <a:p>
            <a:r>
              <a:rPr lang="en-GB" dirty="0"/>
              <a:t>When you introduce a new piece of data into a JS program, the browser saves it as an instance of the data type</a:t>
            </a:r>
          </a:p>
          <a:p>
            <a:r>
              <a:rPr lang="en-GB" dirty="0"/>
              <a:t>All data types have access to specific properties that are passed down to each instance</a:t>
            </a:r>
          </a:p>
          <a:p>
            <a:r>
              <a:rPr lang="en-GB" dirty="0"/>
              <a:t>FE: every string instance has a property called </a:t>
            </a:r>
            <a:r>
              <a:rPr lang="en-GB" i="1" dirty="0"/>
              <a:t>length</a:t>
            </a:r>
            <a:r>
              <a:rPr lang="en-GB" dirty="0"/>
              <a:t> that stores the number of characters in that string.</a:t>
            </a:r>
          </a:p>
          <a:p>
            <a:r>
              <a:rPr lang="en-GB" dirty="0"/>
              <a:t>You can retrieve property info by appending the string with a period and the property name:</a:t>
            </a:r>
          </a:p>
          <a:p>
            <a:r>
              <a:rPr lang="en-GB" dirty="0"/>
              <a:t>The </a:t>
            </a:r>
            <a:r>
              <a:rPr lang="en-GB" i="1" dirty="0"/>
              <a:t>.</a:t>
            </a:r>
            <a:r>
              <a:rPr lang="en-GB" dirty="0"/>
              <a:t> Is another operator! We call it the dot operator</a:t>
            </a:r>
          </a:p>
          <a:p>
            <a:r>
              <a:rPr lang="en-GB" dirty="0"/>
              <a:t>In the code: </a:t>
            </a:r>
          </a:p>
          <a:p>
            <a:pPr lvl="1"/>
            <a:r>
              <a:rPr lang="en-GB" dirty="0"/>
              <a:t>The value saved to </a:t>
            </a:r>
            <a:r>
              <a:rPr lang="en-GB" i="1" dirty="0"/>
              <a:t>length</a:t>
            </a:r>
            <a:r>
              <a:rPr lang="en-GB" dirty="0"/>
              <a:t> property is retrieved from the instance of the string ‘Hello’</a:t>
            </a:r>
          </a:p>
          <a:p>
            <a:pPr lvl="1"/>
            <a:r>
              <a:rPr lang="en-GB" dirty="0"/>
              <a:t>The program print 5 to the console because hello has 5 characters in it</a:t>
            </a:r>
          </a:p>
          <a:p>
            <a:endParaRPr lang="en-GB" dirty="0"/>
          </a:p>
        </p:txBody>
      </p:sp>
      <p:pic>
        <p:nvPicPr>
          <p:cNvPr id="7" name="Picture 6">
            <a:extLst>
              <a:ext uri="{FF2B5EF4-FFF2-40B4-BE49-F238E27FC236}">
                <a16:creationId xmlns:a16="http://schemas.microsoft.com/office/drawing/2014/main" id="{8E206654-9501-90AB-F270-D5EB25A72EBF}"/>
              </a:ext>
            </a:extLst>
          </p:cNvPr>
          <p:cNvPicPr>
            <a:picLocks noChangeAspect="1"/>
          </p:cNvPicPr>
          <p:nvPr/>
        </p:nvPicPr>
        <p:blipFill>
          <a:blip r:embed="rId2"/>
          <a:stretch>
            <a:fillRect/>
          </a:stretch>
        </p:blipFill>
        <p:spPr>
          <a:xfrm>
            <a:off x="4187024" y="3238483"/>
            <a:ext cx="3817951" cy="381033"/>
          </a:xfrm>
          <a:prstGeom prst="rect">
            <a:avLst/>
          </a:prstGeom>
        </p:spPr>
      </p:pic>
    </p:spTree>
    <p:extLst>
      <p:ext uri="{BB962C8B-B14F-4D97-AF65-F5344CB8AC3E}">
        <p14:creationId xmlns:p14="http://schemas.microsoft.com/office/powerpoint/2010/main" val="33019238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C54A0C3-5130-F256-D151-030A909A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1E5E35-283C-2FB6-7D6E-C0BC5F792EDD}"/>
              </a:ext>
            </a:extLst>
          </p:cNvPr>
          <p:cNvSpPr>
            <a:spLocks noGrp="1"/>
          </p:cNvSpPr>
          <p:nvPr>
            <p:ph type="title"/>
          </p:nvPr>
        </p:nvSpPr>
        <p:spPr>
          <a:xfrm>
            <a:off x="5997791" y="298383"/>
            <a:ext cx="5490436" cy="667512"/>
          </a:xfrm>
        </p:spPr>
        <p:txBody>
          <a:bodyPr anchor="b">
            <a:normAutofit/>
          </a:bodyPr>
          <a:lstStyle/>
          <a:p>
            <a:r>
              <a:rPr lang="pt-PT" dirty="0"/>
              <a:t>The Break </a:t>
            </a:r>
            <a:r>
              <a:rPr lang="pt-PT" dirty="0" err="1"/>
              <a:t>Keyword</a:t>
            </a:r>
            <a:endParaRPr lang="pt-PT" dirty="0"/>
          </a:p>
        </p:txBody>
      </p:sp>
      <p:pic>
        <p:nvPicPr>
          <p:cNvPr id="5" name="Picture 4">
            <a:extLst>
              <a:ext uri="{FF2B5EF4-FFF2-40B4-BE49-F238E27FC236}">
                <a16:creationId xmlns:a16="http://schemas.microsoft.com/office/drawing/2014/main" id="{D53A06F9-2D33-511A-CF42-FB5B5DA48888}"/>
              </a:ext>
            </a:extLst>
          </p:cNvPr>
          <p:cNvPicPr>
            <a:picLocks noChangeAspect="1"/>
          </p:cNvPicPr>
          <p:nvPr/>
        </p:nvPicPr>
        <p:blipFill>
          <a:blip r:embed="rId2"/>
          <a:stretch>
            <a:fillRect/>
          </a:stretch>
        </p:blipFill>
        <p:spPr>
          <a:xfrm>
            <a:off x="419101" y="1175968"/>
            <a:ext cx="4749246" cy="2141599"/>
          </a:xfrm>
          <a:prstGeom prst="rect">
            <a:avLst/>
          </a:prstGeom>
        </p:spPr>
      </p:pic>
      <p:pic>
        <p:nvPicPr>
          <p:cNvPr id="7" name="Picture 6">
            <a:extLst>
              <a:ext uri="{FF2B5EF4-FFF2-40B4-BE49-F238E27FC236}">
                <a16:creationId xmlns:a16="http://schemas.microsoft.com/office/drawing/2014/main" id="{DD495B9D-3E63-8A72-525E-A60F790E420F}"/>
              </a:ext>
            </a:extLst>
          </p:cNvPr>
          <p:cNvPicPr>
            <a:picLocks noChangeAspect="1"/>
          </p:cNvPicPr>
          <p:nvPr/>
        </p:nvPicPr>
        <p:blipFill>
          <a:blip r:embed="rId3"/>
          <a:stretch>
            <a:fillRect/>
          </a:stretch>
        </p:blipFill>
        <p:spPr>
          <a:xfrm>
            <a:off x="419101" y="3553637"/>
            <a:ext cx="4749247" cy="1598602"/>
          </a:xfrm>
          <a:prstGeom prst="rect">
            <a:avLst/>
          </a:prstGeom>
        </p:spPr>
      </p:pic>
      <p:sp>
        <p:nvSpPr>
          <p:cNvPr id="3" name="Content Placeholder 2">
            <a:extLst>
              <a:ext uri="{FF2B5EF4-FFF2-40B4-BE49-F238E27FC236}">
                <a16:creationId xmlns:a16="http://schemas.microsoft.com/office/drawing/2014/main" id="{EC950ECD-CA36-5A04-29FC-588670E0549C}"/>
              </a:ext>
            </a:extLst>
          </p:cNvPr>
          <p:cNvSpPr>
            <a:spLocks noGrp="1"/>
          </p:cNvSpPr>
          <p:nvPr>
            <p:ph idx="1"/>
          </p:nvPr>
        </p:nvSpPr>
        <p:spPr>
          <a:xfrm>
            <a:off x="6003234" y="965895"/>
            <a:ext cx="5490436" cy="5343465"/>
          </a:xfrm>
        </p:spPr>
        <p:txBody>
          <a:bodyPr>
            <a:normAutofit/>
          </a:bodyPr>
          <a:lstStyle/>
          <a:p>
            <a:pPr>
              <a:lnSpc>
                <a:spcPct val="110000"/>
              </a:lnSpc>
            </a:pPr>
            <a:r>
              <a:rPr lang="en-US" sz="1400" dirty="0"/>
              <a:t>Imagine we’re looking to adopt a dog. </a:t>
            </a:r>
          </a:p>
          <a:p>
            <a:pPr lvl="1">
              <a:lnSpc>
                <a:spcPct val="110000"/>
              </a:lnSpc>
            </a:pPr>
            <a:r>
              <a:rPr lang="en-US" sz="1400" dirty="0"/>
              <a:t>We plan to go to the shelter every day for a year and then give up. </a:t>
            </a:r>
          </a:p>
          <a:p>
            <a:pPr lvl="1">
              <a:lnSpc>
                <a:spcPct val="110000"/>
              </a:lnSpc>
            </a:pPr>
            <a:r>
              <a:rPr lang="en-US" sz="1400" dirty="0"/>
              <a:t>But what if we meet our dream dog on day 65? </a:t>
            </a:r>
          </a:p>
          <a:p>
            <a:pPr lvl="1">
              <a:lnSpc>
                <a:spcPct val="110000"/>
              </a:lnSpc>
            </a:pPr>
            <a:r>
              <a:rPr lang="en-US" sz="1400" dirty="0"/>
              <a:t>We don’t want to keep going to the shelter for the next 300 days just because our original plan was to go for a whole year. </a:t>
            </a:r>
          </a:p>
          <a:p>
            <a:pPr>
              <a:lnSpc>
                <a:spcPct val="110000"/>
              </a:lnSpc>
            </a:pPr>
            <a:r>
              <a:rPr lang="en-US" sz="1400" dirty="0"/>
              <a:t>In our code, when we want to stop a loop from continuing to execute even though the original stopping condition we wrote for our loop hasn’t been met, we can use the keyword break.</a:t>
            </a:r>
          </a:p>
          <a:p>
            <a:pPr>
              <a:lnSpc>
                <a:spcPct val="110000"/>
              </a:lnSpc>
            </a:pPr>
            <a:r>
              <a:rPr lang="en-US" sz="1400" dirty="0"/>
              <a:t>The break keyword allows programs to “break” out of the loop from within the loop’s block.</a:t>
            </a:r>
          </a:p>
          <a:p>
            <a:pPr>
              <a:lnSpc>
                <a:spcPct val="110000"/>
              </a:lnSpc>
            </a:pPr>
            <a:r>
              <a:rPr lang="en-US" sz="1400" dirty="0"/>
              <a:t>Let’s check out the syntax of a break keyword</a:t>
            </a:r>
          </a:p>
          <a:p>
            <a:pPr>
              <a:lnSpc>
                <a:spcPct val="110000"/>
              </a:lnSpc>
            </a:pPr>
            <a:r>
              <a:rPr lang="en-US" sz="1400" dirty="0"/>
              <a:t>Break statements can be especially helpful when we’re looping through large data structures! </a:t>
            </a:r>
          </a:p>
          <a:p>
            <a:pPr>
              <a:lnSpc>
                <a:spcPct val="110000"/>
              </a:lnSpc>
            </a:pPr>
            <a:r>
              <a:rPr lang="en-US" sz="1400" dirty="0"/>
              <a:t>With breaks, we can add test conditions besides the stopping condition, and exit the loop when they’re met.</a:t>
            </a:r>
            <a:endParaRPr lang="pt-PT" sz="1400" dirty="0"/>
          </a:p>
        </p:txBody>
      </p:sp>
    </p:spTree>
    <p:extLst>
      <p:ext uri="{BB962C8B-B14F-4D97-AF65-F5344CB8AC3E}">
        <p14:creationId xmlns:p14="http://schemas.microsoft.com/office/powerpoint/2010/main" val="416947762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E99E-22AA-6033-15C4-E5302E802BF0}"/>
              </a:ext>
            </a:extLst>
          </p:cNvPr>
          <p:cNvSpPr>
            <a:spLocks noGrp="1"/>
          </p:cNvSpPr>
          <p:nvPr>
            <p:ph type="title"/>
          </p:nvPr>
        </p:nvSpPr>
        <p:spPr/>
        <p:txBody>
          <a:bodyPr/>
          <a:lstStyle/>
          <a:p>
            <a:r>
              <a:rPr lang="pt-PT" dirty="0" err="1"/>
              <a:t>Introduction</a:t>
            </a:r>
            <a:r>
              <a:rPr lang="pt-PT" dirty="0"/>
              <a:t>		</a:t>
            </a:r>
          </a:p>
        </p:txBody>
      </p:sp>
      <p:sp>
        <p:nvSpPr>
          <p:cNvPr id="3" name="Content Placeholder 2">
            <a:extLst>
              <a:ext uri="{FF2B5EF4-FFF2-40B4-BE49-F238E27FC236}">
                <a16:creationId xmlns:a16="http://schemas.microsoft.com/office/drawing/2014/main" id="{8BBE5584-6EBD-F5B5-1676-E17D0AE65738}"/>
              </a:ext>
            </a:extLst>
          </p:cNvPr>
          <p:cNvSpPr>
            <a:spLocks noGrp="1"/>
          </p:cNvSpPr>
          <p:nvPr>
            <p:ph idx="1"/>
          </p:nvPr>
        </p:nvSpPr>
        <p:spPr/>
        <p:txBody>
          <a:bodyPr>
            <a:normAutofit fontScale="92500" lnSpcReduction="20000"/>
          </a:bodyPr>
          <a:lstStyle/>
          <a:p>
            <a:r>
              <a:rPr lang="en-US" dirty="0"/>
              <a:t>Here’s how we might tell the computer to “count to three”</a:t>
            </a:r>
          </a:p>
          <a:p>
            <a:r>
              <a:rPr lang="en-US" dirty="0"/>
              <a:t>In this lesson, we’ll learn how to use “abstraction” in programming by writing functions .</a:t>
            </a:r>
          </a:p>
          <a:p>
            <a:r>
              <a:rPr lang="en-US" dirty="0"/>
              <a:t>In addition to allowing us to reuse our code, functions help to make clear, readable programs. </a:t>
            </a:r>
          </a:p>
          <a:p>
            <a:r>
              <a:rPr lang="en-US" dirty="0"/>
              <a:t>If you encounter </a:t>
            </a:r>
            <a:r>
              <a:rPr lang="en-US" dirty="0" err="1"/>
              <a:t>countToThree</a:t>
            </a:r>
            <a:r>
              <a:rPr lang="en-US" dirty="0"/>
              <a:t>() in a program, you might be able to quickly guess what the function does without having to stop and read the function’s body.</a:t>
            </a:r>
          </a:p>
          <a:p>
            <a:r>
              <a:rPr lang="en-US" dirty="0"/>
              <a:t>We’re also going to learn about a way to add another level of abstraction to our programming: higher-order functions. </a:t>
            </a:r>
          </a:p>
          <a:p>
            <a:r>
              <a:rPr lang="en-US" dirty="0"/>
              <a:t>Higher-order functions are functions that accept other functions as arguments and/or return functions as output. </a:t>
            </a:r>
          </a:p>
          <a:p>
            <a:r>
              <a:rPr lang="en-US" dirty="0"/>
              <a:t>This enables us to build abstractions on other abstractions, just like “We hosted a birthday party” is an abstraction that may build on the abstraction “We made a cake.”</a:t>
            </a:r>
          </a:p>
          <a:p>
            <a:endParaRPr lang="pt-PT" dirty="0"/>
          </a:p>
        </p:txBody>
      </p:sp>
      <p:pic>
        <p:nvPicPr>
          <p:cNvPr id="5" name="Picture 4">
            <a:extLst>
              <a:ext uri="{FF2B5EF4-FFF2-40B4-BE49-F238E27FC236}">
                <a16:creationId xmlns:a16="http://schemas.microsoft.com/office/drawing/2014/main" id="{A66DE371-F5E3-CD4C-F4A2-EB72DE6AA832}"/>
              </a:ext>
            </a:extLst>
          </p:cNvPr>
          <p:cNvPicPr>
            <a:picLocks noChangeAspect="1"/>
          </p:cNvPicPr>
          <p:nvPr/>
        </p:nvPicPr>
        <p:blipFill>
          <a:blip r:embed="rId2"/>
          <a:stretch>
            <a:fillRect/>
          </a:stretch>
        </p:blipFill>
        <p:spPr>
          <a:xfrm>
            <a:off x="4340240" y="514006"/>
            <a:ext cx="2352675" cy="695325"/>
          </a:xfrm>
          <a:prstGeom prst="rect">
            <a:avLst/>
          </a:prstGeom>
        </p:spPr>
      </p:pic>
    </p:spTree>
    <p:extLst>
      <p:ext uri="{BB962C8B-B14F-4D97-AF65-F5344CB8AC3E}">
        <p14:creationId xmlns:p14="http://schemas.microsoft.com/office/powerpoint/2010/main" val="2970686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64D2207-AA67-DAD1-D42E-7A07328C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DB74B1-D722-1250-A447-9B953D16A8CA}"/>
              </a:ext>
            </a:extLst>
          </p:cNvPr>
          <p:cNvSpPr>
            <a:spLocks noGrp="1"/>
          </p:cNvSpPr>
          <p:nvPr>
            <p:ph type="title"/>
          </p:nvPr>
        </p:nvSpPr>
        <p:spPr>
          <a:xfrm>
            <a:off x="614680" y="548639"/>
            <a:ext cx="4118686" cy="1294379"/>
          </a:xfrm>
        </p:spPr>
        <p:txBody>
          <a:bodyPr anchor="t">
            <a:normAutofit/>
          </a:bodyPr>
          <a:lstStyle/>
          <a:p>
            <a:r>
              <a:rPr lang="pt-PT" dirty="0" err="1"/>
              <a:t>Functions</a:t>
            </a:r>
            <a:r>
              <a:rPr lang="pt-PT" dirty="0"/>
              <a:t> as Data</a:t>
            </a:r>
          </a:p>
        </p:txBody>
      </p:sp>
      <p:pic>
        <p:nvPicPr>
          <p:cNvPr id="5" name="Picture 4">
            <a:extLst>
              <a:ext uri="{FF2B5EF4-FFF2-40B4-BE49-F238E27FC236}">
                <a16:creationId xmlns:a16="http://schemas.microsoft.com/office/drawing/2014/main" id="{51CD661E-EB65-E66A-8F3A-CF4206B276C7}"/>
              </a:ext>
            </a:extLst>
          </p:cNvPr>
          <p:cNvPicPr>
            <a:picLocks noChangeAspect="1"/>
          </p:cNvPicPr>
          <p:nvPr/>
        </p:nvPicPr>
        <p:blipFill>
          <a:blip r:embed="rId2"/>
          <a:stretch>
            <a:fillRect/>
          </a:stretch>
        </p:blipFill>
        <p:spPr>
          <a:xfrm>
            <a:off x="727381" y="2631555"/>
            <a:ext cx="3862548" cy="787509"/>
          </a:xfrm>
          <a:prstGeom prst="rect">
            <a:avLst/>
          </a:prstGeom>
        </p:spPr>
      </p:pic>
      <p:pic>
        <p:nvPicPr>
          <p:cNvPr id="7" name="Picture 6">
            <a:extLst>
              <a:ext uri="{FF2B5EF4-FFF2-40B4-BE49-F238E27FC236}">
                <a16:creationId xmlns:a16="http://schemas.microsoft.com/office/drawing/2014/main" id="{D15AEB97-8272-85E0-699F-CD16FA611790}"/>
              </a:ext>
            </a:extLst>
          </p:cNvPr>
          <p:cNvPicPr>
            <a:picLocks noChangeAspect="1"/>
          </p:cNvPicPr>
          <p:nvPr/>
        </p:nvPicPr>
        <p:blipFill>
          <a:blip r:embed="rId3"/>
          <a:stretch>
            <a:fillRect/>
          </a:stretch>
        </p:blipFill>
        <p:spPr>
          <a:xfrm>
            <a:off x="727381" y="4805164"/>
            <a:ext cx="3858768" cy="887697"/>
          </a:xfrm>
          <a:prstGeom prst="rect">
            <a:avLst/>
          </a:prstGeom>
        </p:spPr>
      </p:pic>
      <p:sp>
        <p:nvSpPr>
          <p:cNvPr id="3" name="Content Placeholder 2">
            <a:extLst>
              <a:ext uri="{FF2B5EF4-FFF2-40B4-BE49-F238E27FC236}">
                <a16:creationId xmlns:a16="http://schemas.microsoft.com/office/drawing/2014/main" id="{E7AD3342-2DFC-9472-2E7D-74A731330031}"/>
              </a:ext>
            </a:extLst>
          </p:cNvPr>
          <p:cNvSpPr>
            <a:spLocks noGrp="1"/>
          </p:cNvSpPr>
          <p:nvPr>
            <p:ph idx="1"/>
          </p:nvPr>
        </p:nvSpPr>
        <p:spPr>
          <a:xfrm>
            <a:off x="5317310" y="548638"/>
            <a:ext cx="6260012" cy="5760721"/>
          </a:xfrm>
        </p:spPr>
        <p:txBody>
          <a:bodyPr anchor="t">
            <a:normAutofit/>
          </a:bodyPr>
          <a:lstStyle/>
          <a:p>
            <a:r>
              <a:rPr lang="en-US" sz="1800" dirty="0"/>
              <a:t>JavaScript functions behave like any other data type in the language; we can assign functions to variables, and we can reassign them to new variables.</a:t>
            </a:r>
          </a:p>
          <a:p>
            <a:r>
              <a:rPr lang="en-US" sz="1800" dirty="0"/>
              <a:t>Below, we have an annoyingly long function name that hurts the readability of any code in which it’s used.</a:t>
            </a:r>
          </a:p>
          <a:p>
            <a:r>
              <a:rPr lang="en-US" sz="1800" dirty="0"/>
              <a:t>Let’s pretend this function does important work and needs to be called repeatedly. </a:t>
            </a:r>
          </a:p>
          <a:p>
            <a:r>
              <a:rPr lang="en-US" sz="1800" dirty="0"/>
              <a:t>To rename this function without sacrificing the source code, we can re-assign the function to a variable with a suitably short name</a:t>
            </a:r>
            <a:endParaRPr lang="pt-PT" sz="1800" dirty="0"/>
          </a:p>
        </p:txBody>
      </p:sp>
    </p:spTree>
    <p:extLst>
      <p:ext uri="{BB962C8B-B14F-4D97-AF65-F5344CB8AC3E}">
        <p14:creationId xmlns:p14="http://schemas.microsoft.com/office/powerpoint/2010/main" val="26276118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EA5CCC-006A-86E4-BDF8-5F4AA5BA5648}"/>
              </a:ext>
            </a:extLst>
          </p:cNvPr>
          <p:cNvSpPr>
            <a:spLocks noGrp="1"/>
          </p:cNvSpPr>
          <p:nvPr>
            <p:ph idx="1"/>
          </p:nvPr>
        </p:nvSpPr>
        <p:spPr>
          <a:xfrm>
            <a:off x="612647" y="385011"/>
            <a:ext cx="10653579" cy="5924349"/>
          </a:xfrm>
        </p:spPr>
        <p:txBody>
          <a:bodyPr>
            <a:normAutofit fontScale="92500" lnSpcReduction="10000"/>
          </a:bodyPr>
          <a:lstStyle/>
          <a:p>
            <a:r>
              <a:rPr lang="en-US" dirty="0"/>
              <a:t>busy is a variable that holds a reference to our original function. </a:t>
            </a:r>
          </a:p>
          <a:p>
            <a:r>
              <a:rPr lang="en-US" dirty="0"/>
              <a:t>If we could look up the address in memory of busy and the address in memory of </a:t>
            </a:r>
            <a:r>
              <a:rPr lang="en-US" dirty="0" err="1"/>
              <a:t>announceThatIAmDoingImportantWork</a:t>
            </a:r>
            <a:r>
              <a:rPr lang="en-US" dirty="0"/>
              <a:t> they would point to the same place. </a:t>
            </a:r>
          </a:p>
          <a:p>
            <a:r>
              <a:rPr lang="en-US" dirty="0"/>
              <a:t>Our new busy() function can be invoked with parentheses as if that was the name we originally gave our function.</a:t>
            </a:r>
          </a:p>
          <a:p>
            <a:r>
              <a:rPr lang="en-US" dirty="0"/>
              <a:t>Notice how we assign </a:t>
            </a:r>
            <a:r>
              <a:rPr lang="en-US" dirty="0" err="1"/>
              <a:t>announceThatIAmDoingImportantWork</a:t>
            </a:r>
            <a:r>
              <a:rPr lang="en-US" dirty="0"/>
              <a:t> without parentheses as the value to the busy variable. </a:t>
            </a:r>
          </a:p>
          <a:p>
            <a:r>
              <a:rPr lang="en-US" dirty="0"/>
              <a:t>We want to assign the value of the function itself, not the value it returns when invoked.</a:t>
            </a:r>
          </a:p>
          <a:p>
            <a:r>
              <a:rPr lang="en-US" dirty="0"/>
              <a:t>In JavaScript, functions are first class objects. </a:t>
            </a:r>
          </a:p>
          <a:p>
            <a:pPr lvl="1"/>
            <a:r>
              <a:rPr lang="en-US" dirty="0"/>
              <a:t>This means that, like other objects you’ve encountered, JavaScript functions can have properties and methods</a:t>
            </a:r>
          </a:p>
          <a:p>
            <a:r>
              <a:rPr lang="en-US" dirty="0"/>
              <a:t>Since functions are a type of object, they have properties such as .length and .name, and methods such as .</a:t>
            </a:r>
            <a:r>
              <a:rPr lang="en-US" dirty="0" err="1"/>
              <a:t>toString</a:t>
            </a:r>
            <a:r>
              <a:rPr lang="en-US" dirty="0"/>
              <a:t>(). </a:t>
            </a:r>
          </a:p>
          <a:p>
            <a:r>
              <a:rPr lang="en-US" dirty="0"/>
              <a:t>Functions are special because we can invoke them, but we can still treat them like any other type of data. </a:t>
            </a:r>
            <a:endParaRPr lang="pt-PT" dirty="0"/>
          </a:p>
        </p:txBody>
      </p:sp>
    </p:spTree>
    <p:extLst>
      <p:ext uri="{BB962C8B-B14F-4D97-AF65-F5344CB8AC3E}">
        <p14:creationId xmlns:p14="http://schemas.microsoft.com/office/powerpoint/2010/main" val="215652550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07B083-EAC0-A5BB-C369-C9589EC7F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76942-9567-496B-6499-E25EF43D9A60}"/>
              </a:ext>
            </a:extLst>
          </p:cNvPr>
          <p:cNvSpPr>
            <a:spLocks noGrp="1"/>
          </p:cNvSpPr>
          <p:nvPr>
            <p:ph type="title"/>
          </p:nvPr>
        </p:nvSpPr>
        <p:spPr>
          <a:xfrm>
            <a:off x="614677" y="603504"/>
            <a:ext cx="10872216" cy="1527048"/>
          </a:xfrm>
        </p:spPr>
        <p:txBody>
          <a:bodyPr anchor="b">
            <a:normAutofit/>
          </a:bodyPr>
          <a:lstStyle/>
          <a:p>
            <a:r>
              <a:rPr lang="pt-PT" dirty="0" err="1"/>
              <a:t>Function</a:t>
            </a:r>
            <a:r>
              <a:rPr lang="pt-PT" dirty="0"/>
              <a:t> as </a:t>
            </a:r>
            <a:r>
              <a:rPr lang="pt-PT" dirty="0" err="1"/>
              <a:t>Parameters</a:t>
            </a:r>
            <a:endParaRPr lang="pt-PT" dirty="0"/>
          </a:p>
        </p:txBody>
      </p:sp>
      <p:pic>
        <p:nvPicPr>
          <p:cNvPr id="5" name="Picture 4">
            <a:extLst>
              <a:ext uri="{FF2B5EF4-FFF2-40B4-BE49-F238E27FC236}">
                <a16:creationId xmlns:a16="http://schemas.microsoft.com/office/drawing/2014/main" id="{9D30A2CE-9E2A-9116-8B59-6E627087A549}"/>
              </a:ext>
            </a:extLst>
          </p:cNvPr>
          <p:cNvPicPr>
            <a:picLocks noChangeAspect="1"/>
          </p:cNvPicPr>
          <p:nvPr/>
        </p:nvPicPr>
        <p:blipFill>
          <a:blip r:embed="rId2"/>
          <a:stretch>
            <a:fillRect/>
          </a:stretch>
        </p:blipFill>
        <p:spPr>
          <a:xfrm>
            <a:off x="614678" y="2441274"/>
            <a:ext cx="5173647" cy="2446855"/>
          </a:xfrm>
          <a:prstGeom prst="rect">
            <a:avLst/>
          </a:prstGeom>
        </p:spPr>
      </p:pic>
      <p:sp>
        <p:nvSpPr>
          <p:cNvPr id="3" name="Content Placeholder 2">
            <a:extLst>
              <a:ext uri="{FF2B5EF4-FFF2-40B4-BE49-F238E27FC236}">
                <a16:creationId xmlns:a16="http://schemas.microsoft.com/office/drawing/2014/main" id="{A6AC2FF2-C7F6-CEEE-1159-F5B1009D2969}"/>
              </a:ext>
            </a:extLst>
          </p:cNvPr>
          <p:cNvSpPr>
            <a:spLocks noGrp="1"/>
          </p:cNvSpPr>
          <p:nvPr>
            <p:ph idx="1"/>
          </p:nvPr>
        </p:nvSpPr>
        <p:spPr>
          <a:xfrm>
            <a:off x="6096000" y="721895"/>
            <a:ext cx="5385816" cy="5537320"/>
          </a:xfrm>
        </p:spPr>
        <p:txBody>
          <a:bodyPr anchor="t">
            <a:normAutofit/>
          </a:bodyPr>
          <a:lstStyle/>
          <a:p>
            <a:pPr>
              <a:lnSpc>
                <a:spcPct val="110000"/>
              </a:lnSpc>
            </a:pPr>
            <a:r>
              <a:rPr lang="en-US" sz="1400" dirty="0"/>
              <a:t>As you know, a parameter is a placeholder for the data that gets passed into a function.</a:t>
            </a:r>
          </a:p>
          <a:p>
            <a:pPr>
              <a:lnSpc>
                <a:spcPct val="110000"/>
              </a:lnSpc>
            </a:pPr>
            <a:r>
              <a:rPr lang="en-US" sz="1400" dirty="0"/>
              <a:t> Since functions can behave like any other type of data in JavaScript, functions can accept other functions as parameters. </a:t>
            </a:r>
          </a:p>
          <a:p>
            <a:pPr>
              <a:lnSpc>
                <a:spcPct val="110000"/>
              </a:lnSpc>
            </a:pPr>
            <a:r>
              <a:rPr lang="en-US" sz="1400" dirty="0"/>
              <a:t>A higher-order function is </a:t>
            </a:r>
          </a:p>
          <a:p>
            <a:pPr lvl="1">
              <a:lnSpc>
                <a:spcPct val="110000"/>
              </a:lnSpc>
            </a:pPr>
            <a:r>
              <a:rPr lang="en-US" sz="1400" dirty="0"/>
              <a:t>a function that either accepts functions as parameters, returns a function, or both! We call functions that get passed in as parameters callback functions. </a:t>
            </a:r>
          </a:p>
          <a:p>
            <a:pPr lvl="1">
              <a:lnSpc>
                <a:spcPct val="110000"/>
              </a:lnSpc>
            </a:pPr>
            <a:r>
              <a:rPr lang="en-US" sz="1400" dirty="0"/>
              <a:t>Callback functions get invoked during the execution of the higher-order function.</a:t>
            </a:r>
          </a:p>
          <a:p>
            <a:pPr>
              <a:lnSpc>
                <a:spcPct val="110000"/>
              </a:lnSpc>
            </a:pPr>
            <a:r>
              <a:rPr lang="en-US" sz="1400" dirty="0"/>
              <a:t>When we invoke a higher-order function, and pass another function in as an argument, we don’t invoke the argument function. </a:t>
            </a:r>
          </a:p>
          <a:p>
            <a:pPr>
              <a:lnSpc>
                <a:spcPct val="110000"/>
              </a:lnSpc>
            </a:pPr>
            <a:r>
              <a:rPr lang="en-US" sz="1400" dirty="0"/>
              <a:t>Invoking it would evaluate to passing in the return value of that function call. </a:t>
            </a:r>
          </a:p>
          <a:p>
            <a:pPr>
              <a:lnSpc>
                <a:spcPct val="110000"/>
              </a:lnSpc>
            </a:pPr>
            <a:r>
              <a:rPr lang="en-US" sz="1400" dirty="0"/>
              <a:t>With callback functions, we pass in the function itself by typing the function name without the parentheses:</a:t>
            </a:r>
            <a:endParaRPr lang="pt-PT" sz="1400" dirty="0"/>
          </a:p>
        </p:txBody>
      </p:sp>
    </p:spTree>
    <p:extLst>
      <p:ext uri="{BB962C8B-B14F-4D97-AF65-F5344CB8AC3E}">
        <p14:creationId xmlns:p14="http://schemas.microsoft.com/office/powerpoint/2010/main" val="414199175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07B083-EAC0-A5BB-C369-C9589EC7F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8CD4FD5-D122-FA2A-C473-4A83E5003CCC}"/>
              </a:ext>
            </a:extLst>
          </p:cNvPr>
          <p:cNvPicPr>
            <a:picLocks noChangeAspect="1"/>
          </p:cNvPicPr>
          <p:nvPr/>
        </p:nvPicPr>
        <p:blipFill>
          <a:blip r:embed="rId2"/>
          <a:stretch>
            <a:fillRect/>
          </a:stretch>
        </p:blipFill>
        <p:spPr>
          <a:xfrm>
            <a:off x="614678" y="2441274"/>
            <a:ext cx="5173647" cy="2341358"/>
          </a:xfrm>
          <a:prstGeom prst="rect">
            <a:avLst/>
          </a:prstGeom>
        </p:spPr>
      </p:pic>
      <p:sp>
        <p:nvSpPr>
          <p:cNvPr id="3" name="Content Placeholder 2">
            <a:extLst>
              <a:ext uri="{FF2B5EF4-FFF2-40B4-BE49-F238E27FC236}">
                <a16:creationId xmlns:a16="http://schemas.microsoft.com/office/drawing/2014/main" id="{54EE610E-9242-B308-7696-DA7509A37263}"/>
              </a:ext>
            </a:extLst>
          </p:cNvPr>
          <p:cNvSpPr>
            <a:spLocks noGrp="1"/>
          </p:cNvSpPr>
          <p:nvPr>
            <p:ph idx="1"/>
          </p:nvPr>
        </p:nvSpPr>
        <p:spPr>
          <a:xfrm>
            <a:off x="6096000" y="365760"/>
            <a:ext cx="5385816" cy="5893455"/>
          </a:xfrm>
        </p:spPr>
        <p:txBody>
          <a:bodyPr anchor="t">
            <a:normAutofit/>
          </a:bodyPr>
          <a:lstStyle/>
          <a:p>
            <a:pPr>
              <a:lnSpc>
                <a:spcPct val="110000"/>
              </a:lnSpc>
            </a:pPr>
            <a:r>
              <a:rPr lang="en-US" sz="1600" dirty="0"/>
              <a:t>We wrote a higher-order function </a:t>
            </a:r>
            <a:r>
              <a:rPr lang="en-US" sz="1600" dirty="0" err="1"/>
              <a:t>higherOrderFunc</a:t>
            </a:r>
            <a:r>
              <a:rPr lang="en-US" sz="1600" dirty="0"/>
              <a:t> that accepts a single parameter, </a:t>
            </a:r>
            <a:r>
              <a:rPr lang="en-US" sz="1600" i="1" dirty="0"/>
              <a:t>param</a:t>
            </a:r>
            <a:r>
              <a:rPr lang="en-US" sz="1600" dirty="0"/>
              <a:t>. </a:t>
            </a:r>
          </a:p>
          <a:p>
            <a:pPr>
              <a:lnSpc>
                <a:spcPct val="110000"/>
              </a:lnSpc>
            </a:pPr>
            <a:r>
              <a:rPr lang="en-US" sz="1600" dirty="0"/>
              <a:t>Inside the body, </a:t>
            </a:r>
            <a:r>
              <a:rPr lang="en-US" sz="1600" i="1" dirty="0"/>
              <a:t>param</a:t>
            </a:r>
            <a:r>
              <a:rPr lang="en-US" sz="1600" dirty="0"/>
              <a:t> gets invoked using parentheses. </a:t>
            </a:r>
          </a:p>
          <a:p>
            <a:pPr>
              <a:lnSpc>
                <a:spcPct val="110000"/>
              </a:lnSpc>
            </a:pPr>
            <a:r>
              <a:rPr lang="en-US" sz="1600" dirty="0"/>
              <a:t>And finally, a string is returned, telling us the name of the callback function that was passed in.</a:t>
            </a:r>
          </a:p>
          <a:p>
            <a:pPr>
              <a:lnSpc>
                <a:spcPct val="110000"/>
              </a:lnSpc>
            </a:pPr>
            <a:r>
              <a:rPr lang="en-US" sz="1600" dirty="0"/>
              <a:t>Below the higher-order function, we have another function aptly named </a:t>
            </a:r>
            <a:r>
              <a:rPr lang="en-US" sz="1600" dirty="0" err="1"/>
              <a:t>anotherFunc</a:t>
            </a:r>
            <a:r>
              <a:rPr lang="en-US" sz="1600" dirty="0"/>
              <a:t>. </a:t>
            </a:r>
          </a:p>
          <a:p>
            <a:pPr lvl="1">
              <a:lnSpc>
                <a:spcPct val="110000"/>
              </a:lnSpc>
            </a:pPr>
            <a:r>
              <a:rPr lang="en-US" sz="1600" dirty="0"/>
              <a:t>This function aspires to be called inside the higher-order function.</a:t>
            </a:r>
          </a:p>
          <a:p>
            <a:pPr>
              <a:lnSpc>
                <a:spcPct val="110000"/>
              </a:lnSpc>
            </a:pPr>
            <a:r>
              <a:rPr lang="en-US" sz="1600" dirty="0"/>
              <a:t>Lastly, we invoke </a:t>
            </a:r>
            <a:r>
              <a:rPr lang="en-US" sz="1600" dirty="0" err="1"/>
              <a:t>higherOrderFunc</a:t>
            </a:r>
            <a:r>
              <a:rPr lang="en-US" sz="1600" dirty="0"/>
              <a:t>(), passing in </a:t>
            </a:r>
            <a:r>
              <a:rPr lang="en-US" sz="1600" dirty="0" err="1"/>
              <a:t>anotherFunc</a:t>
            </a:r>
            <a:r>
              <a:rPr lang="en-US" sz="1600" dirty="0"/>
              <a:t> as its argument, thus fulfilling its dreams of being called by the higher-order function.</a:t>
            </a:r>
          </a:p>
          <a:p>
            <a:pPr>
              <a:lnSpc>
                <a:spcPct val="110000"/>
              </a:lnSpc>
            </a:pPr>
            <a:r>
              <a:rPr lang="en-US" sz="1600" dirty="0"/>
              <a:t>In this example, we invoked </a:t>
            </a:r>
            <a:r>
              <a:rPr lang="en-US" sz="1600" dirty="0" err="1"/>
              <a:t>higherOrderFunc</a:t>
            </a:r>
            <a:r>
              <a:rPr lang="en-US" sz="1600" dirty="0"/>
              <a:t>() with an anonymous function (a function without a name) that counts to 10. </a:t>
            </a:r>
          </a:p>
          <a:p>
            <a:pPr>
              <a:lnSpc>
                <a:spcPct val="110000"/>
              </a:lnSpc>
            </a:pPr>
            <a:r>
              <a:rPr lang="en-US" sz="1600" dirty="0"/>
              <a:t>Anonymous functions can be arguments too!</a:t>
            </a:r>
            <a:endParaRPr lang="pt-PT" sz="1600" dirty="0"/>
          </a:p>
        </p:txBody>
      </p:sp>
    </p:spTree>
    <p:extLst>
      <p:ext uri="{BB962C8B-B14F-4D97-AF65-F5344CB8AC3E}">
        <p14:creationId xmlns:p14="http://schemas.microsoft.com/office/powerpoint/2010/main" val="36587790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4D02DC-86D0-86A9-4404-26B11AF64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D9E102-B005-D8E1-1D46-4178C6FDD55E}"/>
              </a:ext>
            </a:extLst>
          </p:cNvPr>
          <p:cNvSpPr>
            <a:spLocks noGrp="1"/>
          </p:cNvSpPr>
          <p:nvPr>
            <p:ph type="title"/>
          </p:nvPr>
        </p:nvSpPr>
        <p:spPr>
          <a:xfrm>
            <a:off x="2494392" y="1791147"/>
            <a:ext cx="7202862" cy="1952369"/>
          </a:xfrm>
        </p:spPr>
        <p:txBody>
          <a:bodyPr vert="horz" lIns="91440" tIns="45720" rIns="91440" bIns="45720" rtlCol="0" anchor="b">
            <a:normAutofit/>
          </a:bodyPr>
          <a:lstStyle/>
          <a:p>
            <a:pPr algn="ctr"/>
            <a:r>
              <a:rPr lang="en-US" sz="4800" dirty="0"/>
              <a:t>Introduction to Iterators</a:t>
            </a:r>
          </a:p>
        </p:txBody>
      </p:sp>
    </p:spTree>
    <p:extLst>
      <p:ext uri="{BB962C8B-B14F-4D97-AF65-F5344CB8AC3E}">
        <p14:creationId xmlns:p14="http://schemas.microsoft.com/office/powerpoint/2010/main" val="14431528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C9300-AAB6-B9DB-841D-6680A6B8C6E4}"/>
              </a:ext>
            </a:extLst>
          </p:cNvPr>
          <p:cNvSpPr>
            <a:spLocks noGrp="1"/>
          </p:cNvSpPr>
          <p:nvPr>
            <p:ph type="title"/>
          </p:nvPr>
        </p:nvSpPr>
        <p:spPr>
          <a:xfrm>
            <a:off x="614679" y="548640"/>
            <a:ext cx="4779572" cy="2067705"/>
          </a:xfrm>
        </p:spPr>
        <p:txBody>
          <a:bodyPr anchor="t">
            <a:normAutofit/>
          </a:bodyPr>
          <a:lstStyle/>
          <a:p>
            <a:r>
              <a:rPr lang="pt-PT" dirty="0"/>
              <a:t>The .</a:t>
            </a:r>
            <a:r>
              <a:rPr lang="pt-PT" dirty="0" err="1"/>
              <a:t>forEach</a:t>
            </a:r>
            <a:r>
              <a:rPr lang="pt-PT" dirty="0"/>
              <a:t>() </a:t>
            </a:r>
            <a:r>
              <a:rPr lang="pt-PT" dirty="0" err="1"/>
              <a:t>Method</a:t>
            </a:r>
            <a:endParaRPr lang="pt-PT" dirty="0"/>
          </a:p>
        </p:txBody>
      </p:sp>
      <p:pic>
        <p:nvPicPr>
          <p:cNvPr id="5" name="Picture 4">
            <a:extLst>
              <a:ext uri="{FF2B5EF4-FFF2-40B4-BE49-F238E27FC236}">
                <a16:creationId xmlns:a16="http://schemas.microsoft.com/office/drawing/2014/main" id="{55AAE1B4-F162-6226-0FDF-9F5CCCC22691}"/>
              </a:ext>
            </a:extLst>
          </p:cNvPr>
          <p:cNvPicPr>
            <a:picLocks noChangeAspect="1"/>
          </p:cNvPicPr>
          <p:nvPr/>
        </p:nvPicPr>
        <p:blipFill>
          <a:blip r:embed="rId2"/>
          <a:stretch>
            <a:fillRect/>
          </a:stretch>
        </p:blipFill>
        <p:spPr>
          <a:xfrm>
            <a:off x="731520" y="3298381"/>
            <a:ext cx="4673754" cy="3010976"/>
          </a:xfrm>
          <a:prstGeom prst="rect">
            <a:avLst/>
          </a:prstGeom>
        </p:spPr>
      </p:pic>
      <p:sp>
        <p:nvSpPr>
          <p:cNvPr id="3" name="Content Placeholder 2">
            <a:extLst>
              <a:ext uri="{FF2B5EF4-FFF2-40B4-BE49-F238E27FC236}">
                <a16:creationId xmlns:a16="http://schemas.microsoft.com/office/drawing/2014/main" id="{CE08F41B-848C-6381-6055-24FC2FC5AA08}"/>
              </a:ext>
            </a:extLst>
          </p:cNvPr>
          <p:cNvSpPr>
            <a:spLocks noGrp="1"/>
          </p:cNvSpPr>
          <p:nvPr>
            <p:ph idx="1"/>
          </p:nvPr>
        </p:nvSpPr>
        <p:spPr>
          <a:xfrm>
            <a:off x="6030551" y="548638"/>
            <a:ext cx="5546770" cy="5760721"/>
          </a:xfrm>
        </p:spPr>
        <p:txBody>
          <a:bodyPr anchor="t">
            <a:normAutofit/>
          </a:bodyPr>
          <a:lstStyle/>
          <a:p>
            <a:pPr>
              <a:lnSpc>
                <a:spcPct val="110000"/>
              </a:lnSpc>
            </a:pPr>
            <a:r>
              <a:rPr lang="en-US" sz="1500" dirty="0"/>
              <a:t>The first iteration method that we’re going to learn is .</a:t>
            </a:r>
            <a:r>
              <a:rPr lang="en-US" sz="1500" dirty="0" err="1"/>
              <a:t>forEach</a:t>
            </a:r>
            <a:r>
              <a:rPr lang="en-US" sz="1500" dirty="0"/>
              <a:t>()</a:t>
            </a:r>
          </a:p>
          <a:p>
            <a:pPr>
              <a:lnSpc>
                <a:spcPct val="110000"/>
              </a:lnSpc>
            </a:pPr>
            <a:r>
              <a:rPr lang="en-US" sz="1500" dirty="0"/>
              <a:t>Aptly named, .</a:t>
            </a:r>
            <a:r>
              <a:rPr lang="en-US" sz="1500" dirty="0" err="1"/>
              <a:t>forEach</a:t>
            </a:r>
            <a:r>
              <a:rPr lang="en-US" sz="1500" dirty="0"/>
              <a:t>() will execute the same code for each element of an array.</a:t>
            </a:r>
          </a:p>
          <a:p>
            <a:pPr>
              <a:lnSpc>
                <a:spcPct val="110000"/>
              </a:lnSpc>
            </a:pPr>
            <a:r>
              <a:rPr lang="en-US" sz="1500" dirty="0"/>
              <a:t>The code above will log a nicely formatted list of the groceries to the console. </a:t>
            </a:r>
          </a:p>
          <a:p>
            <a:pPr lvl="1">
              <a:lnSpc>
                <a:spcPct val="110000"/>
              </a:lnSpc>
            </a:pPr>
            <a:r>
              <a:rPr lang="en-US" sz="1500" dirty="0"/>
              <a:t>Let’s explore the syntax of invoking .</a:t>
            </a:r>
            <a:r>
              <a:rPr lang="en-US" sz="1500" dirty="0" err="1"/>
              <a:t>forEach</a:t>
            </a:r>
            <a:r>
              <a:rPr lang="en-US" sz="1500" dirty="0"/>
              <a:t>().</a:t>
            </a:r>
          </a:p>
          <a:p>
            <a:pPr lvl="1">
              <a:lnSpc>
                <a:spcPct val="110000"/>
              </a:lnSpc>
            </a:pPr>
            <a:r>
              <a:rPr lang="en-US" sz="1500" dirty="0" err="1"/>
              <a:t>groceries.forEach</a:t>
            </a:r>
            <a:r>
              <a:rPr lang="en-US" sz="1500" dirty="0"/>
              <a:t>() calls the </a:t>
            </a:r>
            <a:r>
              <a:rPr lang="en-US" sz="1500" dirty="0" err="1"/>
              <a:t>forEach</a:t>
            </a:r>
            <a:r>
              <a:rPr lang="en-US" sz="1500" dirty="0"/>
              <a:t> method on the groceries array.</a:t>
            </a:r>
          </a:p>
          <a:p>
            <a:pPr lvl="1">
              <a:lnSpc>
                <a:spcPct val="110000"/>
              </a:lnSpc>
            </a:pPr>
            <a:r>
              <a:rPr lang="en-US" sz="1500" dirty="0"/>
              <a:t>.</a:t>
            </a:r>
            <a:r>
              <a:rPr lang="en-US" sz="1500" dirty="0" err="1"/>
              <a:t>forEach</a:t>
            </a:r>
            <a:r>
              <a:rPr lang="en-US" sz="1500" dirty="0"/>
              <a:t>() takes an argument of callback function. Remember, a callback function is a function passed as an argument into another function.</a:t>
            </a:r>
          </a:p>
          <a:p>
            <a:pPr lvl="1">
              <a:lnSpc>
                <a:spcPct val="110000"/>
              </a:lnSpc>
            </a:pPr>
            <a:r>
              <a:rPr lang="en-US" sz="1500" dirty="0"/>
              <a:t>.</a:t>
            </a:r>
            <a:r>
              <a:rPr lang="en-US" sz="1500" dirty="0" err="1"/>
              <a:t>forEach</a:t>
            </a:r>
            <a:r>
              <a:rPr lang="en-US" sz="1500" dirty="0"/>
              <a:t>() loops through the array and executes the callback function for each element. During each execution, the current element is passed as an argument to the callback function.</a:t>
            </a:r>
          </a:p>
          <a:p>
            <a:pPr lvl="1">
              <a:lnSpc>
                <a:spcPct val="110000"/>
              </a:lnSpc>
            </a:pPr>
            <a:r>
              <a:rPr lang="en-US" sz="1500" dirty="0"/>
              <a:t>The return value for .</a:t>
            </a:r>
            <a:r>
              <a:rPr lang="en-US" sz="1500" dirty="0" err="1"/>
              <a:t>forEach</a:t>
            </a:r>
            <a:r>
              <a:rPr lang="en-US" sz="1500" dirty="0"/>
              <a:t>() will always be undefined.</a:t>
            </a:r>
            <a:endParaRPr lang="pt-PT" sz="1500" dirty="0"/>
          </a:p>
        </p:txBody>
      </p:sp>
    </p:spTree>
    <p:extLst>
      <p:ext uri="{BB962C8B-B14F-4D97-AF65-F5344CB8AC3E}">
        <p14:creationId xmlns:p14="http://schemas.microsoft.com/office/powerpoint/2010/main" val="8912650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6F13C15-E737-D3A2-244E-CB0D7C886D1D}"/>
              </a:ext>
            </a:extLst>
          </p:cNvPr>
          <p:cNvPicPr>
            <a:picLocks noChangeAspect="1"/>
          </p:cNvPicPr>
          <p:nvPr/>
        </p:nvPicPr>
        <p:blipFill>
          <a:blip r:embed="rId2"/>
          <a:stretch>
            <a:fillRect/>
          </a:stretch>
        </p:blipFill>
        <p:spPr>
          <a:xfrm>
            <a:off x="809563" y="1762459"/>
            <a:ext cx="4411425" cy="3333077"/>
          </a:xfrm>
          <a:prstGeom prst="rect">
            <a:avLst/>
          </a:prstGeom>
        </p:spPr>
      </p:pic>
      <p:sp>
        <p:nvSpPr>
          <p:cNvPr id="3" name="Content Placeholder 2">
            <a:extLst>
              <a:ext uri="{FF2B5EF4-FFF2-40B4-BE49-F238E27FC236}">
                <a16:creationId xmlns:a16="http://schemas.microsoft.com/office/drawing/2014/main" id="{A136033A-BF26-F0B1-5FF8-1ACC0377E94C}"/>
              </a:ext>
            </a:extLst>
          </p:cNvPr>
          <p:cNvSpPr>
            <a:spLocks noGrp="1"/>
          </p:cNvSpPr>
          <p:nvPr>
            <p:ph idx="1"/>
          </p:nvPr>
        </p:nvSpPr>
        <p:spPr>
          <a:xfrm>
            <a:off x="6030551" y="548638"/>
            <a:ext cx="5546770" cy="5760721"/>
          </a:xfrm>
        </p:spPr>
        <p:txBody>
          <a:bodyPr anchor="t">
            <a:normAutofit/>
          </a:bodyPr>
          <a:lstStyle/>
          <a:p>
            <a:r>
              <a:rPr lang="en-US" sz="1800"/>
              <a:t>Another way to pass a callback for .forEach() is to use arrow function syntax.</a:t>
            </a:r>
          </a:p>
          <a:p>
            <a:r>
              <a:rPr lang="en-US" sz="1800"/>
              <a:t>We can also define a function beforehand to be used as the callback function.</a:t>
            </a:r>
          </a:p>
          <a:p>
            <a:r>
              <a:rPr lang="en-US" sz="1800"/>
              <a:t>All three code snippets do the same thing. </a:t>
            </a:r>
          </a:p>
          <a:p>
            <a:r>
              <a:rPr lang="en-US" sz="1800"/>
              <a:t>In each array iteration method, we can use any of the three examples to supply a callback function as an argument to the iterator. </a:t>
            </a:r>
          </a:p>
          <a:p>
            <a:r>
              <a:rPr lang="en-US" sz="1800"/>
              <a:t>It’s good to be aware of the different ways to pass in callback functionsas arguments in iterators because developers have different stylistic preferences. </a:t>
            </a:r>
          </a:p>
          <a:p>
            <a:r>
              <a:rPr lang="en-US" sz="1800"/>
              <a:t>Nonetheless, due to the strong adoption of ES6, we will be using arrow function syntax in the later exercises.</a:t>
            </a:r>
            <a:endParaRPr lang="pt-PT" sz="1800"/>
          </a:p>
        </p:txBody>
      </p:sp>
    </p:spTree>
    <p:extLst>
      <p:ext uri="{BB962C8B-B14F-4D97-AF65-F5344CB8AC3E}">
        <p14:creationId xmlns:p14="http://schemas.microsoft.com/office/powerpoint/2010/main" val="54621427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15305-4047-2137-FE61-AA08847D0FC3}"/>
              </a:ext>
            </a:extLst>
          </p:cNvPr>
          <p:cNvSpPr>
            <a:spLocks noGrp="1"/>
          </p:cNvSpPr>
          <p:nvPr>
            <p:ph type="title"/>
          </p:nvPr>
        </p:nvSpPr>
        <p:spPr/>
        <p:txBody>
          <a:bodyPr/>
          <a:lstStyle/>
          <a:p>
            <a:r>
              <a:rPr lang="pt-PT" dirty="0"/>
              <a:t>The .</a:t>
            </a:r>
            <a:r>
              <a:rPr lang="pt-PT" dirty="0" err="1"/>
              <a:t>map</a:t>
            </a:r>
            <a:r>
              <a:rPr lang="pt-PT" dirty="0"/>
              <a:t>() </a:t>
            </a:r>
            <a:r>
              <a:rPr lang="pt-PT" dirty="0" err="1"/>
              <a:t>Method</a:t>
            </a:r>
            <a:endParaRPr lang="pt-PT" dirty="0"/>
          </a:p>
        </p:txBody>
      </p:sp>
      <p:sp>
        <p:nvSpPr>
          <p:cNvPr id="3" name="Content Placeholder 2">
            <a:extLst>
              <a:ext uri="{FF2B5EF4-FFF2-40B4-BE49-F238E27FC236}">
                <a16:creationId xmlns:a16="http://schemas.microsoft.com/office/drawing/2014/main" id="{8D167013-B75B-F2D3-711C-C35096F5DF3E}"/>
              </a:ext>
            </a:extLst>
          </p:cNvPr>
          <p:cNvSpPr>
            <a:spLocks noGrp="1"/>
          </p:cNvSpPr>
          <p:nvPr>
            <p:ph idx="1"/>
          </p:nvPr>
        </p:nvSpPr>
        <p:spPr/>
        <p:txBody>
          <a:bodyPr>
            <a:normAutofit fontScale="85000" lnSpcReduction="10000"/>
          </a:bodyPr>
          <a:lstStyle/>
          <a:p>
            <a:r>
              <a:rPr lang="en-US" dirty="0"/>
              <a:t>The second iterator we’re going to cover is .map(). </a:t>
            </a:r>
          </a:p>
          <a:p>
            <a:r>
              <a:rPr lang="en-US" dirty="0"/>
              <a:t>When .map() is called on an array, it takes an argument of a callback function and returns a new array! </a:t>
            </a:r>
          </a:p>
          <a:p>
            <a:r>
              <a:rPr lang="en-US" dirty="0"/>
              <a:t>Take a look at an example of calling .map():</a:t>
            </a:r>
          </a:p>
          <a:p>
            <a:r>
              <a:rPr lang="en-US" dirty="0"/>
              <a:t>.map() works in a similar manner to .</a:t>
            </a:r>
            <a:r>
              <a:rPr lang="en-US" dirty="0" err="1"/>
              <a:t>forEach</a:t>
            </a:r>
            <a:r>
              <a:rPr lang="en-US" dirty="0"/>
              <a:t>()— the major difference is that .map() returns a new array.</a:t>
            </a:r>
          </a:p>
          <a:p>
            <a:r>
              <a:rPr lang="en-US" dirty="0"/>
              <a:t>In the example :</a:t>
            </a:r>
          </a:p>
          <a:p>
            <a:pPr lvl="1"/>
            <a:r>
              <a:rPr lang="en-US" dirty="0"/>
              <a:t>numbers is an array of numbers.</a:t>
            </a:r>
          </a:p>
          <a:p>
            <a:pPr lvl="1"/>
            <a:r>
              <a:rPr lang="en-US" dirty="0" err="1"/>
              <a:t>bigNumbers</a:t>
            </a:r>
            <a:r>
              <a:rPr lang="en-US" dirty="0"/>
              <a:t> will store the return value of calling .map() on numbers.</a:t>
            </a:r>
          </a:p>
          <a:p>
            <a:pPr lvl="1"/>
            <a:r>
              <a:rPr lang="en-US" dirty="0" err="1"/>
              <a:t>numbers.map</a:t>
            </a:r>
            <a:r>
              <a:rPr lang="en-US" dirty="0"/>
              <a:t> will iterate through each element in the numbers array and pass the element into the callback function.</a:t>
            </a:r>
          </a:p>
          <a:p>
            <a:pPr lvl="1"/>
            <a:r>
              <a:rPr lang="en-US" dirty="0"/>
              <a:t>return number * 10 is the code we wish to execute upon each element in the array. This will save each value from the numbers array, multiplied by 10, to a new array.</a:t>
            </a:r>
          </a:p>
          <a:p>
            <a:r>
              <a:rPr lang="en-US" dirty="0"/>
              <a:t>If we take a look at numbers and </a:t>
            </a:r>
            <a:r>
              <a:rPr lang="en-US" dirty="0" err="1"/>
              <a:t>bigNumbers</a:t>
            </a:r>
            <a:r>
              <a:rPr lang="en-US" dirty="0"/>
              <a:t>:</a:t>
            </a:r>
          </a:p>
          <a:p>
            <a:r>
              <a:rPr lang="en-US" dirty="0"/>
              <a:t>Notice that the elements in numbers were not altered and </a:t>
            </a:r>
            <a:r>
              <a:rPr lang="en-US" dirty="0" err="1"/>
              <a:t>bigNumbers</a:t>
            </a:r>
            <a:r>
              <a:rPr lang="en-US" dirty="0"/>
              <a:t> is a new array.</a:t>
            </a:r>
            <a:endParaRPr lang="pt-PT" dirty="0"/>
          </a:p>
        </p:txBody>
      </p:sp>
      <p:pic>
        <p:nvPicPr>
          <p:cNvPr id="5" name="Picture 4">
            <a:extLst>
              <a:ext uri="{FF2B5EF4-FFF2-40B4-BE49-F238E27FC236}">
                <a16:creationId xmlns:a16="http://schemas.microsoft.com/office/drawing/2014/main" id="{4E934121-7678-D6AE-1BFD-2AF50909B4E7}"/>
              </a:ext>
            </a:extLst>
          </p:cNvPr>
          <p:cNvPicPr>
            <a:picLocks noChangeAspect="1"/>
          </p:cNvPicPr>
          <p:nvPr/>
        </p:nvPicPr>
        <p:blipFill>
          <a:blip r:embed="rId2"/>
          <a:stretch>
            <a:fillRect/>
          </a:stretch>
        </p:blipFill>
        <p:spPr>
          <a:xfrm>
            <a:off x="5376662" y="374182"/>
            <a:ext cx="3228975" cy="1143000"/>
          </a:xfrm>
          <a:prstGeom prst="rect">
            <a:avLst/>
          </a:prstGeom>
        </p:spPr>
      </p:pic>
      <p:pic>
        <p:nvPicPr>
          <p:cNvPr id="9" name="Picture 8">
            <a:extLst>
              <a:ext uri="{FF2B5EF4-FFF2-40B4-BE49-F238E27FC236}">
                <a16:creationId xmlns:a16="http://schemas.microsoft.com/office/drawing/2014/main" id="{44ECF04F-C124-B5CB-1B2F-D741BC2DF64F}"/>
              </a:ext>
            </a:extLst>
          </p:cNvPr>
          <p:cNvPicPr>
            <a:picLocks noChangeAspect="1"/>
          </p:cNvPicPr>
          <p:nvPr/>
        </p:nvPicPr>
        <p:blipFill>
          <a:blip r:embed="rId3"/>
          <a:stretch>
            <a:fillRect/>
          </a:stretch>
        </p:blipFill>
        <p:spPr>
          <a:xfrm>
            <a:off x="7595485" y="1551816"/>
            <a:ext cx="4181475" cy="638175"/>
          </a:xfrm>
          <a:prstGeom prst="rect">
            <a:avLst/>
          </a:prstGeom>
        </p:spPr>
      </p:pic>
    </p:spTree>
    <p:extLst>
      <p:ext uri="{BB962C8B-B14F-4D97-AF65-F5344CB8AC3E}">
        <p14:creationId xmlns:p14="http://schemas.microsoft.com/office/powerpoint/2010/main" val="4091560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120B-8CA6-38EF-7661-E383EEE7F03A}"/>
              </a:ext>
            </a:extLst>
          </p:cNvPr>
          <p:cNvSpPr>
            <a:spLocks noGrp="1"/>
          </p:cNvSpPr>
          <p:nvPr>
            <p:ph type="title"/>
          </p:nvPr>
        </p:nvSpPr>
        <p:spPr/>
        <p:txBody>
          <a:bodyPr/>
          <a:lstStyle/>
          <a:p>
            <a:r>
              <a:rPr lang="en-GB" dirty="0"/>
              <a:t>Methods</a:t>
            </a:r>
          </a:p>
        </p:txBody>
      </p:sp>
      <p:sp>
        <p:nvSpPr>
          <p:cNvPr id="3" name="Content Placeholder 2">
            <a:extLst>
              <a:ext uri="{FF2B5EF4-FFF2-40B4-BE49-F238E27FC236}">
                <a16:creationId xmlns:a16="http://schemas.microsoft.com/office/drawing/2014/main" id="{7739BA78-2545-0FD8-16E2-0B8B1848D8C4}"/>
              </a:ext>
            </a:extLst>
          </p:cNvPr>
          <p:cNvSpPr>
            <a:spLocks noGrp="1"/>
          </p:cNvSpPr>
          <p:nvPr>
            <p:ph idx="1"/>
          </p:nvPr>
        </p:nvSpPr>
        <p:spPr/>
        <p:txBody>
          <a:bodyPr/>
          <a:lstStyle/>
          <a:p>
            <a:r>
              <a:rPr lang="en-GB" dirty="0"/>
              <a:t>Methods are actions we can perform.</a:t>
            </a:r>
          </a:p>
          <a:p>
            <a:r>
              <a:rPr lang="en-GB" dirty="0"/>
              <a:t>Data types have access to specific methods that allow us to handle instances of that data type.</a:t>
            </a:r>
          </a:p>
          <a:p>
            <a:r>
              <a:rPr lang="en-GB" dirty="0"/>
              <a:t>We call, or use these methods by appending an instance with:</a:t>
            </a:r>
          </a:p>
          <a:p>
            <a:pPr lvl="1"/>
            <a:r>
              <a:rPr lang="en-GB" dirty="0"/>
              <a:t>A period (the dot operator)</a:t>
            </a:r>
          </a:p>
          <a:p>
            <a:pPr lvl="1"/>
            <a:r>
              <a:rPr lang="en-GB" dirty="0"/>
              <a:t>The name of the method</a:t>
            </a:r>
          </a:p>
          <a:p>
            <a:pPr lvl="1"/>
            <a:r>
              <a:rPr lang="en-GB" dirty="0"/>
              <a:t>Opening and closing parentheses </a:t>
            </a:r>
          </a:p>
          <a:p>
            <a:r>
              <a:rPr lang="en-GB" dirty="0"/>
              <a:t>F.E </a:t>
            </a:r>
            <a:r>
              <a:rPr lang="en-GB" i="1" dirty="0"/>
              <a:t>‘example string’.</a:t>
            </a:r>
            <a:r>
              <a:rPr lang="en-GB" i="1" dirty="0" err="1"/>
              <a:t>methodName</a:t>
            </a:r>
            <a:r>
              <a:rPr lang="en-GB" i="1" dirty="0"/>
              <a:t>()</a:t>
            </a:r>
          </a:p>
          <a:p>
            <a:r>
              <a:rPr lang="en-GB" dirty="0"/>
              <a:t>It’s similar to </a:t>
            </a:r>
            <a:r>
              <a:rPr lang="en-GB" i="1" dirty="0"/>
              <a:t>console.log() </a:t>
            </a:r>
            <a:r>
              <a:rPr lang="en-GB" dirty="0"/>
              <a:t>since we’re calling the .log() method on the </a:t>
            </a:r>
            <a:r>
              <a:rPr lang="en-GB" i="1" dirty="0"/>
              <a:t>console</a:t>
            </a:r>
            <a:r>
              <a:rPr lang="en-GB" dirty="0"/>
              <a:t> object.</a:t>
            </a:r>
          </a:p>
          <a:p>
            <a:endParaRPr lang="en-GB" dirty="0"/>
          </a:p>
        </p:txBody>
      </p:sp>
      <p:pic>
        <p:nvPicPr>
          <p:cNvPr id="5" name="Picture 4">
            <a:extLst>
              <a:ext uri="{FF2B5EF4-FFF2-40B4-BE49-F238E27FC236}">
                <a16:creationId xmlns:a16="http://schemas.microsoft.com/office/drawing/2014/main" id="{E2ABDC8E-0D0A-F7A1-7497-CCF3E7F3EDED}"/>
              </a:ext>
            </a:extLst>
          </p:cNvPr>
          <p:cNvPicPr>
            <a:picLocks noChangeAspect="1"/>
          </p:cNvPicPr>
          <p:nvPr/>
        </p:nvPicPr>
        <p:blipFill>
          <a:blip r:embed="rId2"/>
          <a:stretch>
            <a:fillRect/>
          </a:stretch>
        </p:blipFill>
        <p:spPr>
          <a:xfrm>
            <a:off x="5749088" y="3746651"/>
            <a:ext cx="4656223" cy="1005927"/>
          </a:xfrm>
          <a:prstGeom prst="rect">
            <a:avLst/>
          </a:prstGeom>
        </p:spPr>
      </p:pic>
    </p:spTree>
    <p:extLst>
      <p:ext uri="{BB962C8B-B14F-4D97-AF65-F5344CB8AC3E}">
        <p14:creationId xmlns:p14="http://schemas.microsoft.com/office/powerpoint/2010/main" val="255925723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DFC9-ABF4-40AE-D971-24AC43A54B19}"/>
              </a:ext>
            </a:extLst>
          </p:cNvPr>
          <p:cNvSpPr>
            <a:spLocks noGrp="1"/>
          </p:cNvSpPr>
          <p:nvPr>
            <p:ph type="title"/>
          </p:nvPr>
        </p:nvSpPr>
        <p:spPr/>
        <p:txBody>
          <a:bodyPr/>
          <a:lstStyle/>
          <a:p>
            <a:r>
              <a:rPr lang="pt-PT" dirty="0"/>
              <a:t>The .</a:t>
            </a:r>
            <a:r>
              <a:rPr lang="pt-PT" dirty="0" err="1"/>
              <a:t>findIndex</a:t>
            </a:r>
            <a:r>
              <a:rPr lang="pt-PT" dirty="0"/>
              <a:t>() </a:t>
            </a:r>
            <a:r>
              <a:rPr lang="pt-PT" dirty="0" err="1"/>
              <a:t>Method</a:t>
            </a:r>
            <a:endParaRPr lang="pt-PT" dirty="0"/>
          </a:p>
        </p:txBody>
      </p:sp>
      <p:sp>
        <p:nvSpPr>
          <p:cNvPr id="3" name="Content Placeholder 2">
            <a:extLst>
              <a:ext uri="{FF2B5EF4-FFF2-40B4-BE49-F238E27FC236}">
                <a16:creationId xmlns:a16="http://schemas.microsoft.com/office/drawing/2014/main" id="{4BF20323-3BD5-F889-D5E9-631D2806B560}"/>
              </a:ext>
            </a:extLst>
          </p:cNvPr>
          <p:cNvSpPr>
            <a:spLocks noGrp="1"/>
          </p:cNvSpPr>
          <p:nvPr>
            <p:ph idx="1"/>
          </p:nvPr>
        </p:nvSpPr>
        <p:spPr/>
        <p:txBody>
          <a:bodyPr>
            <a:normAutofit/>
          </a:bodyPr>
          <a:lstStyle/>
          <a:p>
            <a:r>
              <a:rPr lang="en-US" dirty="0"/>
              <a:t>We sometimes want to find the location of an element in an array. </a:t>
            </a:r>
          </a:p>
          <a:p>
            <a:pPr lvl="1"/>
            <a:r>
              <a:rPr lang="en-US" dirty="0"/>
              <a:t>That’s where the .</a:t>
            </a:r>
            <a:r>
              <a:rPr lang="en-US" dirty="0" err="1"/>
              <a:t>findIndex</a:t>
            </a:r>
            <a:r>
              <a:rPr lang="en-US" dirty="0"/>
              <a:t>() method comes in! </a:t>
            </a:r>
          </a:p>
          <a:p>
            <a:r>
              <a:rPr lang="en-US" dirty="0"/>
              <a:t>Calling .</a:t>
            </a:r>
            <a:r>
              <a:rPr lang="en-US" dirty="0" err="1"/>
              <a:t>findIndex</a:t>
            </a:r>
            <a:r>
              <a:rPr lang="en-US" dirty="0"/>
              <a:t>() on an array will return the index of the first element that evaluates to true in the callback function.</a:t>
            </a:r>
          </a:p>
          <a:p>
            <a:pPr lvl="1"/>
            <a:r>
              <a:rPr lang="en-US" dirty="0" err="1"/>
              <a:t>jumbledNums</a:t>
            </a:r>
            <a:r>
              <a:rPr lang="en-US" dirty="0"/>
              <a:t> is an array that contains elements that are numbers.</a:t>
            </a:r>
          </a:p>
          <a:p>
            <a:pPr lvl="1"/>
            <a:r>
              <a:rPr lang="en-US" dirty="0"/>
              <a:t>const </a:t>
            </a:r>
            <a:r>
              <a:rPr lang="en-US" dirty="0" err="1"/>
              <a:t>lessThanTen</a:t>
            </a:r>
            <a:r>
              <a:rPr lang="en-US" dirty="0"/>
              <a:t> = declares a new variable that stores the returned index number from invoking .</a:t>
            </a:r>
            <a:r>
              <a:rPr lang="en-US" dirty="0" err="1"/>
              <a:t>findIndex</a:t>
            </a:r>
            <a:r>
              <a:rPr lang="en-US" dirty="0"/>
              <a:t>().</a:t>
            </a:r>
          </a:p>
          <a:p>
            <a:pPr lvl="1"/>
            <a:r>
              <a:rPr lang="en-US" dirty="0"/>
              <a:t>The callback function is an arrow function that has a single parameter, num. Each element in the </a:t>
            </a:r>
            <a:r>
              <a:rPr lang="en-US" dirty="0" err="1"/>
              <a:t>jumbledNums</a:t>
            </a:r>
            <a:r>
              <a:rPr lang="en-US" dirty="0"/>
              <a:t> array will be passed to this function as an argument.</a:t>
            </a:r>
          </a:p>
          <a:p>
            <a:pPr lvl="1"/>
            <a:r>
              <a:rPr lang="en-US" dirty="0"/>
              <a:t>num &lt; 10; is the condition that elements are checked against. .</a:t>
            </a:r>
            <a:r>
              <a:rPr lang="en-US" dirty="0" err="1"/>
              <a:t>findIndex</a:t>
            </a:r>
            <a:r>
              <a:rPr lang="en-US" dirty="0"/>
              <a:t>() will return the index of the first element which evaluates to true for that condition.</a:t>
            </a:r>
            <a:endParaRPr lang="pt-PT" dirty="0"/>
          </a:p>
        </p:txBody>
      </p:sp>
      <p:pic>
        <p:nvPicPr>
          <p:cNvPr id="6" name="Picture 5">
            <a:extLst>
              <a:ext uri="{FF2B5EF4-FFF2-40B4-BE49-F238E27FC236}">
                <a16:creationId xmlns:a16="http://schemas.microsoft.com/office/drawing/2014/main" id="{2E36A658-B91D-8D41-9980-A84B9FC12CBF}"/>
              </a:ext>
            </a:extLst>
          </p:cNvPr>
          <p:cNvPicPr>
            <a:picLocks noChangeAspect="1"/>
          </p:cNvPicPr>
          <p:nvPr/>
        </p:nvPicPr>
        <p:blipFill>
          <a:blip r:embed="rId2"/>
          <a:stretch>
            <a:fillRect/>
          </a:stretch>
        </p:blipFill>
        <p:spPr>
          <a:xfrm>
            <a:off x="6733742" y="258041"/>
            <a:ext cx="3933825" cy="1104900"/>
          </a:xfrm>
          <a:prstGeom prst="rect">
            <a:avLst/>
          </a:prstGeom>
        </p:spPr>
      </p:pic>
    </p:spTree>
    <p:extLst>
      <p:ext uri="{BB962C8B-B14F-4D97-AF65-F5344CB8AC3E}">
        <p14:creationId xmlns:p14="http://schemas.microsoft.com/office/powerpoint/2010/main" val="363392041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C54A0C3-5130-F256-D151-030A909A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49E9D5D-C17D-50E3-64B4-CEB4F2166C02}"/>
              </a:ext>
            </a:extLst>
          </p:cNvPr>
          <p:cNvPicPr>
            <a:picLocks noChangeAspect="1"/>
          </p:cNvPicPr>
          <p:nvPr/>
        </p:nvPicPr>
        <p:blipFill>
          <a:blip r:embed="rId2"/>
          <a:stretch>
            <a:fillRect/>
          </a:stretch>
        </p:blipFill>
        <p:spPr>
          <a:xfrm>
            <a:off x="419101" y="954818"/>
            <a:ext cx="4749246" cy="2362750"/>
          </a:xfrm>
          <a:prstGeom prst="rect">
            <a:avLst/>
          </a:prstGeom>
        </p:spPr>
      </p:pic>
      <p:pic>
        <p:nvPicPr>
          <p:cNvPr id="10" name="Picture 9">
            <a:extLst>
              <a:ext uri="{FF2B5EF4-FFF2-40B4-BE49-F238E27FC236}">
                <a16:creationId xmlns:a16="http://schemas.microsoft.com/office/drawing/2014/main" id="{EB67BAB8-0DA6-8124-F0D3-F2F52FA6BA89}"/>
              </a:ext>
            </a:extLst>
          </p:cNvPr>
          <p:cNvPicPr>
            <a:picLocks noChangeAspect="1"/>
          </p:cNvPicPr>
          <p:nvPr/>
        </p:nvPicPr>
        <p:blipFill>
          <a:blip r:embed="rId3"/>
          <a:stretch>
            <a:fillRect/>
          </a:stretch>
        </p:blipFill>
        <p:spPr>
          <a:xfrm>
            <a:off x="419101" y="3553637"/>
            <a:ext cx="4749247" cy="1341472"/>
          </a:xfrm>
          <a:prstGeom prst="rect">
            <a:avLst/>
          </a:prstGeom>
        </p:spPr>
      </p:pic>
      <p:sp>
        <p:nvSpPr>
          <p:cNvPr id="3" name="Content Placeholder 2">
            <a:extLst>
              <a:ext uri="{FF2B5EF4-FFF2-40B4-BE49-F238E27FC236}">
                <a16:creationId xmlns:a16="http://schemas.microsoft.com/office/drawing/2014/main" id="{49932060-8DE8-B095-50A1-EFDECC3F06C5}"/>
              </a:ext>
            </a:extLst>
          </p:cNvPr>
          <p:cNvSpPr>
            <a:spLocks noGrp="1"/>
          </p:cNvSpPr>
          <p:nvPr>
            <p:ph idx="1"/>
          </p:nvPr>
        </p:nvSpPr>
        <p:spPr>
          <a:xfrm>
            <a:off x="6003234" y="2212848"/>
            <a:ext cx="5490436" cy="4096512"/>
          </a:xfrm>
        </p:spPr>
        <p:txBody>
          <a:bodyPr>
            <a:normAutofit/>
          </a:bodyPr>
          <a:lstStyle/>
          <a:p>
            <a:r>
              <a:rPr lang="en-US" sz="1800"/>
              <a:t>Great, the element in index 3 is the number 5. This makes sense since 5 is the first element that is less than 10.</a:t>
            </a:r>
          </a:p>
          <a:p>
            <a:r>
              <a:rPr lang="en-US" sz="1800"/>
              <a:t>If there isn’t a single element in the array that satisfies the condition in the callback, then .findIndex() will return -1.</a:t>
            </a:r>
            <a:endParaRPr lang="pt-PT" sz="1800"/>
          </a:p>
        </p:txBody>
      </p:sp>
    </p:spTree>
    <p:extLst>
      <p:ext uri="{BB962C8B-B14F-4D97-AF65-F5344CB8AC3E}">
        <p14:creationId xmlns:p14="http://schemas.microsoft.com/office/powerpoint/2010/main" val="121740673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6CF43-05EC-F0EF-4232-33ABFFC5108D}"/>
              </a:ext>
            </a:extLst>
          </p:cNvPr>
          <p:cNvSpPr>
            <a:spLocks noGrp="1"/>
          </p:cNvSpPr>
          <p:nvPr>
            <p:ph type="title"/>
          </p:nvPr>
        </p:nvSpPr>
        <p:spPr>
          <a:xfrm>
            <a:off x="612648" y="1114923"/>
            <a:ext cx="4621553" cy="1360728"/>
          </a:xfrm>
        </p:spPr>
        <p:txBody>
          <a:bodyPr anchor="b">
            <a:normAutofit/>
          </a:bodyPr>
          <a:lstStyle/>
          <a:p>
            <a:r>
              <a:rPr lang="pt-PT" dirty="0"/>
              <a:t>The . </a:t>
            </a:r>
            <a:r>
              <a:rPr lang="pt-PT" dirty="0" err="1"/>
              <a:t>reduce</a:t>
            </a:r>
            <a:r>
              <a:rPr lang="pt-PT" dirty="0"/>
              <a:t>() </a:t>
            </a:r>
            <a:r>
              <a:rPr lang="pt-PT" dirty="0" err="1"/>
              <a:t>Method</a:t>
            </a:r>
            <a:endParaRPr lang="pt-PT" dirty="0"/>
          </a:p>
        </p:txBody>
      </p:sp>
      <p:sp>
        <p:nvSpPr>
          <p:cNvPr id="3" name="Content Placeholder 2">
            <a:extLst>
              <a:ext uri="{FF2B5EF4-FFF2-40B4-BE49-F238E27FC236}">
                <a16:creationId xmlns:a16="http://schemas.microsoft.com/office/drawing/2014/main" id="{9A2575A6-44A7-44BC-C291-682E745A8AFB}"/>
              </a:ext>
            </a:extLst>
          </p:cNvPr>
          <p:cNvSpPr>
            <a:spLocks noGrp="1"/>
          </p:cNvSpPr>
          <p:nvPr>
            <p:ph idx="1"/>
          </p:nvPr>
        </p:nvSpPr>
        <p:spPr>
          <a:xfrm>
            <a:off x="612648" y="2584058"/>
            <a:ext cx="4621553" cy="3159018"/>
          </a:xfrm>
        </p:spPr>
        <p:txBody>
          <a:bodyPr>
            <a:normAutofit/>
          </a:bodyPr>
          <a:lstStyle/>
          <a:p>
            <a:r>
              <a:rPr lang="en-US" sz="1800" dirty="0"/>
              <a:t>Another widely used iteration method is .reduce(). </a:t>
            </a:r>
          </a:p>
          <a:p>
            <a:r>
              <a:rPr lang="en-US" sz="1800" dirty="0"/>
              <a:t>The .reduce() method returns a single value after iterating through the elements of an array, thereby reducing the array.</a:t>
            </a:r>
          </a:p>
          <a:p>
            <a:r>
              <a:rPr lang="en-US" sz="1800" dirty="0"/>
              <a:t> Take a look at the example:</a:t>
            </a:r>
          </a:p>
          <a:p>
            <a:endParaRPr lang="pt-PT" sz="1800" dirty="0"/>
          </a:p>
        </p:txBody>
      </p:sp>
      <p:pic>
        <p:nvPicPr>
          <p:cNvPr id="8" name="Picture 7">
            <a:extLst>
              <a:ext uri="{FF2B5EF4-FFF2-40B4-BE49-F238E27FC236}">
                <a16:creationId xmlns:a16="http://schemas.microsoft.com/office/drawing/2014/main" id="{8B69D387-7842-D8DA-21C4-EE006E2195CE}"/>
              </a:ext>
            </a:extLst>
          </p:cNvPr>
          <p:cNvPicPr>
            <a:picLocks noChangeAspect="1"/>
          </p:cNvPicPr>
          <p:nvPr/>
        </p:nvPicPr>
        <p:blipFill>
          <a:blip r:embed="rId2"/>
          <a:stretch>
            <a:fillRect/>
          </a:stretch>
        </p:blipFill>
        <p:spPr>
          <a:xfrm>
            <a:off x="5773541" y="1114923"/>
            <a:ext cx="5673219" cy="4628153"/>
          </a:xfrm>
          <a:prstGeom prst="rect">
            <a:avLst/>
          </a:prstGeom>
        </p:spPr>
      </p:pic>
    </p:spTree>
    <p:extLst>
      <p:ext uri="{BB962C8B-B14F-4D97-AF65-F5344CB8AC3E}">
        <p14:creationId xmlns:p14="http://schemas.microsoft.com/office/powerpoint/2010/main" val="19561848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CE8D7F-B2D8-35D5-5048-034A692BAA59}"/>
              </a:ext>
            </a:extLst>
          </p:cNvPr>
          <p:cNvSpPr>
            <a:spLocks noGrp="1"/>
          </p:cNvSpPr>
          <p:nvPr>
            <p:ph idx="1"/>
          </p:nvPr>
        </p:nvSpPr>
        <p:spPr>
          <a:xfrm>
            <a:off x="612648" y="2584058"/>
            <a:ext cx="4621553" cy="3159018"/>
          </a:xfrm>
        </p:spPr>
        <p:txBody>
          <a:bodyPr>
            <a:normAutofit/>
          </a:bodyPr>
          <a:lstStyle/>
          <a:p>
            <a:r>
              <a:rPr lang="en-US" sz="1800"/>
              <a:t>The .reduce() method can also take an optional second parameter to set an initial value for accumulator (remember, the first argument is the callback function!). For instance:</a:t>
            </a:r>
            <a:endParaRPr lang="pt-PT" sz="1800"/>
          </a:p>
          <a:p>
            <a:endParaRPr lang="pt-PT" sz="1800"/>
          </a:p>
        </p:txBody>
      </p:sp>
      <p:pic>
        <p:nvPicPr>
          <p:cNvPr id="5" name="Picture 4">
            <a:extLst>
              <a:ext uri="{FF2B5EF4-FFF2-40B4-BE49-F238E27FC236}">
                <a16:creationId xmlns:a16="http://schemas.microsoft.com/office/drawing/2014/main" id="{55621D0B-34B5-F859-7EC8-E2E2A87F57DB}"/>
              </a:ext>
            </a:extLst>
          </p:cNvPr>
          <p:cNvPicPr>
            <a:picLocks noChangeAspect="1"/>
          </p:cNvPicPr>
          <p:nvPr/>
        </p:nvPicPr>
        <p:blipFill>
          <a:blip r:embed="rId2"/>
          <a:stretch>
            <a:fillRect/>
          </a:stretch>
        </p:blipFill>
        <p:spPr>
          <a:xfrm>
            <a:off x="5691261" y="1115780"/>
            <a:ext cx="5837780" cy="4626439"/>
          </a:xfrm>
          <a:prstGeom prst="rect">
            <a:avLst/>
          </a:prstGeom>
        </p:spPr>
      </p:pic>
    </p:spTree>
    <p:extLst>
      <p:ext uri="{BB962C8B-B14F-4D97-AF65-F5344CB8AC3E}">
        <p14:creationId xmlns:p14="http://schemas.microsoft.com/office/powerpoint/2010/main" val="80338453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64D2207-AA67-DAD1-D42E-7A07328C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D43E2-2A9D-D298-4552-118FDA18457A}"/>
              </a:ext>
            </a:extLst>
          </p:cNvPr>
          <p:cNvSpPr>
            <a:spLocks noGrp="1"/>
          </p:cNvSpPr>
          <p:nvPr>
            <p:ph type="title"/>
          </p:nvPr>
        </p:nvSpPr>
        <p:spPr>
          <a:xfrm>
            <a:off x="614680" y="548639"/>
            <a:ext cx="4118686" cy="1294379"/>
          </a:xfrm>
        </p:spPr>
        <p:txBody>
          <a:bodyPr anchor="t">
            <a:normAutofit/>
          </a:bodyPr>
          <a:lstStyle/>
          <a:p>
            <a:r>
              <a:rPr lang="pt-PT" dirty="0"/>
              <a:t>The .</a:t>
            </a:r>
            <a:r>
              <a:rPr lang="pt-PT" dirty="0" err="1"/>
              <a:t>filter</a:t>
            </a:r>
            <a:r>
              <a:rPr lang="pt-PT" dirty="0"/>
              <a:t>() </a:t>
            </a:r>
            <a:r>
              <a:rPr lang="pt-PT" dirty="0" err="1"/>
              <a:t>Method</a:t>
            </a:r>
            <a:endParaRPr lang="pt-PT" dirty="0"/>
          </a:p>
        </p:txBody>
      </p:sp>
      <p:pic>
        <p:nvPicPr>
          <p:cNvPr id="11" name="Picture 10">
            <a:extLst>
              <a:ext uri="{FF2B5EF4-FFF2-40B4-BE49-F238E27FC236}">
                <a16:creationId xmlns:a16="http://schemas.microsoft.com/office/drawing/2014/main" id="{3E7B836E-593D-C911-FE09-DEF8C5583261}"/>
              </a:ext>
            </a:extLst>
          </p:cNvPr>
          <p:cNvPicPr>
            <a:picLocks noChangeAspect="1"/>
          </p:cNvPicPr>
          <p:nvPr/>
        </p:nvPicPr>
        <p:blipFill>
          <a:blip r:embed="rId2"/>
          <a:stretch>
            <a:fillRect/>
          </a:stretch>
        </p:blipFill>
        <p:spPr>
          <a:xfrm>
            <a:off x="746529" y="4027018"/>
            <a:ext cx="3862548" cy="829904"/>
          </a:xfrm>
          <a:prstGeom prst="rect">
            <a:avLst/>
          </a:prstGeom>
        </p:spPr>
      </p:pic>
      <p:pic>
        <p:nvPicPr>
          <p:cNvPr id="9" name="Picture 8">
            <a:extLst>
              <a:ext uri="{FF2B5EF4-FFF2-40B4-BE49-F238E27FC236}">
                <a16:creationId xmlns:a16="http://schemas.microsoft.com/office/drawing/2014/main" id="{900B8261-CE47-733C-B47F-D0E384652883}"/>
              </a:ext>
            </a:extLst>
          </p:cNvPr>
          <p:cNvPicPr>
            <a:picLocks noChangeAspect="1"/>
          </p:cNvPicPr>
          <p:nvPr/>
        </p:nvPicPr>
        <p:blipFill>
          <a:blip r:embed="rId3"/>
          <a:stretch>
            <a:fillRect/>
          </a:stretch>
        </p:blipFill>
        <p:spPr>
          <a:xfrm>
            <a:off x="746529" y="2438891"/>
            <a:ext cx="3858768" cy="992254"/>
          </a:xfrm>
          <a:prstGeom prst="rect">
            <a:avLst/>
          </a:prstGeom>
        </p:spPr>
      </p:pic>
      <p:sp>
        <p:nvSpPr>
          <p:cNvPr id="3" name="Content Placeholder 2">
            <a:extLst>
              <a:ext uri="{FF2B5EF4-FFF2-40B4-BE49-F238E27FC236}">
                <a16:creationId xmlns:a16="http://schemas.microsoft.com/office/drawing/2014/main" id="{E538FEE4-81A7-6632-0DC6-8E71CF4B6E17}"/>
              </a:ext>
            </a:extLst>
          </p:cNvPr>
          <p:cNvSpPr>
            <a:spLocks noGrp="1"/>
          </p:cNvSpPr>
          <p:nvPr>
            <p:ph idx="1"/>
          </p:nvPr>
        </p:nvSpPr>
        <p:spPr>
          <a:xfrm>
            <a:off x="5317310" y="548638"/>
            <a:ext cx="6260012" cy="5760721"/>
          </a:xfrm>
        </p:spPr>
        <p:txBody>
          <a:bodyPr anchor="t">
            <a:normAutofit/>
          </a:bodyPr>
          <a:lstStyle/>
          <a:p>
            <a:pPr>
              <a:lnSpc>
                <a:spcPct val="110000"/>
              </a:lnSpc>
            </a:pPr>
            <a:r>
              <a:rPr lang="en-US" sz="1500"/>
              <a:t>Another useful iterator method is .filter()</a:t>
            </a:r>
          </a:p>
          <a:p>
            <a:pPr>
              <a:lnSpc>
                <a:spcPct val="110000"/>
              </a:lnSpc>
            </a:pPr>
            <a:r>
              <a:rPr lang="en-US" sz="1500"/>
              <a:t>Like .map(), .filter() returns a new array. </a:t>
            </a:r>
          </a:p>
          <a:p>
            <a:pPr>
              <a:lnSpc>
                <a:spcPct val="110000"/>
              </a:lnSpc>
            </a:pPr>
            <a:r>
              <a:rPr lang="en-US" sz="1500"/>
              <a:t>However, .filter() returns an array of elements after filtering out certain elements from the original array. </a:t>
            </a:r>
          </a:p>
          <a:p>
            <a:pPr>
              <a:lnSpc>
                <a:spcPct val="110000"/>
              </a:lnSpc>
            </a:pPr>
            <a:r>
              <a:rPr lang="en-US" sz="1500"/>
              <a:t>The callback function for the .filter() method should return true or false depending on the element that is passed to it. </a:t>
            </a:r>
          </a:p>
          <a:p>
            <a:pPr>
              <a:lnSpc>
                <a:spcPct val="110000"/>
              </a:lnSpc>
            </a:pPr>
            <a:r>
              <a:rPr lang="en-US" sz="1500"/>
              <a:t>The elements that cause the callback function to return true are added to the new array:</a:t>
            </a:r>
          </a:p>
          <a:p>
            <a:pPr lvl="1">
              <a:lnSpc>
                <a:spcPct val="110000"/>
              </a:lnSpc>
            </a:pPr>
            <a:r>
              <a:rPr lang="en-US" sz="1500"/>
              <a:t>words is an array that contains string elements.</a:t>
            </a:r>
          </a:p>
          <a:p>
            <a:pPr lvl="1">
              <a:lnSpc>
                <a:spcPct val="110000"/>
              </a:lnSpc>
            </a:pPr>
            <a:r>
              <a:rPr lang="en-US" sz="1500"/>
              <a:t>const shortWords = declares a new variable that will store the returned array from invoking .filter().</a:t>
            </a:r>
          </a:p>
          <a:p>
            <a:pPr lvl="1">
              <a:lnSpc>
                <a:spcPct val="110000"/>
              </a:lnSpc>
            </a:pPr>
            <a:r>
              <a:rPr lang="en-US" sz="1500"/>
              <a:t>The callback function is an arrow function that has a single parameter, word. Each element in the words array will be passed to this function as an argument.</a:t>
            </a:r>
          </a:p>
          <a:p>
            <a:pPr lvl="1">
              <a:lnSpc>
                <a:spcPct val="110000"/>
              </a:lnSpc>
            </a:pPr>
            <a:r>
              <a:rPr lang="en-US" sz="1500"/>
              <a:t>word.length &lt; 6; is the condition in the callback function. Any word from the words array that has fewer than 6 characters will be added to the shortWords array.</a:t>
            </a:r>
          </a:p>
          <a:p>
            <a:pPr lvl="1">
              <a:lnSpc>
                <a:spcPct val="110000"/>
              </a:lnSpc>
            </a:pPr>
            <a:r>
              <a:rPr lang="en-US" sz="1500"/>
              <a:t>Observe how words was not mutated, i.e. changed, and shortWords is a new array.</a:t>
            </a:r>
          </a:p>
          <a:p>
            <a:pPr>
              <a:lnSpc>
                <a:spcPct val="110000"/>
              </a:lnSpc>
            </a:pPr>
            <a:endParaRPr lang="pt-PT" sz="1500"/>
          </a:p>
        </p:txBody>
      </p:sp>
    </p:spTree>
    <p:extLst>
      <p:ext uri="{BB962C8B-B14F-4D97-AF65-F5344CB8AC3E}">
        <p14:creationId xmlns:p14="http://schemas.microsoft.com/office/powerpoint/2010/main" val="30874407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8EFA6-D029-6708-7DEE-A89867F4A5DC}"/>
              </a:ext>
            </a:extLst>
          </p:cNvPr>
          <p:cNvSpPr>
            <a:spLocks noGrp="1"/>
          </p:cNvSpPr>
          <p:nvPr>
            <p:ph type="title"/>
          </p:nvPr>
        </p:nvSpPr>
        <p:spPr/>
        <p:txBody>
          <a:bodyPr/>
          <a:lstStyle/>
          <a:p>
            <a:r>
              <a:rPr lang="en-GB" dirty="0"/>
              <a:t>Random tags</a:t>
            </a:r>
          </a:p>
        </p:txBody>
      </p:sp>
      <p:pic>
        <p:nvPicPr>
          <p:cNvPr id="5" name="Content Placeholder 4">
            <a:extLst>
              <a:ext uri="{FF2B5EF4-FFF2-40B4-BE49-F238E27FC236}">
                <a16:creationId xmlns:a16="http://schemas.microsoft.com/office/drawing/2014/main" id="{6BD038CC-C504-146D-DD8A-1430688B6AAF}"/>
              </a:ext>
            </a:extLst>
          </p:cNvPr>
          <p:cNvPicPr>
            <a:picLocks noGrp="1" noChangeAspect="1"/>
          </p:cNvPicPr>
          <p:nvPr>
            <p:ph idx="1"/>
          </p:nvPr>
        </p:nvPicPr>
        <p:blipFill>
          <a:blip r:embed="rId2"/>
          <a:stretch>
            <a:fillRect/>
          </a:stretch>
        </p:blipFill>
        <p:spPr>
          <a:xfrm>
            <a:off x="612648" y="1177934"/>
            <a:ext cx="4656223" cy="1005927"/>
          </a:xfrm>
        </p:spPr>
      </p:pic>
      <p:pic>
        <p:nvPicPr>
          <p:cNvPr id="7" name="Picture 6">
            <a:extLst>
              <a:ext uri="{FF2B5EF4-FFF2-40B4-BE49-F238E27FC236}">
                <a16:creationId xmlns:a16="http://schemas.microsoft.com/office/drawing/2014/main" id="{C43FCD61-8AC8-41E8-5803-91439D2FBE61}"/>
              </a:ext>
            </a:extLst>
          </p:cNvPr>
          <p:cNvPicPr>
            <a:picLocks noChangeAspect="1"/>
          </p:cNvPicPr>
          <p:nvPr/>
        </p:nvPicPr>
        <p:blipFill>
          <a:blip r:embed="rId3"/>
          <a:stretch>
            <a:fillRect/>
          </a:stretch>
        </p:blipFill>
        <p:spPr>
          <a:xfrm>
            <a:off x="6311153" y="326940"/>
            <a:ext cx="4955073" cy="4185028"/>
          </a:xfrm>
          <a:prstGeom prst="rect">
            <a:avLst/>
          </a:prstGeom>
        </p:spPr>
      </p:pic>
    </p:spTree>
    <p:extLst>
      <p:ext uri="{BB962C8B-B14F-4D97-AF65-F5344CB8AC3E}">
        <p14:creationId xmlns:p14="http://schemas.microsoft.com/office/powerpoint/2010/main" val="6137443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CFC1F-D8E2-65F7-04C1-4D54F311696A}"/>
              </a:ext>
            </a:extLst>
          </p:cNvPr>
          <p:cNvSpPr>
            <a:spLocks noGrp="1"/>
          </p:cNvSpPr>
          <p:nvPr>
            <p:ph type="title"/>
          </p:nvPr>
        </p:nvSpPr>
        <p:spPr/>
        <p:txBody>
          <a:bodyPr/>
          <a:lstStyle/>
          <a:p>
            <a:r>
              <a:rPr lang="pt-PT" dirty="0" err="1"/>
              <a:t>Choose</a:t>
            </a:r>
            <a:r>
              <a:rPr lang="pt-PT" dirty="0"/>
              <a:t> the </a:t>
            </a:r>
            <a:r>
              <a:rPr lang="pt-PT" dirty="0" err="1"/>
              <a:t>Right</a:t>
            </a:r>
            <a:r>
              <a:rPr lang="pt-PT" dirty="0"/>
              <a:t> </a:t>
            </a:r>
            <a:r>
              <a:rPr lang="pt-PT" dirty="0" err="1"/>
              <a:t>Iterator</a:t>
            </a:r>
            <a:endParaRPr lang="pt-PT" dirty="0"/>
          </a:p>
        </p:txBody>
      </p:sp>
      <p:pic>
        <p:nvPicPr>
          <p:cNvPr id="5" name="Content Placeholder 4">
            <a:extLst>
              <a:ext uri="{FF2B5EF4-FFF2-40B4-BE49-F238E27FC236}">
                <a16:creationId xmlns:a16="http://schemas.microsoft.com/office/drawing/2014/main" id="{A4330E98-2445-57C4-3A1A-6CBD9F86D032}"/>
              </a:ext>
            </a:extLst>
          </p:cNvPr>
          <p:cNvPicPr>
            <a:picLocks noGrp="1" noChangeAspect="1"/>
          </p:cNvPicPr>
          <p:nvPr>
            <p:ph idx="1"/>
          </p:nvPr>
        </p:nvPicPr>
        <p:blipFill>
          <a:blip r:embed="rId2"/>
          <a:stretch>
            <a:fillRect/>
          </a:stretch>
        </p:blipFill>
        <p:spPr>
          <a:xfrm>
            <a:off x="2120889" y="1195399"/>
            <a:ext cx="7950222" cy="5113961"/>
          </a:xfrm>
        </p:spPr>
      </p:pic>
    </p:spTree>
    <p:extLst>
      <p:ext uri="{BB962C8B-B14F-4D97-AF65-F5344CB8AC3E}">
        <p14:creationId xmlns:p14="http://schemas.microsoft.com/office/powerpoint/2010/main" val="123630652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D0982-775D-CB52-B903-A3DA4E57FE48}"/>
              </a:ext>
            </a:extLst>
          </p:cNvPr>
          <p:cNvSpPr>
            <a:spLocks noGrp="1"/>
          </p:cNvSpPr>
          <p:nvPr>
            <p:ph idx="1"/>
          </p:nvPr>
        </p:nvSpPr>
        <p:spPr/>
        <p:txBody>
          <a:bodyPr>
            <a:normAutofit fontScale="92500" lnSpcReduction="10000"/>
          </a:bodyPr>
          <a:lstStyle/>
          <a:p>
            <a:r>
              <a:rPr lang="en-US" dirty="0"/>
              <a:t> By thinking about functions as data, and learning about higher-order functions, you’ve taken important steps in learning to write clean, modular code that takes advantage of JavaScript’s flexibility.</a:t>
            </a:r>
          </a:p>
          <a:p>
            <a:r>
              <a:rPr lang="en-US" dirty="0"/>
              <a:t>Abstraction allows us to write complicated code in a way that’s easy to reuse, debug, and understand for human readers.</a:t>
            </a:r>
          </a:p>
          <a:p>
            <a:r>
              <a:rPr lang="en-US" dirty="0"/>
              <a:t>We can work with functions the same way we work with any other type of data, including reassigning them to new variables</a:t>
            </a:r>
          </a:p>
          <a:p>
            <a:r>
              <a:rPr lang="en-US" dirty="0"/>
              <a:t>JavaScript functions are first-class objects, so they have properties and methods like any other object.</a:t>
            </a:r>
          </a:p>
          <a:p>
            <a:r>
              <a:rPr lang="en-US" dirty="0"/>
              <a:t>Functions can be passed into other functions as parameters.</a:t>
            </a:r>
          </a:p>
          <a:p>
            <a:r>
              <a:rPr lang="en-US" dirty="0"/>
              <a:t>A higher-order function is a function that either accepts functions as parameters, returns a function, or both.</a:t>
            </a:r>
          </a:p>
          <a:p>
            <a:endParaRPr lang="en-US" dirty="0"/>
          </a:p>
          <a:p>
            <a:endParaRPr lang="pt-PT" dirty="0"/>
          </a:p>
        </p:txBody>
      </p:sp>
    </p:spTree>
    <p:extLst>
      <p:ext uri="{BB962C8B-B14F-4D97-AF65-F5344CB8AC3E}">
        <p14:creationId xmlns:p14="http://schemas.microsoft.com/office/powerpoint/2010/main" val="9396818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4B4109-A5CE-41A6-162C-3C39C285CFAB}"/>
              </a:ext>
            </a:extLst>
          </p:cNvPr>
          <p:cNvSpPr>
            <a:spLocks noGrp="1"/>
          </p:cNvSpPr>
          <p:nvPr>
            <p:ph idx="1"/>
          </p:nvPr>
        </p:nvSpPr>
        <p:spPr>
          <a:xfrm>
            <a:off x="612647" y="534572"/>
            <a:ext cx="10653579" cy="5774788"/>
          </a:xfrm>
        </p:spPr>
        <p:txBody>
          <a:bodyPr>
            <a:normAutofit/>
          </a:bodyPr>
          <a:lstStyle/>
          <a:p>
            <a:r>
              <a:rPr lang="en-US" dirty="0"/>
              <a:t>Now let’s go over the use of .reduce() from the example above:</a:t>
            </a:r>
          </a:p>
          <a:p>
            <a:pPr lvl="1"/>
            <a:r>
              <a:rPr lang="en-US" dirty="0"/>
              <a:t>numbers is an array that contains numbers.</a:t>
            </a:r>
          </a:p>
          <a:p>
            <a:pPr lvl="1"/>
            <a:r>
              <a:rPr lang="en-US" i="1" dirty="0" err="1"/>
              <a:t>summedNums</a:t>
            </a:r>
            <a:r>
              <a:rPr lang="en-US" dirty="0"/>
              <a:t> is a variable that stores the returned value of invoking .</a:t>
            </a:r>
            <a:r>
              <a:rPr lang="en-US" i="1" dirty="0"/>
              <a:t>reduce</a:t>
            </a:r>
            <a:r>
              <a:rPr lang="en-US" dirty="0"/>
              <a:t>() on numbers.</a:t>
            </a:r>
          </a:p>
          <a:p>
            <a:pPr lvl="1"/>
            <a:r>
              <a:rPr lang="en-US" i="1" dirty="0" err="1"/>
              <a:t>numbers.reduce</a:t>
            </a:r>
            <a:r>
              <a:rPr lang="en-US" dirty="0"/>
              <a:t>() calls the .</a:t>
            </a:r>
            <a:r>
              <a:rPr lang="en-US" i="1" dirty="0"/>
              <a:t>reduce</a:t>
            </a:r>
            <a:r>
              <a:rPr lang="en-US" dirty="0"/>
              <a:t>() method on the numbers array and takes in a callback function as an argument.</a:t>
            </a:r>
          </a:p>
          <a:p>
            <a:pPr lvl="1"/>
            <a:r>
              <a:rPr lang="en-US" dirty="0"/>
              <a:t>The callback function has two parameters, </a:t>
            </a:r>
            <a:r>
              <a:rPr lang="en-US" i="1" dirty="0"/>
              <a:t>accumulator</a:t>
            </a:r>
            <a:r>
              <a:rPr lang="en-US" dirty="0"/>
              <a:t> and </a:t>
            </a:r>
            <a:r>
              <a:rPr lang="en-US" i="1" dirty="0" err="1"/>
              <a:t>currentValue</a:t>
            </a:r>
            <a:r>
              <a:rPr lang="en-US" dirty="0"/>
              <a:t>. The value of accumulator starts off as the value of the first element in the array, and the </a:t>
            </a:r>
            <a:r>
              <a:rPr lang="en-US" dirty="0" err="1"/>
              <a:t>currentValue</a:t>
            </a:r>
            <a:r>
              <a:rPr lang="en-US" dirty="0"/>
              <a:t> starts as the second element. To see the value of accumulator and </a:t>
            </a:r>
            <a:r>
              <a:rPr lang="en-US" dirty="0" err="1"/>
              <a:t>currentValue</a:t>
            </a:r>
            <a:r>
              <a:rPr lang="en-US" dirty="0"/>
              <a:t> change, review the chart above.</a:t>
            </a:r>
          </a:p>
          <a:p>
            <a:pPr lvl="1"/>
            <a:r>
              <a:rPr lang="en-US" dirty="0"/>
              <a:t>As .</a:t>
            </a:r>
            <a:r>
              <a:rPr lang="en-US" i="1" dirty="0"/>
              <a:t>reduce</a:t>
            </a:r>
            <a:r>
              <a:rPr lang="en-US" dirty="0"/>
              <a:t>() iterates through the array, the return value of the callback function becomes the accumulator value for the next iteration, </a:t>
            </a:r>
            <a:r>
              <a:rPr lang="en-US" dirty="0" err="1"/>
              <a:t>currentValue</a:t>
            </a:r>
            <a:r>
              <a:rPr lang="en-US" dirty="0"/>
              <a:t> takes on the value of the current element in the looping process.</a:t>
            </a:r>
          </a:p>
        </p:txBody>
      </p:sp>
    </p:spTree>
    <p:extLst>
      <p:ext uri="{BB962C8B-B14F-4D97-AF65-F5344CB8AC3E}">
        <p14:creationId xmlns:p14="http://schemas.microsoft.com/office/powerpoint/2010/main" val="28429337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31B8E19-7D88-BAC5-CB04-1D77174A0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26650-1DC1-9D33-EDCF-22D114A455E7}"/>
              </a:ext>
            </a:extLst>
          </p:cNvPr>
          <p:cNvSpPr>
            <a:spLocks noGrp="1"/>
          </p:cNvSpPr>
          <p:nvPr>
            <p:ph type="title"/>
          </p:nvPr>
        </p:nvSpPr>
        <p:spPr>
          <a:xfrm>
            <a:off x="1635162" y="1720611"/>
            <a:ext cx="4900034" cy="3449497"/>
          </a:xfrm>
        </p:spPr>
        <p:txBody>
          <a:bodyPr vert="horz" lIns="91440" tIns="45720" rIns="91440" bIns="45720" rtlCol="0" anchor="ctr">
            <a:normAutofit/>
          </a:bodyPr>
          <a:lstStyle/>
          <a:p>
            <a:pPr algn="r"/>
            <a:r>
              <a:rPr lang="en-US" sz="4000"/>
              <a:t>objects</a:t>
            </a:r>
          </a:p>
        </p:txBody>
      </p:sp>
    </p:spTree>
    <p:extLst>
      <p:ext uri="{BB962C8B-B14F-4D97-AF65-F5344CB8AC3E}">
        <p14:creationId xmlns:p14="http://schemas.microsoft.com/office/powerpoint/2010/main" val="793079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32C9B-5D85-B703-F8D6-B4C8601777C5}"/>
              </a:ext>
            </a:extLst>
          </p:cNvPr>
          <p:cNvSpPr>
            <a:spLocks noGrp="1"/>
          </p:cNvSpPr>
          <p:nvPr>
            <p:ph idx="1"/>
          </p:nvPr>
        </p:nvSpPr>
        <p:spPr>
          <a:xfrm>
            <a:off x="612647" y="492369"/>
            <a:ext cx="10653579" cy="5816991"/>
          </a:xfrm>
        </p:spPr>
        <p:txBody>
          <a:bodyPr/>
          <a:lstStyle/>
          <a:p>
            <a:r>
              <a:rPr lang="en-GB" dirty="0"/>
              <a:t>Let’s examine the code.</a:t>
            </a:r>
          </a:p>
          <a:p>
            <a:pPr lvl="1"/>
            <a:r>
              <a:rPr lang="en-GB" dirty="0"/>
              <a:t>On the first line, the .</a:t>
            </a:r>
            <a:r>
              <a:rPr lang="en-GB" i="1" dirty="0" err="1"/>
              <a:t>toUpperCase</a:t>
            </a:r>
            <a:r>
              <a:rPr lang="en-GB" i="1" dirty="0"/>
              <a:t>() </a:t>
            </a:r>
            <a:r>
              <a:rPr lang="en-GB" dirty="0"/>
              <a:t>method is called on the string instance ‘</a:t>
            </a:r>
            <a:r>
              <a:rPr lang="en-GB" i="1" dirty="0"/>
              <a:t>hello</a:t>
            </a:r>
            <a:r>
              <a:rPr lang="en-GB" dirty="0"/>
              <a:t>’.</a:t>
            </a:r>
          </a:p>
          <a:p>
            <a:pPr lvl="2"/>
            <a:r>
              <a:rPr lang="en-GB" dirty="0"/>
              <a:t>The result is logged to the console.</a:t>
            </a:r>
          </a:p>
          <a:p>
            <a:pPr lvl="2"/>
            <a:r>
              <a:rPr lang="en-GB" dirty="0"/>
              <a:t>This method returns a string in all capital letters: ‘HELLO’</a:t>
            </a:r>
          </a:p>
          <a:p>
            <a:pPr lvl="1"/>
            <a:r>
              <a:rPr lang="en-GB" dirty="0"/>
              <a:t>On the second line, the .</a:t>
            </a:r>
            <a:r>
              <a:rPr lang="en-GB" i="1" dirty="0" err="1"/>
              <a:t>startsWith</a:t>
            </a:r>
            <a:r>
              <a:rPr lang="en-GB" i="1" dirty="0"/>
              <a:t>() </a:t>
            </a:r>
            <a:r>
              <a:rPr lang="en-GB" dirty="0"/>
              <a:t>methos is called on the string instance ‘Hey’</a:t>
            </a:r>
          </a:p>
          <a:p>
            <a:pPr lvl="2"/>
            <a:r>
              <a:rPr lang="en-GB" dirty="0"/>
              <a:t>This method also accepts the character </a:t>
            </a:r>
            <a:r>
              <a:rPr lang="en-GB" i="1" dirty="0"/>
              <a:t>‘H’</a:t>
            </a:r>
            <a:r>
              <a:rPr lang="en-GB" dirty="0"/>
              <a:t> as an input or argument, between the parentheses.</a:t>
            </a:r>
          </a:p>
          <a:p>
            <a:pPr lvl="2"/>
            <a:r>
              <a:rPr lang="en-GB" dirty="0"/>
              <a:t>Since the string ‘</a:t>
            </a:r>
            <a:r>
              <a:rPr lang="en-GB" i="1" dirty="0"/>
              <a:t>Hey</a:t>
            </a:r>
            <a:r>
              <a:rPr lang="en-GB" dirty="0"/>
              <a:t>’ does start with ‘</a:t>
            </a:r>
            <a:r>
              <a:rPr lang="en-GB" i="1" dirty="0"/>
              <a:t>H</a:t>
            </a:r>
            <a:r>
              <a:rPr lang="en-GB" dirty="0"/>
              <a:t>’, the method returns the Boolean </a:t>
            </a:r>
            <a:r>
              <a:rPr lang="en-GB" i="1" dirty="0"/>
              <a:t>true</a:t>
            </a:r>
            <a:r>
              <a:rPr lang="en-GB" dirty="0"/>
              <a:t>.</a:t>
            </a:r>
          </a:p>
        </p:txBody>
      </p:sp>
    </p:spTree>
    <p:extLst>
      <p:ext uri="{BB962C8B-B14F-4D97-AF65-F5344CB8AC3E}">
        <p14:creationId xmlns:p14="http://schemas.microsoft.com/office/powerpoint/2010/main" val="10784730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381A9-3571-8284-F8E6-49632F05C873}"/>
              </a:ext>
            </a:extLst>
          </p:cNvPr>
          <p:cNvSpPr>
            <a:spLocks noGrp="1"/>
          </p:cNvSpPr>
          <p:nvPr>
            <p:ph type="title"/>
          </p:nvPr>
        </p:nvSpPr>
        <p:spPr/>
        <p:txBody>
          <a:bodyPr/>
          <a:lstStyle/>
          <a:p>
            <a:r>
              <a:rPr lang="pt-PT" dirty="0" err="1"/>
              <a:t>introduction</a:t>
            </a:r>
            <a:endParaRPr lang="pt-PT" dirty="0"/>
          </a:p>
        </p:txBody>
      </p:sp>
      <p:sp>
        <p:nvSpPr>
          <p:cNvPr id="3" name="Content Placeholder 2">
            <a:extLst>
              <a:ext uri="{FF2B5EF4-FFF2-40B4-BE49-F238E27FC236}">
                <a16:creationId xmlns:a16="http://schemas.microsoft.com/office/drawing/2014/main" id="{F8C45E85-8CC6-C48E-70A7-6CD7D78359BF}"/>
              </a:ext>
            </a:extLst>
          </p:cNvPr>
          <p:cNvSpPr>
            <a:spLocks noGrp="1"/>
          </p:cNvSpPr>
          <p:nvPr>
            <p:ph idx="1"/>
          </p:nvPr>
        </p:nvSpPr>
        <p:spPr/>
        <p:txBody>
          <a:bodyPr>
            <a:normAutofit/>
          </a:bodyPr>
          <a:lstStyle/>
          <a:p>
            <a:r>
              <a:rPr lang="en-US" dirty="0"/>
              <a:t>There are only eight fundamental data types in JavaScript and seven of those are the primitive data types: </a:t>
            </a:r>
          </a:p>
          <a:p>
            <a:pPr lvl="1"/>
            <a:r>
              <a:rPr lang="en-US" dirty="0"/>
              <a:t>string, number, </a:t>
            </a:r>
            <a:r>
              <a:rPr lang="en-US" dirty="0" err="1"/>
              <a:t>boolean</a:t>
            </a:r>
            <a:r>
              <a:rPr lang="en-US" dirty="0"/>
              <a:t>, null, undefined, symbol, and </a:t>
            </a:r>
            <a:r>
              <a:rPr lang="en-US" dirty="0" err="1"/>
              <a:t>bigint</a:t>
            </a:r>
            <a:r>
              <a:rPr lang="en-US" dirty="0"/>
              <a:t>. </a:t>
            </a:r>
          </a:p>
          <a:p>
            <a:pPr lvl="1"/>
            <a:r>
              <a:rPr lang="en-US" dirty="0"/>
              <a:t>With the eighth type, objects, we open our code to more complex possibilities. </a:t>
            </a:r>
          </a:p>
          <a:p>
            <a:r>
              <a:rPr lang="en-US" dirty="0"/>
              <a:t>We can use JavaScript objects to model real-world things, like a basketball, or we can use objects to build the data structures that make the web possible.</a:t>
            </a:r>
          </a:p>
          <a:p>
            <a:r>
              <a:rPr lang="en-US" dirty="0"/>
              <a:t>At their core, JavaScript objects are containers storing related data and functionality, but that deceptively simple task is extremely powerful in practice. </a:t>
            </a:r>
            <a:endParaRPr lang="pt-PT" dirty="0"/>
          </a:p>
        </p:txBody>
      </p:sp>
    </p:spTree>
    <p:extLst>
      <p:ext uri="{BB962C8B-B14F-4D97-AF65-F5344CB8AC3E}">
        <p14:creationId xmlns:p14="http://schemas.microsoft.com/office/powerpoint/2010/main" val="22769961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9696-563F-F22F-EF92-BAB3A4C6BDA2}"/>
              </a:ext>
            </a:extLst>
          </p:cNvPr>
          <p:cNvSpPr>
            <a:spLocks noGrp="1"/>
          </p:cNvSpPr>
          <p:nvPr>
            <p:ph type="title"/>
          </p:nvPr>
        </p:nvSpPr>
        <p:spPr/>
        <p:txBody>
          <a:bodyPr/>
          <a:lstStyle/>
          <a:p>
            <a:r>
              <a:rPr lang="pt-PT" dirty="0" err="1"/>
              <a:t>Creating</a:t>
            </a:r>
            <a:r>
              <a:rPr lang="pt-PT" dirty="0"/>
              <a:t> </a:t>
            </a:r>
            <a:r>
              <a:rPr lang="pt-PT" dirty="0" err="1"/>
              <a:t>Object</a:t>
            </a:r>
            <a:r>
              <a:rPr lang="pt-PT" dirty="0"/>
              <a:t> </a:t>
            </a:r>
            <a:r>
              <a:rPr lang="pt-PT" dirty="0" err="1"/>
              <a:t>Literals</a:t>
            </a:r>
            <a:endParaRPr lang="pt-PT" dirty="0"/>
          </a:p>
        </p:txBody>
      </p:sp>
      <p:sp>
        <p:nvSpPr>
          <p:cNvPr id="3" name="Content Placeholder 2">
            <a:extLst>
              <a:ext uri="{FF2B5EF4-FFF2-40B4-BE49-F238E27FC236}">
                <a16:creationId xmlns:a16="http://schemas.microsoft.com/office/drawing/2014/main" id="{6927D521-DAFD-9055-353B-24B496DDAADE}"/>
              </a:ext>
            </a:extLst>
          </p:cNvPr>
          <p:cNvSpPr>
            <a:spLocks noGrp="1"/>
          </p:cNvSpPr>
          <p:nvPr>
            <p:ph idx="1"/>
          </p:nvPr>
        </p:nvSpPr>
        <p:spPr/>
        <p:txBody>
          <a:bodyPr>
            <a:normAutofit fontScale="92500" lnSpcReduction="10000"/>
          </a:bodyPr>
          <a:lstStyle/>
          <a:p>
            <a:r>
              <a:rPr lang="en-US" dirty="0"/>
              <a:t>Objects can be assigned to variables just like any JavaScript type. </a:t>
            </a:r>
          </a:p>
          <a:p>
            <a:r>
              <a:rPr lang="en-US" dirty="0"/>
              <a:t>We use curly braces, {}, to designate an object literal</a:t>
            </a:r>
          </a:p>
          <a:p>
            <a:r>
              <a:rPr lang="en-US" dirty="0"/>
              <a:t>We fill an object with unordered data. </a:t>
            </a:r>
          </a:p>
          <a:p>
            <a:pPr lvl="1"/>
            <a:r>
              <a:rPr lang="en-US" dirty="0"/>
              <a:t>This data is organized into key-value pairs. </a:t>
            </a:r>
          </a:p>
          <a:p>
            <a:pPr lvl="1"/>
            <a:r>
              <a:rPr lang="en-US" dirty="0"/>
              <a:t>A key is like a variable name that points to a location in memory that holds a value.</a:t>
            </a:r>
          </a:p>
          <a:p>
            <a:r>
              <a:rPr lang="en-US" dirty="0"/>
              <a:t>A key’s value can be of any data type in the language including or other objects.</a:t>
            </a:r>
          </a:p>
          <a:p>
            <a:r>
              <a:rPr lang="en-US" dirty="0"/>
              <a:t>We make a key-value pair by writing the key’s name, or identifier, followed by a colon and then the value. </a:t>
            </a:r>
          </a:p>
          <a:p>
            <a:r>
              <a:rPr lang="en-US" dirty="0"/>
              <a:t>We separate each key-value pair in an object literal with a comma (,). </a:t>
            </a:r>
          </a:p>
          <a:p>
            <a:r>
              <a:rPr lang="en-US" dirty="0"/>
              <a:t>Keys are strings, but when we have a key that does not have any special characters in it, JavaScript allows us to omit the quotation marks:</a:t>
            </a:r>
          </a:p>
          <a:p>
            <a:endParaRPr lang="pt-PT" dirty="0"/>
          </a:p>
        </p:txBody>
      </p:sp>
      <p:pic>
        <p:nvPicPr>
          <p:cNvPr id="5" name="Picture 4">
            <a:extLst>
              <a:ext uri="{FF2B5EF4-FFF2-40B4-BE49-F238E27FC236}">
                <a16:creationId xmlns:a16="http://schemas.microsoft.com/office/drawing/2014/main" id="{DE0EF124-0AC8-36AA-8ADD-02E444E7CC81}"/>
              </a:ext>
            </a:extLst>
          </p:cNvPr>
          <p:cNvPicPr>
            <a:picLocks noChangeAspect="1"/>
          </p:cNvPicPr>
          <p:nvPr/>
        </p:nvPicPr>
        <p:blipFill>
          <a:blip r:embed="rId2"/>
          <a:stretch>
            <a:fillRect/>
          </a:stretch>
        </p:blipFill>
        <p:spPr>
          <a:xfrm>
            <a:off x="6975769" y="514006"/>
            <a:ext cx="3886200" cy="419100"/>
          </a:xfrm>
          <a:prstGeom prst="rect">
            <a:avLst/>
          </a:prstGeom>
        </p:spPr>
      </p:pic>
      <p:pic>
        <p:nvPicPr>
          <p:cNvPr id="7" name="Picture 6">
            <a:extLst>
              <a:ext uri="{FF2B5EF4-FFF2-40B4-BE49-F238E27FC236}">
                <a16:creationId xmlns:a16="http://schemas.microsoft.com/office/drawing/2014/main" id="{B896D59A-2BC8-4BE9-E88E-B0BCDFFDCA20}"/>
              </a:ext>
            </a:extLst>
          </p:cNvPr>
          <p:cNvPicPr>
            <a:picLocks noChangeAspect="1"/>
          </p:cNvPicPr>
          <p:nvPr/>
        </p:nvPicPr>
        <p:blipFill>
          <a:blip r:embed="rId3"/>
          <a:stretch>
            <a:fillRect/>
          </a:stretch>
        </p:blipFill>
        <p:spPr>
          <a:xfrm>
            <a:off x="8918869" y="1715532"/>
            <a:ext cx="2562225" cy="1571625"/>
          </a:xfrm>
          <a:prstGeom prst="rect">
            <a:avLst/>
          </a:prstGeom>
        </p:spPr>
      </p:pic>
    </p:spTree>
    <p:extLst>
      <p:ext uri="{BB962C8B-B14F-4D97-AF65-F5344CB8AC3E}">
        <p14:creationId xmlns:p14="http://schemas.microsoft.com/office/powerpoint/2010/main" val="36033649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8C861D-8916-945C-CA40-46377AFE024D}"/>
              </a:ext>
            </a:extLst>
          </p:cNvPr>
          <p:cNvSpPr>
            <a:spLocks noGrp="1"/>
          </p:cNvSpPr>
          <p:nvPr>
            <p:ph idx="1"/>
          </p:nvPr>
        </p:nvSpPr>
        <p:spPr>
          <a:xfrm>
            <a:off x="612648" y="2584058"/>
            <a:ext cx="4621553" cy="3159018"/>
          </a:xfrm>
        </p:spPr>
        <p:txBody>
          <a:bodyPr>
            <a:normAutofit/>
          </a:bodyPr>
          <a:lstStyle/>
          <a:p>
            <a:r>
              <a:rPr lang="en-US" sz="1800"/>
              <a:t>The spaceship object has two properties </a:t>
            </a:r>
          </a:p>
          <a:p>
            <a:pPr lvl="1"/>
            <a:r>
              <a:rPr lang="en-US" dirty="0"/>
              <a:t>Fuel Type and color. </a:t>
            </a:r>
          </a:p>
          <a:p>
            <a:r>
              <a:rPr lang="en-US" sz="1800"/>
              <a:t>'Fuel Type' has quotation marks because it contains a space character.</a:t>
            </a:r>
          </a:p>
        </p:txBody>
      </p:sp>
      <p:pic>
        <p:nvPicPr>
          <p:cNvPr id="5" name="Picture 4">
            <a:extLst>
              <a:ext uri="{FF2B5EF4-FFF2-40B4-BE49-F238E27FC236}">
                <a16:creationId xmlns:a16="http://schemas.microsoft.com/office/drawing/2014/main" id="{B9CFF5DA-E08B-14C4-64C4-57F790730821}"/>
              </a:ext>
            </a:extLst>
          </p:cNvPr>
          <p:cNvPicPr>
            <a:picLocks noChangeAspect="1"/>
          </p:cNvPicPr>
          <p:nvPr/>
        </p:nvPicPr>
        <p:blipFill>
          <a:blip r:embed="rId2"/>
          <a:stretch>
            <a:fillRect/>
          </a:stretch>
        </p:blipFill>
        <p:spPr>
          <a:xfrm>
            <a:off x="5691261" y="1196049"/>
            <a:ext cx="5837780" cy="4465901"/>
          </a:xfrm>
          <a:prstGeom prst="rect">
            <a:avLst/>
          </a:prstGeom>
        </p:spPr>
      </p:pic>
    </p:spTree>
    <p:extLst>
      <p:ext uri="{BB962C8B-B14F-4D97-AF65-F5344CB8AC3E}">
        <p14:creationId xmlns:p14="http://schemas.microsoft.com/office/powerpoint/2010/main" val="266060632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6482-5FD7-C533-45A6-3DCBFBD3B59D}"/>
              </a:ext>
            </a:extLst>
          </p:cNvPr>
          <p:cNvSpPr>
            <a:spLocks noGrp="1"/>
          </p:cNvSpPr>
          <p:nvPr>
            <p:ph type="title"/>
          </p:nvPr>
        </p:nvSpPr>
        <p:spPr/>
        <p:txBody>
          <a:bodyPr/>
          <a:lstStyle/>
          <a:p>
            <a:r>
              <a:rPr lang="pt-PT" dirty="0" err="1"/>
              <a:t>Accessing</a:t>
            </a:r>
            <a:r>
              <a:rPr lang="pt-PT" dirty="0"/>
              <a:t> </a:t>
            </a:r>
            <a:r>
              <a:rPr lang="pt-PT" dirty="0" err="1"/>
              <a:t>Properties</a:t>
            </a:r>
            <a:endParaRPr lang="pt-PT" dirty="0"/>
          </a:p>
        </p:txBody>
      </p:sp>
      <p:sp>
        <p:nvSpPr>
          <p:cNvPr id="3" name="Content Placeholder 2">
            <a:extLst>
              <a:ext uri="{FF2B5EF4-FFF2-40B4-BE49-F238E27FC236}">
                <a16:creationId xmlns:a16="http://schemas.microsoft.com/office/drawing/2014/main" id="{8BE7A44B-7EC7-9E02-A1A9-51EDE1949B0D}"/>
              </a:ext>
            </a:extLst>
          </p:cNvPr>
          <p:cNvSpPr>
            <a:spLocks noGrp="1"/>
          </p:cNvSpPr>
          <p:nvPr>
            <p:ph idx="1"/>
          </p:nvPr>
        </p:nvSpPr>
        <p:spPr>
          <a:xfrm>
            <a:off x="612648" y="1715532"/>
            <a:ext cx="5980658" cy="4593828"/>
          </a:xfrm>
        </p:spPr>
        <p:txBody>
          <a:bodyPr>
            <a:normAutofit/>
          </a:bodyPr>
          <a:lstStyle/>
          <a:p>
            <a:r>
              <a:rPr lang="en-US" dirty="0"/>
              <a:t>There are two ways we can access an object’s property. Let’s explore the first way— dot notation, ..</a:t>
            </a:r>
          </a:p>
          <a:p>
            <a:r>
              <a:rPr lang="en-US" dirty="0"/>
              <a:t>You’ve used dot notation to access the properties and methods of built-in objects and data instances:</a:t>
            </a:r>
          </a:p>
          <a:p>
            <a:r>
              <a:rPr lang="en-US" dirty="0"/>
              <a:t>With property dot notation, we write the object’s name, followed by the dot operator and then the property name (key):</a:t>
            </a:r>
          </a:p>
          <a:p>
            <a:r>
              <a:rPr lang="en-US" dirty="0"/>
              <a:t>If we try to access a property that does not exist on that object, undefined will be returned.</a:t>
            </a:r>
            <a:endParaRPr lang="pt-PT" dirty="0"/>
          </a:p>
        </p:txBody>
      </p:sp>
      <p:pic>
        <p:nvPicPr>
          <p:cNvPr id="5" name="Picture 4">
            <a:extLst>
              <a:ext uri="{FF2B5EF4-FFF2-40B4-BE49-F238E27FC236}">
                <a16:creationId xmlns:a16="http://schemas.microsoft.com/office/drawing/2014/main" id="{9C3C73BB-3B36-3E63-954F-B968E8052B4C}"/>
              </a:ext>
            </a:extLst>
          </p:cNvPr>
          <p:cNvPicPr>
            <a:picLocks noChangeAspect="1"/>
          </p:cNvPicPr>
          <p:nvPr/>
        </p:nvPicPr>
        <p:blipFill>
          <a:blip r:embed="rId2"/>
          <a:stretch>
            <a:fillRect/>
          </a:stretch>
        </p:blipFill>
        <p:spPr>
          <a:xfrm>
            <a:off x="3036871" y="3762926"/>
            <a:ext cx="2152650" cy="352425"/>
          </a:xfrm>
          <a:prstGeom prst="rect">
            <a:avLst/>
          </a:prstGeom>
        </p:spPr>
      </p:pic>
      <p:pic>
        <p:nvPicPr>
          <p:cNvPr id="7" name="Picture 6">
            <a:extLst>
              <a:ext uri="{FF2B5EF4-FFF2-40B4-BE49-F238E27FC236}">
                <a16:creationId xmlns:a16="http://schemas.microsoft.com/office/drawing/2014/main" id="{C3ADA346-E931-4982-6F46-37C3BDC12DCD}"/>
              </a:ext>
            </a:extLst>
          </p:cNvPr>
          <p:cNvPicPr>
            <a:picLocks noChangeAspect="1"/>
          </p:cNvPicPr>
          <p:nvPr/>
        </p:nvPicPr>
        <p:blipFill>
          <a:blip r:embed="rId3"/>
          <a:stretch>
            <a:fillRect/>
          </a:stretch>
        </p:blipFill>
        <p:spPr>
          <a:xfrm>
            <a:off x="7337158" y="1305074"/>
            <a:ext cx="3819525" cy="3362325"/>
          </a:xfrm>
          <a:prstGeom prst="rect">
            <a:avLst/>
          </a:prstGeom>
        </p:spPr>
      </p:pic>
      <p:pic>
        <p:nvPicPr>
          <p:cNvPr id="9" name="Picture 8">
            <a:extLst>
              <a:ext uri="{FF2B5EF4-FFF2-40B4-BE49-F238E27FC236}">
                <a16:creationId xmlns:a16="http://schemas.microsoft.com/office/drawing/2014/main" id="{C24FE949-B47C-501F-F882-8541341FC641}"/>
              </a:ext>
            </a:extLst>
          </p:cNvPr>
          <p:cNvPicPr>
            <a:picLocks noChangeAspect="1"/>
          </p:cNvPicPr>
          <p:nvPr/>
        </p:nvPicPr>
        <p:blipFill>
          <a:blip r:embed="rId4"/>
          <a:stretch>
            <a:fillRect/>
          </a:stretch>
        </p:blipFill>
        <p:spPr>
          <a:xfrm>
            <a:off x="7337158" y="5987716"/>
            <a:ext cx="3562350" cy="304800"/>
          </a:xfrm>
          <a:prstGeom prst="rect">
            <a:avLst/>
          </a:prstGeom>
        </p:spPr>
      </p:pic>
    </p:spTree>
    <p:extLst>
      <p:ext uri="{BB962C8B-B14F-4D97-AF65-F5344CB8AC3E}">
        <p14:creationId xmlns:p14="http://schemas.microsoft.com/office/powerpoint/2010/main" val="216130874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5E989-9D96-1D03-1EAF-52130C8DC7D2}"/>
              </a:ext>
            </a:extLst>
          </p:cNvPr>
          <p:cNvSpPr>
            <a:spLocks noGrp="1"/>
          </p:cNvSpPr>
          <p:nvPr>
            <p:ph type="title"/>
          </p:nvPr>
        </p:nvSpPr>
        <p:spPr/>
        <p:txBody>
          <a:bodyPr/>
          <a:lstStyle/>
          <a:p>
            <a:r>
              <a:rPr lang="pt-PT" dirty="0" err="1"/>
              <a:t>Bracket</a:t>
            </a:r>
            <a:r>
              <a:rPr lang="pt-PT" dirty="0"/>
              <a:t> </a:t>
            </a:r>
            <a:r>
              <a:rPr lang="pt-PT" dirty="0" err="1"/>
              <a:t>Notation</a:t>
            </a:r>
            <a:endParaRPr lang="pt-PT" dirty="0"/>
          </a:p>
        </p:txBody>
      </p:sp>
      <p:sp>
        <p:nvSpPr>
          <p:cNvPr id="3" name="Content Placeholder 2">
            <a:extLst>
              <a:ext uri="{FF2B5EF4-FFF2-40B4-BE49-F238E27FC236}">
                <a16:creationId xmlns:a16="http://schemas.microsoft.com/office/drawing/2014/main" id="{144C1DAB-FD11-E6E1-6004-EA76E5CCCE24}"/>
              </a:ext>
            </a:extLst>
          </p:cNvPr>
          <p:cNvSpPr>
            <a:spLocks noGrp="1"/>
          </p:cNvSpPr>
          <p:nvPr>
            <p:ph idx="1"/>
          </p:nvPr>
        </p:nvSpPr>
        <p:spPr>
          <a:xfrm>
            <a:off x="5540311" y="548639"/>
            <a:ext cx="6102478" cy="5671185"/>
          </a:xfrm>
        </p:spPr>
        <p:txBody>
          <a:bodyPr>
            <a:normAutofit fontScale="85000" lnSpcReduction="10000"/>
          </a:bodyPr>
          <a:lstStyle/>
          <a:p>
            <a:r>
              <a:rPr lang="pt-PT" dirty="0"/>
              <a:t>T</a:t>
            </a:r>
            <a:r>
              <a:rPr lang="en-US" dirty="0"/>
              <a:t>he second way to access a key’s value is by using bracket notation, [ ].</a:t>
            </a:r>
          </a:p>
          <a:p>
            <a:r>
              <a:rPr lang="en-US" dirty="0"/>
              <a:t>You’ve used bracket notation when indexing an array:</a:t>
            </a:r>
          </a:p>
          <a:p>
            <a:r>
              <a:rPr lang="en-US" dirty="0"/>
              <a:t>To use bracket notation to access an object’s property, we pass in the property name (key) as a string.</a:t>
            </a:r>
          </a:p>
          <a:p>
            <a:r>
              <a:rPr lang="en-US" dirty="0"/>
              <a:t>We </a:t>
            </a:r>
            <a:r>
              <a:rPr lang="en-US" b="1" dirty="0"/>
              <a:t>must</a:t>
            </a:r>
            <a:r>
              <a:rPr lang="en-US" dirty="0"/>
              <a:t> use bracket notation when accessing keys that have numbers, spaces, or special characters in them. Without bracket notation in these situations, our code would throw an error.</a:t>
            </a:r>
          </a:p>
          <a:p>
            <a:r>
              <a:rPr lang="en-US" dirty="0"/>
              <a:t>With bracket notation you can also use a variable inside the brackets to select the keys of an object. This can be especially helpful when working with functions:</a:t>
            </a:r>
          </a:p>
          <a:p>
            <a:r>
              <a:rPr lang="en-US" dirty="0"/>
              <a:t>If we tried to write our </a:t>
            </a:r>
            <a:r>
              <a:rPr lang="en-US" dirty="0" err="1"/>
              <a:t>returnAnyProp</a:t>
            </a:r>
            <a:r>
              <a:rPr lang="en-US" dirty="0"/>
              <a:t>() function with dot notation (</a:t>
            </a:r>
            <a:r>
              <a:rPr lang="en-US" dirty="0" err="1"/>
              <a:t>objectName.propName</a:t>
            </a:r>
            <a:r>
              <a:rPr lang="en-US" dirty="0"/>
              <a:t>) the computer would look for a key of '</a:t>
            </a:r>
            <a:r>
              <a:rPr lang="en-US" dirty="0" err="1"/>
              <a:t>propName</a:t>
            </a:r>
            <a:r>
              <a:rPr lang="en-US" dirty="0"/>
              <a:t>' on our object and not the value of the </a:t>
            </a:r>
            <a:r>
              <a:rPr lang="en-US" dirty="0" err="1"/>
              <a:t>propName</a:t>
            </a:r>
            <a:r>
              <a:rPr lang="en-US" dirty="0"/>
              <a:t> parameter.</a:t>
            </a:r>
          </a:p>
          <a:p>
            <a:endParaRPr lang="pt-PT" dirty="0"/>
          </a:p>
        </p:txBody>
      </p:sp>
      <p:pic>
        <p:nvPicPr>
          <p:cNvPr id="6" name="Picture 5">
            <a:extLst>
              <a:ext uri="{FF2B5EF4-FFF2-40B4-BE49-F238E27FC236}">
                <a16:creationId xmlns:a16="http://schemas.microsoft.com/office/drawing/2014/main" id="{7AF524DD-33E4-9C8C-926D-F9D870264BEF}"/>
              </a:ext>
            </a:extLst>
          </p:cNvPr>
          <p:cNvPicPr>
            <a:picLocks noChangeAspect="1"/>
          </p:cNvPicPr>
          <p:nvPr/>
        </p:nvPicPr>
        <p:blipFill>
          <a:blip r:embed="rId2"/>
          <a:stretch>
            <a:fillRect/>
          </a:stretch>
        </p:blipFill>
        <p:spPr>
          <a:xfrm>
            <a:off x="8591550" y="896716"/>
            <a:ext cx="2667000" cy="295275"/>
          </a:xfrm>
          <a:prstGeom prst="rect">
            <a:avLst/>
          </a:prstGeom>
        </p:spPr>
      </p:pic>
      <p:pic>
        <p:nvPicPr>
          <p:cNvPr id="8" name="Picture 7">
            <a:extLst>
              <a:ext uri="{FF2B5EF4-FFF2-40B4-BE49-F238E27FC236}">
                <a16:creationId xmlns:a16="http://schemas.microsoft.com/office/drawing/2014/main" id="{13083911-A3E6-73FD-4B47-6A299C9DD4C8}"/>
              </a:ext>
            </a:extLst>
          </p:cNvPr>
          <p:cNvPicPr>
            <a:picLocks noChangeAspect="1"/>
          </p:cNvPicPr>
          <p:nvPr/>
        </p:nvPicPr>
        <p:blipFill>
          <a:blip r:embed="rId3"/>
          <a:stretch>
            <a:fillRect/>
          </a:stretch>
        </p:blipFill>
        <p:spPr>
          <a:xfrm>
            <a:off x="1790374" y="1339300"/>
            <a:ext cx="2038350" cy="923925"/>
          </a:xfrm>
          <a:prstGeom prst="rect">
            <a:avLst/>
          </a:prstGeom>
        </p:spPr>
      </p:pic>
      <p:pic>
        <p:nvPicPr>
          <p:cNvPr id="10" name="Picture 9">
            <a:extLst>
              <a:ext uri="{FF2B5EF4-FFF2-40B4-BE49-F238E27FC236}">
                <a16:creationId xmlns:a16="http://schemas.microsoft.com/office/drawing/2014/main" id="{AEF68E67-DCDB-E292-27E1-7DB7798A77A0}"/>
              </a:ext>
            </a:extLst>
          </p:cNvPr>
          <p:cNvPicPr>
            <a:picLocks noChangeAspect="1"/>
          </p:cNvPicPr>
          <p:nvPr/>
        </p:nvPicPr>
        <p:blipFill>
          <a:blip r:embed="rId4"/>
          <a:stretch>
            <a:fillRect/>
          </a:stretch>
        </p:blipFill>
        <p:spPr>
          <a:xfrm>
            <a:off x="775962" y="2845554"/>
            <a:ext cx="4067175" cy="2238375"/>
          </a:xfrm>
          <a:prstGeom prst="rect">
            <a:avLst/>
          </a:prstGeom>
        </p:spPr>
      </p:pic>
      <p:pic>
        <p:nvPicPr>
          <p:cNvPr id="13" name="Picture 12">
            <a:extLst>
              <a:ext uri="{FF2B5EF4-FFF2-40B4-BE49-F238E27FC236}">
                <a16:creationId xmlns:a16="http://schemas.microsoft.com/office/drawing/2014/main" id="{81378716-458B-7B59-6FB8-F8405F2BE052}"/>
              </a:ext>
            </a:extLst>
          </p:cNvPr>
          <p:cNvPicPr>
            <a:picLocks noChangeAspect="1"/>
          </p:cNvPicPr>
          <p:nvPr/>
        </p:nvPicPr>
        <p:blipFill>
          <a:blip r:embed="rId5"/>
          <a:stretch>
            <a:fillRect/>
          </a:stretch>
        </p:blipFill>
        <p:spPr>
          <a:xfrm>
            <a:off x="400050" y="5372616"/>
            <a:ext cx="4991100" cy="742950"/>
          </a:xfrm>
          <a:prstGeom prst="rect">
            <a:avLst/>
          </a:prstGeom>
        </p:spPr>
      </p:pic>
    </p:spTree>
    <p:extLst>
      <p:ext uri="{BB962C8B-B14F-4D97-AF65-F5344CB8AC3E}">
        <p14:creationId xmlns:p14="http://schemas.microsoft.com/office/powerpoint/2010/main" val="39604264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5613-74CA-92B0-4AB6-5D33E05B9171}"/>
              </a:ext>
            </a:extLst>
          </p:cNvPr>
          <p:cNvSpPr>
            <a:spLocks noGrp="1"/>
          </p:cNvSpPr>
          <p:nvPr>
            <p:ph type="title"/>
          </p:nvPr>
        </p:nvSpPr>
        <p:spPr/>
        <p:txBody>
          <a:bodyPr/>
          <a:lstStyle/>
          <a:p>
            <a:r>
              <a:rPr lang="pt-PT" dirty="0" err="1"/>
              <a:t>Property</a:t>
            </a:r>
            <a:r>
              <a:rPr lang="pt-PT" dirty="0"/>
              <a:t> </a:t>
            </a:r>
            <a:r>
              <a:rPr lang="pt-PT" dirty="0" err="1"/>
              <a:t>Assignment</a:t>
            </a:r>
            <a:endParaRPr lang="pt-PT" dirty="0"/>
          </a:p>
        </p:txBody>
      </p:sp>
      <p:sp>
        <p:nvSpPr>
          <p:cNvPr id="3" name="Content Placeholder 2">
            <a:extLst>
              <a:ext uri="{FF2B5EF4-FFF2-40B4-BE49-F238E27FC236}">
                <a16:creationId xmlns:a16="http://schemas.microsoft.com/office/drawing/2014/main" id="{0CE37823-ACA2-01BA-A5F6-52CD2E01C132}"/>
              </a:ext>
            </a:extLst>
          </p:cNvPr>
          <p:cNvSpPr>
            <a:spLocks noGrp="1"/>
          </p:cNvSpPr>
          <p:nvPr>
            <p:ph idx="1"/>
          </p:nvPr>
        </p:nvSpPr>
        <p:spPr/>
        <p:txBody>
          <a:bodyPr>
            <a:normAutofit lnSpcReduction="10000"/>
          </a:bodyPr>
          <a:lstStyle/>
          <a:p>
            <a:r>
              <a:rPr lang="en-US" dirty="0"/>
              <a:t>Once we’ve defined an object, we’re not stuck with all the properties we wrote. </a:t>
            </a:r>
          </a:p>
          <a:p>
            <a:r>
              <a:rPr lang="en-US" dirty="0"/>
              <a:t>Objects are </a:t>
            </a:r>
            <a:r>
              <a:rPr lang="en-US" b="1" dirty="0"/>
              <a:t>mutable</a:t>
            </a:r>
            <a:r>
              <a:rPr lang="en-US" dirty="0"/>
              <a:t> meaning we can </a:t>
            </a:r>
            <a:r>
              <a:rPr lang="en-US" b="1" dirty="0"/>
              <a:t>update</a:t>
            </a:r>
            <a:r>
              <a:rPr lang="en-US" dirty="0"/>
              <a:t> </a:t>
            </a:r>
            <a:r>
              <a:rPr lang="en-US" b="1" dirty="0"/>
              <a:t>them</a:t>
            </a:r>
            <a:r>
              <a:rPr lang="en-US" dirty="0"/>
              <a:t> after we create them!</a:t>
            </a:r>
          </a:p>
          <a:p>
            <a:r>
              <a:rPr lang="en-US" dirty="0"/>
              <a:t>We can use either dot notation, </a:t>
            </a:r>
            <a:r>
              <a:rPr lang="en-US" i="1" u="sng" dirty="0"/>
              <a:t>.</a:t>
            </a:r>
            <a:r>
              <a:rPr lang="en-US" dirty="0"/>
              <a:t>, or bracket notation, </a:t>
            </a:r>
            <a:r>
              <a:rPr lang="en-US" i="1" dirty="0"/>
              <a:t>[]</a:t>
            </a:r>
            <a:r>
              <a:rPr lang="en-US" dirty="0"/>
              <a:t>, and the assignment operator, </a:t>
            </a:r>
            <a:r>
              <a:rPr lang="en-US" i="1" dirty="0"/>
              <a:t>=</a:t>
            </a:r>
            <a:r>
              <a:rPr lang="en-US" dirty="0"/>
              <a:t> to add new key-value pairs to an object or change an existing property.</a:t>
            </a:r>
          </a:p>
          <a:p>
            <a:r>
              <a:rPr lang="en-US" dirty="0"/>
              <a:t>One of two things can happen with property assignment:</a:t>
            </a:r>
          </a:p>
          <a:p>
            <a:pPr lvl="1"/>
            <a:r>
              <a:rPr lang="en-US" dirty="0"/>
              <a:t>If the property already exists on the object, whatever value it held before will be replaced with the newly assigned value.</a:t>
            </a:r>
          </a:p>
          <a:p>
            <a:pPr lvl="1"/>
            <a:r>
              <a:rPr lang="en-US" dirty="0"/>
              <a:t>If there was no property with that name, a new property will be added to the object.</a:t>
            </a:r>
          </a:p>
          <a:p>
            <a:r>
              <a:rPr lang="en-US" dirty="0"/>
              <a:t>It’s important to know that although we can’t reassign an object declared with const, we can still mutate it, meaning we can add new properties and change the properties that are there.</a:t>
            </a:r>
          </a:p>
          <a:p>
            <a:endParaRPr lang="pt-PT" dirty="0"/>
          </a:p>
        </p:txBody>
      </p:sp>
      <p:pic>
        <p:nvPicPr>
          <p:cNvPr id="5" name="Picture 4">
            <a:extLst>
              <a:ext uri="{FF2B5EF4-FFF2-40B4-BE49-F238E27FC236}">
                <a16:creationId xmlns:a16="http://schemas.microsoft.com/office/drawing/2014/main" id="{019046FE-25AA-1345-AA72-3B22E0E5597C}"/>
              </a:ext>
            </a:extLst>
          </p:cNvPr>
          <p:cNvPicPr>
            <a:picLocks noChangeAspect="1"/>
          </p:cNvPicPr>
          <p:nvPr/>
        </p:nvPicPr>
        <p:blipFill>
          <a:blip r:embed="rId2"/>
          <a:stretch>
            <a:fillRect/>
          </a:stretch>
        </p:blipFill>
        <p:spPr>
          <a:xfrm>
            <a:off x="5939436" y="0"/>
            <a:ext cx="5029200" cy="1504950"/>
          </a:xfrm>
          <a:prstGeom prst="rect">
            <a:avLst/>
          </a:prstGeom>
        </p:spPr>
      </p:pic>
    </p:spTree>
    <p:extLst>
      <p:ext uri="{BB962C8B-B14F-4D97-AF65-F5344CB8AC3E}">
        <p14:creationId xmlns:p14="http://schemas.microsoft.com/office/powerpoint/2010/main" val="421458168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9FA58D-EB1A-D77A-0A6E-07DAD910A411}"/>
              </a:ext>
            </a:extLst>
          </p:cNvPr>
          <p:cNvSpPr>
            <a:spLocks noGrp="1"/>
          </p:cNvSpPr>
          <p:nvPr>
            <p:ph idx="1"/>
          </p:nvPr>
        </p:nvSpPr>
        <p:spPr>
          <a:xfrm>
            <a:off x="612648" y="2584058"/>
            <a:ext cx="4621553" cy="3159018"/>
          </a:xfrm>
        </p:spPr>
        <p:txBody>
          <a:bodyPr>
            <a:normAutofit/>
          </a:bodyPr>
          <a:lstStyle/>
          <a:p>
            <a:r>
              <a:rPr lang="en-US" sz="1800"/>
              <a:t>It’s important to know that although we can’t reassign an object declared with const, we can still mutate it, meaning we can add new properties and change the properties that are there.</a:t>
            </a:r>
          </a:p>
          <a:p>
            <a:endParaRPr lang="pt-PT" sz="1800"/>
          </a:p>
        </p:txBody>
      </p:sp>
      <p:pic>
        <p:nvPicPr>
          <p:cNvPr id="7" name="Picture 6">
            <a:extLst>
              <a:ext uri="{FF2B5EF4-FFF2-40B4-BE49-F238E27FC236}">
                <a16:creationId xmlns:a16="http://schemas.microsoft.com/office/drawing/2014/main" id="{D070EF16-8F00-F810-DE31-140C8EB6ADC9}"/>
              </a:ext>
            </a:extLst>
          </p:cNvPr>
          <p:cNvPicPr>
            <a:picLocks noChangeAspect="1"/>
          </p:cNvPicPr>
          <p:nvPr/>
        </p:nvPicPr>
        <p:blipFill>
          <a:blip r:embed="rId2"/>
          <a:stretch>
            <a:fillRect/>
          </a:stretch>
        </p:blipFill>
        <p:spPr>
          <a:xfrm>
            <a:off x="5691261" y="1115780"/>
            <a:ext cx="5837780" cy="4626439"/>
          </a:xfrm>
          <a:prstGeom prst="rect">
            <a:avLst/>
          </a:prstGeom>
        </p:spPr>
      </p:pic>
    </p:spTree>
    <p:extLst>
      <p:ext uri="{BB962C8B-B14F-4D97-AF65-F5344CB8AC3E}">
        <p14:creationId xmlns:p14="http://schemas.microsoft.com/office/powerpoint/2010/main" val="251671335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B00BD-36B5-A2A6-06A0-3DAB7E70712D}"/>
              </a:ext>
            </a:extLst>
          </p:cNvPr>
          <p:cNvSpPr>
            <a:spLocks noGrp="1"/>
          </p:cNvSpPr>
          <p:nvPr>
            <p:ph type="title"/>
          </p:nvPr>
        </p:nvSpPr>
        <p:spPr/>
        <p:txBody>
          <a:bodyPr/>
          <a:lstStyle/>
          <a:p>
            <a:r>
              <a:rPr lang="pt-PT" dirty="0" err="1"/>
              <a:t>Methods</a:t>
            </a:r>
            <a:endParaRPr lang="pt-PT" dirty="0"/>
          </a:p>
        </p:txBody>
      </p:sp>
      <p:sp>
        <p:nvSpPr>
          <p:cNvPr id="3" name="Content Placeholder 2">
            <a:extLst>
              <a:ext uri="{FF2B5EF4-FFF2-40B4-BE49-F238E27FC236}">
                <a16:creationId xmlns:a16="http://schemas.microsoft.com/office/drawing/2014/main" id="{CBFD6CC3-B62E-0783-27AE-BFCE33CACCC1}"/>
              </a:ext>
            </a:extLst>
          </p:cNvPr>
          <p:cNvSpPr>
            <a:spLocks noGrp="1"/>
          </p:cNvSpPr>
          <p:nvPr>
            <p:ph idx="1"/>
          </p:nvPr>
        </p:nvSpPr>
        <p:spPr>
          <a:xfrm>
            <a:off x="6096000" y="114300"/>
            <a:ext cx="5972176" cy="6042660"/>
          </a:xfrm>
        </p:spPr>
        <p:txBody>
          <a:bodyPr>
            <a:normAutofit fontScale="85000" lnSpcReduction="10000"/>
          </a:bodyPr>
          <a:lstStyle/>
          <a:p>
            <a:r>
              <a:rPr lang="en-US" dirty="0"/>
              <a:t>When the data stored on an object is a function we call that a method. </a:t>
            </a:r>
          </a:p>
          <a:p>
            <a:r>
              <a:rPr lang="en-US" dirty="0"/>
              <a:t>A property is what an object has, while a method is what an object does.</a:t>
            </a:r>
          </a:p>
          <a:p>
            <a:r>
              <a:rPr lang="en-US" dirty="0"/>
              <a:t>Do object methods seem familiar? That’s because you’ve been using them all along! </a:t>
            </a:r>
          </a:p>
          <a:p>
            <a:r>
              <a:rPr lang="en-US" dirty="0"/>
              <a:t>For example console is a global JavaScript object and .log() is a method on that object.</a:t>
            </a:r>
          </a:p>
          <a:p>
            <a:r>
              <a:rPr lang="en-US" dirty="0"/>
              <a:t>Math is also a global JavaScript object and .floor() is a method on it.</a:t>
            </a:r>
          </a:p>
          <a:p>
            <a:r>
              <a:rPr lang="en-US" dirty="0"/>
              <a:t>We can include methods in our object literals by creating ordinary, colon-separated key-value pairs. </a:t>
            </a:r>
          </a:p>
          <a:p>
            <a:r>
              <a:rPr lang="en-US" dirty="0"/>
              <a:t>The key serves as our method’s name, while the value is an anonymous function expression.</a:t>
            </a:r>
          </a:p>
          <a:p>
            <a:r>
              <a:rPr lang="en-US" dirty="0"/>
              <a:t>Object methods are invoked by appending the object’s name with the dot operator followed by the method name and parentheses:</a:t>
            </a:r>
            <a:endParaRPr lang="pt-PT" dirty="0"/>
          </a:p>
        </p:txBody>
      </p:sp>
      <p:pic>
        <p:nvPicPr>
          <p:cNvPr id="5" name="Picture 4">
            <a:extLst>
              <a:ext uri="{FF2B5EF4-FFF2-40B4-BE49-F238E27FC236}">
                <a16:creationId xmlns:a16="http://schemas.microsoft.com/office/drawing/2014/main" id="{A6CC2EB2-D1B1-E029-3751-93C91178D27D}"/>
              </a:ext>
            </a:extLst>
          </p:cNvPr>
          <p:cNvPicPr>
            <a:picLocks noChangeAspect="1"/>
          </p:cNvPicPr>
          <p:nvPr/>
        </p:nvPicPr>
        <p:blipFill>
          <a:blip r:embed="rId2"/>
          <a:stretch>
            <a:fillRect/>
          </a:stretch>
        </p:blipFill>
        <p:spPr>
          <a:xfrm>
            <a:off x="752475" y="1571625"/>
            <a:ext cx="4610100" cy="1409700"/>
          </a:xfrm>
          <a:prstGeom prst="rect">
            <a:avLst/>
          </a:prstGeom>
        </p:spPr>
      </p:pic>
      <p:pic>
        <p:nvPicPr>
          <p:cNvPr id="7" name="Picture 6">
            <a:extLst>
              <a:ext uri="{FF2B5EF4-FFF2-40B4-BE49-F238E27FC236}">
                <a16:creationId xmlns:a16="http://schemas.microsoft.com/office/drawing/2014/main" id="{5F8183EB-75C1-FA4B-B01B-D17861CD197B}"/>
              </a:ext>
            </a:extLst>
          </p:cNvPr>
          <p:cNvPicPr>
            <a:picLocks noChangeAspect="1"/>
          </p:cNvPicPr>
          <p:nvPr/>
        </p:nvPicPr>
        <p:blipFill>
          <a:blip r:embed="rId3"/>
          <a:stretch>
            <a:fillRect/>
          </a:stretch>
        </p:blipFill>
        <p:spPr>
          <a:xfrm>
            <a:off x="752475" y="3183255"/>
            <a:ext cx="4733925" cy="1304925"/>
          </a:xfrm>
          <a:prstGeom prst="rect">
            <a:avLst/>
          </a:prstGeom>
        </p:spPr>
      </p:pic>
      <p:pic>
        <p:nvPicPr>
          <p:cNvPr id="9" name="Picture 8">
            <a:extLst>
              <a:ext uri="{FF2B5EF4-FFF2-40B4-BE49-F238E27FC236}">
                <a16:creationId xmlns:a16="http://schemas.microsoft.com/office/drawing/2014/main" id="{7CDE75B9-BFFC-B01D-FFD9-35D265E5AF8E}"/>
              </a:ext>
            </a:extLst>
          </p:cNvPr>
          <p:cNvPicPr>
            <a:picLocks noChangeAspect="1"/>
          </p:cNvPicPr>
          <p:nvPr/>
        </p:nvPicPr>
        <p:blipFill>
          <a:blip r:embed="rId4"/>
          <a:stretch>
            <a:fillRect/>
          </a:stretch>
        </p:blipFill>
        <p:spPr>
          <a:xfrm>
            <a:off x="576262" y="5110162"/>
            <a:ext cx="5086350" cy="581025"/>
          </a:xfrm>
          <a:prstGeom prst="rect">
            <a:avLst/>
          </a:prstGeom>
        </p:spPr>
      </p:pic>
    </p:spTree>
    <p:extLst>
      <p:ext uri="{BB962C8B-B14F-4D97-AF65-F5344CB8AC3E}">
        <p14:creationId xmlns:p14="http://schemas.microsoft.com/office/powerpoint/2010/main" val="22133483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A07917-C863-5155-40D7-92B78BED4F97}"/>
              </a:ext>
            </a:extLst>
          </p:cNvPr>
          <p:cNvSpPr>
            <a:spLocks noGrp="1"/>
          </p:cNvSpPr>
          <p:nvPr>
            <p:ph type="title"/>
          </p:nvPr>
        </p:nvSpPr>
        <p:spPr>
          <a:xfrm>
            <a:off x="612648" y="847724"/>
            <a:ext cx="4621553" cy="646851"/>
          </a:xfrm>
        </p:spPr>
        <p:txBody>
          <a:bodyPr anchor="b">
            <a:normAutofit/>
          </a:bodyPr>
          <a:lstStyle/>
          <a:p>
            <a:r>
              <a:rPr lang="pt-PT" dirty="0" err="1"/>
              <a:t>Nested</a:t>
            </a:r>
            <a:r>
              <a:rPr lang="pt-PT" dirty="0"/>
              <a:t> </a:t>
            </a:r>
            <a:r>
              <a:rPr lang="pt-PT" dirty="0" err="1"/>
              <a:t>Objects</a:t>
            </a:r>
            <a:endParaRPr lang="pt-PT" dirty="0"/>
          </a:p>
        </p:txBody>
      </p:sp>
      <p:sp>
        <p:nvSpPr>
          <p:cNvPr id="3" name="Content Placeholder 2">
            <a:extLst>
              <a:ext uri="{FF2B5EF4-FFF2-40B4-BE49-F238E27FC236}">
                <a16:creationId xmlns:a16="http://schemas.microsoft.com/office/drawing/2014/main" id="{8D440EF0-F083-16C3-FD1B-0684916C6BE4}"/>
              </a:ext>
            </a:extLst>
          </p:cNvPr>
          <p:cNvSpPr>
            <a:spLocks noGrp="1"/>
          </p:cNvSpPr>
          <p:nvPr>
            <p:ph idx="1"/>
          </p:nvPr>
        </p:nvSpPr>
        <p:spPr>
          <a:xfrm>
            <a:off x="612648" y="1581150"/>
            <a:ext cx="4621553" cy="4161926"/>
          </a:xfrm>
        </p:spPr>
        <p:txBody>
          <a:bodyPr>
            <a:normAutofit/>
          </a:bodyPr>
          <a:lstStyle/>
          <a:p>
            <a:pPr>
              <a:lnSpc>
                <a:spcPct val="110000"/>
              </a:lnSpc>
            </a:pPr>
            <a:r>
              <a:rPr lang="en-US" sz="1400" dirty="0"/>
              <a:t>In application code, objects are often nested— an object might have another object as a property which in turn could have a property that’s an array of even more objects!</a:t>
            </a:r>
          </a:p>
          <a:p>
            <a:pPr>
              <a:lnSpc>
                <a:spcPct val="110000"/>
              </a:lnSpc>
            </a:pPr>
            <a:r>
              <a:rPr lang="en-US" sz="1400" dirty="0"/>
              <a:t>In our spaceship object, we want a crew object. </a:t>
            </a:r>
          </a:p>
          <a:p>
            <a:pPr lvl="1">
              <a:lnSpc>
                <a:spcPct val="110000"/>
              </a:lnSpc>
            </a:pPr>
            <a:r>
              <a:rPr lang="en-US" sz="1400" dirty="0"/>
              <a:t>This will contain all the crew members who do important work on the craft. </a:t>
            </a:r>
          </a:p>
          <a:p>
            <a:pPr lvl="1">
              <a:lnSpc>
                <a:spcPct val="110000"/>
              </a:lnSpc>
            </a:pPr>
            <a:r>
              <a:rPr lang="en-US" sz="1400" dirty="0"/>
              <a:t>Each of those crew members are objects themselves. </a:t>
            </a:r>
          </a:p>
          <a:p>
            <a:pPr lvl="1">
              <a:lnSpc>
                <a:spcPct val="110000"/>
              </a:lnSpc>
            </a:pPr>
            <a:r>
              <a:rPr lang="en-US" sz="1400" dirty="0"/>
              <a:t>They have properties like name, and degree, and they each have unique methods based on their roles. We can also nest other objects in the spaceship such as a telescope or nest details about the spaceship’s computers inside a parent nanoelectronics object.</a:t>
            </a:r>
            <a:endParaRPr lang="pt-PT" sz="1400" dirty="0"/>
          </a:p>
        </p:txBody>
      </p:sp>
      <p:pic>
        <p:nvPicPr>
          <p:cNvPr id="6" name="Picture 5">
            <a:extLst>
              <a:ext uri="{FF2B5EF4-FFF2-40B4-BE49-F238E27FC236}">
                <a16:creationId xmlns:a16="http://schemas.microsoft.com/office/drawing/2014/main" id="{2BD0D44D-DE14-20FF-E90B-4E9818A7DF2A}"/>
              </a:ext>
            </a:extLst>
          </p:cNvPr>
          <p:cNvPicPr>
            <a:picLocks noChangeAspect="1"/>
          </p:cNvPicPr>
          <p:nvPr/>
        </p:nvPicPr>
        <p:blipFill>
          <a:blip r:embed="rId2"/>
          <a:stretch>
            <a:fillRect/>
          </a:stretch>
        </p:blipFill>
        <p:spPr>
          <a:xfrm>
            <a:off x="6712608" y="1114923"/>
            <a:ext cx="3795085" cy="4628153"/>
          </a:xfrm>
          <a:prstGeom prst="rect">
            <a:avLst/>
          </a:prstGeom>
        </p:spPr>
      </p:pic>
    </p:spTree>
    <p:extLst>
      <p:ext uri="{BB962C8B-B14F-4D97-AF65-F5344CB8AC3E}">
        <p14:creationId xmlns:p14="http://schemas.microsoft.com/office/powerpoint/2010/main" val="80901667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DC139C-80C2-8B06-C4AB-B730034BA19A}"/>
              </a:ext>
            </a:extLst>
          </p:cNvPr>
          <p:cNvSpPr>
            <a:spLocks noGrp="1"/>
          </p:cNvSpPr>
          <p:nvPr>
            <p:ph idx="1"/>
          </p:nvPr>
        </p:nvSpPr>
        <p:spPr>
          <a:xfrm>
            <a:off x="612647" y="407406"/>
            <a:ext cx="10653579" cy="5901954"/>
          </a:xfrm>
        </p:spPr>
        <p:txBody>
          <a:bodyPr/>
          <a:lstStyle/>
          <a:p>
            <a:r>
              <a:rPr lang="en-US" dirty="0"/>
              <a:t>We can chain operators to access nested properties. </a:t>
            </a:r>
          </a:p>
          <a:p>
            <a:r>
              <a:rPr lang="en-US" dirty="0"/>
              <a:t>We’ll have to pay attention to which operator makes sense to use in each layer. </a:t>
            </a:r>
          </a:p>
          <a:p>
            <a:r>
              <a:rPr lang="en-US" dirty="0"/>
              <a:t>It can be helpful to pretend you are the computer and evaluate each expression from left to right so that each operation starts to feel a little more manageable.</a:t>
            </a:r>
          </a:p>
          <a:p>
            <a:r>
              <a:rPr lang="en-US" dirty="0"/>
              <a:t>In the code:</a:t>
            </a:r>
          </a:p>
          <a:p>
            <a:pPr lvl="1"/>
            <a:r>
              <a:rPr lang="en-US" dirty="0"/>
              <a:t>First the computer evaluates </a:t>
            </a:r>
            <a:r>
              <a:rPr lang="en-US" dirty="0" err="1"/>
              <a:t>spaceship.nanoelectronics</a:t>
            </a:r>
            <a:r>
              <a:rPr lang="en-US" dirty="0"/>
              <a:t>, which results in an object containing the back-up and computer objects.</a:t>
            </a:r>
          </a:p>
          <a:p>
            <a:pPr lvl="1"/>
            <a:r>
              <a:rPr lang="en-US" dirty="0"/>
              <a:t>We accessed the back-up object by appending ['back-up'].</a:t>
            </a:r>
          </a:p>
          <a:p>
            <a:pPr lvl="1"/>
            <a:r>
              <a:rPr lang="en-US" dirty="0"/>
              <a:t>The back-up object has a battery property, accessed with .battery which returned the value stored there: 'Lithium'</a:t>
            </a:r>
            <a:endParaRPr lang="pt-PT" dirty="0"/>
          </a:p>
        </p:txBody>
      </p:sp>
      <p:pic>
        <p:nvPicPr>
          <p:cNvPr id="6" name="Picture 5">
            <a:extLst>
              <a:ext uri="{FF2B5EF4-FFF2-40B4-BE49-F238E27FC236}">
                <a16:creationId xmlns:a16="http://schemas.microsoft.com/office/drawing/2014/main" id="{C7270DB7-F01D-5A07-7C9C-B276F00B99AB}"/>
              </a:ext>
            </a:extLst>
          </p:cNvPr>
          <p:cNvPicPr>
            <a:picLocks noChangeAspect="1"/>
          </p:cNvPicPr>
          <p:nvPr/>
        </p:nvPicPr>
        <p:blipFill>
          <a:blip r:embed="rId2"/>
          <a:stretch>
            <a:fillRect/>
          </a:stretch>
        </p:blipFill>
        <p:spPr>
          <a:xfrm>
            <a:off x="3336485" y="5103042"/>
            <a:ext cx="5048250" cy="400050"/>
          </a:xfrm>
          <a:prstGeom prst="rect">
            <a:avLst/>
          </a:prstGeom>
        </p:spPr>
      </p:pic>
    </p:spTree>
    <p:extLst>
      <p:ext uri="{BB962C8B-B14F-4D97-AF65-F5344CB8AC3E}">
        <p14:creationId xmlns:p14="http://schemas.microsoft.com/office/powerpoint/2010/main" val="2683596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64D2207-AA67-DAD1-D42E-7A07328C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7F380-FEE0-BD60-04B5-BFD38E8477D1}"/>
              </a:ext>
            </a:extLst>
          </p:cNvPr>
          <p:cNvSpPr>
            <a:spLocks noGrp="1"/>
          </p:cNvSpPr>
          <p:nvPr>
            <p:ph type="title"/>
          </p:nvPr>
        </p:nvSpPr>
        <p:spPr>
          <a:xfrm>
            <a:off x="614680" y="548639"/>
            <a:ext cx="4118686" cy="1294379"/>
          </a:xfrm>
        </p:spPr>
        <p:txBody>
          <a:bodyPr anchor="t">
            <a:normAutofit/>
          </a:bodyPr>
          <a:lstStyle/>
          <a:p>
            <a:r>
              <a:rPr lang="en-GB" dirty="0"/>
              <a:t>Built-in Objects</a:t>
            </a:r>
          </a:p>
        </p:txBody>
      </p:sp>
      <p:pic>
        <p:nvPicPr>
          <p:cNvPr id="5" name="Picture 4">
            <a:extLst>
              <a:ext uri="{FF2B5EF4-FFF2-40B4-BE49-F238E27FC236}">
                <a16:creationId xmlns:a16="http://schemas.microsoft.com/office/drawing/2014/main" id="{541FDBD3-A986-0D87-9AF5-36CBDB4C63F9}"/>
              </a:ext>
            </a:extLst>
          </p:cNvPr>
          <p:cNvPicPr>
            <a:picLocks noChangeAspect="1"/>
          </p:cNvPicPr>
          <p:nvPr/>
        </p:nvPicPr>
        <p:blipFill>
          <a:blip r:embed="rId2"/>
          <a:stretch>
            <a:fillRect/>
          </a:stretch>
        </p:blipFill>
        <p:spPr>
          <a:xfrm>
            <a:off x="727381" y="2740447"/>
            <a:ext cx="3862548" cy="569725"/>
          </a:xfrm>
          <a:prstGeom prst="rect">
            <a:avLst/>
          </a:prstGeom>
        </p:spPr>
      </p:pic>
      <p:pic>
        <p:nvPicPr>
          <p:cNvPr id="7" name="Picture 6">
            <a:extLst>
              <a:ext uri="{FF2B5EF4-FFF2-40B4-BE49-F238E27FC236}">
                <a16:creationId xmlns:a16="http://schemas.microsoft.com/office/drawing/2014/main" id="{9ADEC64A-873E-AD5A-8B11-AE37BB7BC61B}"/>
              </a:ext>
            </a:extLst>
          </p:cNvPr>
          <p:cNvPicPr>
            <a:picLocks noChangeAspect="1"/>
          </p:cNvPicPr>
          <p:nvPr/>
        </p:nvPicPr>
        <p:blipFill>
          <a:blip r:embed="rId3"/>
          <a:stretch>
            <a:fillRect/>
          </a:stretch>
        </p:blipFill>
        <p:spPr>
          <a:xfrm>
            <a:off x="727381" y="4921018"/>
            <a:ext cx="3858768" cy="655990"/>
          </a:xfrm>
          <a:prstGeom prst="rect">
            <a:avLst/>
          </a:prstGeom>
        </p:spPr>
      </p:pic>
      <p:sp>
        <p:nvSpPr>
          <p:cNvPr id="3" name="Content Placeholder 2">
            <a:extLst>
              <a:ext uri="{FF2B5EF4-FFF2-40B4-BE49-F238E27FC236}">
                <a16:creationId xmlns:a16="http://schemas.microsoft.com/office/drawing/2014/main" id="{FD49B7CE-6661-575B-646A-24CBAA49E59D}"/>
              </a:ext>
            </a:extLst>
          </p:cNvPr>
          <p:cNvSpPr>
            <a:spLocks noGrp="1"/>
          </p:cNvSpPr>
          <p:nvPr>
            <p:ph idx="1"/>
          </p:nvPr>
        </p:nvSpPr>
        <p:spPr>
          <a:xfrm>
            <a:off x="5317310" y="548638"/>
            <a:ext cx="6260012" cy="5760721"/>
          </a:xfrm>
        </p:spPr>
        <p:txBody>
          <a:bodyPr anchor="t">
            <a:normAutofit/>
          </a:bodyPr>
          <a:lstStyle/>
          <a:p>
            <a:r>
              <a:rPr lang="en-GB" sz="1700"/>
              <a:t>In addition to </a:t>
            </a:r>
            <a:r>
              <a:rPr lang="en-GB" sz="1700" i="1"/>
              <a:t>console</a:t>
            </a:r>
            <a:r>
              <a:rPr lang="en-GB" sz="1700"/>
              <a:t>, there are other objects built into JS.</a:t>
            </a:r>
          </a:p>
          <a:p>
            <a:r>
              <a:rPr lang="en-GB" sz="1700"/>
              <a:t>If you wanted to perform more complex mathematical operations than arithmetic, JS has the built-in Math object.</a:t>
            </a:r>
          </a:p>
          <a:p>
            <a:r>
              <a:rPr lang="en-GB" sz="1700"/>
              <a:t>The great thing about objects is that they have methodos!</a:t>
            </a:r>
          </a:p>
          <a:p>
            <a:r>
              <a:rPr lang="en-GB" sz="1700"/>
              <a:t>Let’s call the .random() method from the built-in Math object (pic)</a:t>
            </a:r>
          </a:p>
          <a:p>
            <a:pPr lvl="1"/>
            <a:r>
              <a:rPr lang="en-GB" sz="1700"/>
              <a:t>In this case:</a:t>
            </a:r>
          </a:p>
          <a:p>
            <a:pPr lvl="2"/>
            <a:r>
              <a:rPr lang="en-GB" sz="1700"/>
              <a:t>Math.random() generates a random number between 0 and 1</a:t>
            </a:r>
          </a:p>
          <a:p>
            <a:pPr lvl="2"/>
            <a:r>
              <a:rPr lang="en-GB" sz="1700"/>
              <a:t>We then multiply that number by 50, so we now have a number between 0 and 50</a:t>
            </a:r>
          </a:p>
          <a:p>
            <a:pPr lvl="2"/>
            <a:r>
              <a:rPr lang="en-GB" sz="1700"/>
              <a:t>Then Math.floor() rounds the number down to the nearest whole number</a:t>
            </a:r>
          </a:p>
          <a:p>
            <a:pPr lvl="2"/>
            <a:r>
              <a:rPr lang="en-GB" sz="1700"/>
              <a:t>If you wanted to see the number printed to the terminal, you would still need a console.log()</a:t>
            </a:r>
          </a:p>
        </p:txBody>
      </p:sp>
    </p:spTree>
    <p:extLst>
      <p:ext uri="{BB962C8B-B14F-4D97-AF65-F5344CB8AC3E}">
        <p14:creationId xmlns:p14="http://schemas.microsoft.com/office/powerpoint/2010/main" val="206850310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81D5BC-7612-C7FF-6C1C-009FB86FA904}"/>
              </a:ext>
            </a:extLst>
          </p:cNvPr>
          <p:cNvSpPr>
            <a:spLocks noGrp="1"/>
          </p:cNvSpPr>
          <p:nvPr>
            <p:ph type="title"/>
          </p:nvPr>
        </p:nvSpPr>
        <p:spPr>
          <a:xfrm>
            <a:off x="5906802" y="603504"/>
            <a:ext cx="5577902" cy="1527048"/>
          </a:xfrm>
        </p:spPr>
        <p:txBody>
          <a:bodyPr anchor="b">
            <a:normAutofit/>
          </a:bodyPr>
          <a:lstStyle/>
          <a:p>
            <a:r>
              <a:rPr lang="pt-PT" dirty="0" err="1"/>
              <a:t>Pass</a:t>
            </a:r>
            <a:r>
              <a:rPr lang="pt-PT" dirty="0"/>
              <a:t> by Reference</a:t>
            </a:r>
          </a:p>
        </p:txBody>
      </p:sp>
      <p:pic>
        <p:nvPicPr>
          <p:cNvPr id="6" name="Picture 5">
            <a:extLst>
              <a:ext uri="{FF2B5EF4-FFF2-40B4-BE49-F238E27FC236}">
                <a16:creationId xmlns:a16="http://schemas.microsoft.com/office/drawing/2014/main" id="{D31B6FE5-E20D-F62C-BFDD-6A82E97837D8}"/>
              </a:ext>
            </a:extLst>
          </p:cNvPr>
          <p:cNvPicPr>
            <a:picLocks noChangeAspect="1"/>
          </p:cNvPicPr>
          <p:nvPr/>
        </p:nvPicPr>
        <p:blipFill>
          <a:blip r:embed="rId2"/>
          <a:stretch>
            <a:fillRect/>
          </a:stretch>
        </p:blipFill>
        <p:spPr>
          <a:xfrm>
            <a:off x="612648" y="1455887"/>
            <a:ext cx="4681506" cy="3974611"/>
          </a:xfrm>
          <a:prstGeom prst="rect">
            <a:avLst/>
          </a:prstGeom>
        </p:spPr>
      </p:pic>
      <p:sp>
        <p:nvSpPr>
          <p:cNvPr id="3" name="Content Placeholder 2">
            <a:extLst>
              <a:ext uri="{FF2B5EF4-FFF2-40B4-BE49-F238E27FC236}">
                <a16:creationId xmlns:a16="http://schemas.microsoft.com/office/drawing/2014/main" id="{86ECBA0A-C306-A536-BB64-EEA58C53AF41}"/>
              </a:ext>
            </a:extLst>
          </p:cNvPr>
          <p:cNvSpPr>
            <a:spLocks noGrp="1"/>
          </p:cNvSpPr>
          <p:nvPr>
            <p:ph idx="1"/>
          </p:nvPr>
        </p:nvSpPr>
        <p:spPr>
          <a:xfrm>
            <a:off x="5906802" y="2212848"/>
            <a:ext cx="5577902" cy="4096512"/>
          </a:xfrm>
        </p:spPr>
        <p:txBody>
          <a:bodyPr>
            <a:normAutofit/>
          </a:bodyPr>
          <a:lstStyle/>
          <a:p>
            <a:pPr>
              <a:lnSpc>
                <a:spcPct val="110000"/>
              </a:lnSpc>
            </a:pPr>
            <a:r>
              <a:rPr lang="en-US" sz="1500" dirty="0"/>
              <a:t>Objects are passed by reference. </a:t>
            </a:r>
          </a:p>
          <a:p>
            <a:pPr lvl="1">
              <a:lnSpc>
                <a:spcPct val="110000"/>
              </a:lnSpc>
            </a:pPr>
            <a:r>
              <a:rPr lang="en-US" sz="1500" dirty="0"/>
              <a:t>This means when we pass a variable assigned to an object into a function as an argument, the computer interprets the parameter name as pointing to the space in memory holding that object. </a:t>
            </a:r>
          </a:p>
          <a:p>
            <a:pPr>
              <a:lnSpc>
                <a:spcPct val="110000"/>
              </a:lnSpc>
            </a:pPr>
            <a:r>
              <a:rPr lang="en-US" sz="1500" dirty="0"/>
              <a:t>As a result, functions which change object properties actually mutate the object permanently (even when the object is assigned to a const variable).</a:t>
            </a:r>
          </a:p>
          <a:p>
            <a:pPr>
              <a:lnSpc>
                <a:spcPct val="110000"/>
              </a:lnSpc>
            </a:pPr>
            <a:r>
              <a:rPr lang="en-US" sz="1500" dirty="0"/>
              <a:t>Our function </a:t>
            </a:r>
            <a:r>
              <a:rPr lang="en-US" sz="1500" dirty="0" err="1"/>
              <a:t>paintIt</a:t>
            </a:r>
            <a:r>
              <a:rPr lang="en-US" sz="1500" dirty="0"/>
              <a:t>() permanently changed the color of our spaceship object. However, reassignment of the spaceship variable wouldn’t work in the same way:</a:t>
            </a:r>
            <a:endParaRPr lang="pt-PT" sz="1500" dirty="0"/>
          </a:p>
        </p:txBody>
      </p:sp>
    </p:spTree>
    <p:extLst>
      <p:ext uri="{BB962C8B-B14F-4D97-AF65-F5344CB8AC3E}">
        <p14:creationId xmlns:p14="http://schemas.microsoft.com/office/powerpoint/2010/main" val="310368705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769FB57-CA03-9770-D91B-1130B851FCC7}"/>
              </a:ext>
            </a:extLst>
          </p:cNvPr>
          <p:cNvPicPr>
            <a:picLocks noChangeAspect="1"/>
          </p:cNvPicPr>
          <p:nvPr/>
        </p:nvPicPr>
        <p:blipFill>
          <a:blip r:embed="rId2"/>
          <a:stretch>
            <a:fillRect/>
          </a:stretch>
        </p:blipFill>
        <p:spPr>
          <a:xfrm>
            <a:off x="612648" y="1397234"/>
            <a:ext cx="4681506" cy="4091917"/>
          </a:xfrm>
          <a:prstGeom prst="rect">
            <a:avLst/>
          </a:prstGeom>
        </p:spPr>
      </p:pic>
      <p:sp>
        <p:nvSpPr>
          <p:cNvPr id="3" name="Content Placeholder 2">
            <a:extLst>
              <a:ext uri="{FF2B5EF4-FFF2-40B4-BE49-F238E27FC236}">
                <a16:creationId xmlns:a16="http://schemas.microsoft.com/office/drawing/2014/main" id="{CF9220D2-2182-DBE4-9036-D989742A33E2}"/>
              </a:ext>
            </a:extLst>
          </p:cNvPr>
          <p:cNvSpPr>
            <a:spLocks noGrp="1"/>
          </p:cNvSpPr>
          <p:nvPr>
            <p:ph idx="1"/>
          </p:nvPr>
        </p:nvSpPr>
        <p:spPr>
          <a:xfrm>
            <a:off x="5906802" y="401782"/>
            <a:ext cx="5577902" cy="5907578"/>
          </a:xfrm>
        </p:spPr>
        <p:txBody>
          <a:bodyPr>
            <a:normAutofit fontScale="92500"/>
          </a:bodyPr>
          <a:lstStyle/>
          <a:p>
            <a:pPr>
              <a:lnSpc>
                <a:spcPct val="110000"/>
              </a:lnSpc>
            </a:pPr>
            <a:r>
              <a:rPr lang="en-US" sz="1600" dirty="0"/>
              <a:t>Let’s look at what happened in the code example:</a:t>
            </a:r>
          </a:p>
          <a:p>
            <a:pPr lvl="1">
              <a:lnSpc>
                <a:spcPct val="110000"/>
              </a:lnSpc>
            </a:pPr>
            <a:r>
              <a:rPr lang="en-US" sz="1600" dirty="0"/>
              <a:t>We declared this spaceship object with let. This allowed us to reassign it to a new object with identified and 'transport type' properties with no problems.</a:t>
            </a:r>
          </a:p>
          <a:p>
            <a:pPr lvl="1">
              <a:lnSpc>
                <a:spcPct val="110000"/>
              </a:lnSpc>
            </a:pPr>
            <a:r>
              <a:rPr lang="en-US" sz="1600" dirty="0"/>
              <a:t>When we tried the same thing using a function designed to reassign the object passed into it, the reassignment didn’t stick (even though calling console.log() on the object produced the expected result).</a:t>
            </a:r>
          </a:p>
          <a:p>
            <a:pPr lvl="1">
              <a:lnSpc>
                <a:spcPct val="110000"/>
              </a:lnSpc>
            </a:pPr>
            <a:r>
              <a:rPr lang="en-US" sz="1600" dirty="0"/>
              <a:t>When we passed spaceship into that function, obj became a reference to the memory location of the spaceship object, but not to the spaceship variable. This is because the obj parameter of the </a:t>
            </a:r>
            <a:r>
              <a:rPr lang="en-US" sz="1600" dirty="0" err="1"/>
              <a:t>tryReassignment</a:t>
            </a:r>
            <a:r>
              <a:rPr lang="en-US" sz="1600" dirty="0"/>
              <a:t>() function is a variable in its own right. The body of </a:t>
            </a:r>
            <a:r>
              <a:rPr lang="en-US" sz="1600" dirty="0" err="1"/>
              <a:t>tryReassignment</a:t>
            </a:r>
            <a:r>
              <a:rPr lang="en-US" sz="1600" dirty="0"/>
              <a:t>() has no knowledge of the spaceship variable at all!</a:t>
            </a:r>
          </a:p>
          <a:p>
            <a:pPr lvl="1">
              <a:lnSpc>
                <a:spcPct val="110000"/>
              </a:lnSpc>
            </a:pPr>
            <a:r>
              <a:rPr lang="en-US" sz="1600" dirty="0"/>
              <a:t>When we did the reassignment in the body of </a:t>
            </a:r>
            <a:r>
              <a:rPr lang="en-US" sz="1600" dirty="0" err="1"/>
              <a:t>tryReassignment</a:t>
            </a:r>
            <a:r>
              <a:rPr lang="en-US" sz="1600" dirty="0"/>
              <a:t>(), the obj variable came to refer to the memory location of the object {'identified' : false, 'transport type' : 'flying'}, while the spaceship variable was completely unchanged from its earlier value.</a:t>
            </a:r>
            <a:endParaRPr lang="pt-PT" sz="1600" dirty="0"/>
          </a:p>
        </p:txBody>
      </p:sp>
    </p:spTree>
    <p:extLst>
      <p:ext uri="{BB962C8B-B14F-4D97-AF65-F5344CB8AC3E}">
        <p14:creationId xmlns:p14="http://schemas.microsoft.com/office/powerpoint/2010/main" val="35993637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913F28-1D47-EF3D-3E58-4D7F676DBF62}"/>
              </a:ext>
            </a:extLst>
          </p:cNvPr>
          <p:cNvSpPr>
            <a:spLocks noGrp="1"/>
          </p:cNvSpPr>
          <p:nvPr>
            <p:ph type="title"/>
          </p:nvPr>
        </p:nvSpPr>
        <p:spPr>
          <a:xfrm>
            <a:off x="5906802" y="603504"/>
            <a:ext cx="5577902" cy="1527048"/>
          </a:xfrm>
        </p:spPr>
        <p:txBody>
          <a:bodyPr anchor="b">
            <a:normAutofit/>
          </a:bodyPr>
          <a:lstStyle/>
          <a:p>
            <a:r>
              <a:rPr lang="pt-PT" dirty="0"/>
              <a:t>Looping </a:t>
            </a:r>
            <a:r>
              <a:rPr lang="pt-PT" dirty="0" err="1"/>
              <a:t>Through</a:t>
            </a:r>
            <a:r>
              <a:rPr lang="pt-PT" dirty="0"/>
              <a:t> </a:t>
            </a:r>
            <a:r>
              <a:rPr lang="pt-PT" dirty="0" err="1"/>
              <a:t>Objects</a:t>
            </a:r>
            <a:endParaRPr lang="pt-PT" dirty="0"/>
          </a:p>
        </p:txBody>
      </p:sp>
      <p:pic>
        <p:nvPicPr>
          <p:cNvPr id="6" name="Picture 5">
            <a:extLst>
              <a:ext uri="{FF2B5EF4-FFF2-40B4-BE49-F238E27FC236}">
                <a16:creationId xmlns:a16="http://schemas.microsoft.com/office/drawing/2014/main" id="{E61AC6AC-032C-26B2-60A5-E2B6EA25EEC4}"/>
              </a:ext>
            </a:extLst>
          </p:cNvPr>
          <p:cNvPicPr>
            <a:picLocks noChangeAspect="1"/>
          </p:cNvPicPr>
          <p:nvPr/>
        </p:nvPicPr>
        <p:blipFill>
          <a:blip r:embed="rId2"/>
          <a:stretch>
            <a:fillRect/>
          </a:stretch>
        </p:blipFill>
        <p:spPr>
          <a:xfrm>
            <a:off x="612648" y="790781"/>
            <a:ext cx="4681506" cy="5304823"/>
          </a:xfrm>
          <a:prstGeom prst="rect">
            <a:avLst/>
          </a:prstGeom>
        </p:spPr>
      </p:pic>
      <p:sp>
        <p:nvSpPr>
          <p:cNvPr id="3" name="Content Placeholder 2">
            <a:extLst>
              <a:ext uri="{FF2B5EF4-FFF2-40B4-BE49-F238E27FC236}">
                <a16:creationId xmlns:a16="http://schemas.microsoft.com/office/drawing/2014/main" id="{F4E2F55A-1520-90AD-5B6B-CF55E54F2EE9}"/>
              </a:ext>
            </a:extLst>
          </p:cNvPr>
          <p:cNvSpPr>
            <a:spLocks noGrp="1"/>
          </p:cNvSpPr>
          <p:nvPr>
            <p:ph idx="1"/>
          </p:nvPr>
        </p:nvSpPr>
        <p:spPr>
          <a:xfrm>
            <a:off x="5906802" y="2212848"/>
            <a:ext cx="5577902" cy="4096512"/>
          </a:xfrm>
        </p:spPr>
        <p:txBody>
          <a:bodyPr>
            <a:normAutofit/>
          </a:bodyPr>
          <a:lstStyle/>
          <a:p>
            <a:pPr>
              <a:lnSpc>
                <a:spcPct val="110000"/>
              </a:lnSpc>
            </a:pPr>
            <a:r>
              <a:rPr lang="en-US" sz="1500"/>
              <a:t>Loops~are programming tools that repeat a block of code until a condition is met. We learned how to iterate through arrays using their numerical indexing, but the key-value pairs in objects aren’t ordered! </a:t>
            </a:r>
          </a:p>
          <a:p>
            <a:pPr>
              <a:lnSpc>
                <a:spcPct val="110000"/>
              </a:lnSpc>
            </a:pPr>
            <a:r>
              <a:rPr lang="en-US" sz="1500"/>
              <a:t>JavaScript has given us alternative solution for iterating through objects with the for...in syntax .</a:t>
            </a:r>
          </a:p>
          <a:p>
            <a:pPr>
              <a:lnSpc>
                <a:spcPct val="110000"/>
              </a:lnSpc>
            </a:pPr>
            <a:r>
              <a:rPr lang="en-US" sz="1500"/>
              <a:t>for...in will execute a given block of code for each property in an object.</a:t>
            </a:r>
          </a:p>
          <a:p>
            <a:pPr>
              <a:lnSpc>
                <a:spcPct val="110000"/>
              </a:lnSpc>
            </a:pPr>
            <a:r>
              <a:rPr lang="en-US" sz="1500"/>
              <a:t>Our for...in will iterate through each element of the spaceship.crew object. </a:t>
            </a:r>
          </a:p>
          <a:p>
            <a:pPr>
              <a:lnSpc>
                <a:spcPct val="110000"/>
              </a:lnSpc>
            </a:pPr>
            <a:r>
              <a:rPr lang="en-US" sz="1500"/>
              <a:t>In each iteration, the variable crewMember is set to one of spaceship.crew‘s keys, enabling us to log a list of crew members’ role and</a:t>
            </a:r>
            <a:endParaRPr lang="pt-PT" sz="1500"/>
          </a:p>
        </p:txBody>
      </p:sp>
      <p:sp>
        <p:nvSpPr>
          <p:cNvPr id="4" name="Rectangle 1">
            <a:extLst>
              <a:ext uri="{FF2B5EF4-FFF2-40B4-BE49-F238E27FC236}">
                <a16:creationId xmlns:a16="http://schemas.microsoft.com/office/drawing/2014/main" id="{AE0E6D97-E2E7-B017-9A3C-1C8225F2CB17}"/>
              </a:ext>
            </a:extLst>
          </p:cNvPr>
          <p:cNvSpPr>
            <a:spLocks noChangeArrowheads="1"/>
          </p:cNvSpPr>
          <p:nvPr/>
        </p:nvSpPr>
        <p:spPr bwMode="auto">
          <a:xfrm>
            <a:off x="0" y="-138499"/>
            <a:ext cx="12665968"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pt-PT" altLang="pt-PT" sz="1200" b="0" i="0" u="none" strike="noStrike" cap="none" normalizeH="0" baseline="0" dirty="0">
                <a:ln>
                  <a:noFill/>
                </a:ln>
                <a:solidFill>
                  <a:srgbClr val="10162F"/>
                </a:solidFill>
                <a:effectLst/>
                <a:latin typeface="Apercu"/>
              </a:rPr>
              <a:t>Our </a:t>
            </a:r>
            <a:r>
              <a:rPr kumimoji="0" lang="pt-PT" altLang="pt-PT" sz="1000" b="0" i="0" u="none" strike="noStrike" cap="none" normalizeH="0" baseline="0" dirty="0">
                <a:ln>
                  <a:noFill/>
                </a:ln>
                <a:solidFill>
                  <a:srgbClr val="0A0D1C"/>
                </a:solidFill>
                <a:effectLst/>
                <a:latin typeface="Monaco"/>
              </a:rPr>
              <a:t>for...in</a:t>
            </a:r>
            <a:r>
              <a:rPr kumimoji="0" lang="pt-PT" altLang="pt-PT" sz="1200" b="0" i="0" u="none" strike="noStrike" cap="none" normalizeH="0" baseline="0" dirty="0">
                <a:ln>
                  <a:noFill/>
                </a:ln>
                <a:solidFill>
                  <a:srgbClr val="10162F"/>
                </a:solidFill>
                <a:effectLst/>
                <a:latin typeface="Apercu"/>
              </a:rPr>
              <a:t> will </a:t>
            </a:r>
            <a:r>
              <a:rPr kumimoji="0" lang="pt-PT" altLang="pt-PT" sz="1200" b="0" i="0" u="none" strike="noStrike" cap="none" normalizeH="0" baseline="0" dirty="0" err="1">
                <a:ln>
                  <a:noFill/>
                </a:ln>
                <a:solidFill>
                  <a:srgbClr val="10162F"/>
                </a:solidFill>
                <a:effectLst/>
                <a:latin typeface="Apercu"/>
              </a:rPr>
              <a:t>iterate</a:t>
            </a:r>
            <a:r>
              <a:rPr kumimoji="0" lang="pt-PT" altLang="pt-PT" sz="1200" b="0" i="0" u="none" strike="noStrike" cap="none" normalizeH="0" baseline="0" dirty="0">
                <a:ln>
                  <a:noFill/>
                </a:ln>
                <a:solidFill>
                  <a:srgbClr val="10162F"/>
                </a:solidFill>
                <a:effectLst/>
                <a:latin typeface="Apercu"/>
              </a:rPr>
              <a:t> </a:t>
            </a:r>
            <a:r>
              <a:rPr kumimoji="0" lang="pt-PT" altLang="pt-PT" sz="1200" b="0" i="0" u="none" strike="noStrike" cap="none" normalizeH="0" baseline="0" dirty="0" err="1">
                <a:ln>
                  <a:noFill/>
                </a:ln>
                <a:solidFill>
                  <a:srgbClr val="10162F"/>
                </a:solidFill>
                <a:effectLst/>
                <a:latin typeface="Apercu"/>
              </a:rPr>
              <a:t>through</a:t>
            </a:r>
            <a:r>
              <a:rPr kumimoji="0" lang="pt-PT" altLang="pt-PT" sz="1200" b="0" i="0" u="none" strike="noStrike" cap="none" normalizeH="0" baseline="0" dirty="0">
                <a:ln>
                  <a:noFill/>
                </a:ln>
                <a:solidFill>
                  <a:srgbClr val="10162F"/>
                </a:solidFill>
                <a:effectLst/>
                <a:latin typeface="Apercu"/>
              </a:rPr>
              <a:t> </a:t>
            </a:r>
            <a:r>
              <a:rPr kumimoji="0" lang="pt-PT" altLang="pt-PT" sz="1200" b="0" i="0" u="none" strike="noStrike" cap="none" normalizeH="0" baseline="0" dirty="0" err="1">
                <a:ln>
                  <a:noFill/>
                </a:ln>
                <a:solidFill>
                  <a:srgbClr val="10162F"/>
                </a:solidFill>
                <a:effectLst/>
                <a:latin typeface="Apercu"/>
              </a:rPr>
              <a:t>each</a:t>
            </a:r>
            <a:r>
              <a:rPr kumimoji="0" lang="pt-PT" altLang="pt-PT" sz="1200" b="0" i="0" u="none" strike="noStrike" cap="none" normalizeH="0" baseline="0" dirty="0">
                <a:ln>
                  <a:noFill/>
                </a:ln>
                <a:solidFill>
                  <a:srgbClr val="10162F"/>
                </a:solidFill>
                <a:effectLst/>
                <a:latin typeface="Apercu"/>
              </a:rPr>
              <a:t> element of the </a:t>
            </a:r>
            <a:r>
              <a:rPr kumimoji="0" lang="pt-PT" altLang="pt-PT" sz="1000" b="0" i="0" u="none" strike="noStrike" cap="none" normalizeH="0" baseline="0" dirty="0" err="1">
                <a:ln>
                  <a:noFill/>
                </a:ln>
                <a:solidFill>
                  <a:srgbClr val="0A0D1C"/>
                </a:solidFill>
                <a:effectLst/>
                <a:latin typeface="Monaco"/>
              </a:rPr>
              <a:t>spaceship.crew</a:t>
            </a:r>
            <a:r>
              <a:rPr kumimoji="0" lang="pt-PT" altLang="pt-PT" sz="1200" b="0" i="0" u="none" strike="noStrike" cap="none" normalizeH="0" baseline="0" dirty="0">
                <a:ln>
                  <a:noFill/>
                </a:ln>
                <a:solidFill>
                  <a:srgbClr val="10162F"/>
                </a:solidFill>
                <a:effectLst/>
                <a:latin typeface="Apercu"/>
              </a:rPr>
              <a:t> </a:t>
            </a:r>
            <a:r>
              <a:rPr kumimoji="0" lang="pt-PT" altLang="pt-PT" sz="1200" b="0" i="0" u="none" strike="noStrike" cap="none" normalizeH="0" baseline="0" dirty="0" err="1">
                <a:ln>
                  <a:noFill/>
                </a:ln>
                <a:solidFill>
                  <a:srgbClr val="10162F"/>
                </a:solidFill>
                <a:effectLst/>
                <a:latin typeface="Apercu"/>
              </a:rPr>
              <a:t>object</a:t>
            </a:r>
            <a:r>
              <a:rPr kumimoji="0" lang="pt-PT" altLang="pt-PT" sz="1200" b="0" i="0" u="none" strike="noStrike" cap="none" normalizeH="0" baseline="0" dirty="0">
                <a:ln>
                  <a:noFill/>
                </a:ln>
                <a:solidFill>
                  <a:srgbClr val="10162F"/>
                </a:solidFill>
                <a:effectLst/>
                <a:latin typeface="Apercu"/>
              </a:rPr>
              <a:t>. In </a:t>
            </a:r>
            <a:r>
              <a:rPr kumimoji="0" lang="pt-PT" altLang="pt-PT" sz="1200" b="0" i="0" u="none" strike="noStrike" cap="none" normalizeH="0" baseline="0">
                <a:ln>
                  <a:noFill/>
                </a:ln>
                <a:solidFill>
                  <a:srgbClr val="10162F"/>
                </a:solidFill>
                <a:effectLst/>
                <a:latin typeface="Apercu"/>
              </a:rPr>
              <a:t>eachiteration</a:t>
            </a:r>
            <a:r>
              <a:rPr kumimoji="0" lang="pt-PT" altLang="pt-PT" sz="1200" b="0" i="0" u="none" strike="noStrike" cap="none" normalizeH="0" baseline="0" dirty="0">
                <a:ln>
                  <a:noFill/>
                </a:ln>
                <a:solidFill>
                  <a:srgbClr val="10162F"/>
                </a:solidFill>
                <a:effectLst/>
                <a:latin typeface="Apercu"/>
              </a:rPr>
              <a:t>, the </a:t>
            </a:r>
            <a:r>
              <a:rPr kumimoji="0" lang="pt-PT" altLang="pt-PT" sz="1200" b="0" i="0" u="none" strike="noStrike" cap="none" normalizeH="0" baseline="0" dirty="0" err="1">
                <a:ln>
                  <a:noFill/>
                </a:ln>
                <a:solidFill>
                  <a:srgbClr val="10162F"/>
                </a:solidFill>
                <a:effectLst/>
                <a:latin typeface="Apercu"/>
              </a:rPr>
              <a:t>variable</a:t>
            </a:r>
            <a:r>
              <a:rPr kumimoji="0" lang="pt-PT" altLang="pt-PT" sz="1200" b="0" i="0" u="none" strike="noStrike" cap="none" normalizeH="0" baseline="0" dirty="0">
                <a:ln>
                  <a:noFill/>
                </a:ln>
                <a:solidFill>
                  <a:srgbClr val="10162F"/>
                </a:solidFill>
                <a:effectLst/>
                <a:latin typeface="Apercu"/>
              </a:rPr>
              <a:t> </a:t>
            </a:r>
            <a:r>
              <a:rPr kumimoji="0" lang="pt-PT" altLang="pt-PT" sz="1000" b="0" i="0" u="none" strike="noStrike" cap="none" normalizeH="0" baseline="0" dirty="0" err="1">
                <a:ln>
                  <a:noFill/>
                </a:ln>
                <a:solidFill>
                  <a:srgbClr val="0A0D1C"/>
                </a:solidFill>
                <a:effectLst/>
                <a:latin typeface="Monaco"/>
              </a:rPr>
              <a:t>crewMember</a:t>
            </a:r>
            <a:r>
              <a:rPr kumimoji="0" lang="pt-PT" altLang="pt-PT" sz="1200" b="0" i="0" u="none" strike="noStrike" cap="none" normalizeH="0" baseline="0" dirty="0">
                <a:ln>
                  <a:noFill/>
                </a:ln>
                <a:solidFill>
                  <a:srgbClr val="10162F"/>
                </a:solidFill>
                <a:effectLst/>
                <a:latin typeface="Apercu"/>
              </a:rPr>
              <a:t> is set to </a:t>
            </a:r>
            <a:r>
              <a:rPr kumimoji="0" lang="pt-PT" altLang="pt-PT" sz="1200" b="0" i="0" u="none" strike="noStrike" cap="none" normalizeH="0" baseline="0" dirty="0" err="1">
                <a:ln>
                  <a:noFill/>
                </a:ln>
                <a:solidFill>
                  <a:srgbClr val="10162F"/>
                </a:solidFill>
                <a:effectLst/>
                <a:latin typeface="Apercu"/>
              </a:rPr>
              <a:t>one</a:t>
            </a:r>
            <a:r>
              <a:rPr kumimoji="0" lang="pt-PT" altLang="pt-PT" sz="1200" b="0" i="0" u="none" strike="noStrike" cap="none" normalizeH="0" baseline="0" dirty="0">
                <a:ln>
                  <a:noFill/>
                </a:ln>
                <a:solidFill>
                  <a:srgbClr val="10162F"/>
                </a:solidFill>
                <a:effectLst/>
                <a:latin typeface="Apercu"/>
              </a:rPr>
              <a:t> of </a:t>
            </a:r>
            <a:r>
              <a:rPr kumimoji="0" lang="pt-PT" altLang="pt-PT" sz="1000" b="0" i="0" u="none" strike="noStrike" cap="none" normalizeH="0" baseline="0" dirty="0" err="1">
                <a:ln>
                  <a:noFill/>
                </a:ln>
                <a:solidFill>
                  <a:srgbClr val="0A0D1C"/>
                </a:solidFill>
                <a:effectLst/>
                <a:latin typeface="Monaco"/>
              </a:rPr>
              <a:t>spaceship.crew</a:t>
            </a:r>
            <a:r>
              <a:rPr kumimoji="0" lang="pt-PT" altLang="pt-PT" sz="1200" b="0" i="0" u="none" strike="noStrike" cap="none" normalizeH="0" baseline="0" dirty="0" err="1">
                <a:ln>
                  <a:noFill/>
                </a:ln>
                <a:solidFill>
                  <a:srgbClr val="10162F"/>
                </a:solidFill>
                <a:effectLst/>
                <a:latin typeface="Apercu"/>
              </a:rPr>
              <a:t>‘s</a:t>
            </a:r>
            <a:r>
              <a:rPr kumimoji="0" lang="pt-PT" altLang="pt-PT" sz="1200" b="0" i="0" u="none" strike="noStrike" cap="none" normalizeH="0" baseline="0" dirty="0">
                <a:ln>
                  <a:noFill/>
                </a:ln>
                <a:solidFill>
                  <a:srgbClr val="10162F"/>
                </a:solidFill>
                <a:effectLst/>
                <a:latin typeface="Apercu"/>
              </a:rPr>
              <a:t> </a:t>
            </a:r>
            <a:r>
              <a:rPr kumimoji="0" lang="pt-PT" altLang="pt-PT" sz="1200" b="0" i="0" u="none" strike="noStrike" cap="none" normalizeH="0" baseline="0" dirty="0" err="1">
                <a:ln>
                  <a:noFill/>
                </a:ln>
                <a:solidFill>
                  <a:srgbClr val="10162F"/>
                </a:solidFill>
                <a:effectLst/>
                <a:latin typeface="Apercu"/>
              </a:rPr>
              <a:t>keys</a:t>
            </a:r>
            <a:r>
              <a:rPr kumimoji="0" lang="pt-PT" altLang="pt-PT" sz="1200" b="0" i="0" u="none" strike="noStrike" cap="none" normalizeH="0" baseline="0" dirty="0">
                <a:ln>
                  <a:noFill/>
                </a:ln>
                <a:solidFill>
                  <a:srgbClr val="10162F"/>
                </a:solidFill>
                <a:effectLst/>
                <a:latin typeface="Apercu"/>
              </a:rPr>
              <a:t>, </a:t>
            </a:r>
            <a:r>
              <a:rPr kumimoji="0" lang="pt-PT" altLang="pt-PT" sz="1200" b="0" i="0" u="none" strike="noStrike" cap="none" normalizeH="0" baseline="0" dirty="0" err="1">
                <a:ln>
                  <a:noFill/>
                </a:ln>
                <a:solidFill>
                  <a:srgbClr val="10162F"/>
                </a:solidFill>
                <a:effectLst/>
                <a:latin typeface="Apercu"/>
              </a:rPr>
              <a:t>enabling</a:t>
            </a:r>
            <a:r>
              <a:rPr kumimoji="0" lang="pt-PT" altLang="pt-PT" sz="1200" b="0" i="0" u="none" strike="noStrike" cap="none" normalizeH="0" baseline="0" dirty="0">
                <a:ln>
                  <a:noFill/>
                </a:ln>
                <a:solidFill>
                  <a:srgbClr val="10162F"/>
                </a:solidFill>
                <a:effectLst/>
                <a:latin typeface="Apercu"/>
              </a:rPr>
              <a:t> us to log a </a:t>
            </a:r>
            <a:r>
              <a:rPr kumimoji="0" lang="pt-PT" altLang="pt-PT" sz="1200" b="0" i="0" u="none" strike="noStrike" cap="none" normalizeH="0" baseline="0" dirty="0" err="1">
                <a:ln>
                  <a:noFill/>
                </a:ln>
                <a:solidFill>
                  <a:srgbClr val="10162F"/>
                </a:solidFill>
                <a:effectLst/>
                <a:latin typeface="Apercu"/>
              </a:rPr>
              <a:t>list</a:t>
            </a:r>
            <a:r>
              <a:rPr kumimoji="0" lang="pt-PT" altLang="pt-PT" sz="1200" b="0" i="0" u="none" strike="noStrike" cap="none" normalizeH="0" baseline="0" dirty="0">
                <a:ln>
                  <a:noFill/>
                </a:ln>
                <a:solidFill>
                  <a:srgbClr val="10162F"/>
                </a:solidFill>
                <a:effectLst/>
                <a:latin typeface="Apercu"/>
              </a:rPr>
              <a:t> of </a:t>
            </a:r>
            <a:r>
              <a:rPr kumimoji="0" lang="pt-PT" altLang="pt-PT" sz="1200" b="0" i="0" u="none" strike="noStrike" cap="none" normalizeH="0" baseline="0" dirty="0" err="1">
                <a:ln>
                  <a:noFill/>
                </a:ln>
                <a:solidFill>
                  <a:srgbClr val="10162F"/>
                </a:solidFill>
                <a:effectLst/>
                <a:latin typeface="Apercu"/>
              </a:rPr>
              <a:t>crew</a:t>
            </a:r>
            <a:r>
              <a:rPr kumimoji="0" lang="pt-PT" altLang="pt-PT" sz="1200" b="0" i="0" u="none" strike="noStrike" cap="none" normalizeH="0" baseline="0" dirty="0">
                <a:ln>
                  <a:noFill/>
                </a:ln>
                <a:solidFill>
                  <a:srgbClr val="10162F"/>
                </a:solidFill>
                <a:effectLst/>
                <a:latin typeface="Apercu"/>
              </a:rPr>
              <a:t> </a:t>
            </a:r>
            <a:r>
              <a:rPr kumimoji="0" lang="pt-PT" altLang="pt-PT" sz="1200" b="0" i="0" u="none" strike="noStrike" cap="none" normalizeH="0" baseline="0" dirty="0" err="1">
                <a:ln>
                  <a:noFill/>
                </a:ln>
                <a:solidFill>
                  <a:srgbClr val="10162F"/>
                </a:solidFill>
                <a:effectLst/>
                <a:latin typeface="Apercu"/>
              </a:rPr>
              <a:t>members</a:t>
            </a:r>
            <a:r>
              <a:rPr kumimoji="0" lang="pt-PT" altLang="pt-PT" sz="1200" b="0" i="0" u="none" strike="noStrike" cap="none" normalizeH="0" baseline="0" dirty="0">
                <a:ln>
                  <a:noFill/>
                </a:ln>
                <a:solidFill>
                  <a:srgbClr val="10162F"/>
                </a:solidFill>
                <a:effectLst/>
                <a:latin typeface="Apercu"/>
              </a:rPr>
              <a:t>’ role and</a:t>
            </a:r>
            <a:r>
              <a:rPr kumimoji="0" lang="pt-PT" altLang="pt-PT" sz="800" b="0" i="0" u="none" strike="noStrike" cap="none" normalizeH="0" baseline="0" dirty="0">
                <a:ln>
                  <a:noFill/>
                </a:ln>
                <a:solidFill>
                  <a:schemeClr val="tx1"/>
                </a:solidFill>
                <a:effectLst/>
              </a:rPr>
              <a:t> </a:t>
            </a:r>
            <a:endParaRPr kumimoji="0" lang="pt-PT" altLang="pt-P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045951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ABEA6-C18A-C32B-D275-B1631E39483F}"/>
              </a:ext>
            </a:extLst>
          </p:cNvPr>
          <p:cNvSpPr>
            <a:spLocks noGrp="1"/>
          </p:cNvSpPr>
          <p:nvPr>
            <p:ph type="title"/>
          </p:nvPr>
        </p:nvSpPr>
        <p:spPr/>
        <p:txBody>
          <a:bodyPr/>
          <a:lstStyle/>
          <a:p>
            <a:r>
              <a:rPr lang="en-GB" dirty="0"/>
              <a:t>Review </a:t>
            </a:r>
          </a:p>
        </p:txBody>
      </p:sp>
      <p:sp>
        <p:nvSpPr>
          <p:cNvPr id="3" name="Content Placeholder 2">
            <a:extLst>
              <a:ext uri="{FF2B5EF4-FFF2-40B4-BE49-F238E27FC236}">
                <a16:creationId xmlns:a16="http://schemas.microsoft.com/office/drawing/2014/main" id="{E04A63CA-6758-14F2-8422-728E62CA4F6C}"/>
              </a:ext>
            </a:extLst>
          </p:cNvPr>
          <p:cNvSpPr>
            <a:spLocks noGrp="1"/>
          </p:cNvSpPr>
          <p:nvPr>
            <p:ph idx="1"/>
          </p:nvPr>
        </p:nvSpPr>
        <p:spPr/>
        <p:txBody>
          <a:bodyPr>
            <a:normAutofit fontScale="62500" lnSpcReduction="20000"/>
          </a:bodyPr>
          <a:lstStyle/>
          <a:p>
            <a:r>
              <a:rPr lang="en-GB" dirty="0"/>
              <a:t>Data is printed, or logged, to the console, a panel that displays messages, with console.log(). </a:t>
            </a:r>
          </a:p>
          <a:p>
            <a:r>
              <a:rPr lang="en-GB" dirty="0"/>
              <a:t>We can write single-line Preview: Docs Loading link description comments with // and multi-line comments between /* and </a:t>
            </a:r>
            <a:r>
              <a:rPr lang="en-GB" i="1" dirty="0"/>
              <a:t>/. </a:t>
            </a:r>
          </a:p>
          <a:p>
            <a:r>
              <a:rPr lang="en-GB" i="1" dirty="0"/>
              <a:t>There are 8 fundamental Preview: Docs Data types are used to classify eight fundamental values used for programming in JavaScript, including primitive and object types. data types in JavaScript: numbers, </a:t>
            </a:r>
            <a:r>
              <a:rPr lang="en-GB" i="1" dirty="0" err="1"/>
              <a:t>BigInts</a:t>
            </a:r>
            <a:r>
              <a:rPr lang="en-GB" i="1" dirty="0"/>
              <a:t>, Preview: Docs Loading link description strings , </a:t>
            </a:r>
            <a:r>
              <a:rPr lang="en-GB" i="1" dirty="0" err="1"/>
              <a:t>booleans</a:t>
            </a:r>
            <a:r>
              <a:rPr lang="en-GB" i="1" dirty="0"/>
              <a:t>, null, undefined, symbol, and object. </a:t>
            </a:r>
          </a:p>
          <a:p>
            <a:r>
              <a:rPr lang="en-GB" i="1" dirty="0"/>
              <a:t>Numbers are any number without quotes: 23.8879 Strings are characters wrapped in single or double quotes: 'Sample String’ </a:t>
            </a:r>
          </a:p>
          <a:p>
            <a:r>
              <a:rPr lang="en-GB" i="1" dirty="0"/>
              <a:t>The built-in arithmetic Preview: Docs An operator is a special character or series of characters that perform a task in JavaScript. operators include +, -,</a:t>
            </a:r>
            <a:r>
              <a:rPr lang="en-GB" dirty="0"/>
              <a:t>, /, and %. </a:t>
            </a:r>
          </a:p>
          <a:p>
            <a:r>
              <a:rPr lang="en-GB" dirty="0"/>
              <a:t>Preview: Docs Loading link description Objects , including instances of data types, can have properties, stored information. </a:t>
            </a:r>
          </a:p>
          <a:p>
            <a:r>
              <a:rPr lang="en-GB" dirty="0"/>
              <a:t>The properties are denoted with a . after the name of the object, for example: '</a:t>
            </a:r>
            <a:r>
              <a:rPr lang="en-GB" dirty="0" err="1"/>
              <a:t>Hello'.length</a:t>
            </a:r>
            <a:r>
              <a:rPr lang="en-GB" dirty="0"/>
              <a:t>.</a:t>
            </a:r>
          </a:p>
          <a:p>
            <a:r>
              <a:rPr lang="en-GB" dirty="0"/>
              <a:t>Objects, including instances of data types, can have </a:t>
            </a:r>
          </a:p>
          <a:p>
            <a:r>
              <a:rPr lang="en-GB" dirty="0"/>
              <a:t>Preview: Docs Loading link description methods which perform actions. </a:t>
            </a:r>
          </a:p>
          <a:p>
            <a:r>
              <a:rPr lang="en-GB" dirty="0"/>
              <a:t>Methods are called by appending the object or instance with a period, the method name, and parentheses. </a:t>
            </a:r>
          </a:p>
          <a:p>
            <a:pPr lvl="1"/>
            <a:r>
              <a:rPr lang="en-GB" dirty="0"/>
              <a:t>For example: 'hello'.</a:t>
            </a:r>
            <a:r>
              <a:rPr lang="en-GB" dirty="0" err="1"/>
              <a:t>toUpperCase</a:t>
            </a:r>
            <a:r>
              <a:rPr lang="en-GB" dirty="0"/>
              <a:t>(). </a:t>
            </a:r>
          </a:p>
          <a:p>
            <a:r>
              <a:rPr lang="en-GB" dirty="0"/>
              <a:t>We can access properties and methods by using the ., dot operator. Built-in objects, including Math, are collections of methods and properties that JavaScript provides. </a:t>
            </a:r>
          </a:p>
        </p:txBody>
      </p:sp>
    </p:spTree>
    <p:extLst>
      <p:ext uri="{BB962C8B-B14F-4D97-AF65-F5344CB8AC3E}">
        <p14:creationId xmlns:p14="http://schemas.microsoft.com/office/powerpoint/2010/main" val="205254885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3189D6-89B2-7AD7-FADC-0579DB601071}"/>
              </a:ext>
            </a:extLst>
          </p:cNvPr>
          <p:cNvSpPr>
            <a:spLocks noGrp="1"/>
          </p:cNvSpPr>
          <p:nvPr>
            <p:ph idx="1"/>
          </p:nvPr>
        </p:nvSpPr>
        <p:spPr>
          <a:xfrm>
            <a:off x="612647" y="480646"/>
            <a:ext cx="10653579" cy="5828714"/>
          </a:xfrm>
        </p:spPr>
        <p:txBody>
          <a:bodyPr/>
          <a:lstStyle/>
          <a:p>
            <a:r>
              <a:rPr lang="en-GB" dirty="0"/>
              <a:t>Variables hold reusable data in a program and associate it with a name. </a:t>
            </a:r>
          </a:p>
          <a:p>
            <a:r>
              <a:rPr lang="en-GB" dirty="0"/>
              <a:t>Variables are stored in memory. </a:t>
            </a:r>
          </a:p>
          <a:p>
            <a:r>
              <a:rPr lang="en-GB" dirty="0"/>
              <a:t>The var keyword is used in pre-ES6 versions of JS. let is the preferred way to declare a variable when it can be reassigned, and </a:t>
            </a:r>
            <a:r>
              <a:rPr lang="en-GB" dirty="0" err="1"/>
              <a:t>const</a:t>
            </a:r>
            <a:r>
              <a:rPr lang="en-GB" dirty="0"/>
              <a:t> is the preferred way to declare a variable with a constant value. </a:t>
            </a:r>
          </a:p>
          <a:p>
            <a:r>
              <a:rPr lang="en-GB" dirty="0"/>
              <a:t>Variables that have not been initialized store the primitive data type undefined. </a:t>
            </a:r>
          </a:p>
          <a:p>
            <a:r>
              <a:rPr lang="en-GB" dirty="0"/>
              <a:t>Mathematical assignment operators make it easy to calculate a new value and assign it to the same variable. </a:t>
            </a:r>
          </a:p>
          <a:p>
            <a:r>
              <a:rPr lang="en-GB" dirty="0"/>
              <a:t>The + operator is used to concatenate strings including string values held in variables. </a:t>
            </a:r>
          </a:p>
          <a:p>
            <a:r>
              <a:rPr lang="en-GB" dirty="0"/>
              <a:t>In ES6, template literals use backticks ` and ${} to interpolate values into a string. </a:t>
            </a:r>
          </a:p>
          <a:p>
            <a:r>
              <a:rPr lang="en-GB" dirty="0"/>
              <a:t>The </a:t>
            </a:r>
            <a:r>
              <a:rPr lang="en-GB" dirty="0" err="1"/>
              <a:t>typeof</a:t>
            </a:r>
            <a:r>
              <a:rPr lang="en-GB" dirty="0"/>
              <a:t> keyword returns the data type (as a string) of a value.</a:t>
            </a:r>
          </a:p>
        </p:txBody>
      </p:sp>
    </p:spTree>
    <p:extLst>
      <p:ext uri="{BB962C8B-B14F-4D97-AF65-F5344CB8AC3E}">
        <p14:creationId xmlns:p14="http://schemas.microsoft.com/office/powerpoint/2010/main" val="247785183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2F7D43-40B1-A7C8-46EB-87BAC86B0457}"/>
              </a:ext>
            </a:extLst>
          </p:cNvPr>
          <p:cNvSpPr>
            <a:spLocks noGrp="1"/>
          </p:cNvSpPr>
          <p:nvPr>
            <p:ph idx="1"/>
          </p:nvPr>
        </p:nvSpPr>
        <p:spPr>
          <a:xfrm>
            <a:off x="612647" y="393290"/>
            <a:ext cx="10653579" cy="5916070"/>
          </a:xfrm>
        </p:spPr>
        <p:txBody>
          <a:bodyPr>
            <a:normAutofit lnSpcReduction="10000"/>
          </a:bodyPr>
          <a:lstStyle/>
          <a:p>
            <a:r>
              <a:rPr lang="en-GB" dirty="0"/>
              <a:t>An if statement checks a condition and will execute a task if that condition evaluates to true.</a:t>
            </a:r>
          </a:p>
          <a:p>
            <a:r>
              <a:rPr lang="en-GB" dirty="0"/>
              <a:t>if...else statements make binary decisions and execute different code blocks based on a provided condition.</a:t>
            </a:r>
          </a:p>
          <a:p>
            <a:r>
              <a:rPr lang="en-GB" dirty="0"/>
              <a:t>We can add more conditions using else if statements.</a:t>
            </a:r>
          </a:p>
          <a:p>
            <a:r>
              <a:rPr lang="en-GB" dirty="0"/>
              <a:t>Comparison operators, including &lt;, &gt;, &lt;=, &gt;=, ===, and !== can compare two values.</a:t>
            </a:r>
          </a:p>
          <a:p>
            <a:r>
              <a:rPr lang="en-GB" dirty="0"/>
              <a:t>The logical and operator, &amp;&amp;, or “and”, checks if both provided expressions are truthy.</a:t>
            </a:r>
          </a:p>
          <a:p>
            <a:r>
              <a:rPr lang="en-GB" dirty="0"/>
              <a:t>The logical operator ||, or “or”, checks if either provided expression is truthy.</a:t>
            </a:r>
          </a:p>
          <a:p>
            <a:r>
              <a:rPr lang="en-GB" dirty="0"/>
              <a:t>The bang operator, !, switches the truthiness and </a:t>
            </a:r>
            <a:r>
              <a:rPr lang="en-GB" dirty="0" err="1"/>
              <a:t>falsiness</a:t>
            </a:r>
            <a:r>
              <a:rPr lang="en-GB" dirty="0"/>
              <a:t> of a value.</a:t>
            </a:r>
          </a:p>
          <a:p>
            <a:r>
              <a:rPr lang="en-GB" dirty="0"/>
              <a:t>The ternary operator is shorthand to simplify concise if...else statements.</a:t>
            </a:r>
          </a:p>
          <a:p>
            <a:r>
              <a:rPr lang="en-GB" dirty="0"/>
              <a:t>A switch statement can be used to simplify the process of writing multiple else if statements. </a:t>
            </a:r>
          </a:p>
          <a:p>
            <a:r>
              <a:rPr lang="en-GB" dirty="0"/>
              <a:t>The break keyword stops the remaining cases from being checked and executed in a switch statement.</a:t>
            </a:r>
          </a:p>
        </p:txBody>
      </p:sp>
    </p:spTree>
    <p:extLst>
      <p:ext uri="{BB962C8B-B14F-4D97-AF65-F5344CB8AC3E}">
        <p14:creationId xmlns:p14="http://schemas.microsoft.com/office/powerpoint/2010/main" val="407718735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F88005-49CE-22DC-3239-EFB23DF37AE0}"/>
              </a:ext>
            </a:extLst>
          </p:cNvPr>
          <p:cNvSpPr>
            <a:spLocks noGrp="1"/>
          </p:cNvSpPr>
          <p:nvPr>
            <p:ph idx="1"/>
          </p:nvPr>
        </p:nvSpPr>
        <p:spPr>
          <a:xfrm>
            <a:off x="612647" y="152400"/>
            <a:ext cx="10653579" cy="6156960"/>
          </a:xfrm>
        </p:spPr>
        <p:txBody>
          <a:bodyPr>
            <a:normAutofit fontScale="92500" lnSpcReduction="10000"/>
          </a:bodyPr>
          <a:lstStyle/>
          <a:p>
            <a:r>
              <a:rPr lang="en-GB" dirty="0"/>
              <a:t>Let’s review the following terms:</a:t>
            </a:r>
          </a:p>
          <a:p>
            <a:pPr lvl="1"/>
            <a:r>
              <a:rPr lang="en-GB" b="1" dirty="0"/>
              <a:t>Scope</a:t>
            </a:r>
            <a:r>
              <a:rPr lang="en-GB" dirty="0"/>
              <a:t> refers to where variables can be accessed throughout the program, and is determined by where and how they are declared.</a:t>
            </a:r>
          </a:p>
          <a:p>
            <a:pPr lvl="1"/>
            <a:r>
              <a:rPr lang="en-GB" b="1" dirty="0"/>
              <a:t>Blocks</a:t>
            </a:r>
            <a:r>
              <a:rPr lang="en-GB" dirty="0"/>
              <a:t> are statements that exist within curly braces {}.</a:t>
            </a:r>
          </a:p>
          <a:p>
            <a:pPr lvl="1"/>
            <a:r>
              <a:rPr lang="en-GB" b="1" dirty="0"/>
              <a:t>Global scope </a:t>
            </a:r>
            <a:r>
              <a:rPr lang="en-GB" dirty="0"/>
              <a:t>refers to the context within which variables are accessible to every part of the program.</a:t>
            </a:r>
          </a:p>
          <a:p>
            <a:pPr lvl="1"/>
            <a:r>
              <a:rPr lang="en-GB" b="1" dirty="0"/>
              <a:t>Global variables </a:t>
            </a:r>
            <a:r>
              <a:rPr lang="en-GB" dirty="0"/>
              <a:t>are variables that exist within global scope.</a:t>
            </a:r>
          </a:p>
          <a:p>
            <a:pPr lvl="1"/>
            <a:r>
              <a:rPr lang="en-GB" b="1" dirty="0"/>
              <a:t>Block scope </a:t>
            </a:r>
            <a:r>
              <a:rPr lang="en-GB" dirty="0"/>
              <a:t>refers to the context within which variables are accessible only within the block they are defined.</a:t>
            </a:r>
          </a:p>
          <a:p>
            <a:pPr lvl="1"/>
            <a:r>
              <a:rPr lang="en-GB" b="1" dirty="0"/>
              <a:t>Local variables </a:t>
            </a:r>
            <a:r>
              <a:rPr lang="en-GB" dirty="0"/>
              <a:t>are variables that exist within block scope.</a:t>
            </a:r>
          </a:p>
          <a:p>
            <a:pPr lvl="1"/>
            <a:r>
              <a:rPr lang="en-GB" b="1" dirty="0"/>
              <a:t>Global namespace </a:t>
            </a:r>
            <a:r>
              <a:rPr lang="en-GB" dirty="0"/>
              <a:t>is the space in our code that contains globally scoped information.</a:t>
            </a:r>
          </a:p>
          <a:p>
            <a:pPr algn="ctr"/>
            <a:r>
              <a:rPr lang="en-GB" b="1" dirty="0"/>
              <a:t>Scope pollution </a:t>
            </a:r>
            <a:r>
              <a:rPr lang="en-GB" dirty="0"/>
              <a:t>is when too many variables exist in a </a:t>
            </a:r>
            <a:r>
              <a:rPr lang="en-GB" i="1" dirty="0"/>
              <a:t>namespace</a:t>
            </a:r>
            <a:r>
              <a:rPr lang="en-GB" dirty="0"/>
              <a:t> or variable names are reused.</a:t>
            </a:r>
          </a:p>
          <a:p>
            <a:r>
              <a:rPr lang="en-GB" dirty="0"/>
              <a:t>As you continue your coding journey, remember to use best practices when declaring your variables! </a:t>
            </a:r>
          </a:p>
          <a:p>
            <a:r>
              <a:rPr lang="en-GB" dirty="0"/>
              <a:t>Scoping your variables tightly will ensure that your code has clean, organized, and modular logic.</a:t>
            </a:r>
          </a:p>
        </p:txBody>
      </p:sp>
    </p:spTree>
    <p:extLst>
      <p:ext uri="{BB962C8B-B14F-4D97-AF65-F5344CB8AC3E}">
        <p14:creationId xmlns:p14="http://schemas.microsoft.com/office/powerpoint/2010/main" val="67582694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E5EB1-90F7-4EBD-141F-095740AB603C}"/>
              </a:ext>
            </a:extLst>
          </p:cNvPr>
          <p:cNvSpPr>
            <a:spLocks noGrp="1"/>
          </p:cNvSpPr>
          <p:nvPr>
            <p:ph idx="1"/>
          </p:nvPr>
        </p:nvSpPr>
        <p:spPr>
          <a:xfrm>
            <a:off x="612647" y="413886"/>
            <a:ext cx="10653579" cy="5895474"/>
          </a:xfrm>
        </p:spPr>
        <p:txBody>
          <a:bodyPr>
            <a:normAutofit fontScale="70000" lnSpcReduction="20000"/>
          </a:bodyPr>
          <a:lstStyle/>
          <a:p>
            <a:r>
              <a:rPr lang="en-US" dirty="0"/>
              <a:t>Arrays are lists that store data in JavaScript.</a:t>
            </a:r>
          </a:p>
          <a:p>
            <a:r>
              <a:rPr lang="en-US" dirty="0"/>
              <a:t>Arrays are created with brackets [].</a:t>
            </a:r>
          </a:p>
          <a:p>
            <a:r>
              <a:rPr lang="en-US" dirty="0"/>
              <a:t>Each item inside of an array is at a numbered position, or index, starting at 0.</a:t>
            </a:r>
          </a:p>
          <a:p>
            <a:r>
              <a:rPr lang="en-US" dirty="0"/>
              <a:t>We can access one item in an array using its index, with syntax like: </a:t>
            </a:r>
            <a:r>
              <a:rPr lang="en-US" dirty="0" err="1"/>
              <a:t>myArray</a:t>
            </a:r>
            <a:r>
              <a:rPr lang="en-US" dirty="0"/>
              <a:t>[0].</a:t>
            </a:r>
          </a:p>
          <a:p>
            <a:r>
              <a:rPr lang="en-US" dirty="0"/>
              <a:t>We can also change an item in an array using its index, with syntax like </a:t>
            </a:r>
            <a:r>
              <a:rPr lang="en-US" dirty="0" err="1"/>
              <a:t>myArray</a:t>
            </a:r>
            <a:r>
              <a:rPr lang="en-US" dirty="0"/>
              <a:t>[0] = 'new string';</a:t>
            </a:r>
          </a:p>
          <a:p>
            <a:r>
              <a:rPr lang="en-US" dirty="0"/>
              <a:t>Arrays have a length property, which allows you to see how many items are in an array.</a:t>
            </a:r>
          </a:p>
          <a:p>
            <a:r>
              <a:rPr lang="en-US" dirty="0"/>
              <a:t>Arrays have their own methods, including  .push() and .pop(), which add and remove items from an array, respectively.</a:t>
            </a:r>
          </a:p>
          <a:p>
            <a:r>
              <a:rPr lang="en-US" dirty="0"/>
              <a:t>Arrays have many methods that perform different tasks, such as .slice() and .shift(), you can find documentation at the Mozilla Developer Network website.</a:t>
            </a:r>
          </a:p>
          <a:p>
            <a:r>
              <a:rPr lang="en-US" dirty="0"/>
              <a:t>Some built-in methods are mutating, meaning the method will change the array, while others are not mutating. </a:t>
            </a:r>
          </a:p>
          <a:p>
            <a:r>
              <a:rPr lang="en-US" dirty="0"/>
              <a:t>Variables that contain arrays can be declared with let or const. </a:t>
            </a:r>
          </a:p>
          <a:p>
            <a:r>
              <a:rPr lang="en-US" dirty="0"/>
              <a:t>Even when declared with const, arrays are still mutable. However, a variable declared with const cannot be reassigned.</a:t>
            </a:r>
          </a:p>
          <a:p>
            <a:r>
              <a:rPr lang="en-US" dirty="0"/>
              <a:t>Arrays mutated inside of a function will keep that change even outside the function.</a:t>
            </a:r>
          </a:p>
          <a:p>
            <a:r>
              <a:rPr lang="en-US" dirty="0"/>
              <a:t>Arrays can be nested inside other arrays.</a:t>
            </a:r>
          </a:p>
          <a:p>
            <a:r>
              <a:rPr lang="en-US" dirty="0"/>
              <a:t>To access elements in nested arrays chain indices using bracket notation</a:t>
            </a:r>
          </a:p>
        </p:txBody>
      </p:sp>
    </p:spTree>
    <p:extLst>
      <p:ext uri="{BB962C8B-B14F-4D97-AF65-F5344CB8AC3E}">
        <p14:creationId xmlns:p14="http://schemas.microsoft.com/office/powerpoint/2010/main" val="64525555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1F7479-95E8-6E2F-EBF4-550A7AA39FEE}"/>
              </a:ext>
            </a:extLst>
          </p:cNvPr>
          <p:cNvSpPr>
            <a:spLocks noGrp="1"/>
          </p:cNvSpPr>
          <p:nvPr>
            <p:ph idx="1"/>
          </p:nvPr>
        </p:nvSpPr>
        <p:spPr>
          <a:xfrm>
            <a:off x="612647" y="606392"/>
            <a:ext cx="10653579" cy="5702968"/>
          </a:xfrm>
        </p:spPr>
        <p:txBody>
          <a:bodyPr/>
          <a:lstStyle/>
          <a:p>
            <a:r>
              <a:rPr lang="en-US" dirty="0"/>
              <a:t>. You now know:</a:t>
            </a:r>
          </a:p>
          <a:p>
            <a:pPr lvl="1"/>
            <a:r>
              <a:rPr lang="en-US" dirty="0"/>
              <a:t>Loops perform repetitive actions so we don’t have to code that process manually every time.</a:t>
            </a:r>
          </a:p>
          <a:p>
            <a:pPr lvl="1"/>
            <a:r>
              <a:rPr lang="en-US" dirty="0"/>
              <a:t>How to write for loops with an iterator variable that increments or decrements</a:t>
            </a:r>
          </a:p>
          <a:p>
            <a:pPr lvl="1"/>
            <a:r>
              <a:rPr lang="en-US" dirty="0"/>
              <a:t>How to use a for loop to iterate through an array</a:t>
            </a:r>
          </a:p>
          <a:p>
            <a:pPr lvl="1"/>
            <a:r>
              <a:rPr lang="en-US" dirty="0"/>
              <a:t>A nested for loop is a loop inside another loop</a:t>
            </a:r>
          </a:p>
          <a:p>
            <a:pPr lvl="1"/>
            <a:r>
              <a:rPr lang="en-US" dirty="0"/>
              <a:t>while loops allow for different types of stopping conditions</a:t>
            </a:r>
          </a:p>
          <a:p>
            <a:pPr lvl="1"/>
            <a:r>
              <a:rPr lang="en-US" dirty="0"/>
              <a:t>Stopping conditions are crucial for avoiding infinite loops.</a:t>
            </a:r>
          </a:p>
          <a:p>
            <a:pPr lvl="1"/>
            <a:r>
              <a:rPr lang="en-US" dirty="0"/>
              <a:t>do...while loops run code at least once— only checking the stopping condition after the first execution</a:t>
            </a:r>
          </a:p>
          <a:p>
            <a:pPr lvl="1"/>
            <a:r>
              <a:rPr lang="en-US" dirty="0"/>
              <a:t>The break keyword allows programs to leave a loop during the execution of its block</a:t>
            </a:r>
            <a:endParaRPr lang="pt-PT" dirty="0"/>
          </a:p>
        </p:txBody>
      </p:sp>
    </p:spTree>
    <p:extLst>
      <p:ext uri="{BB962C8B-B14F-4D97-AF65-F5344CB8AC3E}">
        <p14:creationId xmlns:p14="http://schemas.microsoft.com/office/powerpoint/2010/main" val="399238266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8FD2E-5050-D31E-764B-AF0CF537DE50}"/>
              </a:ext>
            </a:extLst>
          </p:cNvPr>
          <p:cNvSpPr>
            <a:spLocks noGrp="1"/>
          </p:cNvSpPr>
          <p:nvPr>
            <p:ph type="title"/>
          </p:nvPr>
        </p:nvSpPr>
        <p:spPr/>
        <p:txBody>
          <a:bodyPr/>
          <a:lstStyle/>
          <a:p>
            <a:r>
              <a:rPr lang="pt-PT" dirty="0"/>
              <a:t>O que fazem os =?</a:t>
            </a:r>
            <a:br>
              <a:rPr lang="pt-PT" dirty="0"/>
            </a:br>
            <a:endParaRPr lang="pt-PT" dirty="0"/>
          </a:p>
        </p:txBody>
      </p:sp>
      <p:sp>
        <p:nvSpPr>
          <p:cNvPr id="3" name="Content Placeholder 2">
            <a:extLst>
              <a:ext uri="{FF2B5EF4-FFF2-40B4-BE49-F238E27FC236}">
                <a16:creationId xmlns:a16="http://schemas.microsoft.com/office/drawing/2014/main" id="{372343EA-14F4-B6C6-A1B0-F5B331618789}"/>
              </a:ext>
            </a:extLst>
          </p:cNvPr>
          <p:cNvSpPr>
            <a:spLocks noGrp="1"/>
          </p:cNvSpPr>
          <p:nvPr>
            <p:ph idx="1"/>
          </p:nvPr>
        </p:nvSpPr>
        <p:spPr/>
        <p:txBody>
          <a:bodyPr/>
          <a:lstStyle/>
          <a:p>
            <a:pPr fontAlgn="base"/>
            <a:r>
              <a:rPr lang="pt-PT" dirty="0"/>
              <a:t>1 igual - Atribuição (</a:t>
            </a:r>
            <a:r>
              <a:rPr lang="pt-PT" dirty="0" err="1"/>
              <a:t>let</a:t>
            </a:r>
            <a:r>
              <a:rPr lang="pt-PT" dirty="0"/>
              <a:t> nome = "João") </a:t>
            </a:r>
          </a:p>
          <a:p>
            <a:pPr fontAlgn="base"/>
            <a:r>
              <a:rPr lang="pt-PT" dirty="0"/>
              <a:t>2 iguais - Comparação de Valores </a:t>
            </a:r>
            <a:r>
              <a:rPr lang="pt-PT" dirty="0" err="1"/>
              <a:t>if</a:t>
            </a:r>
            <a:r>
              <a:rPr lang="pt-PT" dirty="0"/>
              <a:t> (1 == 1) // </a:t>
            </a:r>
            <a:r>
              <a:rPr lang="pt-PT" dirty="0" err="1"/>
              <a:t>true</a:t>
            </a:r>
            <a:r>
              <a:rPr lang="pt-PT" dirty="0"/>
              <a:t> </a:t>
            </a:r>
          </a:p>
          <a:p>
            <a:pPr fontAlgn="base"/>
            <a:r>
              <a:rPr lang="pt-PT" dirty="0"/>
              <a:t>3 iguais - Comparação de tipos e valores (</a:t>
            </a:r>
            <a:r>
              <a:rPr lang="pt-PT" dirty="0" err="1"/>
              <a:t>String</a:t>
            </a:r>
            <a:r>
              <a:rPr lang="pt-PT" dirty="0"/>
              <a:t>, </a:t>
            </a:r>
            <a:r>
              <a:rPr lang="pt-PT" dirty="0" err="1"/>
              <a:t>bool</a:t>
            </a:r>
            <a:r>
              <a:rPr lang="pt-PT" dirty="0"/>
              <a:t>, ..) </a:t>
            </a:r>
            <a:r>
              <a:rPr lang="pt-PT" dirty="0" err="1"/>
              <a:t>if</a:t>
            </a:r>
            <a:r>
              <a:rPr lang="pt-PT" dirty="0"/>
              <a:t> (1 === "1") // false</a:t>
            </a:r>
          </a:p>
        </p:txBody>
      </p:sp>
    </p:spTree>
    <p:extLst>
      <p:ext uri="{BB962C8B-B14F-4D97-AF65-F5344CB8AC3E}">
        <p14:creationId xmlns:p14="http://schemas.microsoft.com/office/powerpoint/2010/main" val="3450067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2F2C44-853C-30C8-D7B0-BE7FC1C24D82}"/>
              </a:ext>
            </a:extLst>
          </p:cNvPr>
          <p:cNvSpPr>
            <a:spLocks noGrp="1"/>
          </p:cNvSpPr>
          <p:nvPr>
            <p:ph idx="1"/>
          </p:nvPr>
        </p:nvSpPr>
        <p:spPr>
          <a:xfrm>
            <a:off x="612647" y="179294"/>
            <a:ext cx="10653579" cy="6130066"/>
          </a:xfrm>
        </p:spPr>
        <p:txBody>
          <a:bodyPr/>
          <a:lstStyle/>
          <a:p>
            <a:r>
              <a:rPr lang="en-GB" dirty="0"/>
              <a:t>In the code example, we called the .</a:t>
            </a:r>
            <a:r>
              <a:rPr lang="en-GB" i="1" dirty="0"/>
              <a:t>random() </a:t>
            </a:r>
            <a:r>
              <a:rPr lang="en-GB" dirty="0"/>
              <a:t>method by appending the object name with the dot operator, the name of the method, and opening and closing parentheses</a:t>
            </a:r>
          </a:p>
          <a:p>
            <a:r>
              <a:rPr lang="en-GB" dirty="0"/>
              <a:t>This returns a random number between 0 (inclusive) and 1 (exclusive)</a:t>
            </a:r>
          </a:p>
          <a:p>
            <a:r>
              <a:rPr lang="en-GB" dirty="0"/>
              <a:t>To generate a random number between 0 and 50 we could multiply this by 50 like: </a:t>
            </a:r>
          </a:p>
          <a:p>
            <a:r>
              <a:rPr lang="en-GB" dirty="0"/>
              <a:t>The example above will likely evaluate to a decimal.</a:t>
            </a:r>
          </a:p>
          <a:p>
            <a:r>
              <a:rPr lang="en-GB" dirty="0"/>
              <a:t>To ensure the answer is a whole number, we can use the </a:t>
            </a:r>
            <a:r>
              <a:rPr lang="en-GB" i="1" dirty="0" err="1"/>
              <a:t>Math.floor</a:t>
            </a:r>
            <a:r>
              <a:rPr lang="en-GB" dirty="0"/>
              <a:t>() method.</a:t>
            </a:r>
          </a:p>
          <a:p>
            <a:endParaRPr lang="en-GB" dirty="0"/>
          </a:p>
        </p:txBody>
      </p:sp>
      <p:pic>
        <p:nvPicPr>
          <p:cNvPr id="5" name="Picture 4">
            <a:extLst>
              <a:ext uri="{FF2B5EF4-FFF2-40B4-BE49-F238E27FC236}">
                <a16:creationId xmlns:a16="http://schemas.microsoft.com/office/drawing/2014/main" id="{A9F07BB9-5E92-46AA-A5A1-E8DA8449A2F3}"/>
              </a:ext>
            </a:extLst>
          </p:cNvPr>
          <p:cNvPicPr>
            <a:picLocks noChangeAspect="1"/>
          </p:cNvPicPr>
          <p:nvPr/>
        </p:nvPicPr>
        <p:blipFill>
          <a:blip r:embed="rId2"/>
          <a:stretch>
            <a:fillRect/>
          </a:stretch>
        </p:blipFill>
        <p:spPr>
          <a:xfrm>
            <a:off x="9396266" y="2066467"/>
            <a:ext cx="1699407" cy="403895"/>
          </a:xfrm>
          <a:prstGeom prst="rect">
            <a:avLst/>
          </a:prstGeom>
        </p:spPr>
      </p:pic>
    </p:spTree>
    <p:extLst>
      <p:ext uri="{BB962C8B-B14F-4D97-AF65-F5344CB8AC3E}">
        <p14:creationId xmlns:p14="http://schemas.microsoft.com/office/powerpoint/2010/main" val="45934003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8A458056-7A2C-A39C-DCA3-6A7DC737E251}"/>
              </a:ext>
            </a:extLst>
          </p:cNvPr>
          <p:cNvGraphicFramePr>
            <a:graphicFrameLocks noGrp="1"/>
          </p:cNvGraphicFramePr>
          <p:nvPr>
            <p:ph idx="1"/>
            <p:extLst>
              <p:ext uri="{D42A27DB-BD31-4B8C-83A1-F6EECF244321}">
                <p14:modId xmlns:p14="http://schemas.microsoft.com/office/powerpoint/2010/main" val="802250091"/>
              </p:ext>
            </p:extLst>
          </p:nvPr>
        </p:nvGraphicFramePr>
        <p:xfrm>
          <a:off x="621828" y="502923"/>
          <a:ext cx="10653712" cy="5582920"/>
        </p:xfrm>
        <a:graphic>
          <a:graphicData uri="http://schemas.openxmlformats.org/drawingml/2006/table">
            <a:tbl>
              <a:tblPr firstRow="1" bandRow="1">
                <a:tableStyleId>{5C22544A-7EE6-4342-B048-85BDC9FD1C3A}</a:tableStyleId>
              </a:tblPr>
              <a:tblGrid>
                <a:gridCol w="5326856">
                  <a:extLst>
                    <a:ext uri="{9D8B030D-6E8A-4147-A177-3AD203B41FA5}">
                      <a16:colId xmlns:a16="http://schemas.microsoft.com/office/drawing/2014/main" val="1612307382"/>
                    </a:ext>
                  </a:extLst>
                </a:gridCol>
                <a:gridCol w="5326856">
                  <a:extLst>
                    <a:ext uri="{9D8B030D-6E8A-4147-A177-3AD203B41FA5}">
                      <a16:colId xmlns:a16="http://schemas.microsoft.com/office/drawing/2014/main" val="1066293350"/>
                    </a:ext>
                  </a:extLst>
                </a:gridCol>
              </a:tblGrid>
              <a:tr h="370840">
                <a:tc>
                  <a:txBody>
                    <a:bodyPr/>
                    <a:lstStyle/>
                    <a:p>
                      <a:pPr algn="ctr"/>
                      <a:r>
                        <a:rPr lang="pt-PT" dirty="0" err="1"/>
                        <a:t>Method</a:t>
                      </a:r>
                      <a:endParaRPr lang="pt-PT" dirty="0"/>
                    </a:p>
                  </a:txBody>
                  <a:tcPr/>
                </a:tc>
                <a:tc>
                  <a:txBody>
                    <a:bodyPr/>
                    <a:lstStyle/>
                    <a:p>
                      <a:pPr algn="ctr"/>
                      <a:r>
                        <a:rPr lang="pt-PT" dirty="0" err="1"/>
                        <a:t>Explanation</a:t>
                      </a:r>
                      <a:endParaRPr lang="pt-PT" dirty="0"/>
                    </a:p>
                  </a:txBody>
                  <a:tcPr/>
                </a:tc>
                <a:extLst>
                  <a:ext uri="{0D108BD9-81ED-4DB2-BD59-A6C34878D82A}">
                    <a16:rowId xmlns:a16="http://schemas.microsoft.com/office/drawing/2014/main" val="1050597407"/>
                  </a:ext>
                </a:extLst>
              </a:tr>
              <a:tr h="370840">
                <a:tc>
                  <a:txBody>
                    <a:bodyPr/>
                    <a:lstStyle/>
                    <a:p>
                      <a:pPr algn="ctr"/>
                      <a:r>
                        <a:rPr lang="pt-PT" dirty="0"/>
                        <a:t>.</a:t>
                      </a:r>
                      <a:r>
                        <a:rPr lang="pt-PT" dirty="0" err="1"/>
                        <a:t>forEach</a:t>
                      </a:r>
                      <a:endParaRPr lang="pt-PT" dirty="0"/>
                    </a:p>
                  </a:txBody>
                  <a:tcPr/>
                </a:tc>
                <a:tc>
                  <a:txBody>
                    <a:bodyPr/>
                    <a:lstStyle/>
                    <a:p>
                      <a:pPr algn="ctr"/>
                      <a:r>
                        <a:rPr lang="pt-PT" dirty="0"/>
                        <a:t>Used to execute the same code on </a:t>
                      </a:r>
                      <a:r>
                        <a:rPr lang="pt-PT" dirty="0" err="1"/>
                        <a:t>every</a:t>
                      </a:r>
                      <a:r>
                        <a:rPr lang="pt-PT" dirty="0"/>
                        <a:t> element in na </a:t>
                      </a:r>
                      <a:r>
                        <a:rPr lang="pt-PT" dirty="0" err="1"/>
                        <a:t>array</a:t>
                      </a:r>
                      <a:r>
                        <a:rPr lang="pt-PT" dirty="0"/>
                        <a:t> but does not </a:t>
                      </a:r>
                      <a:r>
                        <a:rPr lang="pt-PT" dirty="0" err="1"/>
                        <a:t>change</a:t>
                      </a:r>
                      <a:r>
                        <a:rPr lang="pt-PT" dirty="0"/>
                        <a:t> the </a:t>
                      </a:r>
                      <a:r>
                        <a:rPr lang="pt-PT" dirty="0" err="1"/>
                        <a:t>array</a:t>
                      </a:r>
                      <a:r>
                        <a:rPr lang="pt-PT" dirty="0"/>
                        <a:t> and </a:t>
                      </a:r>
                      <a:r>
                        <a:rPr lang="pt-PT" dirty="0" err="1"/>
                        <a:t>returns</a:t>
                      </a:r>
                      <a:r>
                        <a:rPr lang="pt-PT" dirty="0"/>
                        <a:t> </a:t>
                      </a:r>
                      <a:r>
                        <a:rPr lang="pt-PT" i="1" dirty="0" err="1"/>
                        <a:t>undefined</a:t>
                      </a:r>
                      <a:endParaRPr lang="pt-PT" i="1" dirty="0"/>
                    </a:p>
                  </a:txBody>
                  <a:tcPr/>
                </a:tc>
                <a:extLst>
                  <a:ext uri="{0D108BD9-81ED-4DB2-BD59-A6C34878D82A}">
                    <a16:rowId xmlns:a16="http://schemas.microsoft.com/office/drawing/2014/main" val="3508933633"/>
                  </a:ext>
                </a:extLst>
              </a:tr>
              <a:tr h="370840">
                <a:tc>
                  <a:txBody>
                    <a:bodyPr/>
                    <a:lstStyle/>
                    <a:p>
                      <a:pPr algn="ctr"/>
                      <a:r>
                        <a:rPr lang="pt-PT" dirty="0"/>
                        <a:t>.</a:t>
                      </a:r>
                      <a:r>
                        <a:rPr lang="pt-PT" dirty="0" err="1"/>
                        <a:t>map</a:t>
                      </a:r>
                      <a:r>
                        <a:rPr lang="pt-PT" dirty="0"/>
                        <a:t>()</a:t>
                      </a:r>
                    </a:p>
                  </a:txBody>
                  <a:tcPr/>
                </a:tc>
                <a:tc>
                  <a:txBody>
                    <a:bodyPr/>
                    <a:lstStyle/>
                    <a:p>
                      <a:pPr algn="ctr"/>
                      <a:r>
                        <a:rPr lang="pt-PT" dirty="0"/>
                        <a:t>Executes the same code on </a:t>
                      </a:r>
                      <a:r>
                        <a:rPr lang="pt-PT" dirty="0" err="1"/>
                        <a:t>every</a:t>
                      </a:r>
                      <a:r>
                        <a:rPr lang="pt-PT" dirty="0"/>
                        <a:t> element in an </a:t>
                      </a:r>
                      <a:r>
                        <a:rPr lang="pt-PT" dirty="0" err="1"/>
                        <a:t>array</a:t>
                      </a:r>
                      <a:r>
                        <a:rPr lang="pt-PT" dirty="0"/>
                        <a:t> with the </a:t>
                      </a:r>
                      <a:r>
                        <a:rPr lang="pt-PT" dirty="0" err="1"/>
                        <a:t>updated</a:t>
                      </a:r>
                      <a:r>
                        <a:rPr lang="pt-PT" dirty="0"/>
                        <a:t> elements</a:t>
                      </a:r>
                    </a:p>
                  </a:txBody>
                  <a:tcPr/>
                </a:tc>
                <a:extLst>
                  <a:ext uri="{0D108BD9-81ED-4DB2-BD59-A6C34878D82A}">
                    <a16:rowId xmlns:a16="http://schemas.microsoft.com/office/drawing/2014/main" val="3578138675"/>
                  </a:ext>
                </a:extLst>
              </a:tr>
              <a:tr h="370840">
                <a:tc>
                  <a:txBody>
                    <a:bodyPr/>
                    <a:lstStyle/>
                    <a:p>
                      <a:pPr algn="ctr"/>
                      <a:r>
                        <a:rPr lang="pt-PT" dirty="0"/>
                        <a:t>.</a:t>
                      </a:r>
                      <a:r>
                        <a:rPr lang="pt-PT" dirty="0" err="1"/>
                        <a:t>filter</a:t>
                      </a:r>
                      <a:r>
                        <a:rPr lang="pt-PT" dirty="0"/>
                        <a:t>()</a:t>
                      </a:r>
                    </a:p>
                  </a:txBody>
                  <a:tcPr/>
                </a:tc>
                <a:tc>
                  <a:txBody>
                    <a:bodyPr/>
                    <a:lstStyle/>
                    <a:p>
                      <a:pPr algn="ctr"/>
                      <a:r>
                        <a:rPr lang="pt-PT" dirty="0" err="1"/>
                        <a:t>Checks</a:t>
                      </a:r>
                      <a:r>
                        <a:rPr lang="pt-PT" dirty="0"/>
                        <a:t> </a:t>
                      </a:r>
                      <a:r>
                        <a:rPr lang="pt-PT" dirty="0" err="1"/>
                        <a:t>every</a:t>
                      </a:r>
                      <a:r>
                        <a:rPr lang="pt-PT" dirty="0"/>
                        <a:t> element in na </a:t>
                      </a:r>
                      <a:r>
                        <a:rPr lang="pt-PT" dirty="0" err="1"/>
                        <a:t>array</a:t>
                      </a:r>
                      <a:r>
                        <a:rPr lang="pt-PT" dirty="0"/>
                        <a:t> to </a:t>
                      </a:r>
                      <a:r>
                        <a:rPr lang="pt-PT" dirty="0" err="1"/>
                        <a:t>see</a:t>
                      </a:r>
                      <a:r>
                        <a:rPr lang="pt-PT" dirty="0"/>
                        <a:t> </a:t>
                      </a:r>
                      <a:r>
                        <a:rPr lang="pt-PT" dirty="0" err="1"/>
                        <a:t>if</a:t>
                      </a:r>
                      <a:r>
                        <a:rPr lang="pt-PT" dirty="0"/>
                        <a:t> it </a:t>
                      </a:r>
                      <a:r>
                        <a:rPr lang="pt-PT" dirty="0" err="1"/>
                        <a:t>meets</a:t>
                      </a:r>
                      <a:r>
                        <a:rPr lang="pt-PT" dirty="0"/>
                        <a:t> </a:t>
                      </a:r>
                      <a:r>
                        <a:rPr lang="pt-PT" dirty="0" err="1"/>
                        <a:t>certain</a:t>
                      </a:r>
                      <a:r>
                        <a:rPr lang="pt-PT" dirty="0"/>
                        <a:t> </a:t>
                      </a:r>
                      <a:r>
                        <a:rPr lang="pt-PT" dirty="0" err="1"/>
                        <a:t>criteria</a:t>
                      </a:r>
                      <a:r>
                        <a:rPr lang="pt-PT" dirty="0"/>
                        <a:t> and </a:t>
                      </a:r>
                      <a:r>
                        <a:rPr lang="pt-PT" dirty="0" err="1"/>
                        <a:t>return</a:t>
                      </a:r>
                      <a:r>
                        <a:rPr lang="pt-PT" dirty="0"/>
                        <a:t> a </a:t>
                      </a:r>
                      <a:r>
                        <a:rPr lang="pt-PT" dirty="0" err="1"/>
                        <a:t>new</a:t>
                      </a:r>
                      <a:r>
                        <a:rPr lang="pt-PT" dirty="0"/>
                        <a:t> </a:t>
                      </a:r>
                      <a:r>
                        <a:rPr lang="pt-PT" dirty="0" err="1"/>
                        <a:t>array</a:t>
                      </a:r>
                      <a:r>
                        <a:rPr lang="pt-PT" dirty="0"/>
                        <a:t> with the elements that </a:t>
                      </a:r>
                      <a:r>
                        <a:rPr lang="pt-PT" dirty="0" err="1"/>
                        <a:t>return</a:t>
                      </a:r>
                      <a:r>
                        <a:rPr lang="pt-PT" dirty="0"/>
                        <a:t> </a:t>
                      </a:r>
                      <a:r>
                        <a:rPr lang="pt-PT" dirty="0" err="1"/>
                        <a:t>truthy</a:t>
                      </a:r>
                      <a:r>
                        <a:rPr lang="pt-PT" dirty="0"/>
                        <a:t> or </a:t>
                      </a:r>
                      <a:r>
                        <a:rPr lang="pt-PT" dirty="0" err="1"/>
                        <a:t>falsy</a:t>
                      </a:r>
                      <a:endParaRPr lang="pt-PT" dirty="0"/>
                    </a:p>
                  </a:txBody>
                  <a:tcPr/>
                </a:tc>
                <a:extLst>
                  <a:ext uri="{0D108BD9-81ED-4DB2-BD59-A6C34878D82A}">
                    <a16:rowId xmlns:a16="http://schemas.microsoft.com/office/drawing/2014/main" val="4221310700"/>
                  </a:ext>
                </a:extLst>
              </a:tr>
              <a:tr h="370840">
                <a:tc>
                  <a:txBody>
                    <a:bodyPr/>
                    <a:lstStyle/>
                    <a:p>
                      <a:pPr algn="ctr"/>
                      <a:r>
                        <a:rPr lang="pt-PT" dirty="0"/>
                        <a:t>.</a:t>
                      </a:r>
                      <a:r>
                        <a:rPr lang="pt-PT" dirty="0" err="1"/>
                        <a:t>findIndex</a:t>
                      </a:r>
                      <a:r>
                        <a:rPr lang="pt-PT" dirty="0"/>
                        <a:t>()</a:t>
                      </a:r>
                    </a:p>
                  </a:txBody>
                  <a:tcPr/>
                </a:tc>
                <a:tc>
                  <a:txBody>
                    <a:bodyPr/>
                    <a:lstStyle/>
                    <a:p>
                      <a:pPr algn="ctr"/>
                      <a:r>
                        <a:rPr lang="pt-PT" dirty="0" err="1"/>
                        <a:t>Returns</a:t>
                      </a:r>
                      <a:r>
                        <a:rPr lang="pt-PT" dirty="0"/>
                        <a:t> </a:t>
                      </a:r>
                      <a:r>
                        <a:rPr lang="en-US" dirty="0"/>
                        <a:t>the index of the first element of an array that satisfies a condition in the callback function. </a:t>
                      </a:r>
                    </a:p>
                    <a:p>
                      <a:pPr algn="ctr"/>
                      <a:r>
                        <a:rPr lang="en-US" dirty="0"/>
                        <a:t>It returns -1 if none of the elements in the array satisfies the condition.</a:t>
                      </a:r>
                      <a:endParaRPr lang="pt-PT" dirty="0"/>
                    </a:p>
                  </a:txBody>
                  <a:tcPr/>
                </a:tc>
                <a:extLst>
                  <a:ext uri="{0D108BD9-81ED-4DB2-BD59-A6C34878D82A}">
                    <a16:rowId xmlns:a16="http://schemas.microsoft.com/office/drawing/2014/main" val="3556088859"/>
                  </a:ext>
                </a:extLst>
              </a:tr>
              <a:tr h="370840">
                <a:tc>
                  <a:txBody>
                    <a:bodyPr/>
                    <a:lstStyle/>
                    <a:p>
                      <a:pPr algn="ctr"/>
                      <a:r>
                        <a:rPr lang="pt-PT" dirty="0"/>
                        <a:t>.</a:t>
                      </a:r>
                      <a:r>
                        <a:rPr lang="pt-PT" dirty="0" err="1"/>
                        <a:t>reduce</a:t>
                      </a:r>
                      <a:r>
                        <a:rPr lang="pt-PT" dirty="0"/>
                        <a:t>()</a:t>
                      </a:r>
                    </a:p>
                  </a:txBody>
                  <a:tcPr/>
                </a:tc>
                <a:tc>
                  <a:txBody>
                    <a:bodyPr/>
                    <a:lstStyle/>
                    <a:p>
                      <a:pPr algn="ctr"/>
                      <a:r>
                        <a:rPr lang="en-US" dirty="0"/>
                        <a:t>iterates through an array and takes the values of the elements and returns a single value.</a:t>
                      </a:r>
                      <a:endParaRPr lang="pt-PT" dirty="0"/>
                    </a:p>
                  </a:txBody>
                  <a:tcPr/>
                </a:tc>
                <a:extLst>
                  <a:ext uri="{0D108BD9-81ED-4DB2-BD59-A6C34878D82A}">
                    <a16:rowId xmlns:a16="http://schemas.microsoft.com/office/drawing/2014/main" val="251522836"/>
                  </a:ext>
                </a:extLst>
              </a:tr>
              <a:tr h="370840">
                <a:tc gridSpan="2">
                  <a:txBody>
                    <a:bodyPr/>
                    <a:lstStyle/>
                    <a:p>
                      <a:pPr algn="ctr"/>
                      <a:r>
                        <a:rPr lang="en-US" dirty="0"/>
                        <a:t>All iterator methods take a callback function, which can be a pre-defined function, a function expression, or an arrow function.</a:t>
                      </a:r>
                      <a:endParaRPr lang="pt-PT" dirty="0"/>
                    </a:p>
                  </a:txBody>
                  <a:tcPr/>
                </a:tc>
                <a:tc hMerge="1">
                  <a:txBody>
                    <a:bodyPr/>
                    <a:lstStyle/>
                    <a:p>
                      <a:pPr algn="ctr"/>
                      <a:endParaRPr lang="pt-PT" dirty="0"/>
                    </a:p>
                  </a:txBody>
                  <a:tcPr/>
                </a:tc>
                <a:extLst>
                  <a:ext uri="{0D108BD9-81ED-4DB2-BD59-A6C34878D82A}">
                    <a16:rowId xmlns:a16="http://schemas.microsoft.com/office/drawing/2014/main" val="3225926189"/>
                  </a:ext>
                </a:extLst>
              </a:tr>
            </a:tbl>
          </a:graphicData>
        </a:graphic>
      </p:graphicFrame>
    </p:spTree>
    <p:extLst>
      <p:ext uri="{BB962C8B-B14F-4D97-AF65-F5344CB8AC3E}">
        <p14:creationId xmlns:p14="http://schemas.microsoft.com/office/powerpoint/2010/main" val="134025289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1C1D-4B06-62BD-9268-1DCDA5F2B6D5}"/>
              </a:ext>
            </a:extLst>
          </p:cNvPr>
          <p:cNvSpPr>
            <a:spLocks noGrp="1"/>
          </p:cNvSpPr>
          <p:nvPr>
            <p:ph type="title"/>
          </p:nvPr>
        </p:nvSpPr>
        <p:spPr/>
        <p:txBody>
          <a:bodyPr/>
          <a:lstStyle/>
          <a:p>
            <a:endParaRPr lang="pt-PT" dirty="0"/>
          </a:p>
        </p:txBody>
      </p:sp>
      <p:pic>
        <p:nvPicPr>
          <p:cNvPr id="5" name="Content Placeholder 4">
            <a:extLst>
              <a:ext uri="{FF2B5EF4-FFF2-40B4-BE49-F238E27FC236}">
                <a16:creationId xmlns:a16="http://schemas.microsoft.com/office/drawing/2014/main" id="{5E3055B1-6B52-DE23-E5FE-D4A04B2C6810}"/>
              </a:ext>
            </a:extLst>
          </p:cNvPr>
          <p:cNvPicPr>
            <a:picLocks noGrp="1" noChangeAspect="1"/>
          </p:cNvPicPr>
          <p:nvPr>
            <p:ph idx="1"/>
          </p:nvPr>
        </p:nvPicPr>
        <p:blipFill>
          <a:blip r:embed="rId2"/>
          <a:stretch>
            <a:fillRect/>
          </a:stretch>
        </p:blipFill>
        <p:spPr>
          <a:xfrm>
            <a:off x="279176" y="1790989"/>
            <a:ext cx="7534275" cy="1895475"/>
          </a:xfrm>
          <a:prstGeom prst="rect">
            <a:avLst/>
          </a:prstGeom>
        </p:spPr>
      </p:pic>
      <p:sp>
        <p:nvSpPr>
          <p:cNvPr id="4" name="AutoShape 2">
            <a:extLst>
              <a:ext uri="{FF2B5EF4-FFF2-40B4-BE49-F238E27FC236}">
                <a16:creationId xmlns:a16="http://schemas.microsoft.com/office/drawing/2014/main" id="{5E127D80-0819-1AC8-0F10-4E08D5FE734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PT"/>
          </a:p>
        </p:txBody>
      </p:sp>
      <p:pic>
        <p:nvPicPr>
          <p:cNvPr id="6" name="Picture 5">
            <a:extLst>
              <a:ext uri="{FF2B5EF4-FFF2-40B4-BE49-F238E27FC236}">
                <a16:creationId xmlns:a16="http://schemas.microsoft.com/office/drawing/2014/main" id="{3F0E5309-AB73-326F-C37A-8D2424415717}"/>
              </a:ext>
            </a:extLst>
          </p:cNvPr>
          <p:cNvPicPr>
            <a:picLocks noChangeAspect="1"/>
          </p:cNvPicPr>
          <p:nvPr/>
        </p:nvPicPr>
        <p:blipFill>
          <a:blip r:embed="rId3"/>
          <a:stretch>
            <a:fillRect/>
          </a:stretch>
        </p:blipFill>
        <p:spPr>
          <a:xfrm>
            <a:off x="448627" y="3943199"/>
            <a:ext cx="5076825" cy="1685925"/>
          </a:xfrm>
          <a:prstGeom prst="rect">
            <a:avLst/>
          </a:prstGeom>
        </p:spPr>
      </p:pic>
      <p:pic>
        <p:nvPicPr>
          <p:cNvPr id="7" name="Picture 6">
            <a:extLst>
              <a:ext uri="{FF2B5EF4-FFF2-40B4-BE49-F238E27FC236}">
                <a16:creationId xmlns:a16="http://schemas.microsoft.com/office/drawing/2014/main" id="{C0DDE0D7-0452-1764-4D1D-D0814FF1BA16}"/>
              </a:ext>
            </a:extLst>
          </p:cNvPr>
          <p:cNvPicPr>
            <a:picLocks noChangeAspect="1"/>
          </p:cNvPicPr>
          <p:nvPr/>
        </p:nvPicPr>
        <p:blipFill>
          <a:blip r:embed="rId4"/>
          <a:stretch>
            <a:fillRect/>
          </a:stretch>
        </p:blipFill>
        <p:spPr>
          <a:xfrm>
            <a:off x="5793161" y="3796555"/>
            <a:ext cx="5534025" cy="2105025"/>
          </a:xfrm>
          <a:prstGeom prst="rect">
            <a:avLst/>
          </a:prstGeom>
        </p:spPr>
      </p:pic>
    </p:spTree>
    <p:extLst>
      <p:ext uri="{BB962C8B-B14F-4D97-AF65-F5344CB8AC3E}">
        <p14:creationId xmlns:p14="http://schemas.microsoft.com/office/powerpoint/2010/main" val="7209174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9BC24-D8A0-B61C-B3D0-6CA9C6DC6B1E}"/>
              </a:ext>
            </a:extLst>
          </p:cNvPr>
          <p:cNvSpPr>
            <a:spLocks noGrp="1"/>
          </p:cNvSpPr>
          <p:nvPr>
            <p:ph type="title"/>
          </p:nvPr>
        </p:nvSpPr>
        <p:spPr/>
        <p:txBody>
          <a:bodyPr/>
          <a:lstStyle/>
          <a:p>
            <a:r>
              <a:rPr lang="en-GB" dirty="0"/>
              <a:t>Links		</a:t>
            </a:r>
          </a:p>
        </p:txBody>
      </p:sp>
      <p:sp>
        <p:nvSpPr>
          <p:cNvPr id="3" name="Content Placeholder 2">
            <a:extLst>
              <a:ext uri="{FF2B5EF4-FFF2-40B4-BE49-F238E27FC236}">
                <a16:creationId xmlns:a16="http://schemas.microsoft.com/office/drawing/2014/main" id="{B55C9F74-6262-EB28-FF98-19732A7DF876}"/>
              </a:ext>
            </a:extLst>
          </p:cNvPr>
          <p:cNvSpPr>
            <a:spLocks noGrp="1"/>
          </p:cNvSpPr>
          <p:nvPr>
            <p:ph idx="1"/>
          </p:nvPr>
        </p:nvSpPr>
        <p:spPr/>
        <p:txBody>
          <a:bodyPr/>
          <a:lstStyle/>
          <a:p>
            <a:r>
              <a:rPr lang="en-GB" dirty="0">
                <a:hlinkClick r:id="rId2"/>
              </a:rPr>
              <a:t>https://www.codecademy.com/learn/introduction-to-javascript/modules/learn-javascript-introduction/cheatsheet</a:t>
            </a:r>
            <a:r>
              <a:rPr lang="en-GB" dirty="0"/>
              <a:t> </a:t>
            </a:r>
          </a:p>
          <a:p>
            <a:r>
              <a:rPr lang="en-GB" dirty="0">
                <a:hlinkClick r:id="rId3"/>
              </a:rPr>
              <a:t>https://developer.mozilla.org/en-US/docs/Web/JavaScript/Reference/Global_Objects/String</a:t>
            </a:r>
            <a:r>
              <a:rPr lang="en-GB" dirty="0"/>
              <a:t> </a:t>
            </a:r>
          </a:p>
          <a:p>
            <a:r>
              <a:rPr lang="en-GB" dirty="0">
                <a:hlinkClick r:id="rId4"/>
              </a:rPr>
              <a:t>https://developer.mozilla.org/en-US/docs/Web/JavaScript/Reference/Global_Objects/Math</a:t>
            </a:r>
            <a:r>
              <a:rPr lang="en-GB" dirty="0"/>
              <a:t> </a:t>
            </a:r>
          </a:p>
          <a:p>
            <a:r>
              <a:rPr lang="en-GB" dirty="0">
                <a:hlinkClick r:id="rId5"/>
              </a:rPr>
              <a:t>https://www.codecademy.com/resources/docs/javascript</a:t>
            </a:r>
            <a:endParaRPr lang="en-GB" dirty="0"/>
          </a:p>
          <a:p>
            <a:r>
              <a:rPr lang="en-GB" dirty="0">
                <a:hlinkClick r:id="rId6"/>
              </a:rPr>
              <a:t>https://www.codecademy.com/workspaces/new</a:t>
            </a:r>
            <a:endParaRPr lang="en-GB" dirty="0"/>
          </a:p>
          <a:p>
            <a:r>
              <a:rPr lang="en-GB" dirty="0">
                <a:hlinkClick r:id="rId7"/>
              </a:rPr>
              <a:t>https://developer.mozilla.org/en-US/docs/Web/JavaScript/Reference/Lexical_grammar#keywords</a:t>
            </a:r>
            <a:r>
              <a:rPr lang="en-GB" dirty="0"/>
              <a:t> </a:t>
            </a:r>
          </a:p>
          <a:p>
            <a:endParaRPr lang="en-GB" dirty="0"/>
          </a:p>
          <a:p>
            <a:endParaRPr lang="en-GB" dirty="0"/>
          </a:p>
        </p:txBody>
      </p:sp>
    </p:spTree>
    <p:extLst>
      <p:ext uri="{BB962C8B-B14F-4D97-AF65-F5344CB8AC3E}">
        <p14:creationId xmlns:p14="http://schemas.microsoft.com/office/powerpoint/2010/main" val="40598467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BC100-53D4-212A-3DED-E99DF4B3FEEC}"/>
              </a:ext>
            </a:extLst>
          </p:cNvPr>
          <p:cNvSpPr>
            <a:spLocks noGrp="1"/>
          </p:cNvSpPr>
          <p:nvPr>
            <p:ph idx="1"/>
          </p:nvPr>
        </p:nvSpPr>
        <p:spPr>
          <a:xfrm>
            <a:off x="594359" y="343721"/>
            <a:ext cx="10653579" cy="5910775"/>
          </a:xfrm>
        </p:spPr>
        <p:txBody>
          <a:bodyPr/>
          <a:lstStyle/>
          <a:p>
            <a:r>
              <a:rPr lang="en-GB" dirty="0">
                <a:hlinkClick r:id="rId2"/>
              </a:rPr>
              <a:t>https://developer.mozilla.org/en-US/docs/Web/JavaScript/Reference/Statements/var</a:t>
            </a:r>
            <a:r>
              <a:rPr lang="en-GB" dirty="0"/>
              <a:t> </a:t>
            </a:r>
          </a:p>
          <a:p>
            <a:r>
              <a:rPr lang="en-GB" dirty="0">
                <a:hlinkClick r:id="rId3"/>
              </a:rPr>
              <a:t>https://www.codecademy.com/resources/docs/javascript/regexp?page_ref=catalog</a:t>
            </a:r>
            <a:r>
              <a:rPr lang="en-GB" dirty="0"/>
              <a:t> </a:t>
            </a:r>
          </a:p>
          <a:p>
            <a:r>
              <a:rPr lang="en-GB" dirty="0">
                <a:hlinkClick r:id="rId4"/>
              </a:rPr>
              <a:t>https://www.codecademy.com/resources/docs/javascript/methods</a:t>
            </a:r>
            <a:r>
              <a:rPr lang="en-GB" dirty="0"/>
              <a:t> </a:t>
            </a:r>
          </a:p>
          <a:p>
            <a:r>
              <a:rPr lang="en-GB" dirty="0">
                <a:hlinkClick r:id="rId5"/>
              </a:rPr>
              <a:t>https://www.codecademy.com/resources/docs/javascript/arrays</a:t>
            </a:r>
            <a:r>
              <a:rPr lang="en-GB" dirty="0"/>
              <a:t> </a:t>
            </a:r>
          </a:p>
          <a:p>
            <a:r>
              <a:rPr lang="en-GB" dirty="0">
                <a:hlinkClick r:id="rId6"/>
              </a:rPr>
              <a:t>https://www.codecademy.com/resources/docs/javascript/arrays/joinhttps://</a:t>
            </a:r>
            <a:endParaRPr lang="en-GB" dirty="0"/>
          </a:p>
          <a:p>
            <a:r>
              <a:rPr lang="en-GB" dirty="0">
                <a:hlinkClick r:id="rId7"/>
              </a:rPr>
              <a:t>www.codecademy.com/resources/docs/javascript/arrays/splicehttps://</a:t>
            </a:r>
            <a:endParaRPr lang="en-GB" dirty="0"/>
          </a:p>
          <a:p>
            <a:r>
              <a:rPr lang="en-GB" dirty="0">
                <a:hlinkClick r:id="rId8"/>
              </a:rPr>
              <a:t>www.codecademy.com/resources/docs/javascript/arrays/shifthttps://</a:t>
            </a:r>
            <a:endParaRPr lang="en-GB" dirty="0"/>
          </a:p>
          <a:p>
            <a:r>
              <a:rPr lang="en-GB">
                <a:hlinkClick r:id="rId9"/>
              </a:rPr>
              <a:t>www</a:t>
            </a:r>
            <a:r>
              <a:rPr lang="en-GB" dirty="0">
                <a:hlinkClick r:id="rId9"/>
              </a:rPr>
              <a:t>.codecademy.com/resources/docs/javascript/arrays</a:t>
            </a:r>
            <a:r>
              <a:rPr lang="en-GB">
                <a:hlinkClick r:id="rId9"/>
              </a:rPr>
              <a:t>/unshift</a:t>
            </a:r>
            <a:endParaRPr lang="en-GB"/>
          </a:p>
          <a:p>
            <a:endParaRPr lang="en-GB" dirty="0"/>
          </a:p>
          <a:p>
            <a:endParaRPr lang="en-GB" dirty="0"/>
          </a:p>
        </p:txBody>
      </p:sp>
    </p:spTree>
    <p:extLst>
      <p:ext uri="{BB962C8B-B14F-4D97-AF65-F5344CB8AC3E}">
        <p14:creationId xmlns:p14="http://schemas.microsoft.com/office/powerpoint/2010/main" val="1810771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4D02DC-86D0-86A9-4404-26B11AF64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99F54C-F5AE-A78C-94E6-FCD7C689DEE5}"/>
              </a:ext>
            </a:extLst>
          </p:cNvPr>
          <p:cNvSpPr>
            <a:spLocks noGrp="1"/>
          </p:cNvSpPr>
          <p:nvPr>
            <p:ph type="title"/>
          </p:nvPr>
        </p:nvSpPr>
        <p:spPr>
          <a:xfrm>
            <a:off x="2494392" y="1791147"/>
            <a:ext cx="7202862" cy="1952369"/>
          </a:xfrm>
        </p:spPr>
        <p:txBody>
          <a:bodyPr vert="horz" lIns="91440" tIns="45720" rIns="91440" bIns="45720" rtlCol="0" anchor="b">
            <a:normAutofit/>
          </a:bodyPr>
          <a:lstStyle/>
          <a:p>
            <a:pPr algn="ctr"/>
            <a:r>
              <a:rPr lang="en-US" sz="4800" dirty="0"/>
              <a:t>Variables</a:t>
            </a:r>
          </a:p>
        </p:txBody>
      </p:sp>
    </p:spTree>
    <p:extLst>
      <p:ext uri="{BB962C8B-B14F-4D97-AF65-F5344CB8AC3E}">
        <p14:creationId xmlns:p14="http://schemas.microsoft.com/office/powerpoint/2010/main" val="1981307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376218-1926-87B6-31B1-65AE65D27E2D}"/>
              </a:ext>
            </a:extLst>
          </p:cNvPr>
          <p:cNvSpPr>
            <a:spLocks noGrp="1"/>
          </p:cNvSpPr>
          <p:nvPr>
            <p:ph idx="1"/>
          </p:nvPr>
        </p:nvSpPr>
        <p:spPr>
          <a:xfrm>
            <a:off x="612648" y="420624"/>
            <a:ext cx="5862396" cy="5888736"/>
          </a:xfrm>
        </p:spPr>
        <p:txBody>
          <a:bodyPr>
            <a:normAutofit/>
          </a:bodyPr>
          <a:lstStyle/>
          <a:p>
            <a:pPr>
              <a:lnSpc>
                <a:spcPct val="110000"/>
              </a:lnSpc>
            </a:pPr>
            <a:r>
              <a:rPr lang="en-GB" sz="1400" dirty="0"/>
              <a:t>In programming, a variable is a container for a value</a:t>
            </a:r>
          </a:p>
          <a:p>
            <a:pPr>
              <a:lnSpc>
                <a:spcPct val="110000"/>
              </a:lnSpc>
            </a:pPr>
            <a:r>
              <a:rPr lang="en-GB" sz="1400" dirty="0"/>
              <a:t>You can think of variable as little containers for info that live in a computer’s memory</a:t>
            </a:r>
          </a:p>
          <a:p>
            <a:pPr>
              <a:lnSpc>
                <a:spcPct val="110000"/>
              </a:lnSpc>
            </a:pPr>
            <a:r>
              <a:rPr lang="en-GB" sz="1400" dirty="0"/>
              <a:t>Info stored in variables (such as username, </a:t>
            </a:r>
            <a:r>
              <a:rPr lang="en-GB" sz="1400" dirty="0" err="1"/>
              <a:t>acc</a:t>
            </a:r>
            <a:r>
              <a:rPr lang="en-GB" sz="1400" dirty="0"/>
              <a:t> number can then be found in memory)</a:t>
            </a:r>
          </a:p>
          <a:p>
            <a:pPr>
              <a:lnSpc>
                <a:spcPct val="110000"/>
              </a:lnSpc>
            </a:pPr>
            <a:r>
              <a:rPr lang="en-GB" sz="1400" dirty="0"/>
              <a:t>Variables also provide a way of labelling data with a descriptive name, so our programs can be understood more clearly be the reader and ourselves</a:t>
            </a:r>
          </a:p>
          <a:p>
            <a:pPr>
              <a:lnSpc>
                <a:spcPct val="110000"/>
              </a:lnSpc>
            </a:pPr>
            <a:r>
              <a:rPr lang="en-GB" sz="1400" dirty="0"/>
              <a:t>In short, variables label and store data in memory.</a:t>
            </a:r>
          </a:p>
          <a:p>
            <a:pPr>
              <a:lnSpc>
                <a:spcPct val="110000"/>
              </a:lnSpc>
            </a:pPr>
            <a:r>
              <a:rPr lang="en-GB" sz="1400" dirty="0"/>
              <a:t>Things you can do with variables:</a:t>
            </a:r>
          </a:p>
          <a:p>
            <a:pPr lvl="1">
              <a:lnSpc>
                <a:spcPct val="110000"/>
              </a:lnSpc>
            </a:pPr>
            <a:r>
              <a:rPr lang="en-GB" sz="1400" dirty="0"/>
              <a:t>Create a variable with a descriptive name.</a:t>
            </a:r>
          </a:p>
          <a:p>
            <a:pPr lvl="1">
              <a:lnSpc>
                <a:spcPct val="110000"/>
              </a:lnSpc>
            </a:pPr>
            <a:r>
              <a:rPr lang="en-GB" sz="1400" dirty="0"/>
              <a:t>Store or update info stored in a variable</a:t>
            </a:r>
          </a:p>
          <a:p>
            <a:pPr lvl="1">
              <a:lnSpc>
                <a:spcPct val="110000"/>
              </a:lnSpc>
            </a:pPr>
            <a:r>
              <a:rPr lang="en-GB" sz="1400" dirty="0"/>
              <a:t>Reference or “get” info stored in a variable</a:t>
            </a:r>
          </a:p>
          <a:p>
            <a:pPr>
              <a:lnSpc>
                <a:spcPct val="110000"/>
              </a:lnSpc>
            </a:pPr>
            <a:r>
              <a:rPr lang="en-GB" sz="1400" dirty="0"/>
              <a:t>Variables are </a:t>
            </a:r>
            <a:r>
              <a:rPr lang="en-GB" sz="1400" b="1" dirty="0"/>
              <a:t>NOT</a:t>
            </a:r>
            <a:r>
              <a:rPr lang="en-GB" sz="1400" dirty="0"/>
              <a:t> values </a:t>
            </a:r>
          </a:p>
          <a:p>
            <a:pPr>
              <a:lnSpc>
                <a:spcPct val="110000"/>
              </a:lnSpc>
            </a:pPr>
            <a:r>
              <a:rPr lang="en-GB" sz="1400" dirty="0"/>
              <a:t>They contain values and represent them with a name</a:t>
            </a:r>
          </a:p>
          <a:p>
            <a:pPr>
              <a:lnSpc>
                <a:spcPct val="110000"/>
              </a:lnSpc>
            </a:pPr>
            <a:r>
              <a:rPr lang="en-GB" sz="1400" dirty="0"/>
              <a:t>In the diagram, each box represent variables</a:t>
            </a:r>
          </a:p>
          <a:p>
            <a:pPr>
              <a:lnSpc>
                <a:spcPct val="110000"/>
              </a:lnSpc>
            </a:pPr>
            <a:r>
              <a:rPr lang="en-GB" sz="1400" dirty="0"/>
              <a:t>The values are represented by the content and the name is represented with the label.</a:t>
            </a:r>
          </a:p>
          <a:p>
            <a:pPr>
              <a:lnSpc>
                <a:spcPct val="110000"/>
              </a:lnSpc>
            </a:pPr>
            <a:endParaRPr lang="en-GB" sz="1000" dirty="0"/>
          </a:p>
        </p:txBody>
      </p:sp>
      <p:pic>
        <p:nvPicPr>
          <p:cNvPr id="6" name="Picture 5">
            <a:extLst>
              <a:ext uri="{FF2B5EF4-FFF2-40B4-BE49-F238E27FC236}">
                <a16:creationId xmlns:a16="http://schemas.microsoft.com/office/drawing/2014/main" id="{0849FA4B-18B2-D081-F4E0-29EAABE4F085}"/>
              </a:ext>
            </a:extLst>
          </p:cNvPr>
          <p:cNvPicPr>
            <a:picLocks noChangeAspect="1"/>
          </p:cNvPicPr>
          <p:nvPr/>
        </p:nvPicPr>
        <p:blipFill>
          <a:blip r:embed="rId2"/>
          <a:stretch>
            <a:fillRect/>
          </a:stretch>
        </p:blipFill>
        <p:spPr>
          <a:xfrm>
            <a:off x="7091395" y="2565411"/>
            <a:ext cx="4681506" cy="1755564"/>
          </a:xfrm>
          <a:prstGeom prst="rect">
            <a:avLst/>
          </a:prstGeom>
        </p:spPr>
      </p:pic>
    </p:spTree>
    <p:extLst>
      <p:ext uri="{BB962C8B-B14F-4D97-AF65-F5344CB8AC3E}">
        <p14:creationId xmlns:p14="http://schemas.microsoft.com/office/powerpoint/2010/main" val="3706980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01042-A571-E27A-7413-E736DB326FAF}"/>
              </a:ext>
            </a:extLst>
          </p:cNvPr>
          <p:cNvSpPr>
            <a:spLocks noGrp="1"/>
          </p:cNvSpPr>
          <p:nvPr>
            <p:ph type="title"/>
          </p:nvPr>
        </p:nvSpPr>
        <p:spPr/>
        <p:txBody>
          <a:bodyPr/>
          <a:lstStyle/>
          <a:p>
            <a:r>
              <a:rPr lang="en-GB" dirty="0"/>
              <a:t>Var</a:t>
            </a:r>
          </a:p>
        </p:txBody>
      </p:sp>
      <p:sp>
        <p:nvSpPr>
          <p:cNvPr id="3" name="Content Placeholder 2">
            <a:extLst>
              <a:ext uri="{FF2B5EF4-FFF2-40B4-BE49-F238E27FC236}">
                <a16:creationId xmlns:a16="http://schemas.microsoft.com/office/drawing/2014/main" id="{E8D7826E-7240-DDCC-438F-A03B9749A5A3}"/>
              </a:ext>
            </a:extLst>
          </p:cNvPr>
          <p:cNvSpPr>
            <a:spLocks noGrp="1"/>
          </p:cNvSpPr>
          <p:nvPr>
            <p:ph idx="1"/>
          </p:nvPr>
        </p:nvSpPr>
        <p:spPr/>
        <p:txBody>
          <a:bodyPr/>
          <a:lstStyle/>
          <a:p>
            <a:r>
              <a:rPr lang="en-GB" dirty="0"/>
              <a:t>In the example:</a:t>
            </a:r>
          </a:p>
          <a:p>
            <a:pPr lvl="1"/>
            <a:r>
              <a:rPr lang="en-GB" i="1" dirty="0"/>
              <a:t>Var</a:t>
            </a:r>
            <a:r>
              <a:rPr lang="en-GB" dirty="0"/>
              <a:t>, short for </a:t>
            </a:r>
            <a:r>
              <a:rPr lang="en-GB" i="1" dirty="0"/>
              <a:t>variable</a:t>
            </a:r>
            <a:r>
              <a:rPr lang="en-GB" dirty="0"/>
              <a:t>, is a JS </a:t>
            </a:r>
            <a:r>
              <a:rPr lang="en-GB" i="1" dirty="0"/>
              <a:t>keyword</a:t>
            </a:r>
            <a:r>
              <a:rPr lang="en-GB" dirty="0"/>
              <a:t> that creates or </a:t>
            </a:r>
            <a:r>
              <a:rPr lang="en-GB" i="1" dirty="0"/>
              <a:t>declares</a:t>
            </a:r>
            <a:r>
              <a:rPr lang="en-GB" dirty="0"/>
              <a:t> a new variable. </a:t>
            </a:r>
          </a:p>
          <a:p>
            <a:pPr lvl="1"/>
            <a:r>
              <a:rPr lang="en-GB" i="1" dirty="0" err="1"/>
              <a:t>myName</a:t>
            </a:r>
            <a:r>
              <a:rPr lang="en-GB" dirty="0"/>
              <a:t> is the variable’s name. Capitalizing in this way is a standard convention in JS called </a:t>
            </a:r>
            <a:r>
              <a:rPr lang="en-GB" i="1" dirty="0"/>
              <a:t>camel casing.</a:t>
            </a:r>
          </a:p>
          <a:p>
            <a:pPr lvl="2"/>
            <a:r>
              <a:rPr lang="en-GB" dirty="0"/>
              <a:t>F.E: </a:t>
            </a:r>
            <a:r>
              <a:rPr lang="en-GB" dirty="0" err="1"/>
              <a:t>camelCaseEverythin</a:t>
            </a:r>
            <a:endParaRPr lang="en-GB" dirty="0"/>
          </a:p>
          <a:p>
            <a:pPr lvl="1"/>
            <a:r>
              <a:rPr lang="en-GB" i="1" dirty="0"/>
              <a:t>=</a:t>
            </a:r>
            <a:r>
              <a:rPr lang="en-GB" dirty="0"/>
              <a:t> is the assignment operator. It assigns the value ‘</a:t>
            </a:r>
            <a:r>
              <a:rPr lang="en-GB" i="1" dirty="0"/>
              <a:t>Arya</a:t>
            </a:r>
            <a:r>
              <a:rPr lang="en-GB" dirty="0"/>
              <a:t>’ to the variable </a:t>
            </a:r>
            <a:r>
              <a:rPr lang="en-GB" i="1" dirty="0" err="1"/>
              <a:t>myName</a:t>
            </a:r>
            <a:r>
              <a:rPr lang="en-GB" i="1" dirty="0"/>
              <a:t>.</a:t>
            </a:r>
          </a:p>
          <a:p>
            <a:pPr lvl="1"/>
            <a:r>
              <a:rPr lang="en-GB" dirty="0"/>
              <a:t>‘</a:t>
            </a:r>
            <a:r>
              <a:rPr lang="en-GB" i="1" dirty="0"/>
              <a:t>Arya</a:t>
            </a:r>
            <a:r>
              <a:rPr lang="en-GB" dirty="0"/>
              <a:t>’ is the value assigned </a:t>
            </a:r>
            <a:r>
              <a:rPr lang="en-GB" i="1" dirty="0"/>
              <a:t>=</a:t>
            </a:r>
            <a:r>
              <a:rPr lang="en-GB" dirty="0"/>
              <a:t> to the variable </a:t>
            </a:r>
            <a:r>
              <a:rPr lang="en-GB" i="1" dirty="0" err="1"/>
              <a:t>myName</a:t>
            </a:r>
            <a:r>
              <a:rPr lang="en-GB" dirty="0"/>
              <a:t>. You can also say that the </a:t>
            </a:r>
            <a:r>
              <a:rPr lang="en-GB" i="1" dirty="0" err="1"/>
              <a:t>myName</a:t>
            </a:r>
            <a:r>
              <a:rPr lang="en-GB" dirty="0"/>
              <a:t> variable is initialized with a value of ‘</a:t>
            </a:r>
            <a:r>
              <a:rPr lang="en-GB" i="1" dirty="0"/>
              <a:t>Arya</a:t>
            </a:r>
            <a:r>
              <a:rPr lang="en-GB" dirty="0"/>
              <a:t>’</a:t>
            </a:r>
          </a:p>
          <a:p>
            <a:pPr lvl="1"/>
            <a:r>
              <a:rPr lang="en-GB" dirty="0"/>
              <a:t>After the variable is declared, the string value ‘Arya’ is printed to the console by referencing the variable: console.log.(</a:t>
            </a:r>
            <a:r>
              <a:rPr lang="en-GB" dirty="0" err="1"/>
              <a:t>myName</a:t>
            </a:r>
            <a:r>
              <a:rPr lang="en-GB" dirty="0"/>
              <a:t>)</a:t>
            </a:r>
          </a:p>
        </p:txBody>
      </p:sp>
      <p:pic>
        <p:nvPicPr>
          <p:cNvPr id="5" name="Picture 4">
            <a:extLst>
              <a:ext uri="{FF2B5EF4-FFF2-40B4-BE49-F238E27FC236}">
                <a16:creationId xmlns:a16="http://schemas.microsoft.com/office/drawing/2014/main" id="{E014105E-F52A-227E-CCCD-7676D8E76601}"/>
              </a:ext>
            </a:extLst>
          </p:cNvPr>
          <p:cNvPicPr>
            <a:picLocks noChangeAspect="1"/>
          </p:cNvPicPr>
          <p:nvPr/>
        </p:nvPicPr>
        <p:blipFill>
          <a:blip r:embed="rId2"/>
          <a:stretch>
            <a:fillRect/>
          </a:stretch>
        </p:blipFill>
        <p:spPr>
          <a:xfrm>
            <a:off x="2660196" y="375565"/>
            <a:ext cx="1455546" cy="739204"/>
          </a:xfrm>
          <a:prstGeom prst="rect">
            <a:avLst/>
          </a:prstGeom>
        </p:spPr>
      </p:pic>
    </p:spTree>
    <p:extLst>
      <p:ext uri="{BB962C8B-B14F-4D97-AF65-F5344CB8AC3E}">
        <p14:creationId xmlns:p14="http://schemas.microsoft.com/office/powerpoint/2010/main" val="1480351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93B1CB-DD42-E164-CF3D-DEE270341DC9}"/>
              </a:ext>
            </a:extLst>
          </p:cNvPr>
          <p:cNvSpPr>
            <a:spLocks noGrp="1"/>
          </p:cNvSpPr>
          <p:nvPr>
            <p:ph idx="1"/>
          </p:nvPr>
        </p:nvSpPr>
        <p:spPr>
          <a:xfrm>
            <a:off x="612648" y="2212848"/>
            <a:ext cx="5862396" cy="4096512"/>
          </a:xfrm>
        </p:spPr>
        <p:txBody>
          <a:bodyPr>
            <a:normAutofit/>
          </a:bodyPr>
          <a:lstStyle/>
          <a:p>
            <a:r>
              <a:rPr lang="en-GB" sz="1800"/>
              <a:t>There are a few general rules for naming variables:</a:t>
            </a:r>
          </a:p>
          <a:p>
            <a:pPr lvl="1"/>
            <a:r>
              <a:rPr lang="en-GB" dirty="0"/>
              <a:t>Variables names cannot start with numbers</a:t>
            </a:r>
          </a:p>
          <a:p>
            <a:pPr lvl="1"/>
            <a:r>
              <a:rPr lang="en-GB" dirty="0"/>
              <a:t>Variables names are case sensitive. It is bad practice to create 2 variables that have the same name using different cases</a:t>
            </a:r>
          </a:p>
          <a:p>
            <a:pPr lvl="1"/>
            <a:r>
              <a:rPr lang="en-GB" dirty="0"/>
              <a:t>Variables names cannot be the same as </a:t>
            </a:r>
            <a:r>
              <a:rPr lang="en-GB" i="1" dirty="0"/>
              <a:t>keywords</a:t>
            </a:r>
            <a:r>
              <a:rPr lang="en-GB" dirty="0"/>
              <a:t>. </a:t>
            </a:r>
          </a:p>
          <a:p>
            <a:r>
              <a:rPr lang="en-GB" sz="1800" i="1"/>
              <a:t>Let</a:t>
            </a:r>
            <a:r>
              <a:rPr lang="en-GB" sz="1800"/>
              <a:t> and </a:t>
            </a:r>
            <a:r>
              <a:rPr lang="en-GB" sz="1800" i="1"/>
              <a:t>const</a:t>
            </a:r>
            <a:r>
              <a:rPr lang="en-GB" sz="1800"/>
              <a:t> are the preferred variable keywords by many programmers</a:t>
            </a:r>
          </a:p>
        </p:txBody>
      </p:sp>
      <p:pic>
        <p:nvPicPr>
          <p:cNvPr id="5" name="Picture 4">
            <a:extLst>
              <a:ext uri="{FF2B5EF4-FFF2-40B4-BE49-F238E27FC236}">
                <a16:creationId xmlns:a16="http://schemas.microsoft.com/office/drawing/2014/main" id="{EF456D6B-04F2-F1BF-6331-67FB688529C0}"/>
              </a:ext>
            </a:extLst>
          </p:cNvPr>
          <p:cNvPicPr>
            <a:picLocks noChangeAspect="1"/>
          </p:cNvPicPr>
          <p:nvPr/>
        </p:nvPicPr>
        <p:blipFill>
          <a:blip r:embed="rId2"/>
          <a:stretch>
            <a:fillRect/>
          </a:stretch>
        </p:blipFill>
        <p:spPr>
          <a:xfrm>
            <a:off x="7091395" y="1956815"/>
            <a:ext cx="4681506" cy="2972756"/>
          </a:xfrm>
          <a:prstGeom prst="rect">
            <a:avLst/>
          </a:prstGeom>
        </p:spPr>
      </p:pic>
    </p:spTree>
    <p:extLst>
      <p:ext uri="{BB962C8B-B14F-4D97-AF65-F5344CB8AC3E}">
        <p14:creationId xmlns:p14="http://schemas.microsoft.com/office/powerpoint/2010/main" val="3176906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B074614-7930-0161-342A-D2CB09AB4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A9235-7E9A-1E59-2AD7-D1535EDC5D82}"/>
              </a:ext>
            </a:extLst>
          </p:cNvPr>
          <p:cNvSpPr>
            <a:spLocks noGrp="1"/>
          </p:cNvSpPr>
          <p:nvPr>
            <p:ph type="title"/>
          </p:nvPr>
        </p:nvSpPr>
        <p:spPr>
          <a:xfrm>
            <a:off x="4497132" y="603504"/>
            <a:ext cx="7016130" cy="1527048"/>
          </a:xfrm>
        </p:spPr>
        <p:txBody>
          <a:bodyPr anchor="b">
            <a:normAutofit/>
          </a:bodyPr>
          <a:lstStyle/>
          <a:p>
            <a:r>
              <a:rPr lang="en-GB" dirty="0"/>
              <a:t>Let </a:t>
            </a:r>
          </a:p>
        </p:txBody>
      </p:sp>
      <p:pic>
        <p:nvPicPr>
          <p:cNvPr id="5" name="Picture 4">
            <a:extLst>
              <a:ext uri="{FF2B5EF4-FFF2-40B4-BE49-F238E27FC236}">
                <a16:creationId xmlns:a16="http://schemas.microsoft.com/office/drawing/2014/main" id="{33AB76D9-020E-AEC2-A538-274CF171DF4D}"/>
              </a:ext>
            </a:extLst>
          </p:cNvPr>
          <p:cNvPicPr>
            <a:picLocks noChangeAspect="1"/>
          </p:cNvPicPr>
          <p:nvPr/>
        </p:nvPicPr>
        <p:blipFill>
          <a:blip r:embed="rId2"/>
          <a:stretch>
            <a:fillRect/>
          </a:stretch>
        </p:blipFill>
        <p:spPr>
          <a:xfrm>
            <a:off x="685800" y="1431321"/>
            <a:ext cx="3124562" cy="894828"/>
          </a:xfrm>
          <a:prstGeom prst="rect">
            <a:avLst/>
          </a:prstGeom>
        </p:spPr>
      </p:pic>
      <p:pic>
        <p:nvPicPr>
          <p:cNvPr id="7" name="Picture 6">
            <a:extLst>
              <a:ext uri="{FF2B5EF4-FFF2-40B4-BE49-F238E27FC236}">
                <a16:creationId xmlns:a16="http://schemas.microsoft.com/office/drawing/2014/main" id="{3551021A-6791-91C7-B71E-A087881ACC0F}"/>
              </a:ext>
            </a:extLst>
          </p:cNvPr>
          <p:cNvPicPr>
            <a:picLocks noChangeAspect="1"/>
          </p:cNvPicPr>
          <p:nvPr/>
        </p:nvPicPr>
        <p:blipFill>
          <a:blip r:embed="rId3"/>
          <a:stretch>
            <a:fillRect/>
          </a:stretch>
        </p:blipFill>
        <p:spPr>
          <a:xfrm>
            <a:off x="685800" y="2916434"/>
            <a:ext cx="3124562" cy="1062351"/>
          </a:xfrm>
          <a:prstGeom prst="rect">
            <a:avLst/>
          </a:prstGeom>
        </p:spPr>
      </p:pic>
      <p:pic>
        <p:nvPicPr>
          <p:cNvPr id="8" name="Picture 7">
            <a:extLst>
              <a:ext uri="{FF2B5EF4-FFF2-40B4-BE49-F238E27FC236}">
                <a16:creationId xmlns:a16="http://schemas.microsoft.com/office/drawing/2014/main" id="{010E95AB-486F-1CDE-D40D-C7B5604A0E26}"/>
              </a:ext>
            </a:extLst>
          </p:cNvPr>
          <p:cNvPicPr>
            <a:picLocks noChangeAspect="1"/>
          </p:cNvPicPr>
          <p:nvPr/>
        </p:nvPicPr>
        <p:blipFill>
          <a:blip r:embed="rId4"/>
          <a:stretch>
            <a:fillRect/>
          </a:stretch>
        </p:blipFill>
        <p:spPr>
          <a:xfrm>
            <a:off x="679710" y="4210693"/>
            <a:ext cx="3130651" cy="2136670"/>
          </a:xfrm>
          <a:prstGeom prst="rect">
            <a:avLst/>
          </a:prstGeom>
        </p:spPr>
      </p:pic>
      <p:sp>
        <p:nvSpPr>
          <p:cNvPr id="3" name="Content Placeholder 2">
            <a:extLst>
              <a:ext uri="{FF2B5EF4-FFF2-40B4-BE49-F238E27FC236}">
                <a16:creationId xmlns:a16="http://schemas.microsoft.com/office/drawing/2014/main" id="{793DE14B-8D1B-CC5C-D48B-26DB24891644}"/>
              </a:ext>
            </a:extLst>
          </p:cNvPr>
          <p:cNvSpPr>
            <a:spLocks noGrp="1"/>
          </p:cNvSpPr>
          <p:nvPr>
            <p:ph idx="1"/>
          </p:nvPr>
        </p:nvSpPr>
        <p:spPr>
          <a:xfrm>
            <a:off x="4496161" y="2212848"/>
            <a:ext cx="7016129" cy="4096512"/>
          </a:xfrm>
        </p:spPr>
        <p:txBody>
          <a:bodyPr>
            <a:normAutofit/>
          </a:bodyPr>
          <a:lstStyle/>
          <a:p>
            <a:pPr>
              <a:lnSpc>
                <a:spcPct val="110000"/>
              </a:lnSpc>
            </a:pPr>
            <a:r>
              <a:rPr lang="en-GB" sz="1800"/>
              <a:t>The </a:t>
            </a:r>
            <a:r>
              <a:rPr lang="en-GB" sz="1800" i="1"/>
              <a:t>let</a:t>
            </a:r>
            <a:r>
              <a:rPr lang="en-GB" sz="1800"/>
              <a:t> keyword signal that the variable can be reassigned a different value.</a:t>
            </a:r>
          </a:p>
          <a:p>
            <a:pPr>
              <a:lnSpc>
                <a:spcPct val="110000"/>
              </a:lnSpc>
            </a:pPr>
            <a:r>
              <a:rPr lang="en-GB" sz="1800"/>
              <a:t>Another concept that we should be aware of when using let or var Is that we can declare a variable without assigning the variable a value</a:t>
            </a:r>
          </a:p>
          <a:p>
            <a:pPr lvl="1">
              <a:lnSpc>
                <a:spcPct val="110000"/>
              </a:lnSpc>
            </a:pPr>
            <a:r>
              <a:rPr lang="en-GB" dirty="0"/>
              <a:t>In this case, the variable will be automatically initialized with a value of undefined (image 2)</a:t>
            </a:r>
            <a:endParaRPr lang="en-GB"/>
          </a:p>
          <a:p>
            <a:pPr>
              <a:lnSpc>
                <a:spcPct val="110000"/>
              </a:lnSpc>
            </a:pPr>
            <a:r>
              <a:rPr lang="en-GB" sz="1800"/>
              <a:t>In the 2º code.</a:t>
            </a:r>
          </a:p>
          <a:p>
            <a:pPr lvl="1">
              <a:lnSpc>
                <a:spcPct val="110000"/>
              </a:lnSpc>
            </a:pPr>
            <a:r>
              <a:rPr lang="en-GB" dirty="0"/>
              <a:t>If we don’t assign a value to a variable declared using the </a:t>
            </a:r>
            <a:r>
              <a:rPr lang="en-GB" i="1" dirty="0"/>
              <a:t>let</a:t>
            </a:r>
            <a:r>
              <a:rPr lang="en-GB" dirty="0"/>
              <a:t> keyword, it automatically has a value of </a:t>
            </a:r>
            <a:r>
              <a:rPr lang="en-GB" i="1" dirty="0"/>
              <a:t>undefined</a:t>
            </a:r>
            <a:endParaRPr lang="en-GB" i="1"/>
          </a:p>
          <a:p>
            <a:pPr lvl="1">
              <a:lnSpc>
                <a:spcPct val="110000"/>
              </a:lnSpc>
            </a:pPr>
            <a:r>
              <a:rPr lang="en-GB" dirty="0"/>
              <a:t>We can reassign the value of the variable</a:t>
            </a:r>
            <a:endParaRPr lang="en-GB"/>
          </a:p>
        </p:txBody>
      </p:sp>
    </p:spTree>
    <p:extLst>
      <p:ext uri="{BB962C8B-B14F-4D97-AF65-F5344CB8AC3E}">
        <p14:creationId xmlns:p14="http://schemas.microsoft.com/office/powerpoint/2010/main" val="149260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BF6B-D644-BE5B-F72D-55B710977EFC}"/>
              </a:ext>
            </a:extLst>
          </p:cNvPr>
          <p:cNvSpPr>
            <a:spLocks noGrp="1"/>
          </p:cNvSpPr>
          <p:nvPr>
            <p:ph type="title"/>
          </p:nvPr>
        </p:nvSpPr>
        <p:spPr/>
        <p:txBody>
          <a:bodyPr/>
          <a:lstStyle/>
          <a:p>
            <a:r>
              <a:rPr lang="en-GB" dirty="0"/>
              <a:t>Index: </a:t>
            </a:r>
          </a:p>
        </p:txBody>
      </p:sp>
      <p:sp>
        <p:nvSpPr>
          <p:cNvPr id="3" name="Content Placeholder 2">
            <a:extLst>
              <a:ext uri="{FF2B5EF4-FFF2-40B4-BE49-F238E27FC236}">
                <a16:creationId xmlns:a16="http://schemas.microsoft.com/office/drawing/2014/main" id="{5BA5FEF3-DA8E-390F-E0F4-D9A5D1812358}"/>
              </a:ext>
            </a:extLst>
          </p:cNvPr>
          <p:cNvSpPr>
            <a:spLocks noGrp="1"/>
          </p:cNvSpPr>
          <p:nvPr>
            <p:ph idx="1"/>
          </p:nvPr>
        </p:nvSpPr>
        <p:spPr/>
        <p:txBody>
          <a:bodyPr/>
          <a:lstStyle/>
          <a:p>
            <a:r>
              <a:rPr lang="en-GB" dirty="0"/>
              <a:t>Console</a:t>
            </a:r>
          </a:p>
          <a:p>
            <a:r>
              <a:rPr lang="en-GB" dirty="0"/>
              <a:t>Comments</a:t>
            </a:r>
          </a:p>
          <a:p>
            <a:endParaRPr lang="en-GB" dirty="0"/>
          </a:p>
          <a:p>
            <a:endParaRPr lang="en-GB" dirty="0"/>
          </a:p>
          <a:p>
            <a:endParaRPr lang="en-GB" dirty="0"/>
          </a:p>
          <a:p>
            <a:endParaRPr lang="en-GB" dirty="0"/>
          </a:p>
          <a:p>
            <a:endParaRPr lang="en-GB" dirty="0"/>
          </a:p>
          <a:p>
            <a:endParaRPr lang="en-GB" dirty="0"/>
          </a:p>
          <a:p>
            <a:r>
              <a:rPr lang="en-GB" dirty="0"/>
              <a:t>links </a:t>
            </a:r>
          </a:p>
        </p:txBody>
      </p:sp>
    </p:spTree>
    <p:extLst>
      <p:ext uri="{BB962C8B-B14F-4D97-AF65-F5344CB8AC3E}">
        <p14:creationId xmlns:p14="http://schemas.microsoft.com/office/powerpoint/2010/main" val="1069948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0C10E-788D-99C8-C1AD-4105450B6151}"/>
              </a:ext>
            </a:extLst>
          </p:cNvPr>
          <p:cNvSpPr>
            <a:spLocks noGrp="1"/>
          </p:cNvSpPr>
          <p:nvPr>
            <p:ph type="title"/>
          </p:nvPr>
        </p:nvSpPr>
        <p:spPr/>
        <p:txBody>
          <a:bodyPr/>
          <a:lstStyle/>
          <a:p>
            <a:r>
              <a:rPr lang="en-GB" dirty="0" err="1"/>
              <a:t>Const</a:t>
            </a:r>
            <a:endParaRPr lang="en-GB" dirty="0"/>
          </a:p>
        </p:txBody>
      </p:sp>
      <p:sp>
        <p:nvSpPr>
          <p:cNvPr id="3" name="Content Placeholder 2">
            <a:extLst>
              <a:ext uri="{FF2B5EF4-FFF2-40B4-BE49-F238E27FC236}">
                <a16:creationId xmlns:a16="http://schemas.microsoft.com/office/drawing/2014/main" id="{DE185959-305F-E845-8031-876A4E95A8D7}"/>
              </a:ext>
            </a:extLst>
          </p:cNvPr>
          <p:cNvSpPr>
            <a:spLocks noGrp="1"/>
          </p:cNvSpPr>
          <p:nvPr>
            <p:ph idx="1"/>
          </p:nvPr>
        </p:nvSpPr>
        <p:spPr/>
        <p:txBody>
          <a:bodyPr/>
          <a:lstStyle/>
          <a:p>
            <a:r>
              <a:rPr lang="en-GB" dirty="0"/>
              <a:t>Just like with </a:t>
            </a:r>
            <a:r>
              <a:rPr lang="en-GB" i="1" dirty="0"/>
              <a:t>var</a:t>
            </a:r>
            <a:r>
              <a:rPr lang="en-GB" dirty="0"/>
              <a:t> and </a:t>
            </a:r>
            <a:r>
              <a:rPr lang="en-GB" i="1" dirty="0"/>
              <a:t>let</a:t>
            </a:r>
            <a:r>
              <a:rPr lang="en-GB" dirty="0"/>
              <a:t> you can store any value in </a:t>
            </a:r>
            <a:r>
              <a:rPr lang="en-GB" i="1" dirty="0" err="1"/>
              <a:t>const</a:t>
            </a:r>
            <a:r>
              <a:rPr lang="en-GB" dirty="0"/>
              <a:t> variable.</a:t>
            </a:r>
          </a:p>
          <a:p>
            <a:r>
              <a:rPr lang="en-GB" dirty="0"/>
              <a:t>The way you declare a </a:t>
            </a:r>
            <a:r>
              <a:rPr lang="en-GB" i="1" dirty="0" err="1"/>
              <a:t>const</a:t>
            </a:r>
            <a:r>
              <a:rPr lang="en-GB" dirty="0"/>
              <a:t> variable and assign a value to it follows the same structure as </a:t>
            </a:r>
            <a:r>
              <a:rPr lang="en-GB" i="1" dirty="0"/>
              <a:t>let</a:t>
            </a:r>
            <a:r>
              <a:rPr lang="en-GB" dirty="0"/>
              <a:t> and </a:t>
            </a:r>
            <a:r>
              <a:rPr lang="en-GB" i="1" dirty="0"/>
              <a:t>var.</a:t>
            </a:r>
          </a:p>
          <a:p>
            <a:r>
              <a:rPr lang="en-GB" dirty="0"/>
              <a:t>A </a:t>
            </a:r>
            <a:r>
              <a:rPr lang="en-GB" i="1" dirty="0" err="1"/>
              <a:t>const</a:t>
            </a:r>
            <a:r>
              <a:rPr lang="en-GB" dirty="0"/>
              <a:t> variable cannot be reassigned because it is a </a:t>
            </a:r>
            <a:r>
              <a:rPr lang="en-GB" i="1" dirty="0"/>
              <a:t>constant</a:t>
            </a:r>
            <a:r>
              <a:rPr lang="en-GB" dirty="0"/>
              <a:t>.</a:t>
            </a:r>
          </a:p>
          <a:p>
            <a:pPr lvl="1"/>
            <a:r>
              <a:rPr lang="en-GB" dirty="0"/>
              <a:t>If you try you’ll get a </a:t>
            </a:r>
            <a:r>
              <a:rPr lang="en-GB" i="1" dirty="0" err="1"/>
              <a:t>TypeError</a:t>
            </a:r>
            <a:r>
              <a:rPr lang="en-GB" i="1" dirty="0"/>
              <a:t> </a:t>
            </a:r>
          </a:p>
          <a:p>
            <a:r>
              <a:rPr lang="en-GB" dirty="0"/>
              <a:t>Constant variable </a:t>
            </a:r>
            <a:r>
              <a:rPr lang="en-GB" b="1" dirty="0"/>
              <a:t>must</a:t>
            </a:r>
            <a:r>
              <a:rPr lang="en-GB" dirty="0"/>
              <a:t> be assigned a value when declared.</a:t>
            </a:r>
          </a:p>
          <a:p>
            <a:pPr lvl="1"/>
            <a:r>
              <a:rPr lang="en-GB" dirty="0"/>
              <a:t>if you try to declare a </a:t>
            </a:r>
            <a:r>
              <a:rPr lang="en-GB" i="1" dirty="0" err="1"/>
              <a:t>const</a:t>
            </a:r>
            <a:r>
              <a:rPr lang="en-GB" dirty="0"/>
              <a:t> variable without a value you’ll get a </a:t>
            </a:r>
            <a:r>
              <a:rPr lang="en-GB" i="1" dirty="0" err="1"/>
              <a:t>SyntaxError</a:t>
            </a:r>
            <a:r>
              <a:rPr lang="en-GB" dirty="0"/>
              <a:t>.</a:t>
            </a:r>
          </a:p>
          <a:p>
            <a:r>
              <a:rPr lang="en-GB" dirty="0"/>
              <a:t>If you’re trying to decide between which keyword to use (</a:t>
            </a:r>
            <a:r>
              <a:rPr lang="en-GB" i="1" dirty="0"/>
              <a:t>let</a:t>
            </a:r>
            <a:r>
              <a:rPr lang="en-GB" dirty="0"/>
              <a:t> or </a:t>
            </a:r>
            <a:r>
              <a:rPr lang="en-GB" i="1" dirty="0" err="1"/>
              <a:t>const</a:t>
            </a:r>
            <a:r>
              <a:rPr lang="en-GB" dirty="0"/>
              <a:t>), think about whether you’ll need to reassign the variable later on. </a:t>
            </a:r>
          </a:p>
          <a:p>
            <a:pPr lvl="1"/>
            <a:r>
              <a:rPr lang="en-GB" dirty="0"/>
              <a:t>If you’ll need to, just use </a:t>
            </a:r>
            <a:r>
              <a:rPr lang="en-GB" i="1" dirty="0"/>
              <a:t>let</a:t>
            </a:r>
            <a:r>
              <a:rPr lang="en-GB" dirty="0"/>
              <a:t>.</a:t>
            </a:r>
          </a:p>
          <a:p>
            <a:endParaRPr lang="en-GB" dirty="0"/>
          </a:p>
        </p:txBody>
      </p:sp>
      <p:pic>
        <p:nvPicPr>
          <p:cNvPr id="5" name="Picture 4">
            <a:extLst>
              <a:ext uri="{FF2B5EF4-FFF2-40B4-BE49-F238E27FC236}">
                <a16:creationId xmlns:a16="http://schemas.microsoft.com/office/drawing/2014/main" id="{5A4BA319-B100-ED57-25B3-FF2F2BE0430B}"/>
              </a:ext>
            </a:extLst>
          </p:cNvPr>
          <p:cNvPicPr>
            <a:picLocks noChangeAspect="1"/>
          </p:cNvPicPr>
          <p:nvPr/>
        </p:nvPicPr>
        <p:blipFill>
          <a:blip r:embed="rId2"/>
          <a:stretch>
            <a:fillRect/>
          </a:stretch>
        </p:blipFill>
        <p:spPr>
          <a:xfrm>
            <a:off x="5573016" y="649909"/>
            <a:ext cx="3109229" cy="464860"/>
          </a:xfrm>
          <a:prstGeom prst="rect">
            <a:avLst/>
          </a:prstGeom>
        </p:spPr>
      </p:pic>
    </p:spTree>
    <p:extLst>
      <p:ext uri="{BB962C8B-B14F-4D97-AF65-F5344CB8AC3E}">
        <p14:creationId xmlns:p14="http://schemas.microsoft.com/office/powerpoint/2010/main" val="2505934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F3E6F82-836B-858F-ADED-19E9A71A0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4F9EBA1-FFE1-4778-D71C-F3C65E631C3F}"/>
              </a:ext>
            </a:extLst>
          </p:cNvPr>
          <p:cNvPicPr>
            <a:picLocks noGrp="1" noChangeAspect="1"/>
          </p:cNvPicPr>
          <p:nvPr>
            <p:ph idx="1"/>
          </p:nvPr>
        </p:nvPicPr>
        <p:blipFill>
          <a:blip r:embed="rId2"/>
          <a:stretch>
            <a:fillRect/>
          </a:stretch>
        </p:blipFill>
        <p:spPr>
          <a:xfrm>
            <a:off x="4001812" y="3568060"/>
            <a:ext cx="7976914" cy="3150880"/>
          </a:xfrm>
          <a:prstGeom prst="rect">
            <a:avLst/>
          </a:prstGeom>
        </p:spPr>
      </p:pic>
      <p:pic>
        <p:nvPicPr>
          <p:cNvPr id="7" name="Picture 6">
            <a:extLst>
              <a:ext uri="{FF2B5EF4-FFF2-40B4-BE49-F238E27FC236}">
                <a16:creationId xmlns:a16="http://schemas.microsoft.com/office/drawing/2014/main" id="{E0BDB0F8-5C87-FB97-4CF5-D8080ADC3BCA}"/>
              </a:ext>
            </a:extLst>
          </p:cNvPr>
          <p:cNvPicPr>
            <a:picLocks noChangeAspect="1"/>
          </p:cNvPicPr>
          <p:nvPr/>
        </p:nvPicPr>
        <p:blipFill>
          <a:blip r:embed="rId3"/>
          <a:stretch>
            <a:fillRect/>
          </a:stretch>
        </p:blipFill>
        <p:spPr>
          <a:xfrm>
            <a:off x="470277" y="278120"/>
            <a:ext cx="8131306" cy="3150880"/>
          </a:xfrm>
          <a:prstGeom prst="rect">
            <a:avLst/>
          </a:prstGeom>
        </p:spPr>
      </p:pic>
    </p:spTree>
    <p:extLst>
      <p:ext uri="{BB962C8B-B14F-4D97-AF65-F5344CB8AC3E}">
        <p14:creationId xmlns:p14="http://schemas.microsoft.com/office/powerpoint/2010/main" val="715874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6287-99A8-8C59-A1A9-288FE7CF385C}"/>
              </a:ext>
            </a:extLst>
          </p:cNvPr>
          <p:cNvSpPr>
            <a:spLocks noGrp="1"/>
          </p:cNvSpPr>
          <p:nvPr>
            <p:ph type="title"/>
          </p:nvPr>
        </p:nvSpPr>
        <p:spPr/>
        <p:txBody>
          <a:bodyPr/>
          <a:lstStyle/>
          <a:p>
            <a:r>
              <a:rPr lang="en-GB" dirty="0"/>
              <a:t>Mathematical Assignment Operators</a:t>
            </a:r>
          </a:p>
        </p:txBody>
      </p:sp>
      <p:sp>
        <p:nvSpPr>
          <p:cNvPr id="3" name="Content Placeholder 2">
            <a:extLst>
              <a:ext uri="{FF2B5EF4-FFF2-40B4-BE49-F238E27FC236}">
                <a16:creationId xmlns:a16="http://schemas.microsoft.com/office/drawing/2014/main" id="{D259A356-0D14-DF19-B378-C969906415F9}"/>
              </a:ext>
            </a:extLst>
          </p:cNvPr>
          <p:cNvSpPr>
            <a:spLocks noGrp="1"/>
          </p:cNvSpPr>
          <p:nvPr>
            <p:ph idx="1"/>
          </p:nvPr>
        </p:nvSpPr>
        <p:spPr/>
        <p:txBody>
          <a:bodyPr/>
          <a:lstStyle/>
          <a:p>
            <a:r>
              <a:rPr lang="en-GB" dirty="0"/>
              <a:t>In the example, we created the variable </a:t>
            </a:r>
            <a:r>
              <a:rPr lang="en-GB" i="1" dirty="0"/>
              <a:t>w</a:t>
            </a:r>
            <a:r>
              <a:rPr lang="en-GB" dirty="0"/>
              <a:t> with the number </a:t>
            </a:r>
            <a:r>
              <a:rPr lang="en-GB" i="1" dirty="0"/>
              <a:t>4</a:t>
            </a:r>
            <a:r>
              <a:rPr lang="en-GB" dirty="0"/>
              <a:t> assigned to it.</a:t>
            </a:r>
          </a:p>
          <a:p>
            <a:r>
              <a:rPr lang="en-GB" dirty="0"/>
              <a:t>The following line, </a:t>
            </a:r>
            <a:r>
              <a:rPr lang="en-GB" i="1" dirty="0"/>
              <a:t>w=w+1</a:t>
            </a:r>
            <a:r>
              <a:rPr lang="en-GB" dirty="0"/>
              <a:t>, increases the value of w from </a:t>
            </a:r>
            <a:r>
              <a:rPr lang="en-GB" i="1" dirty="0"/>
              <a:t>4</a:t>
            </a:r>
            <a:r>
              <a:rPr lang="en-GB" dirty="0"/>
              <a:t> to </a:t>
            </a:r>
            <a:r>
              <a:rPr lang="en-GB" i="1" dirty="0"/>
              <a:t>5</a:t>
            </a:r>
          </a:p>
          <a:p>
            <a:r>
              <a:rPr lang="en-GB" dirty="0"/>
              <a:t>Another way we could have reassigned </a:t>
            </a:r>
            <a:r>
              <a:rPr lang="en-GB" i="1" dirty="0"/>
              <a:t>w</a:t>
            </a:r>
            <a:r>
              <a:rPr lang="en-GB" dirty="0"/>
              <a:t> after performing some math operation on it is to use built-in mathematical assignment operators. </a:t>
            </a:r>
          </a:p>
          <a:p>
            <a:r>
              <a:rPr lang="en-GB" dirty="0"/>
              <a:t>We could re-write the code above: </a:t>
            </a:r>
          </a:p>
          <a:p>
            <a:r>
              <a:rPr lang="en-GB" dirty="0"/>
              <a:t>In the 2º ex we used the </a:t>
            </a:r>
            <a:r>
              <a:rPr lang="en-GB" i="1" dirty="0"/>
              <a:t>+=</a:t>
            </a:r>
            <a:r>
              <a:rPr lang="en-GB" dirty="0"/>
              <a:t> assignment operator to reassign </a:t>
            </a:r>
            <a:r>
              <a:rPr lang="en-GB" i="1" dirty="0"/>
              <a:t>w</a:t>
            </a:r>
            <a:r>
              <a:rPr lang="en-GB" dirty="0"/>
              <a:t>.</a:t>
            </a:r>
          </a:p>
          <a:p>
            <a:r>
              <a:rPr lang="en-GB" dirty="0"/>
              <a:t>We’re performing the mathematical operation of the first operator </a:t>
            </a:r>
            <a:r>
              <a:rPr lang="en-GB" i="1" dirty="0"/>
              <a:t>+</a:t>
            </a:r>
            <a:r>
              <a:rPr lang="en-GB" dirty="0"/>
              <a:t> using the number to the right then reassigning </a:t>
            </a:r>
            <a:r>
              <a:rPr lang="en-GB" i="1" dirty="0"/>
              <a:t>w</a:t>
            </a:r>
            <a:r>
              <a:rPr lang="en-GB" dirty="0"/>
              <a:t> to the computed value. </a:t>
            </a:r>
          </a:p>
          <a:p>
            <a:endParaRPr lang="en-GB" dirty="0"/>
          </a:p>
        </p:txBody>
      </p:sp>
      <p:pic>
        <p:nvPicPr>
          <p:cNvPr id="5" name="Picture 4">
            <a:extLst>
              <a:ext uri="{FF2B5EF4-FFF2-40B4-BE49-F238E27FC236}">
                <a16:creationId xmlns:a16="http://schemas.microsoft.com/office/drawing/2014/main" id="{150B1554-44C7-00DA-76FC-61323C9021A4}"/>
              </a:ext>
            </a:extLst>
          </p:cNvPr>
          <p:cNvPicPr>
            <a:picLocks noChangeAspect="1"/>
          </p:cNvPicPr>
          <p:nvPr/>
        </p:nvPicPr>
        <p:blipFill>
          <a:blip r:embed="rId2"/>
          <a:stretch>
            <a:fillRect/>
          </a:stretch>
        </p:blipFill>
        <p:spPr>
          <a:xfrm>
            <a:off x="9010511" y="692288"/>
            <a:ext cx="2255715" cy="1005927"/>
          </a:xfrm>
          <a:prstGeom prst="rect">
            <a:avLst/>
          </a:prstGeom>
        </p:spPr>
      </p:pic>
      <p:pic>
        <p:nvPicPr>
          <p:cNvPr id="7" name="Picture 6">
            <a:extLst>
              <a:ext uri="{FF2B5EF4-FFF2-40B4-BE49-F238E27FC236}">
                <a16:creationId xmlns:a16="http://schemas.microsoft.com/office/drawing/2014/main" id="{872A6800-EB93-4FC9-16C1-F9044C02DB48}"/>
              </a:ext>
            </a:extLst>
          </p:cNvPr>
          <p:cNvPicPr>
            <a:picLocks noChangeAspect="1"/>
          </p:cNvPicPr>
          <p:nvPr/>
        </p:nvPicPr>
        <p:blipFill>
          <a:blip r:embed="rId3"/>
          <a:stretch>
            <a:fillRect/>
          </a:stretch>
        </p:blipFill>
        <p:spPr>
          <a:xfrm>
            <a:off x="7590302" y="3166553"/>
            <a:ext cx="2263336" cy="845893"/>
          </a:xfrm>
          <a:prstGeom prst="rect">
            <a:avLst/>
          </a:prstGeom>
        </p:spPr>
      </p:pic>
    </p:spTree>
    <p:extLst>
      <p:ext uri="{BB962C8B-B14F-4D97-AF65-F5344CB8AC3E}">
        <p14:creationId xmlns:p14="http://schemas.microsoft.com/office/powerpoint/2010/main" val="70696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0D7FEF-61EA-2142-9896-7EC7B8E0B356}"/>
              </a:ext>
            </a:extLst>
          </p:cNvPr>
          <p:cNvSpPr>
            <a:spLocks noGrp="1"/>
          </p:cNvSpPr>
          <p:nvPr>
            <p:ph idx="1"/>
          </p:nvPr>
        </p:nvSpPr>
        <p:spPr>
          <a:xfrm>
            <a:off x="612648" y="2584058"/>
            <a:ext cx="4621553" cy="3159018"/>
          </a:xfrm>
        </p:spPr>
        <p:txBody>
          <a:bodyPr>
            <a:normAutofit/>
          </a:bodyPr>
          <a:lstStyle/>
          <a:p>
            <a:r>
              <a:rPr lang="en-GB" sz="1800" dirty="0"/>
              <a:t>We also have access to other mathematical assignment operators:</a:t>
            </a:r>
          </a:p>
          <a:p>
            <a:pPr lvl="1"/>
            <a:r>
              <a:rPr lang="en-GB" dirty="0"/>
              <a:t>-=</a:t>
            </a:r>
          </a:p>
          <a:p>
            <a:pPr lvl="1"/>
            <a:r>
              <a:rPr lang="en-GB" dirty="0"/>
              <a:t>*=</a:t>
            </a:r>
          </a:p>
          <a:p>
            <a:pPr lvl="1"/>
            <a:r>
              <a:rPr lang="en-GB" dirty="0"/>
              <a:t>/=</a:t>
            </a:r>
          </a:p>
          <a:p>
            <a:r>
              <a:rPr lang="en-GB" dirty="0"/>
              <a:t>Which work in a similar fashion</a:t>
            </a:r>
          </a:p>
        </p:txBody>
      </p:sp>
      <p:pic>
        <p:nvPicPr>
          <p:cNvPr id="5" name="Picture 4">
            <a:extLst>
              <a:ext uri="{FF2B5EF4-FFF2-40B4-BE49-F238E27FC236}">
                <a16:creationId xmlns:a16="http://schemas.microsoft.com/office/drawing/2014/main" id="{9FA2FE66-7ACF-2CFE-5E9B-3A80B8D7B156}"/>
              </a:ext>
            </a:extLst>
          </p:cNvPr>
          <p:cNvPicPr>
            <a:picLocks noChangeAspect="1"/>
          </p:cNvPicPr>
          <p:nvPr/>
        </p:nvPicPr>
        <p:blipFill>
          <a:blip r:embed="rId2"/>
          <a:stretch>
            <a:fillRect/>
          </a:stretch>
        </p:blipFill>
        <p:spPr>
          <a:xfrm>
            <a:off x="5883101" y="1114923"/>
            <a:ext cx="5454099" cy="4628153"/>
          </a:xfrm>
          <a:prstGeom prst="rect">
            <a:avLst/>
          </a:prstGeom>
        </p:spPr>
      </p:pic>
    </p:spTree>
    <p:extLst>
      <p:ext uri="{BB962C8B-B14F-4D97-AF65-F5344CB8AC3E}">
        <p14:creationId xmlns:p14="http://schemas.microsoft.com/office/powerpoint/2010/main" val="3687497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FFAE8-14B6-357A-1808-807A6C1A97A1}"/>
              </a:ext>
            </a:extLst>
          </p:cNvPr>
          <p:cNvSpPr>
            <a:spLocks noGrp="1"/>
          </p:cNvSpPr>
          <p:nvPr>
            <p:ph type="title"/>
          </p:nvPr>
        </p:nvSpPr>
        <p:spPr>
          <a:xfrm>
            <a:off x="612648" y="1114923"/>
            <a:ext cx="4621553" cy="1360728"/>
          </a:xfrm>
        </p:spPr>
        <p:txBody>
          <a:bodyPr anchor="b">
            <a:normAutofit/>
          </a:bodyPr>
          <a:lstStyle/>
          <a:p>
            <a:r>
              <a:rPr lang="en-GB" sz="2800"/>
              <a:t>The Increment and Decrement Operator</a:t>
            </a:r>
            <a:br>
              <a:rPr lang="en-GB" sz="2800"/>
            </a:br>
            <a:endParaRPr lang="en-GB" sz="2800"/>
          </a:p>
        </p:txBody>
      </p:sp>
      <p:sp>
        <p:nvSpPr>
          <p:cNvPr id="3" name="Content Placeholder 2">
            <a:extLst>
              <a:ext uri="{FF2B5EF4-FFF2-40B4-BE49-F238E27FC236}">
                <a16:creationId xmlns:a16="http://schemas.microsoft.com/office/drawing/2014/main" id="{211D1234-20E5-3413-D161-CE6989A09A8A}"/>
              </a:ext>
            </a:extLst>
          </p:cNvPr>
          <p:cNvSpPr>
            <a:spLocks noGrp="1"/>
          </p:cNvSpPr>
          <p:nvPr>
            <p:ph idx="1"/>
          </p:nvPr>
        </p:nvSpPr>
        <p:spPr>
          <a:xfrm>
            <a:off x="612648" y="2584058"/>
            <a:ext cx="4621553" cy="3159018"/>
          </a:xfrm>
        </p:spPr>
        <p:txBody>
          <a:bodyPr>
            <a:normAutofit/>
          </a:bodyPr>
          <a:lstStyle/>
          <a:p>
            <a:pPr>
              <a:lnSpc>
                <a:spcPct val="110000"/>
              </a:lnSpc>
            </a:pPr>
            <a:r>
              <a:rPr lang="en-GB" sz="1400" dirty="0"/>
              <a:t>other mathematical assignment operator include the increment operator </a:t>
            </a:r>
            <a:r>
              <a:rPr lang="en-GB" sz="1400" i="1" dirty="0"/>
              <a:t>++</a:t>
            </a:r>
            <a:r>
              <a:rPr lang="en-GB" sz="1400" dirty="0"/>
              <a:t> and decrement operator </a:t>
            </a:r>
            <a:r>
              <a:rPr lang="en-GB" sz="1400" i="1" dirty="0"/>
              <a:t>–</a:t>
            </a:r>
          </a:p>
          <a:p>
            <a:pPr>
              <a:lnSpc>
                <a:spcPct val="110000"/>
              </a:lnSpc>
            </a:pPr>
            <a:r>
              <a:rPr lang="en-GB" sz="1400" dirty="0"/>
              <a:t>The increment operator will increase the value of the variable by 1</a:t>
            </a:r>
          </a:p>
          <a:p>
            <a:pPr>
              <a:lnSpc>
                <a:spcPct val="110000"/>
              </a:lnSpc>
            </a:pPr>
            <a:r>
              <a:rPr lang="en-GB" sz="1400" dirty="0"/>
              <a:t>The decrement operator will decrease the value of the variable by 1</a:t>
            </a:r>
          </a:p>
          <a:p>
            <a:pPr>
              <a:lnSpc>
                <a:spcPct val="110000"/>
              </a:lnSpc>
            </a:pPr>
            <a:r>
              <a:rPr lang="en-GB" sz="1400" dirty="0"/>
              <a:t>Just like the previous mathematical assignment operators (+=, -=, *=, /=) the variable’s value is updated and assigned as the new value of the variable.</a:t>
            </a:r>
          </a:p>
          <a:p>
            <a:pPr>
              <a:lnSpc>
                <a:spcPct val="110000"/>
              </a:lnSpc>
            </a:pPr>
            <a:endParaRPr lang="en-GB" sz="1400" dirty="0"/>
          </a:p>
        </p:txBody>
      </p:sp>
      <p:pic>
        <p:nvPicPr>
          <p:cNvPr id="5" name="Picture 4" descr="A screenshot of a computer program&#10;&#10;AI-generated content may be incorrect.">
            <a:extLst>
              <a:ext uri="{FF2B5EF4-FFF2-40B4-BE49-F238E27FC236}">
                <a16:creationId xmlns:a16="http://schemas.microsoft.com/office/drawing/2014/main" id="{2B6D46BD-D2B8-244B-559C-3E5127FE52FF}"/>
              </a:ext>
            </a:extLst>
          </p:cNvPr>
          <p:cNvPicPr>
            <a:picLocks noChangeAspect="1"/>
          </p:cNvPicPr>
          <p:nvPr/>
        </p:nvPicPr>
        <p:blipFill>
          <a:blip r:embed="rId2"/>
          <a:stretch>
            <a:fillRect/>
          </a:stretch>
        </p:blipFill>
        <p:spPr>
          <a:xfrm>
            <a:off x="6183009" y="1114923"/>
            <a:ext cx="4854284" cy="4628153"/>
          </a:xfrm>
          <a:prstGeom prst="rect">
            <a:avLst/>
          </a:prstGeom>
        </p:spPr>
      </p:pic>
    </p:spTree>
    <p:extLst>
      <p:ext uri="{BB962C8B-B14F-4D97-AF65-F5344CB8AC3E}">
        <p14:creationId xmlns:p14="http://schemas.microsoft.com/office/powerpoint/2010/main" val="186978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33715-CF01-C216-9A09-A10C57EA10DD}"/>
              </a:ext>
            </a:extLst>
          </p:cNvPr>
          <p:cNvSpPr>
            <a:spLocks noGrp="1"/>
          </p:cNvSpPr>
          <p:nvPr>
            <p:ph type="title"/>
          </p:nvPr>
        </p:nvSpPr>
        <p:spPr/>
        <p:txBody>
          <a:bodyPr/>
          <a:lstStyle/>
          <a:p>
            <a:r>
              <a:rPr lang="en-GB" dirty="0"/>
              <a:t>String Concatenation with Variables</a:t>
            </a:r>
            <a:br>
              <a:rPr lang="en-GB" dirty="0"/>
            </a:br>
            <a:endParaRPr lang="en-GB" dirty="0"/>
          </a:p>
        </p:txBody>
      </p:sp>
      <p:sp>
        <p:nvSpPr>
          <p:cNvPr id="3" name="Content Placeholder 2">
            <a:extLst>
              <a:ext uri="{FF2B5EF4-FFF2-40B4-BE49-F238E27FC236}">
                <a16:creationId xmlns:a16="http://schemas.microsoft.com/office/drawing/2014/main" id="{87E6E441-A1F8-FBB5-A778-57FB040C4CFF}"/>
              </a:ext>
            </a:extLst>
          </p:cNvPr>
          <p:cNvSpPr>
            <a:spLocks noGrp="1"/>
          </p:cNvSpPr>
          <p:nvPr>
            <p:ph idx="1"/>
          </p:nvPr>
        </p:nvSpPr>
        <p:spPr/>
        <p:txBody>
          <a:bodyPr/>
          <a:lstStyle/>
          <a:p>
            <a:r>
              <a:rPr lang="en-GB" dirty="0"/>
              <a:t>In the previous exercises we assigned strings to variables, lets now see how to connect or concatenate strings in variables.</a:t>
            </a:r>
          </a:p>
          <a:p>
            <a:r>
              <a:rPr lang="en-GB" dirty="0"/>
              <a:t>The + operator can be used to combine 2 string values even if those values are being stored in variables: </a:t>
            </a:r>
          </a:p>
          <a:p>
            <a:r>
              <a:rPr lang="en-GB" dirty="0"/>
              <a:t>In the example we assigned the value ‘armadillo’ to the </a:t>
            </a:r>
            <a:r>
              <a:rPr lang="en-GB" dirty="0" err="1"/>
              <a:t>myPet</a:t>
            </a:r>
            <a:r>
              <a:rPr lang="en-GB" dirty="0"/>
              <a:t> variable.</a:t>
            </a:r>
          </a:p>
          <a:p>
            <a:r>
              <a:rPr lang="en-GB" dirty="0"/>
              <a:t>On the 2º line, the + operator is used to combine 3 strings:</a:t>
            </a:r>
          </a:p>
          <a:p>
            <a:pPr lvl="1"/>
            <a:r>
              <a:rPr lang="en-GB" dirty="0"/>
              <a:t>‘I own a pet’</a:t>
            </a:r>
          </a:p>
          <a:p>
            <a:pPr lvl="1"/>
            <a:r>
              <a:rPr lang="en-GB" dirty="0" err="1"/>
              <a:t>myPet</a:t>
            </a:r>
            <a:endParaRPr lang="en-GB" dirty="0"/>
          </a:p>
          <a:p>
            <a:pPr lvl="1"/>
            <a:r>
              <a:rPr lang="en-GB" dirty="0"/>
              <a:t>‘.’</a:t>
            </a:r>
          </a:p>
          <a:p>
            <a:pPr lvl="1"/>
            <a:r>
              <a:rPr lang="en-GB" dirty="0"/>
              <a:t>We log the result of this concatenation as:</a:t>
            </a:r>
          </a:p>
        </p:txBody>
      </p:sp>
      <p:pic>
        <p:nvPicPr>
          <p:cNvPr id="7" name="Picture 6">
            <a:extLst>
              <a:ext uri="{FF2B5EF4-FFF2-40B4-BE49-F238E27FC236}">
                <a16:creationId xmlns:a16="http://schemas.microsoft.com/office/drawing/2014/main" id="{76DC38A3-D3EA-8F3A-FFE4-FC4A82B7B794}"/>
              </a:ext>
            </a:extLst>
          </p:cNvPr>
          <p:cNvPicPr>
            <a:picLocks noChangeAspect="1"/>
          </p:cNvPicPr>
          <p:nvPr/>
        </p:nvPicPr>
        <p:blipFill>
          <a:blip r:embed="rId3"/>
          <a:stretch>
            <a:fillRect/>
          </a:stretch>
        </p:blipFill>
        <p:spPr>
          <a:xfrm>
            <a:off x="8256745" y="4012446"/>
            <a:ext cx="3322608" cy="731583"/>
          </a:xfrm>
          <a:prstGeom prst="rect">
            <a:avLst/>
          </a:prstGeom>
        </p:spPr>
      </p:pic>
      <p:pic>
        <p:nvPicPr>
          <p:cNvPr id="9" name="Picture 8">
            <a:extLst>
              <a:ext uri="{FF2B5EF4-FFF2-40B4-BE49-F238E27FC236}">
                <a16:creationId xmlns:a16="http://schemas.microsoft.com/office/drawing/2014/main" id="{28C9B4F3-B2AA-0D11-CE61-1891F0D8F674}"/>
              </a:ext>
            </a:extLst>
          </p:cNvPr>
          <p:cNvPicPr>
            <a:picLocks noChangeAspect="1"/>
          </p:cNvPicPr>
          <p:nvPr/>
        </p:nvPicPr>
        <p:blipFill>
          <a:blip r:embed="rId4"/>
          <a:stretch>
            <a:fillRect/>
          </a:stretch>
        </p:blipFill>
        <p:spPr>
          <a:xfrm>
            <a:off x="5939436" y="5530936"/>
            <a:ext cx="1653683" cy="274344"/>
          </a:xfrm>
          <a:prstGeom prst="rect">
            <a:avLst/>
          </a:prstGeom>
        </p:spPr>
      </p:pic>
    </p:spTree>
    <p:extLst>
      <p:ext uri="{BB962C8B-B14F-4D97-AF65-F5344CB8AC3E}">
        <p14:creationId xmlns:p14="http://schemas.microsoft.com/office/powerpoint/2010/main" val="3359262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0296-8AC3-A331-D38F-2553D35727D9}"/>
              </a:ext>
            </a:extLst>
          </p:cNvPr>
          <p:cNvSpPr>
            <a:spLocks noGrp="1"/>
          </p:cNvSpPr>
          <p:nvPr>
            <p:ph type="title"/>
          </p:nvPr>
        </p:nvSpPr>
        <p:spPr/>
        <p:txBody>
          <a:bodyPr/>
          <a:lstStyle/>
          <a:p>
            <a:r>
              <a:rPr lang="en-GB" dirty="0"/>
              <a:t>String Interpolation</a:t>
            </a:r>
          </a:p>
        </p:txBody>
      </p:sp>
      <p:sp>
        <p:nvSpPr>
          <p:cNvPr id="3" name="Content Placeholder 2">
            <a:extLst>
              <a:ext uri="{FF2B5EF4-FFF2-40B4-BE49-F238E27FC236}">
                <a16:creationId xmlns:a16="http://schemas.microsoft.com/office/drawing/2014/main" id="{4548FE88-8472-94E7-8517-FC2D622D4A35}"/>
              </a:ext>
            </a:extLst>
          </p:cNvPr>
          <p:cNvSpPr>
            <a:spLocks noGrp="1"/>
          </p:cNvSpPr>
          <p:nvPr>
            <p:ph idx="1"/>
          </p:nvPr>
        </p:nvSpPr>
        <p:spPr/>
        <p:txBody>
          <a:bodyPr/>
          <a:lstStyle/>
          <a:p>
            <a:r>
              <a:rPr lang="en-GB" dirty="0"/>
              <a:t>We can insert or interpolate, variables into string using template literals.</a:t>
            </a:r>
          </a:p>
          <a:p>
            <a:r>
              <a:rPr lang="en-GB" dirty="0"/>
              <a:t>Notice that:</a:t>
            </a:r>
          </a:p>
          <a:p>
            <a:pPr lvl="1"/>
            <a:r>
              <a:rPr lang="en-GB" dirty="0"/>
              <a:t>A template literal is wrapped by backticks `</a:t>
            </a:r>
          </a:p>
          <a:p>
            <a:pPr lvl="1"/>
            <a:r>
              <a:rPr lang="en-GB" dirty="0"/>
              <a:t>Inside the template literal, you’ll see a placeholder, ${</a:t>
            </a:r>
            <a:r>
              <a:rPr lang="en-GB" dirty="0" err="1"/>
              <a:t>myPet</a:t>
            </a:r>
            <a:r>
              <a:rPr lang="en-GB" dirty="0"/>
              <a:t>}. The value of </a:t>
            </a:r>
            <a:r>
              <a:rPr lang="en-GB" dirty="0" err="1"/>
              <a:t>myPet</a:t>
            </a:r>
            <a:r>
              <a:rPr lang="en-GB" dirty="0"/>
              <a:t> is inserted into the template literal</a:t>
            </a:r>
          </a:p>
          <a:p>
            <a:pPr lvl="1"/>
            <a:r>
              <a:rPr lang="en-GB" dirty="0"/>
              <a:t>When we interpolate `I own a pet ${</a:t>
            </a:r>
            <a:r>
              <a:rPr lang="en-GB" dirty="0" err="1"/>
              <a:t>myPet</a:t>
            </a:r>
            <a:r>
              <a:rPr lang="en-GB" dirty="0"/>
              <a:t>}.`the output we print is the </a:t>
            </a:r>
            <a:r>
              <a:rPr lang="en-GB" dirty="0" err="1"/>
              <a:t>tring</a:t>
            </a:r>
            <a:r>
              <a:rPr lang="en-GB" dirty="0"/>
              <a:t>: ‘I own a pet armadillo.’</a:t>
            </a:r>
          </a:p>
          <a:p>
            <a:r>
              <a:rPr lang="en-GB" dirty="0"/>
              <a:t>One of the biggest benefits to using template literals is the readability of the code.</a:t>
            </a:r>
          </a:p>
          <a:p>
            <a:r>
              <a:rPr lang="en-GB" dirty="0"/>
              <a:t>Using template literals, you can more easily tell what the new string will be.</a:t>
            </a:r>
          </a:p>
          <a:p>
            <a:r>
              <a:rPr lang="en-GB" dirty="0"/>
              <a:t>You also don’t have to worry about escaping double quotes or single quotes</a:t>
            </a:r>
          </a:p>
          <a:p>
            <a:endParaRPr lang="en-GB" dirty="0"/>
          </a:p>
        </p:txBody>
      </p:sp>
      <p:pic>
        <p:nvPicPr>
          <p:cNvPr id="5" name="Picture 4">
            <a:extLst>
              <a:ext uri="{FF2B5EF4-FFF2-40B4-BE49-F238E27FC236}">
                <a16:creationId xmlns:a16="http://schemas.microsoft.com/office/drawing/2014/main" id="{CE90D693-E6F9-4FDE-4425-00181C5CC863}"/>
              </a:ext>
            </a:extLst>
          </p:cNvPr>
          <p:cNvPicPr>
            <a:picLocks noChangeAspect="1"/>
          </p:cNvPicPr>
          <p:nvPr/>
        </p:nvPicPr>
        <p:blipFill>
          <a:blip r:embed="rId2"/>
          <a:stretch>
            <a:fillRect/>
          </a:stretch>
        </p:blipFill>
        <p:spPr>
          <a:xfrm>
            <a:off x="5402746" y="261255"/>
            <a:ext cx="2933954" cy="853514"/>
          </a:xfrm>
          <a:prstGeom prst="rect">
            <a:avLst/>
          </a:prstGeom>
        </p:spPr>
      </p:pic>
    </p:spTree>
    <p:extLst>
      <p:ext uri="{BB962C8B-B14F-4D97-AF65-F5344CB8AC3E}">
        <p14:creationId xmlns:p14="http://schemas.microsoft.com/office/powerpoint/2010/main" val="1906780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3EBF45-788E-1F46-CEA4-B3CEC20B1669}"/>
              </a:ext>
            </a:extLst>
          </p:cNvPr>
          <p:cNvSpPr>
            <a:spLocks noGrp="1"/>
          </p:cNvSpPr>
          <p:nvPr>
            <p:ph type="title"/>
          </p:nvPr>
        </p:nvSpPr>
        <p:spPr>
          <a:xfrm>
            <a:off x="612648" y="1114923"/>
            <a:ext cx="4621553" cy="1360728"/>
          </a:xfrm>
        </p:spPr>
        <p:txBody>
          <a:bodyPr anchor="b">
            <a:normAutofit/>
          </a:bodyPr>
          <a:lstStyle/>
          <a:p>
            <a:r>
              <a:rPr lang="en-GB" dirty="0" err="1"/>
              <a:t>Typeof</a:t>
            </a:r>
            <a:r>
              <a:rPr lang="en-GB" dirty="0"/>
              <a:t> operator</a:t>
            </a:r>
          </a:p>
        </p:txBody>
      </p:sp>
      <p:sp>
        <p:nvSpPr>
          <p:cNvPr id="3" name="Content Placeholder 2">
            <a:extLst>
              <a:ext uri="{FF2B5EF4-FFF2-40B4-BE49-F238E27FC236}">
                <a16:creationId xmlns:a16="http://schemas.microsoft.com/office/drawing/2014/main" id="{36AF1123-4CAD-75D8-271D-7464A11F7452}"/>
              </a:ext>
            </a:extLst>
          </p:cNvPr>
          <p:cNvSpPr>
            <a:spLocks noGrp="1"/>
          </p:cNvSpPr>
          <p:nvPr>
            <p:ph idx="1"/>
          </p:nvPr>
        </p:nvSpPr>
        <p:spPr>
          <a:xfrm>
            <a:off x="612648" y="2584058"/>
            <a:ext cx="4621553" cy="3159018"/>
          </a:xfrm>
        </p:spPr>
        <p:txBody>
          <a:bodyPr>
            <a:normAutofit/>
          </a:bodyPr>
          <a:lstStyle/>
          <a:p>
            <a:pPr>
              <a:lnSpc>
                <a:spcPct val="110000"/>
              </a:lnSpc>
            </a:pPr>
            <a:r>
              <a:rPr lang="en-GB" sz="1500" dirty="0"/>
              <a:t>While coding, it can be useful to keep track of the data types of the variables in your program.</a:t>
            </a:r>
          </a:p>
          <a:p>
            <a:pPr>
              <a:lnSpc>
                <a:spcPct val="110000"/>
              </a:lnSpc>
            </a:pPr>
            <a:r>
              <a:rPr lang="en-GB" sz="1500" dirty="0"/>
              <a:t>If you need to check data type of variable’s value, you can use the </a:t>
            </a:r>
            <a:r>
              <a:rPr lang="en-GB" sz="1500" i="1" dirty="0" err="1"/>
              <a:t>typeof</a:t>
            </a:r>
            <a:r>
              <a:rPr lang="en-GB" sz="1500" dirty="0"/>
              <a:t> operator</a:t>
            </a:r>
          </a:p>
          <a:p>
            <a:pPr>
              <a:lnSpc>
                <a:spcPct val="110000"/>
              </a:lnSpc>
            </a:pPr>
            <a:r>
              <a:rPr lang="en-GB" sz="1500" dirty="0"/>
              <a:t>The </a:t>
            </a:r>
            <a:r>
              <a:rPr lang="en-GB" sz="1500" i="1" dirty="0" err="1"/>
              <a:t>typeof</a:t>
            </a:r>
            <a:r>
              <a:rPr lang="en-GB" sz="1500" dirty="0"/>
              <a:t> operator checks the value to its right and returns, or passes back, a string of the data type.</a:t>
            </a:r>
          </a:p>
          <a:p>
            <a:pPr>
              <a:lnSpc>
                <a:spcPct val="110000"/>
              </a:lnSpc>
            </a:pPr>
            <a:r>
              <a:rPr lang="en-GB" sz="1500" dirty="0"/>
              <a:t>Let’s break down the example.</a:t>
            </a:r>
          </a:p>
          <a:p>
            <a:pPr lvl="1">
              <a:lnSpc>
                <a:spcPct val="110000"/>
              </a:lnSpc>
            </a:pPr>
            <a:r>
              <a:rPr lang="en-GB" sz="1500" dirty="0"/>
              <a:t>Since the value </a:t>
            </a:r>
            <a:r>
              <a:rPr lang="en-GB" sz="1500" i="1" dirty="0"/>
              <a:t>unkown1</a:t>
            </a:r>
            <a:r>
              <a:rPr lang="en-GB" sz="1500" dirty="0"/>
              <a:t> is ‘</a:t>
            </a:r>
            <a:r>
              <a:rPr lang="en-GB" sz="1500" i="1" dirty="0"/>
              <a:t>foo</a:t>
            </a:r>
            <a:r>
              <a:rPr lang="en-GB" sz="1500" dirty="0"/>
              <a:t>’, a string, </a:t>
            </a:r>
            <a:r>
              <a:rPr lang="en-GB" sz="1500" i="1" dirty="0" err="1"/>
              <a:t>typeof</a:t>
            </a:r>
            <a:r>
              <a:rPr lang="en-GB" sz="1500" dirty="0"/>
              <a:t> </a:t>
            </a:r>
            <a:r>
              <a:rPr lang="en-GB" sz="1500" i="1" dirty="0"/>
              <a:t>unknnow1</a:t>
            </a:r>
            <a:r>
              <a:rPr lang="en-GB" sz="1500" dirty="0"/>
              <a:t> will return ‘</a:t>
            </a:r>
            <a:r>
              <a:rPr lang="en-GB" sz="1500" i="1" dirty="0"/>
              <a:t>string</a:t>
            </a:r>
            <a:r>
              <a:rPr lang="en-GB" sz="1500" dirty="0"/>
              <a:t>’</a:t>
            </a:r>
          </a:p>
        </p:txBody>
      </p:sp>
      <p:pic>
        <p:nvPicPr>
          <p:cNvPr id="5" name="Picture 4">
            <a:extLst>
              <a:ext uri="{FF2B5EF4-FFF2-40B4-BE49-F238E27FC236}">
                <a16:creationId xmlns:a16="http://schemas.microsoft.com/office/drawing/2014/main" id="{8B4B866A-447A-AB4F-54A1-2BE65378B72A}"/>
              </a:ext>
            </a:extLst>
          </p:cNvPr>
          <p:cNvPicPr>
            <a:picLocks noChangeAspect="1"/>
          </p:cNvPicPr>
          <p:nvPr/>
        </p:nvPicPr>
        <p:blipFill>
          <a:blip r:embed="rId2"/>
          <a:stretch>
            <a:fillRect/>
          </a:stretch>
        </p:blipFill>
        <p:spPr>
          <a:xfrm>
            <a:off x="5691261" y="1959660"/>
            <a:ext cx="5837780" cy="2938678"/>
          </a:xfrm>
          <a:prstGeom prst="rect">
            <a:avLst/>
          </a:prstGeom>
        </p:spPr>
      </p:pic>
    </p:spTree>
    <p:extLst>
      <p:ext uri="{BB962C8B-B14F-4D97-AF65-F5344CB8AC3E}">
        <p14:creationId xmlns:p14="http://schemas.microsoft.com/office/powerpoint/2010/main" val="1588066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8B12E9E-0882-B45B-2DE2-471784891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6610A-2A30-9FE8-A688-0CF9C674EF95}"/>
              </a:ext>
            </a:extLst>
          </p:cNvPr>
          <p:cNvSpPr>
            <a:spLocks noGrp="1"/>
          </p:cNvSpPr>
          <p:nvPr>
            <p:ph type="title"/>
          </p:nvPr>
        </p:nvSpPr>
        <p:spPr>
          <a:xfrm>
            <a:off x="625147" y="569627"/>
            <a:ext cx="7382605" cy="4328436"/>
          </a:xfrm>
        </p:spPr>
        <p:txBody>
          <a:bodyPr vert="horz" lIns="91440" tIns="45720" rIns="91440" bIns="45720" rtlCol="0" anchor="b">
            <a:normAutofit/>
          </a:bodyPr>
          <a:lstStyle/>
          <a:p>
            <a:r>
              <a:rPr lang="en-US" sz="7200" dirty="0"/>
              <a:t>Conditional Statements</a:t>
            </a:r>
          </a:p>
        </p:txBody>
      </p:sp>
    </p:spTree>
    <p:extLst>
      <p:ext uri="{BB962C8B-B14F-4D97-AF65-F5344CB8AC3E}">
        <p14:creationId xmlns:p14="http://schemas.microsoft.com/office/powerpoint/2010/main" val="3144278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3243-3CC4-D5ED-92F4-523371C041D4}"/>
              </a:ext>
            </a:extLst>
          </p:cNvPr>
          <p:cNvSpPr>
            <a:spLocks noGrp="1"/>
          </p:cNvSpPr>
          <p:nvPr>
            <p:ph type="title"/>
          </p:nvPr>
        </p:nvSpPr>
        <p:spPr/>
        <p:txBody>
          <a:bodyPr/>
          <a:lstStyle/>
          <a:p>
            <a:r>
              <a:rPr lang="en-GB" dirty="0"/>
              <a:t>What are Conditional Statements</a:t>
            </a:r>
          </a:p>
        </p:txBody>
      </p:sp>
      <p:sp>
        <p:nvSpPr>
          <p:cNvPr id="3" name="Content Placeholder 2">
            <a:extLst>
              <a:ext uri="{FF2B5EF4-FFF2-40B4-BE49-F238E27FC236}">
                <a16:creationId xmlns:a16="http://schemas.microsoft.com/office/drawing/2014/main" id="{038835C3-9DEC-F3BD-5F20-3622F25F45CE}"/>
              </a:ext>
            </a:extLst>
          </p:cNvPr>
          <p:cNvSpPr>
            <a:spLocks noGrp="1"/>
          </p:cNvSpPr>
          <p:nvPr>
            <p:ph idx="1"/>
          </p:nvPr>
        </p:nvSpPr>
        <p:spPr/>
        <p:txBody>
          <a:bodyPr/>
          <a:lstStyle/>
          <a:p>
            <a:r>
              <a:rPr lang="en-GB" dirty="0"/>
              <a:t>If we are tired, we go to bed, otherwise, we wake up and start our day</a:t>
            </a:r>
          </a:p>
          <a:p>
            <a:r>
              <a:rPr lang="en-GB" dirty="0"/>
              <a:t>These if-else decision can be modelled in code by creating conditional statements. </a:t>
            </a:r>
          </a:p>
          <a:p>
            <a:pPr lvl="1"/>
            <a:r>
              <a:rPr lang="en-GB" dirty="0"/>
              <a:t>A conditional statement checks a specific condition(s) and performs a task bases on the condition(s)</a:t>
            </a:r>
          </a:p>
          <a:p>
            <a:pPr lvl="1"/>
            <a:r>
              <a:rPr lang="en-GB" dirty="0"/>
              <a:t>We will be covering:</a:t>
            </a:r>
          </a:p>
          <a:p>
            <a:pPr lvl="2"/>
            <a:r>
              <a:rPr lang="en-GB" dirty="0"/>
              <a:t>If, else if, else</a:t>
            </a:r>
          </a:p>
          <a:p>
            <a:pPr lvl="2"/>
            <a:r>
              <a:rPr lang="en-GB" dirty="0"/>
              <a:t>Comparison operators</a:t>
            </a:r>
          </a:p>
          <a:p>
            <a:pPr lvl="2"/>
            <a:r>
              <a:rPr lang="en-GB" dirty="0"/>
              <a:t>Logical operators</a:t>
            </a:r>
          </a:p>
          <a:p>
            <a:pPr lvl="2"/>
            <a:r>
              <a:rPr lang="en-GB" dirty="0"/>
              <a:t>Truthy vs </a:t>
            </a:r>
            <a:r>
              <a:rPr lang="en-GB" dirty="0" err="1"/>
              <a:t>falsy</a:t>
            </a:r>
            <a:r>
              <a:rPr lang="en-GB" dirty="0"/>
              <a:t> values</a:t>
            </a:r>
          </a:p>
          <a:p>
            <a:pPr lvl="2"/>
            <a:r>
              <a:rPr lang="en-GB" dirty="0"/>
              <a:t>Ternary operators</a:t>
            </a:r>
          </a:p>
          <a:p>
            <a:pPr lvl="2"/>
            <a:r>
              <a:rPr lang="en-GB" dirty="0"/>
              <a:t>Switch statement</a:t>
            </a:r>
          </a:p>
        </p:txBody>
      </p:sp>
    </p:spTree>
    <p:extLst>
      <p:ext uri="{BB962C8B-B14F-4D97-AF65-F5344CB8AC3E}">
        <p14:creationId xmlns:p14="http://schemas.microsoft.com/office/powerpoint/2010/main" val="3388974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5C02-BF3D-D6CD-840B-3EB62F62582F}"/>
              </a:ext>
            </a:extLst>
          </p:cNvPr>
          <p:cNvSpPr>
            <a:spLocks noGrp="1"/>
          </p:cNvSpPr>
          <p:nvPr>
            <p:ph type="title"/>
          </p:nvPr>
        </p:nvSpPr>
        <p:spPr/>
        <p:txBody>
          <a:bodyPr/>
          <a:lstStyle/>
          <a:p>
            <a:r>
              <a:rPr lang="en-GB" dirty="0"/>
              <a:t>Console	</a:t>
            </a:r>
          </a:p>
        </p:txBody>
      </p:sp>
      <p:sp>
        <p:nvSpPr>
          <p:cNvPr id="3" name="Content Placeholder 2">
            <a:extLst>
              <a:ext uri="{FF2B5EF4-FFF2-40B4-BE49-F238E27FC236}">
                <a16:creationId xmlns:a16="http://schemas.microsoft.com/office/drawing/2014/main" id="{54FF5BDA-21D0-137D-9BA8-8DDBF71415F4}"/>
              </a:ext>
            </a:extLst>
          </p:cNvPr>
          <p:cNvSpPr>
            <a:spLocks noGrp="1"/>
          </p:cNvSpPr>
          <p:nvPr>
            <p:ph idx="1"/>
          </p:nvPr>
        </p:nvSpPr>
        <p:spPr/>
        <p:txBody>
          <a:bodyPr/>
          <a:lstStyle/>
          <a:p>
            <a:r>
              <a:rPr lang="en-GB" dirty="0"/>
              <a:t>In JS, refers to an object, a collection of data and actions, that we can use in our code.</a:t>
            </a:r>
          </a:p>
          <a:p>
            <a:r>
              <a:rPr lang="en-GB" dirty="0"/>
              <a:t>One method that is built into the </a:t>
            </a:r>
            <a:r>
              <a:rPr lang="en-GB" i="1" dirty="0"/>
              <a:t>console </a:t>
            </a:r>
            <a:r>
              <a:rPr lang="en-GB" dirty="0"/>
              <a:t>object is the </a:t>
            </a:r>
            <a:r>
              <a:rPr lang="en-GB" i="1" dirty="0"/>
              <a:t>.log() </a:t>
            </a:r>
            <a:r>
              <a:rPr lang="en-GB" dirty="0"/>
              <a:t>method.</a:t>
            </a:r>
          </a:p>
          <a:p>
            <a:r>
              <a:rPr lang="en-GB" dirty="0"/>
              <a:t>When</a:t>
            </a:r>
            <a:r>
              <a:rPr lang="en-GB" i="1" dirty="0"/>
              <a:t> </a:t>
            </a:r>
            <a:r>
              <a:rPr lang="en-GB" dirty="0"/>
              <a:t>we</a:t>
            </a:r>
            <a:r>
              <a:rPr lang="en-GB" i="1" dirty="0"/>
              <a:t> </a:t>
            </a:r>
            <a:r>
              <a:rPr lang="en-GB" dirty="0"/>
              <a:t>write </a:t>
            </a:r>
            <a:r>
              <a:rPr lang="en-GB" i="1" dirty="0"/>
              <a:t>console.log() </a:t>
            </a:r>
            <a:r>
              <a:rPr lang="en-GB" dirty="0"/>
              <a:t>what we put inside the parentheses will get printed or logged to the console.</a:t>
            </a:r>
          </a:p>
          <a:p>
            <a:endParaRPr lang="en-GB" i="1" dirty="0"/>
          </a:p>
        </p:txBody>
      </p:sp>
    </p:spTree>
    <p:extLst>
      <p:ext uri="{BB962C8B-B14F-4D97-AF65-F5344CB8AC3E}">
        <p14:creationId xmlns:p14="http://schemas.microsoft.com/office/powerpoint/2010/main" val="3977963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CBC0D-698C-E5D6-8ABE-025F2E2AE1D4}"/>
              </a:ext>
            </a:extLst>
          </p:cNvPr>
          <p:cNvSpPr>
            <a:spLocks noGrp="1"/>
          </p:cNvSpPr>
          <p:nvPr>
            <p:ph type="title"/>
          </p:nvPr>
        </p:nvSpPr>
        <p:spPr/>
        <p:txBody>
          <a:bodyPr/>
          <a:lstStyle/>
          <a:p>
            <a:r>
              <a:rPr lang="en-GB" dirty="0"/>
              <a:t>If statement</a:t>
            </a:r>
          </a:p>
        </p:txBody>
      </p:sp>
      <p:sp>
        <p:nvSpPr>
          <p:cNvPr id="3" name="Content Placeholder 2">
            <a:extLst>
              <a:ext uri="{FF2B5EF4-FFF2-40B4-BE49-F238E27FC236}">
                <a16:creationId xmlns:a16="http://schemas.microsoft.com/office/drawing/2014/main" id="{CFD9B53C-2EC7-67AC-11CC-D2F658DB584B}"/>
              </a:ext>
            </a:extLst>
          </p:cNvPr>
          <p:cNvSpPr>
            <a:spLocks noGrp="1"/>
          </p:cNvSpPr>
          <p:nvPr>
            <p:ph idx="1"/>
          </p:nvPr>
        </p:nvSpPr>
        <p:spPr/>
        <p:txBody>
          <a:bodyPr/>
          <a:lstStyle/>
          <a:p>
            <a:r>
              <a:rPr lang="en-GB" dirty="0"/>
              <a:t>We often perform a task based on a condition</a:t>
            </a:r>
          </a:p>
          <a:p>
            <a:pPr lvl="1"/>
            <a:r>
              <a:rPr lang="en-GB" dirty="0"/>
              <a:t>F.E. if the weather is nice, we will go outside</a:t>
            </a:r>
          </a:p>
          <a:p>
            <a:r>
              <a:rPr lang="en-GB" dirty="0"/>
              <a:t>In programming, we can also perform a task based on a condition using an </a:t>
            </a:r>
            <a:r>
              <a:rPr lang="en-GB" i="1" dirty="0"/>
              <a:t>if</a:t>
            </a:r>
            <a:r>
              <a:rPr lang="en-GB" dirty="0"/>
              <a:t> statement</a:t>
            </a:r>
          </a:p>
          <a:p>
            <a:r>
              <a:rPr lang="en-GB" dirty="0"/>
              <a:t>In the example, we have an </a:t>
            </a:r>
            <a:r>
              <a:rPr lang="en-GB" i="1" dirty="0"/>
              <a:t>if</a:t>
            </a:r>
            <a:r>
              <a:rPr lang="en-GB" dirty="0"/>
              <a:t> statement and it’s composed of:</a:t>
            </a:r>
          </a:p>
          <a:p>
            <a:pPr lvl="1"/>
            <a:r>
              <a:rPr lang="en-GB" dirty="0"/>
              <a:t>The </a:t>
            </a:r>
            <a:r>
              <a:rPr lang="en-GB" i="1" dirty="0"/>
              <a:t>if</a:t>
            </a:r>
            <a:r>
              <a:rPr lang="en-GB" dirty="0"/>
              <a:t> keyword followed by a set of </a:t>
            </a:r>
            <a:r>
              <a:rPr lang="en-GB" i="1" dirty="0"/>
              <a:t>()</a:t>
            </a:r>
            <a:r>
              <a:rPr lang="en-GB" dirty="0"/>
              <a:t> which is followed by a </a:t>
            </a:r>
            <a:r>
              <a:rPr lang="en-GB" i="1" dirty="0"/>
              <a:t>code block </a:t>
            </a:r>
            <a:r>
              <a:rPr lang="en-GB" dirty="0"/>
              <a:t>or </a:t>
            </a:r>
            <a:r>
              <a:rPr lang="en-GB" i="1" dirty="0"/>
              <a:t>block statement</a:t>
            </a:r>
            <a:r>
              <a:rPr lang="en-GB" dirty="0"/>
              <a:t>, indicated by a set of </a:t>
            </a:r>
            <a:r>
              <a:rPr lang="en-GB" i="1" dirty="0"/>
              <a:t>curly braces {} </a:t>
            </a:r>
          </a:p>
          <a:p>
            <a:pPr lvl="1"/>
            <a:r>
              <a:rPr lang="en-GB" dirty="0"/>
              <a:t>Inside the parentheses </a:t>
            </a:r>
            <a:r>
              <a:rPr lang="en-GB" i="1" dirty="0"/>
              <a:t>() </a:t>
            </a:r>
            <a:r>
              <a:rPr lang="en-GB" dirty="0"/>
              <a:t>a condition is provided that evaluates to </a:t>
            </a:r>
            <a:r>
              <a:rPr lang="en-GB" i="1" dirty="0"/>
              <a:t>true</a:t>
            </a:r>
            <a:r>
              <a:rPr lang="en-GB" dirty="0"/>
              <a:t> or </a:t>
            </a:r>
            <a:r>
              <a:rPr lang="en-GB" i="1" dirty="0"/>
              <a:t>false</a:t>
            </a:r>
          </a:p>
          <a:p>
            <a:pPr lvl="1"/>
            <a:r>
              <a:rPr lang="en-GB" dirty="0"/>
              <a:t>If the condition evaluates to </a:t>
            </a:r>
            <a:r>
              <a:rPr lang="en-GB" i="1" dirty="0"/>
              <a:t>true</a:t>
            </a:r>
            <a:r>
              <a:rPr lang="en-GB" dirty="0"/>
              <a:t>, the code inside the curly braces{} runs or executes</a:t>
            </a:r>
          </a:p>
          <a:p>
            <a:pPr lvl="1"/>
            <a:r>
              <a:rPr lang="en-GB" dirty="0"/>
              <a:t>If the condition evaluates to </a:t>
            </a:r>
            <a:r>
              <a:rPr lang="en-GB" i="1" dirty="0"/>
              <a:t>false</a:t>
            </a:r>
            <a:r>
              <a:rPr lang="en-GB" dirty="0"/>
              <a:t>, the block won’t execute</a:t>
            </a:r>
          </a:p>
        </p:txBody>
      </p:sp>
      <p:pic>
        <p:nvPicPr>
          <p:cNvPr id="5" name="Picture 4">
            <a:extLst>
              <a:ext uri="{FF2B5EF4-FFF2-40B4-BE49-F238E27FC236}">
                <a16:creationId xmlns:a16="http://schemas.microsoft.com/office/drawing/2014/main" id="{F24AC336-64D8-8AA1-E570-E30D93D8F6F4}"/>
              </a:ext>
            </a:extLst>
          </p:cNvPr>
          <p:cNvPicPr>
            <a:picLocks noChangeAspect="1"/>
          </p:cNvPicPr>
          <p:nvPr/>
        </p:nvPicPr>
        <p:blipFill>
          <a:blip r:embed="rId2"/>
          <a:stretch>
            <a:fillRect/>
          </a:stretch>
        </p:blipFill>
        <p:spPr>
          <a:xfrm>
            <a:off x="7235051" y="303634"/>
            <a:ext cx="3208298" cy="929721"/>
          </a:xfrm>
          <a:prstGeom prst="rect">
            <a:avLst/>
          </a:prstGeom>
        </p:spPr>
      </p:pic>
    </p:spTree>
    <p:extLst>
      <p:ext uri="{BB962C8B-B14F-4D97-AF65-F5344CB8AC3E}">
        <p14:creationId xmlns:p14="http://schemas.microsoft.com/office/powerpoint/2010/main" val="173478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C410-C7A2-E2A7-2526-BF7A1AAB1BAE}"/>
              </a:ext>
            </a:extLst>
          </p:cNvPr>
          <p:cNvSpPr>
            <a:spLocks noGrp="1"/>
          </p:cNvSpPr>
          <p:nvPr>
            <p:ph type="title"/>
          </p:nvPr>
        </p:nvSpPr>
        <p:spPr/>
        <p:txBody>
          <a:bodyPr/>
          <a:lstStyle/>
          <a:p>
            <a:r>
              <a:rPr lang="en-GB" dirty="0"/>
              <a:t>If… Else statements</a:t>
            </a:r>
          </a:p>
        </p:txBody>
      </p:sp>
      <p:sp>
        <p:nvSpPr>
          <p:cNvPr id="3" name="Content Placeholder 2">
            <a:extLst>
              <a:ext uri="{FF2B5EF4-FFF2-40B4-BE49-F238E27FC236}">
                <a16:creationId xmlns:a16="http://schemas.microsoft.com/office/drawing/2014/main" id="{35ECA6EF-79FD-0921-BCF8-2B8069E0CD2B}"/>
              </a:ext>
            </a:extLst>
          </p:cNvPr>
          <p:cNvSpPr>
            <a:spLocks noGrp="1"/>
          </p:cNvSpPr>
          <p:nvPr>
            <p:ph idx="1"/>
          </p:nvPr>
        </p:nvSpPr>
        <p:spPr/>
        <p:txBody>
          <a:bodyPr>
            <a:normAutofit fontScale="92500" lnSpcReduction="10000"/>
          </a:bodyPr>
          <a:lstStyle/>
          <a:p>
            <a:r>
              <a:rPr lang="en-GB" dirty="0"/>
              <a:t>In many cases, we’ll have code we want to run if our condition evaluates to </a:t>
            </a:r>
            <a:r>
              <a:rPr lang="en-GB" i="1" dirty="0"/>
              <a:t>false</a:t>
            </a:r>
            <a:r>
              <a:rPr lang="en-GB" dirty="0"/>
              <a:t>.</a:t>
            </a:r>
          </a:p>
          <a:p>
            <a:r>
              <a:rPr lang="en-GB" dirty="0"/>
              <a:t>If we want to add some default behaviour to the </a:t>
            </a:r>
            <a:r>
              <a:rPr lang="en-GB" i="1" dirty="0"/>
              <a:t>if</a:t>
            </a:r>
            <a:r>
              <a:rPr lang="en-GB" dirty="0"/>
              <a:t> statement, we can add an </a:t>
            </a:r>
            <a:r>
              <a:rPr lang="en-GB" i="1" dirty="0"/>
              <a:t>else</a:t>
            </a:r>
            <a:r>
              <a:rPr lang="en-GB" dirty="0"/>
              <a:t> statement to run a block of code when the condition evaluates to false</a:t>
            </a:r>
          </a:p>
          <a:p>
            <a:r>
              <a:rPr lang="en-GB" dirty="0"/>
              <a:t>An </a:t>
            </a:r>
            <a:r>
              <a:rPr lang="en-GB" i="1" dirty="0"/>
              <a:t>else</a:t>
            </a:r>
            <a:r>
              <a:rPr lang="en-GB" dirty="0"/>
              <a:t> statement must be paired with an </a:t>
            </a:r>
            <a:r>
              <a:rPr lang="en-GB" i="1" dirty="0"/>
              <a:t>if</a:t>
            </a:r>
            <a:r>
              <a:rPr lang="en-GB" dirty="0"/>
              <a:t> statement, and together they are referred to as an </a:t>
            </a:r>
            <a:r>
              <a:rPr lang="en-GB" i="1" dirty="0"/>
              <a:t>if…else </a:t>
            </a:r>
            <a:r>
              <a:rPr lang="en-GB" dirty="0"/>
              <a:t>statement</a:t>
            </a:r>
          </a:p>
          <a:p>
            <a:r>
              <a:rPr lang="en-GB" dirty="0"/>
              <a:t>In the example:</a:t>
            </a:r>
          </a:p>
          <a:p>
            <a:pPr lvl="1"/>
            <a:r>
              <a:rPr lang="en-GB" dirty="0"/>
              <a:t>Uses the else keyword following the code block of an if statement</a:t>
            </a:r>
          </a:p>
          <a:p>
            <a:pPr lvl="1"/>
            <a:r>
              <a:rPr lang="en-GB" dirty="0"/>
              <a:t>Has a code block that is wrapped by a set of curly braces {}</a:t>
            </a:r>
          </a:p>
          <a:p>
            <a:pPr lvl="1"/>
            <a:r>
              <a:rPr lang="en-GB" dirty="0"/>
              <a:t>The code inside the else statement code block will execute when the if statement’s condition evaluates to false</a:t>
            </a:r>
          </a:p>
          <a:p>
            <a:r>
              <a:rPr lang="en-GB" dirty="0"/>
              <a:t>If…else statements allow us to automate solutions to yes or no questions also knows as binary decisions</a:t>
            </a:r>
          </a:p>
          <a:p>
            <a:endParaRPr lang="en-GB" dirty="0"/>
          </a:p>
        </p:txBody>
      </p:sp>
      <p:pic>
        <p:nvPicPr>
          <p:cNvPr id="5" name="Picture 4">
            <a:extLst>
              <a:ext uri="{FF2B5EF4-FFF2-40B4-BE49-F238E27FC236}">
                <a16:creationId xmlns:a16="http://schemas.microsoft.com/office/drawing/2014/main" id="{D85E505F-1BD7-1ADA-FF1D-934A208C3EA6}"/>
              </a:ext>
            </a:extLst>
          </p:cNvPr>
          <p:cNvPicPr>
            <a:picLocks noChangeAspect="1"/>
          </p:cNvPicPr>
          <p:nvPr/>
        </p:nvPicPr>
        <p:blipFill>
          <a:blip r:embed="rId2"/>
          <a:stretch>
            <a:fillRect/>
          </a:stretch>
        </p:blipFill>
        <p:spPr>
          <a:xfrm>
            <a:off x="6198109" y="0"/>
            <a:ext cx="4016088" cy="1844200"/>
          </a:xfrm>
          <a:prstGeom prst="rect">
            <a:avLst/>
          </a:prstGeom>
        </p:spPr>
      </p:pic>
    </p:spTree>
    <p:extLst>
      <p:ext uri="{BB962C8B-B14F-4D97-AF65-F5344CB8AC3E}">
        <p14:creationId xmlns:p14="http://schemas.microsoft.com/office/powerpoint/2010/main" val="471512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F2CEF-D45B-E14A-47AF-2BCF8F548463}"/>
              </a:ext>
            </a:extLst>
          </p:cNvPr>
          <p:cNvSpPr>
            <a:spLocks noGrp="1"/>
          </p:cNvSpPr>
          <p:nvPr>
            <p:ph type="title"/>
          </p:nvPr>
        </p:nvSpPr>
        <p:spPr/>
        <p:txBody>
          <a:bodyPr/>
          <a:lstStyle/>
          <a:p>
            <a:r>
              <a:rPr lang="en-GB" dirty="0"/>
              <a:t>Comparison Operators</a:t>
            </a:r>
          </a:p>
        </p:txBody>
      </p:sp>
      <p:sp>
        <p:nvSpPr>
          <p:cNvPr id="3" name="Content Placeholder 2">
            <a:extLst>
              <a:ext uri="{FF2B5EF4-FFF2-40B4-BE49-F238E27FC236}">
                <a16:creationId xmlns:a16="http://schemas.microsoft.com/office/drawing/2014/main" id="{14B54AA0-96B8-5CAD-2F23-CB2FA2A0AC49}"/>
              </a:ext>
            </a:extLst>
          </p:cNvPr>
          <p:cNvSpPr>
            <a:spLocks noGrp="1"/>
          </p:cNvSpPr>
          <p:nvPr>
            <p:ph idx="1"/>
          </p:nvPr>
        </p:nvSpPr>
        <p:spPr/>
        <p:txBody>
          <a:bodyPr>
            <a:normAutofit fontScale="92500" lnSpcReduction="10000"/>
          </a:bodyPr>
          <a:lstStyle/>
          <a:p>
            <a:r>
              <a:rPr lang="en-GB" dirty="0"/>
              <a:t>When writing conditional statements, sometimes we need to use different types of operators to compare values. </a:t>
            </a:r>
          </a:p>
          <a:p>
            <a:pPr lvl="1"/>
            <a:r>
              <a:rPr lang="en-GB" dirty="0"/>
              <a:t>These operators are called comparison operators.</a:t>
            </a:r>
          </a:p>
          <a:p>
            <a:r>
              <a:rPr lang="en-GB" dirty="0"/>
              <a:t>Here is a list of some handy comparison operators and their syntax:</a:t>
            </a:r>
          </a:p>
          <a:p>
            <a:pPr lvl="1"/>
            <a:r>
              <a:rPr lang="en-GB" dirty="0"/>
              <a:t>Less than: &lt;</a:t>
            </a:r>
          </a:p>
          <a:p>
            <a:pPr lvl="1"/>
            <a:r>
              <a:rPr lang="en-GB" dirty="0"/>
              <a:t>Greater than: &gt;</a:t>
            </a:r>
          </a:p>
          <a:p>
            <a:pPr lvl="1"/>
            <a:r>
              <a:rPr lang="en-GB" dirty="0"/>
              <a:t>Less than or equal to: &lt;=</a:t>
            </a:r>
          </a:p>
          <a:p>
            <a:pPr lvl="1"/>
            <a:r>
              <a:rPr lang="en-GB" dirty="0"/>
              <a:t>Greater than or equal to: &gt;=</a:t>
            </a:r>
          </a:p>
          <a:p>
            <a:pPr lvl="1"/>
            <a:r>
              <a:rPr lang="en-GB" dirty="0"/>
              <a:t>Is equal to: ===</a:t>
            </a:r>
          </a:p>
          <a:p>
            <a:pPr lvl="1"/>
            <a:r>
              <a:rPr lang="en-GB" dirty="0"/>
              <a:t>Is not equal to: !==</a:t>
            </a:r>
          </a:p>
          <a:p>
            <a:r>
              <a:rPr lang="en-GB" dirty="0"/>
              <a:t>Comparison operators compare the value on the left with the value on the right. For instance:</a:t>
            </a:r>
          </a:p>
        </p:txBody>
      </p:sp>
      <p:pic>
        <p:nvPicPr>
          <p:cNvPr id="6" name="Picture 5">
            <a:extLst>
              <a:ext uri="{FF2B5EF4-FFF2-40B4-BE49-F238E27FC236}">
                <a16:creationId xmlns:a16="http://schemas.microsoft.com/office/drawing/2014/main" id="{43A49E9C-9CAA-12C4-17BE-F8E8A9DE03CA}"/>
              </a:ext>
            </a:extLst>
          </p:cNvPr>
          <p:cNvPicPr>
            <a:picLocks noChangeAspect="1"/>
          </p:cNvPicPr>
          <p:nvPr/>
        </p:nvPicPr>
        <p:blipFill>
          <a:blip r:embed="rId2"/>
          <a:stretch>
            <a:fillRect/>
          </a:stretch>
        </p:blipFill>
        <p:spPr>
          <a:xfrm>
            <a:off x="5689994" y="5890541"/>
            <a:ext cx="2171888" cy="281964"/>
          </a:xfrm>
          <a:prstGeom prst="rect">
            <a:avLst/>
          </a:prstGeom>
        </p:spPr>
      </p:pic>
    </p:spTree>
    <p:extLst>
      <p:ext uri="{BB962C8B-B14F-4D97-AF65-F5344CB8AC3E}">
        <p14:creationId xmlns:p14="http://schemas.microsoft.com/office/powerpoint/2010/main" val="2455903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FBFDC4-4430-EF33-E38B-33E3877F2DDD}"/>
              </a:ext>
            </a:extLst>
          </p:cNvPr>
          <p:cNvSpPr>
            <a:spLocks noGrp="1"/>
          </p:cNvSpPr>
          <p:nvPr>
            <p:ph idx="1"/>
          </p:nvPr>
        </p:nvSpPr>
        <p:spPr>
          <a:xfrm>
            <a:off x="612647" y="246185"/>
            <a:ext cx="10653579" cy="6063175"/>
          </a:xfrm>
        </p:spPr>
        <p:txBody>
          <a:bodyPr>
            <a:normAutofit/>
          </a:bodyPr>
          <a:lstStyle/>
          <a:p>
            <a:r>
              <a:rPr lang="en-GB" dirty="0"/>
              <a:t>It can be helpful to think of comparison statements as questions. </a:t>
            </a:r>
          </a:p>
          <a:p>
            <a:pPr lvl="1"/>
            <a:r>
              <a:rPr lang="en-GB" dirty="0"/>
              <a:t>When the answer is “yes”, the statement evaluates to true, and when the answer is “no”, the statement evaluates to false. </a:t>
            </a:r>
          </a:p>
          <a:p>
            <a:pPr lvl="1"/>
            <a:r>
              <a:rPr lang="en-GB" dirty="0"/>
              <a:t>The code would be asking: is 10 less than 12? Yes! So 10 &lt; 12 evaluates to true.</a:t>
            </a:r>
          </a:p>
          <a:p>
            <a:r>
              <a:rPr lang="en-GB" dirty="0"/>
              <a:t>We can also use comparison operators on different data types like strings:</a:t>
            </a:r>
          </a:p>
          <a:p>
            <a:endParaRPr lang="en-GB" dirty="0"/>
          </a:p>
          <a:p>
            <a:r>
              <a:rPr lang="en-GB" dirty="0"/>
              <a:t>In the example, we’re using the identity operator </a:t>
            </a:r>
            <a:r>
              <a:rPr lang="en-GB" i="1" dirty="0"/>
              <a:t>(===)</a:t>
            </a:r>
            <a:r>
              <a:rPr lang="en-GB" dirty="0"/>
              <a:t> to check if the string </a:t>
            </a:r>
            <a:r>
              <a:rPr lang="en-GB" i="1" dirty="0"/>
              <a:t>'apples</a:t>
            </a:r>
            <a:r>
              <a:rPr lang="en-GB" dirty="0"/>
              <a:t>' is the same as the string </a:t>
            </a:r>
            <a:r>
              <a:rPr lang="en-GB" i="1" dirty="0"/>
              <a:t>'oranges</a:t>
            </a:r>
            <a:r>
              <a:rPr lang="en-GB" dirty="0"/>
              <a:t>’. </a:t>
            </a:r>
          </a:p>
          <a:p>
            <a:r>
              <a:rPr lang="en-GB" dirty="0"/>
              <a:t>Since the two strings are not the same, the comparison statement evaluates to </a:t>
            </a:r>
            <a:r>
              <a:rPr lang="en-GB" b="1" i="1" dirty="0"/>
              <a:t>false</a:t>
            </a:r>
            <a:r>
              <a:rPr lang="en-GB" dirty="0"/>
              <a:t>.</a:t>
            </a:r>
          </a:p>
          <a:p>
            <a:r>
              <a:rPr lang="en-GB" dirty="0"/>
              <a:t>All comparison statements evaluate to either true or false and are made up of:</a:t>
            </a:r>
          </a:p>
          <a:p>
            <a:pPr lvl="1"/>
            <a:r>
              <a:rPr lang="en-GB" dirty="0"/>
              <a:t>Two values that will be compared.</a:t>
            </a:r>
          </a:p>
          <a:p>
            <a:pPr lvl="1"/>
            <a:r>
              <a:rPr lang="en-GB" dirty="0"/>
              <a:t>An operator that separates the values and compares them accordingly (&gt;, &lt;, &lt;=,&gt;=,===,!==).</a:t>
            </a:r>
          </a:p>
        </p:txBody>
      </p:sp>
      <p:pic>
        <p:nvPicPr>
          <p:cNvPr id="6" name="Picture 5">
            <a:extLst>
              <a:ext uri="{FF2B5EF4-FFF2-40B4-BE49-F238E27FC236}">
                <a16:creationId xmlns:a16="http://schemas.microsoft.com/office/drawing/2014/main" id="{4334057C-DE32-8B68-D34B-76F7AD36BD68}"/>
              </a:ext>
            </a:extLst>
          </p:cNvPr>
          <p:cNvPicPr>
            <a:picLocks noChangeAspect="1"/>
          </p:cNvPicPr>
          <p:nvPr/>
        </p:nvPicPr>
        <p:blipFill>
          <a:blip r:embed="rId2"/>
          <a:stretch>
            <a:fillRect/>
          </a:stretch>
        </p:blipFill>
        <p:spPr>
          <a:xfrm>
            <a:off x="3809001" y="2291556"/>
            <a:ext cx="3380223" cy="381305"/>
          </a:xfrm>
          <a:prstGeom prst="rect">
            <a:avLst/>
          </a:prstGeom>
        </p:spPr>
      </p:pic>
    </p:spTree>
    <p:extLst>
      <p:ext uri="{BB962C8B-B14F-4D97-AF65-F5344CB8AC3E}">
        <p14:creationId xmlns:p14="http://schemas.microsoft.com/office/powerpoint/2010/main" val="3624856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D867C6C-C426-3E30-5446-52685E13A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852EF-3971-86B6-C31A-8CE1D40985D8}"/>
              </a:ext>
            </a:extLst>
          </p:cNvPr>
          <p:cNvSpPr>
            <a:spLocks noGrp="1"/>
          </p:cNvSpPr>
          <p:nvPr>
            <p:ph type="title"/>
          </p:nvPr>
        </p:nvSpPr>
        <p:spPr>
          <a:xfrm>
            <a:off x="1017431" y="1538242"/>
            <a:ext cx="3710319" cy="1784282"/>
          </a:xfrm>
        </p:spPr>
        <p:txBody>
          <a:bodyPr anchor="t">
            <a:normAutofit/>
          </a:bodyPr>
          <a:lstStyle/>
          <a:p>
            <a:pPr algn="r"/>
            <a:r>
              <a:rPr lang="en-GB" dirty="0"/>
              <a:t>Logical operators</a:t>
            </a:r>
            <a:endParaRPr lang="en-GB"/>
          </a:p>
        </p:txBody>
      </p:sp>
      <p:pic>
        <p:nvPicPr>
          <p:cNvPr id="6" name="Picture 5">
            <a:extLst>
              <a:ext uri="{FF2B5EF4-FFF2-40B4-BE49-F238E27FC236}">
                <a16:creationId xmlns:a16="http://schemas.microsoft.com/office/drawing/2014/main" id="{288950F6-FDB4-154C-059C-3CD4AE26EF3D}"/>
              </a:ext>
            </a:extLst>
          </p:cNvPr>
          <p:cNvPicPr>
            <a:picLocks noChangeAspect="1"/>
          </p:cNvPicPr>
          <p:nvPr/>
        </p:nvPicPr>
        <p:blipFill>
          <a:blip r:embed="rId2"/>
          <a:stretch>
            <a:fillRect/>
          </a:stretch>
        </p:blipFill>
        <p:spPr>
          <a:xfrm>
            <a:off x="1233435" y="4086374"/>
            <a:ext cx="3494314" cy="1092871"/>
          </a:xfrm>
          <a:prstGeom prst="rect">
            <a:avLst/>
          </a:prstGeom>
        </p:spPr>
      </p:pic>
      <p:sp>
        <p:nvSpPr>
          <p:cNvPr id="3" name="Content Placeholder 2">
            <a:extLst>
              <a:ext uri="{FF2B5EF4-FFF2-40B4-BE49-F238E27FC236}">
                <a16:creationId xmlns:a16="http://schemas.microsoft.com/office/drawing/2014/main" id="{652C2963-BA78-E9F1-4521-E39A8B679814}"/>
              </a:ext>
            </a:extLst>
          </p:cNvPr>
          <p:cNvSpPr>
            <a:spLocks noGrp="1"/>
          </p:cNvSpPr>
          <p:nvPr>
            <p:ph idx="1"/>
          </p:nvPr>
        </p:nvSpPr>
        <p:spPr>
          <a:xfrm>
            <a:off x="5455921" y="1513360"/>
            <a:ext cx="5111438" cy="4306236"/>
          </a:xfrm>
        </p:spPr>
        <p:txBody>
          <a:bodyPr>
            <a:normAutofit/>
          </a:bodyPr>
          <a:lstStyle/>
          <a:p>
            <a:pPr>
              <a:lnSpc>
                <a:spcPct val="110000"/>
              </a:lnSpc>
            </a:pPr>
            <a:r>
              <a:rPr lang="en-GB" sz="1500"/>
              <a:t>Working with </a:t>
            </a:r>
            <a:r>
              <a:rPr lang="en-GB" sz="1500" i="1"/>
              <a:t>conditionals</a:t>
            </a:r>
            <a:r>
              <a:rPr lang="en-GB" sz="1500"/>
              <a:t> means that we will be using booleans, </a:t>
            </a:r>
            <a:r>
              <a:rPr lang="en-GB" sz="1500" i="1"/>
              <a:t>true</a:t>
            </a:r>
            <a:r>
              <a:rPr lang="en-GB" sz="1500"/>
              <a:t> or </a:t>
            </a:r>
            <a:r>
              <a:rPr lang="en-GB" sz="1500" i="1"/>
              <a:t>false</a:t>
            </a:r>
            <a:r>
              <a:rPr lang="en-GB" sz="1500"/>
              <a:t> values. </a:t>
            </a:r>
          </a:p>
          <a:p>
            <a:pPr>
              <a:lnSpc>
                <a:spcPct val="110000"/>
              </a:lnSpc>
            </a:pPr>
            <a:r>
              <a:rPr lang="en-GB" sz="1500"/>
              <a:t>In JavaScript, there are operators  that work with boolean values known as </a:t>
            </a:r>
            <a:r>
              <a:rPr lang="en-GB" sz="1500" i="1"/>
              <a:t>logical operators. </a:t>
            </a:r>
          </a:p>
          <a:p>
            <a:pPr>
              <a:lnSpc>
                <a:spcPct val="110000"/>
              </a:lnSpc>
            </a:pPr>
            <a:r>
              <a:rPr lang="en-GB" sz="1500"/>
              <a:t>We can use logical operators to add more sophisticated logic to our conditionals.</a:t>
            </a:r>
          </a:p>
          <a:p>
            <a:pPr>
              <a:lnSpc>
                <a:spcPct val="110000"/>
              </a:lnSpc>
            </a:pPr>
            <a:r>
              <a:rPr lang="en-GB" sz="1500"/>
              <a:t>There are three logical operators:</a:t>
            </a:r>
          </a:p>
          <a:p>
            <a:pPr lvl="1">
              <a:lnSpc>
                <a:spcPct val="110000"/>
              </a:lnSpc>
            </a:pPr>
            <a:r>
              <a:rPr lang="en-GB" sz="1500"/>
              <a:t>the </a:t>
            </a:r>
            <a:r>
              <a:rPr lang="en-GB" sz="1500" i="1"/>
              <a:t>and</a:t>
            </a:r>
            <a:r>
              <a:rPr lang="en-GB" sz="1500"/>
              <a:t> operator (&amp;&amp;)</a:t>
            </a:r>
          </a:p>
          <a:p>
            <a:pPr lvl="1">
              <a:lnSpc>
                <a:spcPct val="110000"/>
              </a:lnSpc>
            </a:pPr>
            <a:r>
              <a:rPr lang="en-GB" sz="1500"/>
              <a:t>the </a:t>
            </a:r>
            <a:r>
              <a:rPr lang="en-GB" sz="1500" i="1"/>
              <a:t>or</a:t>
            </a:r>
            <a:r>
              <a:rPr lang="en-GB" sz="1500"/>
              <a:t> operator (||)</a:t>
            </a:r>
          </a:p>
          <a:p>
            <a:pPr lvl="1">
              <a:lnSpc>
                <a:spcPct val="110000"/>
              </a:lnSpc>
            </a:pPr>
            <a:r>
              <a:rPr lang="en-GB" sz="1500"/>
              <a:t>the </a:t>
            </a:r>
            <a:r>
              <a:rPr lang="en-GB" sz="1500" i="1"/>
              <a:t>not</a:t>
            </a:r>
            <a:r>
              <a:rPr lang="en-GB" sz="1500"/>
              <a:t> operator, otherwise known as the </a:t>
            </a:r>
            <a:r>
              <a:rPr lang="en-GB" sz="1500" i="1"/>
              <a:t>bang</a:t>
            </a:r>
            <a:r>
              <a:rPr lang="en-GB" sz="1500"/>
              <a:t> operator (!)</a:t>
            </a:r>
          </a:p>
          <a:p>
            <a:pPr>
              <a:lnSpc>
                <a:spcPct val="110000"/>
              </a:lnSpc>
            </a:pPr>
            <a:r>
              <a:rPr lang="en-GB" sz="1500"/>
              <a:t>When we use the &amp;&amp; operator, we are checking that two things are true:</a:t>
            </a:r>
          </a:p>
        </p:txBody>
      </p:sp>
    </p:spTree>
    <p:extLst>
      <p:ext uri="{BB962C8B-B14F-4D97-AF65-F5344CB8AC3E}">
        <p14:creationId xmlns:p14="http://schemas.microsoft.com/office/powerpoint/2010/main" val="1467102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3867147-1C83-BF71-39B0-B590EE7F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D49A4FE-35C3-C875-3655-3C8AE606F842}"/>
              </a:ext>
            </a:extLst>
          </p:cNvPr>
          <p:cNvPicPr>
            <a:picLocks noChangeAspect="1"/>
          </p:cNvPicPr>
          <p:nvPr/>
        </p:nvPicPr>
        <p:blipFill>
          <a:blip r:embed="rId2"/>
          <a:stretch>
            <a:fillRect/>
          </a:stretch>
        </p:blipFill>
        <p:spPr>
          <a:xfrm>
            <a:off x="3870960" y="254869"/>
            <a:ext cx="3698530" cy="1282487"/>
          </a:xfrm>
          <a:prstGeom prst="rect">
            <a:avLst/>
          </a:prstGeom>
        </p:spPr>
      </p:pic>
      <p:sp>
        <p:nvSpPr>
          <p:cNvPr id="3" name="Content Placeholder 2">
            <a:extLst>
              <a:ext uri="{FF2B5EF4-FFF2-40B4-BE49-F238E27FC236}">
                <a16:creationId xmlns:a16="http://schemas.microsoft.com/office/drawing/2014/main" id="{3F3384DA-9FC1-1FE8-5BA3-A96E5D1CA58D}"/>
              </a:ext>
            </a:extLst>
          </p:cNvPr>
          <p:cNvSpPr>
            <a:spLocks noGrp="1"/>
          </p:cNvSpPr>
          <p:nvPr>
            <p:ph idx="1"/>
          </p:nvPr>
        </p:nvSpPr>
        <p:spPr>
          <a:xfrm>
            <a:off x="650240" y="1792224"/>
            <a:ext cx="10834465" cy="4517136"/>
          </a:xfrm>
        </p:spPr>
        <p:txBody>
          <a:bodyPr anchor="t">
            <a:normAutofit fontScale="92500"/>
          </a:bodyPr>
          <a:lstStyle/>
          <a:p>
            <a:pPr>
              <a:lnSpc>
                <a:spcPct val="110000"/>
              </a:lnSpc>
            </a:pPr>
            <a:r>
              <a:rPr lang="en-GB" sz="1800" dirty="0"/>
              <a:t>When using the &amp;&amp; operator, both conditions must evaluate to </a:t>
            </a:r>
            <a:r>
              <a:rPr lang="en-GB" sz="1800" i="1" dirty="0"/>
              <a:t>true</a:t>
            </a:r>
            <a:r>
              <a:rPr lang="en-GB" sz="1800" dirty="0"/>
              <a:t> for the entire condition to evaluate to </a:t>
            </a:r>
            <a:r>
              <a:rPr lang="en-GB" sz="1800" i="1" dirty="0"/>
              <a:t>true</a:t>
            </a:r>
            <a:r>
              <a:rPr lang="en-GB" sz="1800" dirty="0"/>
              <a:t> and execute. </a:t>
            </a:r>
          </a:p>
          <a:p>
            <a:pPr>
              <a:lnSpc>
                <a:spcPct val="110000"/>
              </a:lnSpc>
            </a:pPr>
            <a:r>
              <a:rPr lang="en-GB" sz="1800" dirty="0"/>
              <a:t>Otherwise, if either condition is </a:t>
            </a:r>
            <a:r>
              <a:rPr lang="en-GB" sz="1800" i="1" dirty="0"/>
              <a:t>false</a:t>
            </a:r>
            <a:r>
              <a:rPr lang="en-GB" sz="1800" dirty="0"/>
              <a:t>, the </a:t>
            </a:r>
            <a:r>
              <a:rPr lang="en-GB" sz="1800" i="1" dirty="0"/>
              <a:t>&amp;&amp;</a:t>
            </a:r>
            <a:r>
              <a:rPr lang="en-GB" sz="1800" dirty="0"/>
              <a:t> condition will evaluate to </a:t>
            </a:r>
            <a:r>
              <a:rPr lang="en-GB" sz="1800" i="1" dirty="0"/>
              <a:t>false</a:t>
            </a:r>
            <a:r>
              <a:rPr lang="en-GB" sz="1800" dirty="0"/>
              <a:t> and the </a:t>
            </a:r>
            <a:r>
              <a:rPr lang="en-GB" sz="1800" i="1" dirty="0"/>
              <a:t>else</a:t>
            </a:r>
            <a:r>
              <a:rPr lang="en-GB" sz="1800" dirty="0"/>
              <a:t> block </a:t>
            </a:r>
            <a:r>
              <a:rPr lang="en-GB" sz="1800" b="1" dirty="0"/>
              <a:t>will</a:t>
            </a:r>
            <a:r>
              <a:rPr lang="en-GB" sz="1800" dirty="0"/>
              <a:t> execute.</a:t>
            </a:r>
          </a:p>
          <a:p>
            <a:pPr>
              <a:lnSpc>
                <a:spcPct val="110000"/>
              </a:lnSpc>
            </a:pPr>
            <a:r>
              <a:rPr lang="en-GB" sz="1800" dirty="0"/>
              <a:t>If we only care about either condition being true, we can use the || operator:</a:t>
            </a:r>
          </a:p>
          <a:p>
            <a:pPr>
              <a:lnSpc>
                <a:spcPct val="110000"/>
              </a:lnSpc>
            </a:pPr>
            <a:r>
              <a:rPr lang="en-GB" sz="1800" dirty="0"/>
              <a:t>When using the || operator, only one of the conditions must evaluate to </a:t>
            </a:r>
            <a:r>
              <a:rPr lang="en-GB" sz="1800" i="1" dirty="0"/>
              <a:t>true</a:t>
            </a:r>
            <a:r>
              <a:rPr lang="en-GB" sz="1800" dirty="0"/>
              <a:t> for the overall statement to evaluate to true. </a:t>
            </a:r>
          </a:p>
          <a:p>
            <a:pPr>
              <a:lnSpc>
                <a:spcPct val="110000"/>
              </a:lnSpc>
            </a:pPr>
            <a:r>
              <a:rPr lang="en-GB" sz="1800" dirty="0"/>
              <a:t>In the code example above, if either day </a:t>
            </a:r>
            <a:r>
              <a:rPr lang="en-GB" sz="1800" i="1" dirty="0"/>
              <a:t>===</a:t>
            </a:r>
            <a:r>
              <a:rPr lang="en-GB" sz="1800" dirty="0"/>
              <a:t> </a:t>
            </a:r>
            <a:r>
              <a:rPr lang="en-GB" sz="1800" i="1" dirty="0"/>
              <a:t>'Saturday</a:t>
            </a:r>
            <a:r>
              <a:rPr lang="en-GB" sz="1800" dirty="0"/>
              <a:t>' or </a:t>
            </a:r>
            <a:r>
              <a:rPr lang="en-GB" sz="1800" i="1" dirty="0"/>
              <a:t>day</a:t>
            </a:r>
            <a:r>
              <a:rPr lang="en-GB" sz="1800" dirty="0"/>
              <a:t> </a:t>
            </a:r>
            <a:r>
              <a:rPr lang="en-GB" sz="1800" i="1" dirty="0"/>
              <a:t>===</a:t>
            </a:r>
            <a:r>
              <a:rPr lang="en-GB" sz="1800" dirty="0"/>
              <a:t> </a:t>
            </a:r>
            <a:r>
              <a:rPr lang="en-GB" sz="1800" i="1" dirty="0"/>
              <a:t>'Sunday</a:t>
            </a:r>
            <a:r>
              <a:rPr lang="en-GB" sz="1800" dirty="0"/>
              <a:t>' evaluates to </a:t>
            </a:r>
            <a:r>
              <a:rPr lang="en-GB" sz="1800" i="1" dirty="0"/>
              <a:t>true</a:t>
            </a:r>
            <a:r>
              <a:rPr lang="en-GB" sz="1800" dirty="0"/>
              <a:t> the </a:t>
            </a:r>
            <a:r>
              <a:rPr lang="en-GB" sz="1800" i="1" dirty="0"/>
              <a:t>if</a:t>
            </a:r>
            <a:r>
              <a:rPr lang="en-GB" sz="1800" dirty="0"/>
              <a:t>‘s condition will evaluate to </a:t>
            </a:r>
            <a:r>
              <a:rPr lang="en-GB" sz="1800" i="1" dirty="0"/>
              <a:t>true</a:t>
            </a:r>
            <a:r>
              <a:rPr lang="en-GB" sz="1800" dirty="0"/>
              <a:t> and its code block </a:t>
            </a:r>
            <a:r>
              <a:rPr lang="en-GB" sz="1800" b="1" dirty="0"/>
              <a:t>will</a:t>
            </a:r>
            <a:r>
              <a:rPr lang="en-GB" sz="1800" dirty="0"/>
              <a:t> execute. </a:t>
            </a:r>
          </a:p>
          <a:p>
            <a:pPr>
              <a:lnSpc>
                <a:spcPct val="110000"/>
              </a:lnSpc>
            </a:pPr>
            <a:r>
              <a:rPr lang="en-GB" sz="1800" dirty="0"/>
              <a:t>If the first condition in an </a:t>
            </a:r>
            <a:r>
              <a:rPr lang="en-GB" sz="1800" i="1" dirty="0"/>
              <a:t>||</a:t>
            </a:r>
            <a:r>
              <a:rPr lang="en-GB" sz="1800" dirty="0"/>
              <a:t> statement evaluates to </a:t>
            </a:r>
            <a:r>
              <a:rPr lang="en-GB" sz="1800" i="1" dirty="0"/>
              <a:t>true</a:t>
            </a:r>
            <a:r>
              <a:rPr lang="en-GB" sz="1800" dirty="0"/>
              <a:t>, the second condition </a:t>
            </a:r>
            <a:r>
              <a:rPr lang="en-GB" sz="1800" b="1" dirty="0"/>
              <a:t>won’t</a:t>
            </a:r>
            <a:r>
              <a:rPr lang="en-GB" sz="1800" dirty="0"/>
              <a:t> </a:t>
            </a:r>
            <a:r>
              <a:rPr lang="en-GB" sz="1800" b="1" dirty="0"/>
              <a:t>even</a:t>
            </a:r>
            <a:r>
              <a:rPr lang="en-GB" sz="1800" dirty="0"/>
              <a:t> </a:t>
            </a:r>
            <a:r>
              <a:rPr lang="en-GB" sz="1800" b="1" dirty="0"/>
              <a:t>be</a:t>
            </a:r>
            <a:r>
              <a:rPr lang="en-GB" sz="1800" dirty="0"/>
              <a:t> </a:t>
            </a:r>
            <a:r>
              <a:rPr lang="en-GB" sz="1800" i="1" dirty="0"/>
              <a:t>checked</a:t>
            </a:r>
            <a:r>
              <a:rPr lang="en-GB" sz="1800" dirty="0"/>
              <a:t>. </a:t>
            </a:r>
          </a:p>
          <a:p>
            <a:pPr>
              <a:lnSpc>
                <a:spcPct val="110000"/>
              </a:lnSpc>
            </a:pPr>
            <a:r>
              <a:rPr lang="en-GB" sz="1800" dirty="0"/>
              <a:t>Only if day </a:t>
            </a:r>
            <a:r>
              <a:rPr lang="en-GB" sz="1800" i="1" dirty="0"/>
              <a:t>=== 'Saturday</a:t>
            </a:r>
            <a:r>
              <a:rPr lang="en-GB" sz="1800" dirty="0"/>
              <a:t>' evaluates to </a:t>
            </a:r>
            <a:r>
              <a:rPr lang="en-GB" sz="1800" i="1" dirty="0"/>
              <a:t>false</a:t>
            </a:r>
            <a:r>
              <a:rPr lang="en-GB" sz="1800" dirty="0"/>
              <a:t> will </a:t>
            </a:r>
            <a:r>
              <a:rPr lang="en-GB" sz="1800" i="1" dirty="0"/>
              <a:t>day === 'Sunday' be evaluated</a:t>
            </a:r>
            <a:r>
              <a:rPr lang="en-GB" sz="1800" dirty="0"/>
              <a:t>. </a:t>
            </a:r>
          </a:p>
          <a:p>
            <a:pPr>
              <a:lnSpc>
                <a:spcPct val="110000"/>
              </a:lnSpc>
            </a:pPr>
            <a:r>
              <a:rPr lang="en-GB" sz="1800" dirty="0"/>
              <a:t>The code in the </a:t>
            </a:r>
            <a:r>
              <a:rPr lang="en-GB" sz="1800" i="1" dirty="0"/>
              <a:t>else</a:t>
            </a:r>
            <a:r>
              <a:rPr lang="en-GB" sz="1800" dirty="0"/>
              <a:t> statement will execute only if both comparisons evaluate to </a:t>
            </a:r>
            <a:r>
              <a:rPr lang="en-GB" sz="1800" i="1" dirty="0"/>
              <a:t>false</a:t>
            </a:r>
            <a:r>
              <a:rPr lang="en-GB" sz="1800" dirty="0"/>
              <a:t>.</a:t>
            </a:r>
          </a:p>
          <a:p>
            <a:pPr>
              <a:lnSpc>
                <a:spcPct val="110000"/>
              </a:lnSpc>
            </a:pPr>
            <a:endParaRPr lang="en-GB" sz="1300" dirty="0"/>
          </a:p>
          <a:p>
            <a:pPr>
              <a:lnSpc>
                <a:spcPct val="110000"/>
              </a:lnSpc>
            </a:pPr>
            <a:endParaRPr lang="en-GB" sz="1300" dirty="0"/>
          </a:p>
        </p:txBody>
      </p:sp>
    </p:spTree>
    <p:extLst>
      <p:ext uri="{BB962C8B-B14F-4D97-AF65-F5344CB8AC3E}">
        <p14:creationId xmlns:p14="http://schemas.microsoft.com/office/powerpoint/2010/main" val="2432721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6E325A-B914-6933-0EEA-24EF7B22962E}"/>
              </a:ext>
            </a:extLst>
          </p:cNvPr>
          <p:cNvSpPr>
            <a:spLocks noGrp="1"/>
          </p:cNvSpPr>
          <p:nvPr>
            <p:ph idx="1"/>
          </p:nvPr>
        </p:nvSpPr>
        <p:spPr>
          <a:xfrm>
            <a:off x="612648" y="2584058"/>
            <a:ext cx="4621553" cy="3159018"/>
          </a:xfrm>
        </p:spPr>
        <p:txBody>
          <a:bodyPr>
            <a:normAutofit/>
          </a:bodyPr>
          <a:lstStyle/>
          <a:p>
            <a:pPr>
              <a:lnSpc>
                <a:spcPct val="110000"/>
              </a:lnSpc>
            </a:pPr>
            <a:r>
              <a:rPr lang="en-GB" sz="1800"/>
              <a:t>The !</a:t>
            </a:r>
            <a:r>
              <a:rPr lang="en-GB" sz="1800" i="1"/>
              <a:t> not </a:t>
            </a:r>
            <a:r>
              <a:rPr lang="en-GB" sz="1800"/>
              <a:t>operator reverses, or negates, the value of a boolean:</a:t>
            </a:r>
          </a:p>
          <a:p>
            <a:pPr>
              <a:lnSpc>
                <a:spcPct val="110000"/>
              </a:lnSpc>
            </a:pPr>
            <a:r>
              <a:rPr lang="en-GB" sz="1800"/>
              <a:t>Essentially, the </a:t>
            </a:r>
            <a:r>
              <a:rPr lang="en-GB" sz="1800" i="1"/>
              <a:t>!</a:t>
            </a:r>
            <a:r>
              <a:rPr lang="en-GB" sz="1800"/>
              <a:t> operator will either take a </a:t>
            </a:r>
            <a:r>
              <a:rPr lang="en-GB" sz="1800" i="1"/>
              <a:t>true</a:t>
            </a:r>
            <a:r>
              <a:rPr lang="en-GB" sz="1800"/>
              <a:t> value and pass back </a:t>
            </a:r>
            <a:r>
              <a:rPr lang="en-GB" sz="1800" i="1"/>
              <a:t>false</a:t>
            </a:r>
            <a:r>
              <a:rPr lang="en-GB" sz="1800"/>
              <a:t>, or it will take a </a:t>
            </a:r>
            <a:r>
              <a:rPr lang="en-GB" sz="1800" i="1"/>
              <a:t>false</a:t>
            </a:r>
            <a:r>
              <a:rPr lang="en-GB" sz="1800"/>
              <a:t> value and pass back </a:t>
            </a:r>
            <a:r>
              <a:rPr lang="en-GB" sz="1800" i="1"/>
              <a:t>true</a:t>
            </a:r>
            <a:r>
              <a:rPr lang="en-GB" sz="1800"/>
              <a:t>.</a:t>
            </a:r>
          </a:p>
          <a:p>
            <a:pPr>
              <a:lnSpc>
                <a:spcPct val="110000"/>
              </a:lnSpc>
            </a:pPr>
            <a:r>
              <a:rPr lang="en-GB" sz="1800"/>
              <a:t>Logical operators are often used in conditional statements to add another layer of logic to our code.</a:t>
            </a:r>
          </a:p>
        </p:txBody>
      </p:sp>
      <p:pic>
        <p:nvPicPr>
          <p:cNvPr id="6" name="Picture 5" descr="A computer screen shot of text&#10;&#10;AI-generated content may be incorrect.">
            <a:extLst>
              <a:ext uri="{FF2B5EF4-FFF2-40B4-BE49-F238E27FC236}">
                <a16:creationId xmlns:a16="http://schemas.microsoft.com/office/drawing/2014/main" id="{0AB579AF-1926-F627-2D16-35F4A54B81E2}"/>
              </a:ext>
            </a:extLst>
          </p:cNvPr>
          <p:cNvPicPr>
            <a:picLocks noChangeAspect="1"/>
          </p:cNvPicPr>
          <p:nvPr/>
        </p:nvPicPr>
        <p:blipFill>
          <a:blip r:embed="rId2"/>
          <a:stretch>
            <a:fillRect/>
          </a:stretch>
        </p:blipFill>
        <p:spPr>
          <a:xfrm>
            <a:off x="5691261" y="2374568"/>
            <a:ext cx="5837780" cy="2108863"/>
          </a:xfrm>
          <a:prstGeom prst="rect">
            <a:avLst/>
          </a:prstGeom>
        </p:spPr>
      </p:pic>
    </p:spTree>
    <p:extLst>
      <p:ext uri="{BB962C8B-B14F-4D97-AF65-F5344CB8AC3E}">
        <p14:creationId xmlns:p14="http://schemas.microsoft.com/office/powerpoint/2010/main" val="2952601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A3AE-085F-8E42-C539-B587C549B169}"/>
              </a:ext>
            </a:extLst>
          </p:cNvPr>
          <p:cNvSpPr>
            <a:spLocks noGrp="1"/>
          </p:cNvSpPr>
          <p:nvPr>
            <p:ph type="title"/>
          </p:nvPr>
        </p:nvSpPr>
        <p:spPr/>
        <p:txBody>
          <a:bodyPr/>
          <a:lstStyle/>
          <a:p>
            <a:r>
              <a:rPr lang="en-GB" dirty="0"/>
              <a:t>Truthy and </a:t>
            </a:r>
            <a:r>
              <a:rPr lang="en-GB" dirty="0" err="1"/>
              <a:t>Falsy</a:t>
            </a:r>
            <a:endParaRPr lang="en-GB" dirty="0"/>
          </a:p>
        </p:txBody>
      </p:sp>
      <p:sp>
        <p:nvSpPr>
          <p:cNvPr id="3" name="Content Placeholder 2">
            <a:extLst>
              <a:ext uri="{FF2B5EF4-FFF2-40B4-BE49-F238E27FC236}">
                <a16:creationId xmlns:a16="http://schemas.microsoft.com/office/drawing/2014/main" id="{8B6FCEA2-B21E-BA89-D32E-AF3ED14800FD}"/>
              </a:ext>
            </a:extLst>
          </p:cNvPr>
          <p:cNvSpPr>
            <a:spLocks noGrp="1"/>
          </p:cNvSpPr>
          <p:nvPr>
            <p:ph idx="1"/>
          </p:nvPr>
        </p:nvSpPr>
        <p:spPr/>
        <p:txBody>
          <a:bodyPr>
            <a:normAutofit/>
          </a:bodyPr>
          <a:lstStyle/>
          <a:p>
            <a:r>
              <a:rPr lang="en-GB" dirty="0"/>
              <a:t>Let’s consider how non-</a:t>
            </a:r>
            <a:r>
              <a:rPr lang="en-GB" dirty="0" err="1"/>
              <a:t>boolean</a:t>
            </a:r>
            <a:r>
              <a:rPr lang="en-GB" dirty="0"/>
              <a:t> </a:t>
            </a:r>
            <a:r>
              <a:rPr lang="en-GB" dirty="0">
                <a:hlinkClick r:id="rId2"/>
              </a:rPr>
              <a:t>data types</a:t>
            </a:r>
            <a:r>
              <a:rPr lang="en-GB" dirty="0"/>
              <a:t>, like </a:t>
            </a:r>
            <a:r>
              <a:rPr lang="en-GB" dirty="0">
                <a:hlinkClick r:id="rId3"/>
              </a:rPr>
              <a:t>strings</a:t>
            </a:r>
            <a:r>
              <a:rPr lang="en-GB" dirty="0"/>
              <a:t> or numbers, are evaluated when checked inside a condition.</a:t>
            </a:r>
          </a:p>
          <a:p>
            <a:r>
              <a:rPr lang="en-GB" dirty="0"/>
              <a:t>Sometimes, you’ll want to check if a variable exists and you won’t necessarily want it to equal a specific value — you’ll only check to see if the variable has been assigned a value.</a:t>
            </a:r>
          </a:p>
          <a:p>
            <a:r>
              <a:rPr lang="en-GB" dirty="0"/>
              <a:t>The code block in the if statement will run because </a:t>
            </a:r>
            <a:r>
              <a:rPr lang="en-GB" i="1" dirty="0" err="1"/>
              <a:t>myVariable</a:t>
            </a:r>
            <a:r>
              <a:rPr lang="en-GB" dirty="0"/>
              <a:t> has a truthy value; even though the value of </a:t>
            </a:r>
            <a:r>
              <a:rPr lang="en-GB" i="1" dirty="0" err="1"/>
              <a:t>myVariable</a:t>
            </a:r>
            <a:r>
              <a:rPr lang="en-GB" dirty="0"/>
              <a:t> is not explicitly the value true, when used in a </a:t>
            </a:r>
            <a:r>
              <a:rPr lang="en-GB" dirty="0" err="1"/>
              <a:t>boolean</a:t>
            </a:r>
            <a:r>
              <a:rPr lang="en-GB" dirty="0"/>
              <a:t> or conditional context, it evaluates to true because it has been assigned a non-</a:t>
            </a:r>
            <a:r>
              <a:rPr lang="en-GB" dirty="0" err="1"/>
              <a:t>falsy</a:t>
            </a:r>
            <a:r>
              <a:rPr lang="en-GB" dirty="0"/>
              <a:t> value.</a:t>
            </a:r>
          </a:p>
        </p:txBody>
      </p:sp>
      <p:pic>
        <p:nvPicPr>
          <p:cNvPr id="5" name="Picture 4">
            <a:extLst>
              <a:ext uri="{FF2B5EF4-FFF2-40B4-BE49-F238E27FC236}">
                <a16:creationId xmlns:a16="http://schemas.microsoft.com/office/drawing/2014/main" id="{DF49AB13-35E2-E428-EE47-968173E0DA25}"/>
              </a:ext>
            </a:extLst>
          </p:cNvPr>
          <p:cNvPicPr>
            <a:picLocks noChangeAspect="1"/>
          </p:cNvPicPr>
          <p:nvPr/>
        </p:nvPicPr>
        <p:blipFill>
          <a:blip r:embed="rId4"/>
          <a:stretch>
            <a:fillRect/>
          </a:stretch>
        </p:blipFill>
        <p:spPr>
          <a:xfrm>
            <a:off x="6096000" y="117171"/>
            <a:ext cx="3475021" cy="1371719"/>
          </a:xfrm>
          <a:prstGeom prst="rect">
            <a:avLst/>
          </a:prstGeom>
        </p:spPr>
      </p:pic>
    </p:spTree>
    <p:extLst>
      <p:ext uri="{BB962C8B-B14F-4D97-AF65-F5344CB8AC3E}">
        <p14:creationId xmlns:p14="http://schemas.microsoft.com/office/powerpoint/2010/main" val="4124043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207B083-EAC0-A5BB-C369-C9589EC7F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793635F-725D-2C01-7877-93CC402B4C31}"/>
              </a:ext>
            </a:extLst>
          </p:cNvPr>
          <p:cNvPicPr>
            <a:picLocks noChangeAspect="1"/>
          </p:cNvPicPr>
          <p:nvPr/>
        </p:nvPicPr>
        <p:blipFill>
          <a:blip r:embed="rId2"/>
          <a:stretch>
            <a:fillRect/>
          </a:stretch>
        </p:blipFill>
        <p:spPr>
          <a:xfrm>
            <a:off x="614678" y="2441274"/>
            <a:ext cx="5173647" cy="3360203"/>
          </a:xfrm>
          <a:prstGeom prst="rect">
            <a:avLst/>
          </a:prstGeom>
        </p:spPr>
      </p:pic>
      <p:sp>
        <p:nvSpPr>
          <p:cNvPr id="3" name="Content Placeholder 2">
            <a:extLst>
              <a:ext uri="{FF2B5EF4-FFF2-40B4-BE49-F238E27FC236}">
                <a16:creationId xmlns:a16="http://schemas.microsoft.com/office/drawing/2014/main" id="{BE3E738D-95FD-4973-0626-26E257FFCECE}"/>
              </a:ext>
            </a:extLst>
          </p:cNvPr>
          <p:cNvSpPr>
            <a:spLocks noGrp="1"/>
          </p:cNvSpPr>
          <p:nvPr>
            <p:ph idx="1"/>
          </p:nvPr>
        </p:nvSpPr>
        <p:spPr>
          <a:xfrm>
            <a:off x="6096000" y="2441273"/>
            <a:ext cx="5385816" cy="3817942"/>
          </a:xfrm>
        </p:spPr>
        <p:txBody>
          <a:bodyPr anchor="t">
            <a:normAutofit/>
          </a:bodyPr>
          <a:lstStyle/>
          <a:p>
            <a:pPr>
              <a:lnSpc>
                <a:spcPct val="110000"/>
              </a:lnSpc>
            </a:pPr>
            <a:r>
              <a:rPr lang="en-GB" sz="1400"/>
              <a:t>So which values are falsy— or evaluate to false when checked as a condition? The list of falsy values includes:</a:t>
            </a:r>
          </a:p>
          <a:p>
            <a:pPr lvl="1">
              <a:lnSpc>
                <a:spcPct val="110000"/>
              </a:lnSpc>
            </a:pPr>
            <a:r>
              <a:rPr lang="en-GB" sz="1400"/>
              <a:t>0</a:t>
            </a:r>
          </a:p>
          <a:p>
            <a:pPr lvl="1">
              <a:lnSpc>
                <a:spcPct val="110000"/>
              </a:lnSpc>
            </a:pPr>
            <a:r>
              <a:rPr lang="en-GB" sz="1400"/>
              <a:t>Empty strings like "" or ''</a:t>
            </a:r>
          </a:p>
          <a:p>
            <a:pPr lvl="1">
              <a:lnSpc>
                <a:spcPct val="110000"/>
              </a:lnSpc>
            </a:pPr>
            <a:r>
              <a:rPr lang="en-GB" sz="1400"/>
              <a:t>null which represent when there is no value at all</a:t>
            </a:r>
          </a:p>
          <a:p>
            <a:pPr lvl="1">
              <a:lnSpc>
                <a:spcPct val="110000"/>
              </a:lnSpc>
            </a:pPr>
            <a:r>
              <a:rPr lang="en-GB" sz="1400"/>
              <a:t>undefined which represent when a declared variable lacks a value</a:t>
            </a:r>
          </a:p>
          <a:p>
            <a:pPr lvl="1">
              <a:lnSpc>
                <a:spcPct val="110000"/>
              </a:lnSpc>
            </a:pPr>
            <a:r>
              <a:rPr lang="en-GB" sz="1400"/>
              <a:t>NaN, or Not a Number</a:t>
            </a:r>
          </a:p>
          <a:p>
            <a:pPr>
              <a:lnSpc>
                <a:spcPct val="110000"/>
              </a:lnSpc>
            </a:pPr>
            <a:r>
              <a:rPr lang="en-GB" sz="1400"/>
              <a:t>The condition evaluates to false because the value of the </a:t>
            </a:r>
            <a:r>
              <a:rPr lang="en-GB" sz="1400" i="1"/>
              <a:t>numberOfApples</a:t>
            </a:r>
            <a:r>
              <a:rPr lang="en-GB" sz="1400"/>
              <a:t> is 0. </a:t>
            </a:r>
          </a:p>
          <a:p>
            <a:pPr>
              <a:lnSpc>
                <a:spcPct val="110000"/>
              </a:lnSpc>
            </a:pPr>
            <a:r>
              <a:rPr lang="en-GB" sz="1400"/>
              <a:t>Since 0 is a falsy value, the code block in the else statement will run.</a:t>
            </a:r>
          </a:p>
          <a:p>
            <a:pPr>
              <a:lnSpc>
                <a:spcPct val="110000"/>
              </a:lnSpc>
            </a:pPr>
            <a:endParaRPr lang="en-GB" sz="1400"/>
          </a:p>
        </p:txBody>
      </p:sp>
    </p:spTree>
    <p:extLst>
      <p:ext uri="{BB962C8B-B14F-4D97-AF65-F5344CB8AC3E}">
        <p14:creationId xmlns:p14="http://schemas.microsoft.com/office/powerpoint/2010/main" val="210167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F02E1-BD33-CD58-DA11-86F24E3DFA0C}"/>
              </a:ext>
            </a:extLst>
          </p:cNvPr>
          <p:cNvSpPr>
            <a:spLocks noGrp="1"/>
          </p:cNvSpPr>
          <p:nvPr>
            <p:ph type="title"/>
          </p:nvPr>
        </p:nvSpPr>
        <p:spPr/>
        <p:txBody>
          <a:bodyPr/>
          <a:lstStyle/>
          <a:p>
            <a:r>
              <a:rPr lang="en-GB" dirty="0"/>
              <a:t>Truthy and </a:t>
            </a:r>
            <a:r>
              <a:rPr lang="en-GB" dirty="0" err="1"/>
              <a:t>Falsy</a:t>
            </a:r>
            <a:r>
              <a:rPr lang="en-GB" dirty="0"/>
              <a:t> assignment</a:t>
            </a:r>
          </a:p>
        </p:txBody>
      </p:sp>
      <p:sp>
        <p:nvSpPr>
          <p:cNvPr id="3" name="Content Placeholder 2">
            <a:extLst>
              <a:ext uri="{FF2B5EF4-FFF2-40B4-BE49-F238E27FC236}">
                <a16:creationId xmlns:a16="http://schemas.microsoft.com/office/drawing/2014/main" id="{DDCA310E-84C4-6CB4-C40A-A879C6876E4B}"/>
              </a:ext>
            </a:extLst>
          </p:cNvPr>
          <p:cNvSpPr>
            <a:spLocks noGrp="1"/>
          </p:cNvSpPr>
          <p:nvPr>
            <p:ph idx="1"/>
          </p:nvPr>
        </p:nvSpPr>
        <p:spPr/>
        <p:txBody>
          <a:bodyPr/>
          <a:lstStyle/>
          <a:p>
            <a:r>
              <a:rPr lang="en-GB" dirty="0"/>
              <a:t>Truthy and </a:t>
            </a:r>
            <a:r>
              <a:rPr lang="en-GB" dirty="0" err="1"/>
              <a:t>falsy</a:t>
            </a:r>
            <a:r>
              <a:rPr lang="en-GB" dirty="0"/>
              <a:t> evaluations open a world of short-hand possibilities!</a:t>
            </a:r>
          </a:p>
          <a:p>
            <a:r>
              <a:rPr lang="en-GB" dirty="0"/>
              <a:t>Say you have a website and want to take a user’s username to make a personalized greeting. </a:t>
            </a:r>
          </a:p>
          <a:p>
            <a:r>
              <a:rPr lang="en-GB" dirty="0"/>
              <a:t>Sometimes, the user does not have an account, making the username variable </a:t>
            </a:r>
            <a:r>
              <a:rPr lang="en-GB" dirty="0" err="1"/>
              <a:t>falsy</a:t>
            </a:r>
            <a:r>
              <a:rPr lang="en-GB" dirty="0"/>
              <a:t>.</a:t>
            </a:r>
          </a:p>
          <a:p>
            <a:r>
              <a:rPr lang="en-GB" dirty="0"/>
              <a:t>The code checks if username is defined and assigns a default string if it is not:</a:t>
            </a:r>
          </a:p>
        </p:txBody>
      </p:sp>
      <p:pic>
        <p:nvPicPr>
          <p:cNvPr id="6" name="Picture 5">
            <a:extLst>
              <a:ext uri="{FF2B5EF4-FFF2-40B4-BE49-F238E27FC236}">
                <a16:creationId xmlns:a16="http://schemas.microsoft.com/office/drawing/2014/main" id="{940E196C-1C64-52DA-14B6-9D9BD3F6156D}"/>
              </a:ext>
            </a:extLst>
          </p:cNvPr>
          <p:cNvPicPr>
            <a:picLocks noChangeAspect="1"/>
          </p:cNvPicPr>
          <p:nvPr/>
        </p:nvPicPr>
        <p:blipFill>
          <a:blip r:embed="rId2"/>
          <a:stretch>
            <a:fillRect/>
          </a:stretch>
        </p:blipFill>
        <p:spPr>
          <a:xfrm>
            <a:off x="4397163" y="4175575"/>
            <a:ext cx="3749365" cy="2133785"/>
          </a:xfrm>
          <a:prstGeom prst="rect">
            <a:avLst/>
          </a:prstGeom>
        </p:spPr>
      </p:pic>
    </p:spTree>
    <p:extLst>
      <p:ext uri="{BB962C8B-B14F-4D97-AF65-F5344CB8AC3E}">
        <p14:creationId xmlns:p14="http://schemas.microsoft.com/office/powerpoint/2010/main" val="109449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5232C-0AAC-CC77-38EC-B8B8334F6832}"/>
              </a:ext>
            </a:extLst>
          </p:cNvPr>
          <p:cNvSpPr>
            <a:spLocks noGrp="1"/>
          </p:cNvSpPr>
          <p:nvPr>
            <p:ph type="title"/>
          </p:nvPr>
        </p:nvSpPr>
        <p:spPr/>
        <p:txBody>
          <a:bodyPr/>
          <a:lstStyle/>
          <a:p>
            <a:r>
              <a:rPr lang="en-GB" dirty="0"/>
              <a:t>Comments</a:t>
            </a:r>
          </a:p>
        </p:txBody>
      </p:sp>
      <p:sp>
        <p:nvSpPr>
          <p:cNvPr id="3" name="Content Placeholder 2">
            <a:extLst>
              <a:ext uri="{FF2B5EF4-FFF2-40B4-BE49-F238E27FC236}">
                <a16:creationId xmlns:a16="http://schemas.microsoft.com/office/drawing/2014/main" id="{DC537BA3-2F77-E2E3-7742-2A839331C8F0}"/>
              </a:ext>
            </a:extLst>
          </p:cNvPr>
          <p:cNvSpPr>
            <a:spLocks noGrp="1"/>
          </p:cNvSpPr>
          <p:nvPr>
            <p:ph idx="1"/>
          </p:nvPr>
        </p:nvSpPr>
        <p:spPr/>
        <p:txBody>
          <a:bodyPr/>
          <a:lstStyle/>
          <a:p>
            <a:r>
              <a:rPr lang="en-GB" dirty="0"/>
              <a:t>There are 2 type of code comments In JS:</a:t>
            </a:r>
          </a:p>
          <a:p>
            <a:pPr lvl="1"/>
            <a:r>
              <a:rPr lang="en-GB" dirty="0"/>
              <a:t>A single </a:t>
            </a:r>
            <a:r>
              <a:rPr lang="en-GB" i="1" dirty="0"/>
              <a:t>line</a:t>
            </a:r>
            <a:r>
              <a:rPr lang="en-GB" dirty="0"/>
              <a:t> </a:t>
            </a:r>
            <a:r>
              <a:rPr lang="en-GB" i="1" dirty="0"/>
              <a:t>comment</a:t>
            </a:r>
            <a:r>
              <a:rPr lang="en-GB" dirty="0"/>
              <a:t> will comment out a single line and is denoted with forward slashes </a:t>
            </a:r>
            <a:r>
              <a:rPr lang="en-GB" i="1" dirty="0"/>
              <a:t>//.</a:t>
            </a:r>
          </a:p>
          <a:p>
            <a:pPr lvl="2"/>
            <a:r>
              <a:rPr lang="en-GB" dirty="0"/>
              <a:t>You can also use a single line comment to comment after a line of code</a:t>
            </a:r>
          </a:p>
          <a:p>
            <a:pPr lvl="1"/>
            <a:r>
              <a:rPr lang="en-GB" dirty="0"/>
              <a:t>A multi-line comment will comment out multiple lines and is denoted with /* to begin the comment and */ to end the comment</a:t>
            </a:r>
          </a:p>
          <a:p>
            <a:pPr lvl="2"/>
            <a:r>
              <a:rPr lang="en-GB" dirty="0"/>
              <a:t>You can also use this syntax to comment something out in the middle of a line of code</a:t>
            </a:r>
          </a:p>
        </p:txBody>
      </p:sp>
      <p:pic>
        <p:nvPicPr>
          <p:cNvPr id="5" name="Picture 4">
            <a:extLst>
              <a:ext uri="{FF2B5EF4-FFF2-40B4-BE49-F238E27FC236}">
                <a16:creationId xmlns:a16="http://schemas.microsoft.com/office/drawing/2014/main" id="{9228A3FD-8BAF-628F-F86C-FEE34A016D90}"/>
              </a:ext>
            </a:extLst>
          </p:cNvPr>
          <p:cNvPicPr>
            <a:picLocks noChangeAspect="1"/>
          </p:cNvPicPr>
          <p:nvPr/>
        </p:nvPicPr>
        <p:blipFill>
          <a:blip r:embed="rId2"/>
          <a:stretch>
            <a:fillRect/>
          </a:stretch>
        </p:blipFill>
        <p:spPr>
          <a:xfrm>
            <a:off x="8298943" y="2522499"/>
            <a:ext cx="2674852" cy="312447"/>
          </a:xfrm>
          <a:prstGeom prst="rect">
            <a:avLst/>
          </a:prstGeom>
        </p:spPr>
      </p:pic>
      <p:pic>
        <p:nvPicPr>
          <p:cNvPr id="7" name="Picture 6">
            <a:extLst>
              <a:ext uri="{FF2B5EF4-FFF2-40B4-BE49-F238E27FC236}">
                <a16:creationId xmlns:a16="http://schemas.microsoft.com/office/drawing/2014/main" id="{A7EB3F29-A84E-9B7F-EEC1-C1403DAF6952}"/>
              </a:ext>
            </a:extLst>
          </p:cNvPr>
          <p:cNvPicPr>
            <a:picLocks noChangeAspect="1"/>
          </p:cNvPicPr>
          <p:nvPr/>
        </p:nvPicPr>
        <p:blipFill>
          <a:blip r:embed="rId3"/>
          <a:stretch>
            <a:fillRect/>
          </a:stretch>
        </p:blipFill>
        <p:spPr>
          <a:xfrm>
            <a:off x="1299391" y="4464641"/>
            <a:ext cx="2606266" cy="1447925"/>
          </a:xfrm>
          <a:prstGeom prst="rect">
            <a:avLst/>
          </a:prstGeom>
        </p:spPr>
      </p:pic>
      <p:pic>
        <p:nvPicPr>
          <p:cNvPr id="9" name="Picture 8">
            <a:extLst>
              <a:ext uri="{FF2B5EF4-FFF2-40B4-BE49-F238E27FC236}">
                <a16:creationId xmlns:a16="http://schemas.microsoft.com/office/drawing/2014/main" id="{92AB66CA-0496-2CFE-97A5-038E3B5F59CC}"/>
              </a:ext>
            </a:extLst>
          </p:cNvPr>
          <p:cNvPicPr>
            <a:picLocks noChangeAspect="1"/>
          </p:cNvPicPr>
          <p:nvPr/>
        </p:nvPicPr>
        <p:blipFill>
          <a:blip r:embed="rId4"/>
          <a:stretch>
            <a:fillRect/>
          </a:stretch>
        </p:blipFill>
        <p:spPr>
          <a:xfrm>
            <a:off x="4933438" y="4815190"/>
            <a:ext cx="5044877" cy="746825"/>
          </a:xfrm>
          <a:prstGeom prst="rect">
            <a:avLst/>
          </a:prstGeom>
        </p:spPr>
      </p:pic>
    </p:spTree>
    <p:extLst>
      <p:ext uri="{BB962C8B-B14F-4D97-AF65-F5344CB8AC3E}">
        <p14:creationId xmlns:p14="http://schemas.microsoft.com/office/powerpoint/2010/main" val="24176724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55E283-BEAF-DFE1-1275-39FCB32489C1}"/>
              </a:ext>
            </a:extLst>
          </p:cNvPr>
          <p:cNvSpPr>
            <a:spLocks noGrp="1"/>
          </p:cNvSpPr>
          <p:nvPr>
            <p:ph idx="1"/>
          </p:nvPr>
        </p:nvSpPr>
        <p:spPr>
          <a:xfrm>
            <a:off x="647817" y="457200"/>
            <a:ext cx="10653579" cy="5899052"/>
          </a:xfrm>
        </p:spPr>
        <p:txBody>
          <a:bodyPr>
            <a:normAutofit/>
          </a:bodyPr>
          <a:lstStyle/>
          <a:p>
            <a:r>
              <a:rPr lang="en-GB" dirty="0"/>
              <a:t>If you combine your knowledge of logical operators you can use a short-hand for the code above. </a:t>
            </a:r>
          </a:p>
          <a:p>
            <a:r>
              <a:rPr lang="en-GB" dirty="0"/>
              <a:t>In a </a:t>
            </a:r>
            <a:r>
              <a:rPr lang="en-GB" dirty="0" err="1"/>
              <a:t>boolean</a:t>
            </a:r>
            <a:r>
              <a:rPr lang="en-GB" dirty="0"/>
              <a:t> condition, JavaScript assigns the truthy value to a variable if you use the || operator in your assignment:</a:t>
            </a:r>
          </a:p>
          <a:p>
            <a:endParaRPr lang="en-GB" dirty="0"/>
          </a:p>
          <a:p>
            <a:endParaRPr lang="en-GB" dirty="0"/>
          </a:p>
          <a:p>
            <a:endParaRPr lang="en-GB" dirty="0"/>
          </a:p>
          <a:p>
            <a:r>
              <a:rPr lang="en-GB" dirty="0"/>
              <a:t>Because || or statements check the left-hand condition first, the variable </a:t>
            </a:r>
            <a:r>
              <a:rPr lang="en-GB" i="1" dirty="0" err="1"/>
              <a:t>defaultName</a:t>
            </a:r>
            <a:r>
              <a:rPr lang="en-GB" dirty="0"/>
              <a:t> will be assigned the actual value of username if it is truthy, and it will be assigned the value of 'Stranger' if username is </a:t>
            </a:r>
            <a:r>
              <a:rPr lang="en-GB" dirty="0" err="1"/>
              <a:t>falsy</a:t>
            </a:r>
            <a:r>
              <a:rPr lang="en-GB" dirty="0"/>
              <a:t>. </a:t>
            </a:r>
          </a:p>
          <a:p>
            <a:r>
              <a:rPr lang="en-GB" dirty="0"/>
              <a:t>This concept is also referred to as short-circuit evaluation.</a:t>
            </a:r>
          </a:p>
        </p:txBody>
      </p:sp>
      <p:pic>
        <p:nvPicPr>
          <p:cNvPr id="5" name="Picture 4">
            <a:extLst>
              <a:ext uri="{FF2B5EF4-FFF2-40B4-BE49-F238E27FC236}">
                <a16:creationId xmlns:a16="http://schemas.microsoft.com/office/drawing/2014/main" id="{1DDC0405-6A08-EB00-19E6-4A37BF72E4D6}"/>
              </a:ext>
            </a:extLst>
          </p:cNvPr>
          <p:cNvPicPr>
            <a:picLocks noChangeAspect="1"/>
          </p:cNvPicPr>
          <p:nvPr/>
        </p:nvPicPr>
        <p:blipFill>
          <a:blip r:embed="rId2"/>
          <a:stretch>
            <a:fillRect/>
          </a:stretch>
        </p:blipFill>
        <p:spPr>
          <a:xfrm>
            <a:off x="3669323" y="2391890"/>
            <a:ext cx="3551228" cy="975445"/>
          </a:xfrm>
          <a:prstGeom prst="rect">
            <a:avLst/>
          </a:prstGeom>
        </p:spPr>
      </p:pic>
    </p:spTree>
    <p:extLst>
      <p:ext uri="{BB962C8B-B14F-4D97-AF65-F5344CB8AC3E}">
        <p14:creationId xmlns:p14="http://schemas.microsoft.com/office/powerpoint/2010/main" val="34884003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8424-E726-7436-9C09-A7ED13D78413}"/>
              </a:ext>
            </a:extLst>
          </p:cNvPr>
          <p:cNvSpPr>
            <a:spLocks noGrp="1"/>
          </p:cNvSpPr>
          <p:nvPr>
            <p:ph type="title"/>
          </p:nvPr>
        </p:nvSpPr>
        <p:spPr/>
        <p:txBody>
          <a:bodyPr/>
          <a:lstStyle/>
          <a:p>
            <a:r>
              <a:rPr lang="en-GB" dirty="0"/>
              <a:t>Ternary Operator</a:t>
            </a:r>
          </a:p>
        </p:txBody>
      </p:sp>
      <p:sp>
        <p:nvSpPr>
          <p:cNvPr id="3" name="Content Placeholder 2">
            <a:extLst>
              <a:ext uri="{FF2B5EF4-FFF2-40B4-BE49-F238E27FC236}">
                <a16:creationId xmlns:a16="http://schemas.microsoft.com/office/drawing/2014/main" id="{060A515D-7FCE-8A9C-CAEA-9247EAC75952}"/>
              </a:ext>
            </a:extLst>
          </p:cNvPr>
          <p:cNvSpPr>
            <a:spLocks noGrp="1"/>
          </p:cNvSpPr>
          <p:nvPr>
            <p:ph idx="1"/>
          </p:nvPr>
        </p:nvSpPr>
        <p:spPr/>
        <p:txBody>
          <a:bodyPr/>
          <a:lstStyle/>
          <a:p>
            <a:r>
              <a:rPr lang="en-GB" dirty="0"/>
              <a:t>In the spirit of using short-hand syntax, we can use a ternary operator to simplify an if...else statement.</a:t>
            </a:r>
          </a:p>
          <a:p>
            <a:r>
              <a:rPr lang="en-GB" dirty="0"/>
              <a:t>Take a look at the if...else statement example:</a:t>
            </a:r>
          </a:p>
          <a:p>
            <a:endParaRPr lang="en-GB" dirty="0"/>
          </a:p>
          <a:p>
            <a:endParaRPr lang="en-GB" dirty="0"/>
          </a:p>
          <a:p>
            <a:endParaRPr lang="en-GB" dirty="0"/>
          </a:p>
          <a:p>
            <a:endParaRPr lang="en-GB" dirty="0"/>
          </a:p>
          <a:p>
            <a:r>
              <a:rPr lang="en-GB" dirty="0"/>
              <a:t>We can use a </a:t>
            </a:r>
            <a:r>
              <a:rPr lang="en-GB" i="1" dirty="0"/>
              <a:t>ternary operator</a:t>
            </a:r>
            <a:r>
              <a:rPr lang="en-GB" dirty="0"/>
              <a:t> to perform the same functionality:</a:t>
            </a:r>
          </a:p>
          <a:p>
            <a:endParaRPr lang="en-GB" dirty="0"/>
          </a:p>
        </p:txBody>
      </p:sp>
      <p:pic>
        <p:nvPicPr>
          <p:cNvPr id="6" name="Picture 5">
            <a:extLst>
              <a:ext uri="{FF2B5EF4-FFF2-40B4-BE49-F238E27FC236}">
                <a16:creationId xmlns:a16="http://schemas.microsoft.com/office/drawing/2014/main" id="{CAEFE0B1-7FDA-4A9F-3A19-47E505646316}"/>
              </a:ext>
            </a:extLst>
          </p:cNvPr>
          <p:cNvPicPr>
            <a:picLocks noChangeAspect="1"/>
          </p:cNvPicPr>
          <p:nvPr/>
        </p:nvPicPr>
        <p:blipFill>
          <a:blip r:embed="rId2"/>
          <a:stretch>
            <a:fillRect/>
          </a:stretch>
        </p:blipFill>
        <p:spPr>
          <a:xfrm>
            <a:off x="4386065" y="3207978"/>
            <a:ext cx="2880610" cy="1531753"/>
          </a:xfrm>
          <a:prstGeom prst="rect">
            <a:avLst/>
          </a:prstGeom>
        </p:spPr>
      </p:pic>
      <p:pic>
        <p:nvPicPr>
          <p:cNvPr id="8" name="Picture 7">
            <a:extLst>
              <a:ext uri="{FF2B5EF4-FFF2-40B4-BE49-F238E27FC236}">
                <a16:creationId xmlns:a16="http://schemas.microsoft.com/office/drawing/2014/main" id="{19D4D9ED-2F15-5D47-AA6F-FC7DCDB7BA04}"/>
              </a:ext>
            </a:extLst>
          </p:cNvPr>
          <p:cNvPicPr>
            <a:picLocks noChangeAspect="1"/>
          </p:cNvPicPr>
          <p:nvPr/>
        </p:nvPicPr>
        <p:blipFill>
          <a:blip r:embed="rId3"/>
          <a:stretch>
            <a:fillRect/>
          </a:stretch>
        </p:blipFill>
        <p:spPr>
          <a:xfrm>
            <a:off x="4049512" y="5522924"/>
            <a:ext cx="3779848" cy="624894"/>
          </a:xfrm>
          <a:prstGeom prst="rect">
            <a:avLst/>
          </a:prstGeom>
        </p:spPr>
      </p:pic>
    </p:spTree>
    <p:extLst>
      <p:ext uri="{BB962C8B-B14F-4D97-AF65-F5344CB8AC3E}">
        <p14:creationId xmlns:p14="http://schemas.microsoft.com/office/powerpoint/2010/main" val="926903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4802D8-D9B7-D6CE-C077-C1A9F0AA756B}"/>
              </a:ext>
            </a:extLst>
          </p:cNvPr>
          <p:cNvSpPr>
            <a:spLocks noGrp="1"/>
          </p:cNvSpPr>
          <p:nvPr>
            <p:ph idx="1"/>
          </p:nvPr>
        </p:nvSpPr>
        <p:spPr>
          <a:xfrm>
            <a:off x="612647" y="738554"/>
            <a:ext cx="10653579" cy="5570806"/>
          </a:xfrm>
        </p:spPr>
        <p:txBody>
          <a:bodyPr>
            <a:normAutofit/>
          </a:bodyPr>
          <a:lstStyle/>
          <a:p>
            <a:r>
              <a:rPr lang="en-GB" dirty="0"/>
              <a:t>In the example </a:t>
            </a:r>
          </a:p>
          <a:p>
            <a:pPr lvl="1"/>
            <a:r>
              <a:rPr lang="en-GB" dirty="0"/>
              <a:t>The condition, </a:t>
            </a:r>
            <a:r>
              <a:rPr lang="en-GB" dirty="0" err="1"/>
              <a:t>isNightTime</a:t>
            </a:r>
            <a:r>
              <a:rPr lang="en-GB" dirty="0"/>
              <a:t>, is provided before the ?.</a:t>
            </a:r>
          </a:p>
          <a:p>
            <a:pPr lvl="1"/>
            <a:r>
              <a:rPr lang="en-GB" dirty="0"/>
              <a:t>Two expressions follow the ? and are separated by a colon :.</a:t>
            </a:r>
          </a:p>
          <a:p>
            <a:pPr lvl="1"/>
            <a:r>
              <a:rPr lang="en-GB" dirty="0"/>
              <a:t>If the condition evaluates to true, the first expression executes.</a:t>
            </a:r>
          </a:p>
          <a:p>
            <a:pPr lvl="1"/>
            <a:r>
              <a:rPr lang="en-GB" dirty="0"/>
              <a:t>If the condition evaluates to false, the second expression executes.</a:t>
            </a:r>
          </a:p>
          <a:p>
            <a:pPr lvl="1"/>
            <a:endParaRPr lang="en-GB" dirty="0"/>
          </a:p>
          <a:p>
            <a:pPr lvl="1"/>
            <a:endParaRPr lang="en-GB" dirty="0"/>
          </a:p>
          <a:p>
            <a:pPr lvl="1"/>
            <a:endParaRPr lang="en-GB" dirty="0"/>
          </a:p>
          <a:p>
            <a:pPr lvl="1"/>
            <a:endParaRPr lang="en-GB" dirty="0"/>
          </a:p>
          <a:p>
            <a:r>
              <a:rPr lang="en-GB" dirty="0"/>
              <a:t>Like if...else statements, ternary operators can be used for conditions which evaluate to true or false.</a:t>
            </a:r>
          </a:p>
        </p:txBody>
      </p:sp>
      <p:pic>
        <p:nvPicPr>
          <p:cNvPr id="5" name="Picture 4">
            <a:extLst>
              <a:ext uri="{FF2B5EF4-FFF2-40B4-BE49-F238E27FC236}">
                <a16:creationId xmlns:a16="http://schemas.microsoft.com/office/drawing/2014/main" id="{222BC5AA-FD67-E0D1-6A56-13167F1CA46A}"/>
              </a:ext>
            </a:extLst>
          </p:cNvPr>
          <p:cNvPicPr>
            <a:picLocks noChangeAspect="1"/>
          </p:cNvPicPr>
          <p:nvPr/>
        </p:nvPicPr>
        <p:blipFill>
          <a:blip r:embed="rId2"/>
          <a:stretch>
            <a:fillRect/>
          </a:stretch>
        </p:blipFill>
        <p:spPr>
          <a:xfrm>
            <a:off x="4049512" y="3116553"/>
            <a:ext cx="3779848" cy="624894"/>
          </a:xfrm>
          <a:prstGeom prst="rect">
            <a:avLst/>
          </a:prstGeom>
        </p:spPr>
      </p:pic>
    </p:spTree>
    <p:extLst>
      <p:ext uri="{BB962C8B-B14F-4D97-AF65-F5344CB8AC3E}">
        <p14:creationId xmlns:p14="http://schemas.microsoft.com/office/powerpoint/2010/main" val="2462262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2DFC3A-EF66-212F-8833-A4D31E5708F3}"/>
              </a:ext>
            </a:extLst>
          </p:cNvPr>
          <p:cNvSpPr>
            <a:spLocks noGrp="1"/>
          </p:cNvSpPr>
          <p:nvPr>
            <p:ph type="title"/>
          </p:nvPr>
        </p:nvSpPr>
        <p:spPr>
          <a:xfrm>
            <a:off x="612648" y="603504"/>
            <a:ext cx="5862396" cy="1527048"/>
          </a:xfrm>
        </p:spPr>
        <p:txBody>
          <a:bodyPr anchor="b">
            <a:normAutofit/>
          </a:bodyPr>
          <a:lstStyle/>
          <a:p>
            <a:r>
              <a:rPr lang="en-GB" dirty="0"/>
              <a:t>Else If Statements</a:t>
            </a:r>
          </a:p>
        </p:txBody>
      </p:sp>
      <p:sp>
        <p:nvSpPr>
          <p:cNvPr id="3" name="Content Placeholder 2">
            <a:extLst>
              <a:ext uri="{FF2B5EF4-FFF2-40B4-BE49-F238E27FC236}">
                <a16:creationId xmlns:a16="http://schemas.microsoft.com/office/drawing/2014/main" id="{977E99BF-6872-E3B3-A9E2-2B1044B9A44E}"/>
              </a:ext>
            </a:extLst>
          </p:cNvPr>
          <p:cNvSpPr>
            <a:spLocks noGrp="1"/>
          </p:cNvSpPr>
          <p:nvPr>
            <p:ph idx="1"/>
          </p:nvPr>
        </p:nvSpPr>
        <p:spPr>
          <a:xfrm>
            <a:off x="612648" y="2212848"/>
            <a:ext cx="5862396" cy="4096512"/>
          </a:xfrm>
        </p:spPr>
        <p:txBody>
          <a:bodyPr>
            <a:normAutofit/>
          </a:bodyPr>
          <a:lstStyle/>
          <a:p>
            <a:r>
              <a:rPr lang="en-GB" sz="1800"/>
              <a:t>We can add more conditions to our </a:t>
            </a:r>
            <a:r>
              <a:rPr lang="en-GB" sz="1800" i="1"/>
              <a:t>if...else </a:t>
            </a:r>
            <a:r>
              <a:rPr lang="en-GB" sz="1800"/>
              <a:t>with an </a:t>
            </a:r>
            <a:r>
              <a:rPr lang="en-GB" sz="1800" i="1"/>
              <a:t>else if </a:t>
            </a:r>
            <a:r>
              <a:rPr lang="en-GB" sz="1800"/>
              <a:t>statement</a:t>
            </a:r>
          </a:p>
          <a:p>
            <a:r>
              <a:rPr lang="en-GB" sz="1800"/>
              <a:t>The </a:t>
            </a:r>
            <a:r>
              <a:rPr lang="en-GB" sz="1800" i="1"/>
              <a:t>else if </a:t>
            </a:r>
            <a:r>
              <a:rPr lang="en-GB" sz="1800"/>
              <a:t>statement allows for more than two possible outcomes. </a:t>
            </a:r>
          </a:p>
          <a:p>
            <a:r>
              <a:rPr lang="en-GB" sz="1800"/>
              <a:t>You can add as many </a:t>
            </a:r>
            <a:r>
              <a:rPr lang="en-GB" sz="1800" i="1"/>
              <a:t>else if </a:t>
            </a:r>
            <a:r>
              <a:rPr lang="en-GB" sz="1800"/>
              <a:t>statements as you’d like, to make more complex conditionals!</a:t>
            </a:r>
          </a:p>
          <a:p>
            <a:r>
              <a:rPr lang="en-GB" sz="1800"/>
              <a:t>The </a:t>
            </a:r>
            <a:r>
              <a:rPr lang="en-GB" sz="1800" i="1"/>
              <a:t>else if </a:t>
            </a:r>
            <a:r>
              <a:rPr lang="en-GB" sz="1800"/>
              <a:t>statement always comes </a:t>
            </a:r>
            <a:r>
              <a:rPr lang="en-GB" sz="1800" b="1"/>
              <a:t>after</a:t>
            </a:r>
            <a:r>
              <a:rPr lang="en-GB" sz="1800"/>
              <a:t> the </a:t>
            </a:r>
            <a:r>
              <a:rPr lang="en-GB" sz="1800" i="1"/>
              <a:t>if</a:t>
            </a:r>
            <a:r>
              <a:rPr lang="en-GB" sz="1800"/>
              <a:t> statement and </a:t>
            </a:r>
            <a:r>
              <a:rPr lang="en-GB" sz="1800" b="1"/>
              <a:t>before</a:t>
            </a:r>
            <a:r>
              <a:rPr lang="en-GB" sz="1800"/>
              <a:t> the </a:t>
            </a:r>
            <a:r>
              <a:rPr lang="en-GB" sz="1800" i="1"/>
              <a:t>else</a:t>
            </a:r>
            <a:r>
              <a:rPr lang="en-GB" sz="1800"/>
              <a:t> statement. </a:t>
            </a:r>
          </a:p>
          <a:p>
            <a:r>
              <a:rPr lang="en-GB" sz="1800"/>
              <a:t>The </a:t>
            </a:r>
            <a:r>
              <a:rPr lang="en-GB" sz="1800" i="1"/>
              <a:t>else</a:t>
            </a:r>
            <a:r>
              <a:rPr lang="en-GB" sz="1800"/>
              <a:t> if statement also takes a condition. </a:t>
            </a:r>
          </a:p>
        </p:txBody>
      </p:sp>
      <p:pic>
        <p:nvPicPr>
          <p:cNvPr id="6" name="Picture 5">
            <a:extLst>
              <a:ext uri="{FF2B5EF4-FFF2-40B4-BE49-F238E27FC236}">
                <a16:creationId xmlns:a16="http://schemas.microsoft.com/office/drawing/2014/main" id="{9CF0F254-89C0-67E4-1224-F492D094B257}"/>
              </a:ext>
            </a:extLst>
          </p:cNvPr>
          <p:cNvPicPr>
            <a:picLocks noChangeAspect="1"/>
          </p:cNvPicPr>
          <p:nvPr/>
        </p:nvPicPr>
        <p:blipFill>
          <a:blip r:embed="rId2"/>
          <a:stretch>
            <a:fillRect/>
          </a:stretch>
        </p:blipFill>
        <p:spPr>
          <a:xfrm>
            <a:off x="7091395" y="1419729"/>
            <a:ext cx="4681506" cy="4046928"/>
          </a:xfrm>
          <a:prstGeom prst="rect">
            <a:avLst/>
          </a:prstGeom>
        </p:spPr>
      </p:pic>
    </p:spTree>
    <p:extLst>
      <p:ext uri="{BB962C8B-B14F-4D97-AF65-F5344CB8AC3E}">
        <p14:creationId xmlns:p14="http://schemas.microsoft.com/office/powerpoint/2010/main" val="22969346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29C3FF-1AB1-5CA2-60DE-ECADE39EF598}"/>
              </a:ext>
            </a:extLst>
          </p:cNvPr>
          <p:cNvSpPr>
            <a:spLocks noGrp="1"/>
          </p:cNvSpPr>
          <p:nvPr>
            <p:ph idx="1"/>
          </p:nvPr>
        </p:nvSpPr>
        <p:spPr>
          <a:xfrm>
            <a:off x="612647" y="512064"/>
            <a:ext cx="10653579" cy="5797296"/>
          </a:xfrm>
        </p:spPr>
        <p:txBody>
          <a:bodyPr/>
          <a:lstStyle/>
          <a:p>
            <a:r>
              <a:rPr lang="en-GB" dirty="0"/>
              <a:t>The else if statements allow you to have multiple possible outcomes. </a:t>
            </a:r>
          </a:p>
          <a:p>
            <a:r>
              <a:rPr lang="en-GB" dirty="0"/>
              <a:t>if/else if/else statements are read from top to bottom, so the first condition that evaluates to true from the top to bottom is the block that gets executed.</a:t>
            </a:r>
          </a:p>
          <a:p>
            <a:r>
              <a:rPr lang="en-GB" dirty="0"/>
              <a:t>In the example, since </a:t>
            </a:r>
            <a:r>
              <a:rPr lang="en-GB" i="1" dirty="0" err="1"/>
              <a:t>stopLight</a:t>
            </a:r>
            <a:r>
              <a:rPr lang="en-GB" i="1" dirty="0"/>
              <a:t> === 'red' </a:t>
            </a:r>
            <a:r>
              <a:rPr lang="en-GB" dirty="0"/>
              <a:t>evaluates to </a:t>
            </a:r>
            <a:r>
              <a:rPr lang="en-GB" i="1" dirty="0"/>
              <a:t>false</a:t>
            </a:r>
            <a:r>
              <a:rPr lang="en-GB" dirty="0"/>
              <a:t> and </a:t>
            </a:r>
            <a:r>
              <a:rPr lang="en-GB" i="1" dirty="0" err="1"/>
              <a:t>stopLight</a:t>
            </a:r>
            <a:r>
              <a:rPr lang="en-GB" i="1" dirty="0"/>
              <a:t> === 'yellow' </a:t>
            </a:r>
            <a:r>
              <a:rPr lang="en-GB" dirty="0"/>
              <a:t>evaluates to </a:t>
            </a:r>
            <a:r>
              <a:rPr lang="en-GB" i="1" dirty="0"/>
              <a:t>true</a:t>
            </a:r>
            <a:r>
              <a:rPr lang="en-GB" dirty="0"/>
              <a:t>, the code inside the first </a:t>
            </a:r>
            <a:r>
              <a:rPr lang="en-GB" i="1" dirty="0"/>
              <a:t>else if </a:t>
            </a:r>
            <a:r>
              <a:rPr lang="en-GB" dirty="0"/>
              <a:t>statement is </a:t>
            </a:r>
            <a:r>
              <a:rPr lang="en-GB" b="1" dirty="0"/>
              <a:t>executed</a:t>
            </a:r>
            <a:r>
              <a:rPr lang="en-GB" dirty="0"/>
              <a:t>. </a:t>
            </a:r>
          </a:p>
          <a:p>
            <a:r>
              <a:rPr lang="en-GB" dirty="0"/>
              <a:t>The rest of the conditions are </a:t>
            </a:r>
            <a:r>
              <a:rPr lang="en-GB" b="1" dirty="0"/>
              <a:t>not</a:t>
            </a:r>
            <a:r>
              <a:rPr lang="en-GB" dirty="0"/>
              <a:t> evaluated. </a:t>
            </a:r>
          </a:p>
          <a:p>
            <a:r>
              <a:rPr lang="en-GB" dirty="0"/>
              <a:t>If none of the conditions evaluated to </a:t>
            </a:r>
            <a:r>
              <a:rPr lang="en-GB" i="1" dirty="0"/>
              <a:t>true</a:t>
            </a:r>
            <a:r>
              <a:rPr lang="en-GB" dirty="0"/>
              <a:t>, then the code in the </a:t>
            </a:r>
            <a:r>
              <a:rPr lang="en-GB" i="1" dirty="0"/>
              <a:t>else</a:t>
            </a:r>
            <a:r>
              <a:rPr lang="en-GB" dirty="0"/>
              <a:t> statement </a:t>
            </a:r>
            <a:r>
              <a:rPr lang="en-GB" b="1" dirty="0"/>
              <a:t>would</a:t>
            </a:r>
            <a:r>
              <a:rPr lang="en-GB" dirty="0"/>
              <a:t> have </a:t>
            </a:r>
            <a:r>
              <a:rPr lang="en-GB" b="1" dirty="0"/>
              <a:t>executed</a:t>
            </a:r>
            <a:r>
              <a:rPr lang="en-GB" dirty="0"/>
              <a:t>.</a:t>
            </a:r>
          </a:p>
          <a:p>
            <a:endParaRPr lang="en-GB" dirty="0"/>
          </a:p>
        </p:txBody>
      </p:sp>
    </p:spTree>
    <p:extLst>
      <p:ext uri="{BB962C8B-B14F-4D97-AF65-F5344CB8AC3E}">
        <p14:creationId xmlns:p14="http://schemas.microsoft.com/office/powerpoint/2010/main" val="2073081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5A14613-C96C-F5FD-0593-24D7C0DA4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C8B0B1-0AEC-D263-C1CD-E5F811F3A372}"/>
              </a:ext>
            </a:extLst>
          </p:cNvPr>
          <p:cNvSpPr>
            <a:spLocks noGrp="1"/>
          </p:cNvSpPr>
          <p:nvPr>
            <p:ph type="title"/>
          </p:nvPr>
        </p:nvSpPr>
        <p:spPr>
          <a:xfrm>
            <a:off x="619759" y="603504"/>
            <a:ext cx="5237576" cy="1527048"/>
          </a:xfrm>
        </p:spPr>
        <p:txBody>
          <a:bodyPr anchor="b">
            <a:normAutofit/>
          </a:bodyPr>
          <a:lstStyle/>
          <a:p>
            <a:r>
              <a:rPr lang="en-GB" dirty="0"/>
              <a:t>The switch keyword</a:t>
            </a:r>
          </a:p>
        </p:txBody>
      </p:sp>
      <p:sp>
        <p:nvSpPr>
          <p:cNvPr id="3" name="Content Placeholder 2">
            <a:extLst>
              <a:ext uri="{FF2B5EF4-FFF2-40B4-BE49-F238E27FC236}">
                <a16:creationId xmlns:a16="http://schemas.microsoft.com/office/drawing/2014/main" id="{768D5281-0158-5E7C-7F6B-7B179FDC583A}"/>
              </a:ext>
            </a:extLst>
          </p:cNvPr>
          <p:cNvSpPr>
            <a:spLocks noGrp="1"/>
          </p:cNvSpPr>
          <p:nvPr>
            <p:ph idx="1"/>
          </p:nvPr>
        </p:nvSpPr>
        <p:spPr>
          <a:xfrm>
            <a:off x="619758" y="2212848"/>
            <a:ext cx="5237577" cy="4096512"/>
          </a:xfrm>
        </p:spPr>
        <p:txBody>
          <a:bodyPr>
            <a:normAutofit/>
          </a:bodyPr>
          <a:lstStyle/>
          <a:p>
            <a:pPr>
              <a:lnSpc>
                <a:spcPct val="110000"/>
              </a:lnSpc>
            </a:pPr>
            <a:r>
              <a:rPr lang="en-GB" sz="1500"/>
              <a:t>else if statements are a great tool if we need to check multiple conditions. </a:t>
            </a:r>
          </a:p>
          <a:p>
            <a:pPr>
              <a:lnSpc>
                <a:spcPct val="110000"/>
              </a:lnSpc>
            </a:pPr>
            <a:r>
              <a:rPr lang="en-GB" sz="1500"/>
              <a:t>In programming, we often find ourselves needing to check multiple values and handling each of them differently. For example:</a:t>
            </a:r>
          </a:p>
          <a:p>
            <a:pPr>
              <a:lnSpc>
                <a:spcPct val="110000"/>
              </a:lnSpc>
            </a:pPr>
            <a:r>
              <a:rPr lang="en-GB" sz="1500"/>
              <a:t>In the code, we have a series of conditions checking for a value that matches a </a:t>
            </a:r>
            <a:r>
              <a:rPr lang="en-GB" sz="1500" i="1"/>
              <a:t>groceryItem</a:t>
            </a:r>
            <a:r>
              <a:rPr lang="en-GB" sz="1500"/>
              <a:t> variable. Our code works fine but imagine if we needed to check 100 different values! Having to write that many else if statements sounds like a pain!</a:t>
            </a:r>
          </a:p>
          <a:p>
            <a:pPr>
              <a:lnSpc>
                <a:spcPct val="110000"/>
              </a:lnSpc>
            </a:pPr>
            <a:r>
              <a:rPr lang="en-GB" sz="1500"/>
              <a:t>A switch statement provides an alternative syntax that is easier to read and write. </a:t>
            </a:r>
          </a:p>
          <a:p>
            <a:pPr>
              <a:lnSpc>
                <a:spcPct val="110000"/>
              </a:lnSpc>
            </a:pPr>
            <a:r>
              <a:rPr lang="en-GB" sz="1500"/>
              <a:t>A switch statement looks like this:</a:t>
            </a:r>
          </a:p>
        </p:txBody>
      </p:sp>
      <p:pic>
        <p:nvPicPr>
          <p:cNvPr id="6" name="Picture 5">
            <a:extLst>
              <a:ext uri="{FF2B5EF4-FFF2-40B4-BE49-F238E27FC236}">
                <a16:creationId xmlns:a16="http://schemas.microsoft.com/office/drawing/2014/main" id="{DD06B2E6-7CD7-039C-963D-42F95EB375F6}"/>
              </a:ext>
            </a:extLst>
          </p:cNvPr>
          <p:cNvPicPr>
            <a:picLocks noChangeAspect="1"/>
          </p:cNvPicPr>
          <p:nvPr/>
        </p:nvPicPr>
        <p:blipFill>
          <a:blip r:embed="rId2"/>
          <a:stretch>
            <a:fillRect/>
          </a:stretch>
        </p:blipFill>
        <p:spPr>
          <a:xfrm>
            <a:off x="6834858" y="419362"/>
            <a:ext cx="4030349" cy="2895040"/>
          </a:xfrm>
          <a:prstGeom prst="rect">
            <a:avLst/>
          </a:prstGeom>
        </p:spPr>
      </p:pic>
      <p:pic>
        <p:nvPicPr>
          <p:cNvPr id="9" name="Picture 8">
            <a:extLst>
              <a:ext uri="{FF2B5EF4-FFF2-40B4-BE49-F238E27FC236}">
                <a16:creationId xmlns:a16="http://schemas.microsoft.com/office/drawing/2014/main" id="{BC0B0F61-4148-2A18-555A-4D134E4D28C8}"/>
              </a:ext>
            </a:extLst>
          </p:cNvPr>
          <p:cNvPicPr>
            <a:picLocks noChangeAspect="1"/>
          </p:cNvPicPr>
          <p:nvPr/>
        </p:nvPicPr>
        <p:blipFill>
          <a:blip r:embed="rId3"/>
          <a:stretch>
            <a:fillRect/>
          </a:stretch>
        </p:blipFill>
        <p:spPr>
          <a:xfrm>
            <a:off x="6834858" y="3542235"/>
            <a:ext cx="2255349" cy="2896404"/>
          </a:xfrm>
          <a:prstGeom prst="rect">
            <a:avLst/>
          </a:prstGeom>
        </p:spPr>
      </p:pic>
    </p:spTree>
    <p:extLst>
      <p:ext uri="{BB962C8B-B14F-4D97-AF65-F5344CB8AC3E}">
        <p14:creationId xmlns:p14="http://schemas.microsoft.com/office/powerpoint/2010/main" val="4459758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4FD866-5038-CA68-B4A7-C4FD039500B3}"/>
              </a:ext>
            </a:extLst>
          </p:cNvPr>
          <p:cNvSpPr>
            <a:spLocks noGrp="1"/>
          </p:cNvSpPr>
          <p:nvPr>
            <p:ph idx="1"/>
          </p:nvPr>
        </p:nvSpPr>
        <p:spPr>
          <a:xfrm>
            <a:off x="612647" y="310896"/>
            <a:ext cx="10653579" cy="5998464"/>
          </a:xfrm>
        </p:spPr>
        <p:txBody>
          <a:bodyPr>
            <a:normAutofit fontScale="92500" lnSpcReduction="10000"/>
          </a:bodyPr>
          <a:lstStyle/>
          <a:p>
            <a:r>
              <a:rPr lang="en-GB" dirty="0"/>
              <a:t>The switch keyword initiates the statement and is followed by, which contains the value that each case will compare. </a:t>
            </a:r>
          </a:p>
          <a:p>
            <a:pPr lvl="1"/>
            <a:r>
              <a:rPr lang="en-GB" dirty="0"/>
              <a:t>In the example, the value or expression of the switch statement is </a:t>
            </a:r>
            <a:r>
              <a:rPr lang="en-GB" dirty="0" err="1"/>
              <a:t>groceryItem</a:t>
            </a:r>
            <a:r>
              <a:rPr lang="en-GB" dirty="0"/>
              <a:t>.</a:t>
            </a:r>
          </a:p>
          <a:p>
            <a:r>
              <a:rPr lang="en-GB" dirty="0"/>
              <a:t>Inside the block, { ... }, there are multiple cases. </a:t>
            </a:r>
          </a:p>
          <a:p>
            <a:r>
              <a:rPr lang="en-GB" dirty="0"/>
              <a:t>The </a:t>
            </a:r>
            <a:r>
              <a:rPr lang="en-GB" i="1" dirty="0"/>
              <a:t>case</a:t>
            </a:r>
            <a:r>
              <a:rPr lang="en-GB" dirty="0"/>
              <a:t> keyword checks if the expression matches the specified </a:t>
            </a:r>
            <a:r>
              <a:rPr lang="en-GB" i="1" dirty="0"/>
              <a:t>value</a:t>
            </a:r>
            <a:r>
              <a:rPr lang="en-GB" dirty="0"/>
              <a:t> that comes after it.</a:t>
            </a:r>
          </a:p>
          <a:p>
            <a:r>
              <a:rPr lang="en-GB" dirty="0"/>
              <a:t> The </a:t>
            </a:r>
            <a:r>
              <a:rPr lang="en-GB" i="1" dirty="0"/>
              <a:t>value</a:t>
            </a:r>
            <a:r>
              <a:rPr lang="en-GB" dirty="0"/>
              <a:t> following the first case is </a:t>
            </a:r>
            <a:r>
              <a:rPr lang="en-GB" i="1" dirty="0"/>
              <a:t>'tomato</a:t>
            </a:r>
            <a:r>
              <a:rPr lang="en-GB" dirty="0"/>
              <a:t>'. If the </a:t>
            </a:r>
            <a:r>
              <a:rPr lang="en-GB" i="1" dirty="0"/>
              <a:t>value</a:t>
            </a:r>
            <a:r>
              <a:rPr lang="en-GB" dirty="0"/>
              <a:t> of </a:t>
            </a:r>
            <a:r>
              <a:rPr lang="en-GB" i="1" dirty="0" err="1"/>
              <a:t>groceryItem</a:t>
            </a:r>
            <a:r>
              <a:rPr lang="en-GB" dirty="0"/>
              <a:t> equalled 'tomato', that </a:t>
            </a:r>
            <a:r>
              <a:rPr lang="en-GB" i="1" dirty="0"/>
              <a:t>case</a:t>
            </a:r>
            <a:r>
              <a:rPr lang="en-GB" dirty="0"/>
              <a:t>‘s </a:t>
            </a:r>
            <a:r>
              <a:rPr lang="en-GB" i="1" dirty="0"/>
              <a:t>console</a:t>
            </a:r>
            <a:r>
              <a:rPr lang="en-GB" dirty="0"/>
              <a:t>.</a:t>
            </a:r>
            <a:r>
              <a:rPr lang="en-GB" i="1" dirty="0"/>
              <a:t>log</a:t>
            </a:r>
            <a:r>
              <a:rPr lang="en-GB" dirty="0"/>
              <a:t>() would run.</a:t>
            </a:r>
          </a:p>
          <a:p>
            <a:r>
              <a:rPr lang="en-GB" dirty="0"/>
              <a:t>The value of </a:t>
            </a:r>
            <a:r>
              <a:rPr lang="en-GB" i="1" dirty="0" err="1"/>
              <a:t>groceryItem</a:t>
            </a:r>
            <a:r>
              <a:rPr lang="en-GB" dirty="0"/>
              <a:t> is 'papaya', so the third case runs— Papayas are $1.29 is logged to the console.</a:t>
            </a:r>
          </a:p>
          <a:p>
            <a:r>
              <a:rPr lang="en-GB" dirty="0"/>
              <a:t>The break keyword tells the computer to exit the block and not execute any more code or check any other cases inside the code block. </a:t>
            </a:r>
          </a:p>
          <a:p>
            <a:pPr lvl="1"/>
            <a:r>
              <a:rPr lang="en-GB" dirty="0"/>
              <a:t>Note: Without break keywords, the first matching case will run, but so will every subsequent case regardless of whether or not it matches—including the default. </a:t>
            </a:r>
          </a:p>
          <a:p>
            <a:pPr lvl="1"/>
            <a:r>
              <a:rPr lang="en-GB" dirty="0"/>
              <a:t>This </a:t>
            </a:r>
            <a:r>
              <a:rPr lang="en-GB" dirty="0" err="1"/>
              <a:t>behavior</a:t>
            </a:r>
            <a:r>
              <a:rPr lang="en-GB" dirty="0"/>
              <a:t> is different from if/else conditional statements that execute only one block of code.</a:t>
            </a:r>
          </a:p>
          <a:p>
            <a:r>
              <a:rPr lang="en-GB" dirty="0"/>
              <a:t>At the end of each switch statement, there is a default statement. If none of the cases are true, then the code in the default statement will run</a:t>
            </a:r>
          </a:p>
        </p:txBody>
      </p:sp>
    </p:spTree>
    <p:extLst>
      <p:ext uri="{BB962C8B-B14F-4D97-AF65-F5344CB8AC3E}">
        <p14:creationId xmlns:p14="http://schemas.microsoft.com/office/powerpoint/2010/main" val="31973194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31B8E19-7D88-BAC5-CB04-1D77174A0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BF338-0A16-A927-AD73-A4D344CBA334}"/>
              </a:ext>
            </a:extLst>
          </p:cNvPr>
          <p:cNvSpPr>
            <a:spLocks noGrp="1"/>
          </p:cNvSpPr>
          <p:nvPr>
            <p:ph type="title"/>
          </p:nvPr>
        </p:nvSpPr>
        <p:spPr>
          <a:xfrm>
            <a:off x="1635162" y="1720611"/>
            <a:ext cx="4900034" cy="3449497"/>
          </a:xfrm>
        </p:spPr>
        <p:txBody>
          <a:bodyPr vert="horz" lIns="91440" tIns="45720" rIns="91440" bIns="45720" rtlCol="0" anchor="ctr">
            <a:normAutofit/>
          </a:bodyPr>
          <a:lstStyle/>
          <a:p>
            <a:pPr algn="r"/>
            <a:r>
              <a:rPr lang="en-US" sz="4000"/>
              <a:t>functions</a:t>
            </a:r>
          </a:p>
        </p:txBody>
      </p:sp>
    </p:spTree>
    <p:extLst>
      <p:ext uri="{BB962C8B-B14F-4D97-AF65-F5344CB8AC3E}">
        <p14:creationId xmlns:p14="http://schemas.microsoft.com/office/powerpoint/2010/main" val="10820861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93D7B3-E2E8-E9D2-20B1-3A8CBE0E4DC0}"/>
              </a:ext>
            </a:extLst>
          </p:cNvPr>
          <p:cNvSpPr>
            <a:spLocks noGrp="1"/>
          </p:cNvSpPr>
          <p:nvPr>
            <p:ph type="title"/>
          </p:nvPr>
        </p:nvSpPr>
        <p:spPr>
          <a:xfrm>
            <a:off x="5568534" y="603504"/>
            <a:ext cx="5916169" cy="1527048"/>
          </a:xfrm>
        </p:spPr>
        <p:txBody>
          <a:bodyPr anchor="b">
            <a:normAutofit/>
          </a:bodyPr>
          <a:lstStyle/>
          <a:p>
            <a:r>
              <a:rPr lang="en-GB" dirty="0"/>
              <a:t>What are functions</a:t>
            </a:r>
          </a:p>
        </p:txBody>
      </p:sp>
      <p:pic>
        <p:nvPicPr>
          <p:cNvPr id="5" name="Picture 4">
            <a:extLst>
              <a:ext uri="{FF2B5EF4-FFF2-40B4-BE49-F238E27FC236}">
                <a16:creationId xmlns:a16="http://schemas.microsoft.com/office/drawing/2014/main" id="{5915AEBD-9ADE-1071-5B94-9B41A489C1F1}"/>
              </a:ext>
            </a:extLst>
          </p:cNvPr>
          <p:cNvPicPr>
            <a:picLocks noChangeAspect="1"/>
          </p:cNvPicPr>
          <p:nvPr/>
        </p:nvPicPr>
        <p:blipFill>
          <a:blip r:embed="rId2"/>
          <a:srcRect r="2253"/>
          <a:stretch>
            <a:fillRect/>
          </a:stretch>
        </p:blipFill>
        <p:spPr>
          <a:xfrm>
            <a:off x="20" y="10"/>
            <a:ext cx="4910308" cy="6857990"/>
          </a:xfrm>
          <a:prstGeom prst="rect">
            <a:avLst/>
          </a:prstGeom>
        </p:spPr>
      </p:pic>
      <p:sp>
        <p:nvSpPr>
          <p:cNvPr id="3" name="Content Placeholder 2">
            <a:extLst>
              <a:ext uri="{FF2B5EF4-FFF2-40B4-BE49-F238E27FC236}">
                <a16:creationId xmlns:a16="http://schemas.microsoft.com/office/drawing/2014/main" id="{B57BB42E-D34C-F297-46B6-5C32EFE832C4}"/>
              </a:ext>
            </a:extLst>
          </p:cNvPr>
          <p:cNvSpPr>
            <a:spLocks noGrp="1"/>
          </p:cNvSpPr>
          <p:nvPr>
            <p:ph idx="1"/>
          </p:nvPr>
        </p:nvSpPr>
        <p:spPr>
          <a:xfrm>
            <a:off x="5568533" y="2214282"/>
            <a:ext cx="5916169" cy="4095078"/>
          </a:xfrm>
        </p:spPr>
        <p:txBody>
          <a:bodyPr>
            <a:normAutofit/>
          </a:bodyPr>
          <a:lstStyle/>
          <a:p>
            <a:r>
              <a:rPr lang="en-GB" sz="1800"/>
              <a:t>A function is a reusable block of code that groups together a sequence of </a:t>
            </a:r>
            <a:r>
              <a:rPr lang="en-GB" sz="1800">
                <a:hlinkClick r:id="rId3"/>
              </a:rPr>
              <a:t>statements</a:t>
            </a:r>
            <a:r>
              <a:rPr lang="en-GB" sz="1800"/>
              <a:t> to perform a specific task.</a:t>
            </a:r>
          </a:p>
        </p:txBody>
      </p:sp>
    </p:spTree>
    <p:extLst>
      <p:ext uri="{BB962C8B-B14F-4D97-AF65-F5344CB8AC3E}">
        <p14:creationId xmlns:p14="http://schemas.microsoft.com/office/powerpoint/2010/main" val="7564009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38002-95A2-A33E-D273-3FC789CB8CDF}"/>
              </a:ext>
            </a:extLst>
          </p:cNvPr>
          <p:cNvSpPr>
            <a:spLocks noGrp="1"/>
          </p:cNvSpPr>
          <p:nvPr>
            <p:ph type="title"/>
          </p:nvPr>
        </p:nvSpPr>
        <p:spPr/>
        <p:txBody>
          <a:bodyPr/>
          <a:lstStyle/>
          <a:p>
            <a:r>
              <a:rPr lang="en-GB" dirty="0"/>
              <a:t>Function declarations</a:t>
            </a:r>
          </a:p>
        </p:txBody>
      </p:sp>
      <p:sp>
        <p:nvSpPr>
          <p:cNvPr id="3" name="Content Placeholder 2">
            <a:extLst>
              <a:ext uri="{FF2B5EF4-FFF2-40B4-BE49-F238E27FC236}">
                <a16:creationId xmlns:a16="http://schemas.microsoft.com/office/drawing/2014/main" id="{7FF5FA46-C449-954B-01A6-041B17830708}"/>
              </a:ext>
            </a:extLst>
          </p:cNvPr>
          <p:cNvSpPr>
            <a:spLocks noGrp="1"/>
          </p:cNvSpPr>
          <p:nvPr>
            <p:ph idx="1"/>
          </p:nvPr>
        </p:nvSpPr>
        <p:spPr/>
        <p:txBody>
          <a:bodyPr>
            <a:normAutofit/>
          </a:bodyPr>
          <a:lstStyle/>
          <a:p>
            <a:r>
              <a:rPr lang="en-GB" dirty="0"/>
              <a:t>In JavaScript, there are many ways to create a </a:t>
            </a:r>
            <a:r>
              <a:rPr lang="en-GB" dirty="0">
                <a:hlinkClick r:id="rId2"/>
              </a:rPr>
              <a:t>function</a:t>
            </a:r>
            <a:endParaRPr lang="en-GB" dirty="0"/>
          </a:p>
          <a:p>
            <a:pPr lvl="1"/>
            <a:r>
              <a:rPr lang="en-GB" dirty="0"/>
              <a:t>One way to create a function is by using a </a:t>
            </a:r>
            <a:r>
              <a:rPr lang="en-GB" i="1" dirty="0"/>
              <a:t>function declaration</a:t>
            </a:r>
            <a:r>
              <a:rPr lang="en-GB" dirty="0"/>
              <a:t>. </a:t>
            </a:r>
          </a:p>
          <a:p>
            <a:r>
              <a:rPr lang="en-GB" dirty="0"/>
              <a:t>Just like how a variable declaration binds a value to a variable name, a function declaration binds a function to a name, or an </a:t>
            </a:r>
            <a:r>
              <a:rPr lang="en-GB" i="1" dirty="0"/>
              <a:t>identifier</a:t>
            </a:r>
            <a:r>
              <a:rPr lang="en-GB" dirty="0"/>
              <a:t>. </a:t>
            </a:r>
          </a:p>
          <a:p>
            <a:r>
              <a:rPr lang="en-GB" dirty="0"/>
              <a:t>Take a look at the anatomy of a function declaration</a:t>
            </a:r>
          </a:p>
          <a:p>
            <a:r>
              <a:rPr lang="en-GB" dirty="0"/>
              <a:t>A function declaration consists of:</a:t>
            </a:r>
          </a:p>
          <a:p>
            <a:pPr lvl="1"/>
            <a:r>
              <a:rPr lang="en-GB" dirty="0"/>
              <a:t>The function keyword.</a:t>
            </a:r>
          </a:p>
          <a:p>
            <a:pPr lvl="1"/>
            <a:r>
              <a:rPr lang="en-GB" dirty="0"/>
              <a:t>The name of the function, or its identifier, followed by parentheses.</a:t>
            </a:r>
          </a:p>
          <a:p>
            <a:pPr lvl="1"/>
            <a:r>
              <a:rPr lang="en-GB" dirty="0"/>
              <a:t>A function body, or the block of statements required to perform a specific task, enclosed in the function’s curly brackets, { }.</a:t>
            </a:r>
          </a:p>
        </p:txBody>
      </p:sp>
      <p:pic>
        <p:nvPicPr>
          <p:cNvPr id="5" name="Picture 4">
            <a:extLst>
              <a:ext uri="{FF2B5EF4-FFF2-40B4-BE49-F238E27FC236}">
                <a16:creationId xmlns:a16="http://schemas.microsoft.com/office/drawing/2014/main" id="{48B15516-69CA-E4F1-F099-7CFA3728B14E}"/>
              </a:ext>
            </a:extLst>
          </p:cNvPr>
          <p:cNvPicPr>
            <a:picLocks noChangeAspect="1"/>
          </p:cNvPicPr>
          <p:nvPr/>
        </p:nvPicPr>
        <p:blipFill>
          <a:blip r:embed="rId3"/>
          <a:stretch>
            <a:fillRect/>
          </a:stretch>
        </p:blipFill>
        <p:spPr>
          <a:xfrm>
            <a:off x="7880988" y="215032"/>
            <a:ext cx="3299746" cy="1996613"/>
          </a:xfrm>
          <a:prstGeom prst="rect">
            <a:avLst/>
          </a:prstGeom>
        </p:spPr>
      </p:pic>
    </p:spTree>
    <p:extLst>
      <p:ext uri="{BB962C8B-B14F-4D97-AF65-F5344CB8AC3E}">
        <p14:creationId xmlns:p14="http://schemas.microsoft.com/office/powerpoint/2010/main" val="418509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E9085-9047-CC76-6F63-B9F8006AD7E7}"/>
              </a:ext>
            </a:extLst>
          </p:cNvPr>
          <p:cNvSpPr>
            <a:spLocks noGrp="1"/>
          </p:cNvSpPr>
          <p:nvPr>
            <p:ph type="title"/>
          </p:nvPr>
        </p:nvSpPr>
        <p:spPr/>
        <p:txBody>
          <a:bodyPr/>
          <a:lstStyle/>
          <a:p>
            <a:r>
              <a:rPr lang="en-GB" dirty="0"/>
              <a:t>Data types:</a:t>
            </a:r>
          </a:p>
        </p:txBody>
      </p:sp>
      <p:sp>
        <p:nvSpPr>
          <p:cNvPr id="3" name="Content Placeholder 2">
            <a:extLst>
              <a:ext uri="{FF2B5EF4-FFF2-40B4-BE49-F238E27FC236}">
                <a16:creationId xmlns:a16="http://schemas.microsoft.com/office/drawing/2014/main" id="{1C762EDF-996D-0305-1509-A6F7B6EF759D}"/>
              </a:ext>
            </a:extLst>
          </p:cNvPr>
          <p:cNvSpPr>
            <a:spLocks noGrp="1"/>
          </p:cNvSpPr>
          <p:nvPr>
            <p:ph idx="1"/>
          </p:nvPr>
        </p:nvSpPr>
        <p:spPr/>
        <p:txBody>
          <a:bodyPr/>
          <a:lstStyle/>
          <a:p>
            <a:r>
              <a:rPr lang="en-GB" dirty="0"/>
              <a:t>In JS there are 8 fundamental data types:</a:t>
            </a:r>
          </a:p>
          <a:p>
            <a:pPr lvl="1"/>
            <a:r>
              <a:rPr lang="en-GB" dirty="0"/>
              <a:t>Number  </a:t>
            </a:r>
          </a:p>
          <a:p>
            <a:pPr lvl="2"/>
            <a:r>
              <a:rPr lang="en-GB" dirty="0"/>
              <a:t>Any number including number with decimals</a:t>
            </a:r>
          </a:p>
          <a:p>
            <a:pPr lvl="1"/>
            <a:r>
              <a:rPr lang="en-GB" dirty="0" err="1"/>
              <a:t>BigInt</a:t>
            </a:r>
            <a:endParaRPr lang="en-GB" dirty="0"/>
          </a:p>
          <a:p>
            <a:pPr lvl="2"/>
            <a:r>
              <a:rPr lang="en-GB" dirty="0"/>
              <a:t>Any number greater than 2^53-1 or less than (2^53-1), with n appended to the number(123456n)</a:t>
            </a:r>
          </a:p>
          <a:p>
            <a:pPr lvl="1"/>
            <a:r>
              <a:rPr lang="en-GB" dirty="0"/>
              <a:t>String</a:t>
            </a:r>
          </a:p>
          <a:p>
            <a:pPr lvl="2"/>
            <a:r>
              <a:rPr lang="en-GB" dirty="0"/>
              <a:t>Any grouping of characters on your keyboard surrounded by quotes “ or ‘</a:t>
            </a:r>
          </a:p>
          <a:p>
            <a:pPr lvl="1"/>
            <a:r>
              <a:rPr lang="en-GB" dirty="0"/>
              <a:t>Boolean</a:t>
            </a:r>
          </a:p>
          <a:p>
            <a:pPr lvl="2"/>
            <a:r>
              <a:rPr lang="en-GB" dirty="0"/>
              <a:t>Only has 2 possible values: true or false</a:t>
            </a:r>
          </a:p>
          <a:p>
            <a:pPr lvl="1"/>
            <a:r>
              <a:rPr lang="en-GB" dirty="0"/>
              <a:t>Null</a:t>
            </a:r>
          </a:p>
          <a:p>
            <a:pPr lvl="2"/>
            <a:r>
              <a:rPr lang="en-GB" dirty="0"/>
              <a:t>Represents intentional absence of a value and is represented by the keyword null (without quotes)</a:t>
            </a:r>
            <a:endParaRPr lang="en-GB" i="1" dirty="0"/>
          </a:p>
        </p:txBody>
      </p:sp>
    </p:spTree>
    <p:extLst>
      <p:ext uri="{BB962C8B-B14F-4D97-AF65-F5344CB8AC3E}">
        <p14:creationId xmlns:p14="http://schemas.microsoft.com/office/powerpoint/2010/main" val="17070887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3867147-1C83-BF71-39B0-B590EE7F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computer code&#10;&#10;AI-generated content may be incorrect.">
            <a:extLst>
              <a:ext uri="{FF2B5EF4-FFF2-40B4-BE49-F238E27FC236}">
                <a16:creationId xmlns:a16="http://schemas.microsoft.com/office/drawing/2014/main" id="{4096477E-A408-0758-8F52-1CB7270E376B}"/>
              </a:ext>
            </a:extLst>
          </p:cNvPr>
          <p:cNvPicPr>
            <a:picLocks noChangeAspect="1"/>
          </p:cNvPicPr>
          <p:nvPr/>
        </p:nvPicPr>
        <p:blipFill>
          <a:blip r:embed="rId2"/>
          <a:stretch>
            <a:fillRect/>
          </a:stretch>
        </p:blipFill>
        <p:spPr>
          <a:xfrm>
            <a:off x="731520" y="1792223"/>
            <a:ext cx="6113926" cy="3338916"/>
          </a:xfrm>
          <a:prstGeom prst="rect">
            <a:avLst/>
          </a:prstGeom>
        </p:spPr>
      </p:pic>
      <p:sp>
        <p:nvSpPr>
          <p:cNvPr id="3" name="Content Placeholder 2">
            <a:extLst>
              <a:ext uri="{FF2B5EF4-FFF2-40B4-BE49-F238E27FC236}">
                <a16:creationId xmlns:a16="http://schemas.microsoft.com/office/drawing/2014/main" id="{6D84B3B8-D6E5-2AAB-8ABC-F6E49D1599FC}"/>
              </a:ext>
            </a:extLst>
          </p:cNvPr>
          <p:cNvSpPr>
            <a:spLocks noGrp="1"/>
          </p:cNvSpPr>
          <p:nvPr>
            <p:ph idx="1"/>
          </p:nvPr>
        </p:nvSpPr>
        <p:spPr>
          <a:xfrm>
            <a:off x="7177176" y="1792224"/>
            <a:ext cx="4307527" cy="4517136"/>
          </a:xfrm>
        </p:spPr>
        <p:txBody>
          <a:bodyPr anchor="t">
            <a:normAutofit/>
          </a:bodyPr>
          <a:lstStyle/>
          <a:p>
            <a:pPr>
              <a:lnSpc>
                <a:spcPct val="110000"/>
              </a:lnSpc>
            </a:pPr>
            <a:r>
              <a:rPr lang="en-GB" sz="1500"/>
              <a:t>A function declaration is a function that is bound to an identifier, or name. </a:t>
            </a:r>
          </a:p>
          <a:p>
            <a:pPr>
              <a:lnSpc>
                <a:spcPct val="110000"/>
              </a:lnSpc>
            </a:pPr>
            <a:r>
              <a:rPr lang="en-GB" sz="1500"/>
              <a:t>We should also be aware of the hoisting feature in JavaScript which allows access to function declarations before they’re defined.</a:t>
            </a:r>
          </a:p>
          <a:p>
            <a:pPr>
              <a:lnSpc>
                <a:spcPct val="110000"/>
              </a:lnSpc>
            </a:pPr>
            <a:endParaRPr lang="en-GB" sz="1500"/>
          </a:p>
          <a:p>
            <a:pPr>
              <a:lnSpc>
                <a:spcPct val="110000"/>
              </a:lnSpc>
            </a:pPr>
            <a:r>
              <a:rPr lang="en-GB" sz="1500"/>
              <a:t>Notice how hoisting allowed greetWorld() to be called before the greetWorld() function was defined! </a:t>
            </a:r>
          </a:p>
          <a:p>
            <a:pPr>
              <a:lnSpc>
                <a:spcPct val="110000"/>
              </a:lnSpc>
            </a:pPr>
            <a:r>
              <a:rPr lang="en-GB" sz="1500"/>
              <a:t>Since hoisting isn’t considered good practice, we simply want you to be aware of this feature.</a:t>
            </a:r>
          </a:p>
          <a:p>
            <a:pPr>
              <a:lnSpc>
                <a:spcPct val="110000"/>
              </a:lnSpc>
            </a:pPr>
            <a:r>
              <a:rPr lang="en-GB" sz="1500"/>
              <a:t>.</a:t>
            </a:r>
          </a:p>
        </p:txBody>
      </p:sp>
    </p:spTree>
    <p:extLst>
      <p:ext uri="{BB962C8B-B14F-4D97-AF65-F5344CB8AC3E}">
        <p14:creationId xmlns:p14="http://schemas.microsoft.com/office/powerpoint/2010/main" val="606976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2DA861-71EB-E1B1-AA66-7E2BF61F2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F11CB6-F8B3-89EC-CAE2-D81E85DA8233}"/>
              </a:ext>
            </a:extLst>
          </p:cNvPr>
          <p:cNvSpPr>
            <a:spLocks noGrp="1"/>
          </p:cNvSpPr>
          <p:nvPr>
            <p:ph type="title"/>
          </p:nvPr>
        </p:nvSpPr>
        <p:spPr>
          <a:xfrm>
            <a:off x="624667" y="600075"/>
            <a:ext cx="6140462" cy="1529932"/>
          </a:xfrm>
        </p:spPr>
        <p:txBody>
          <a:bodyPr anchor="b">
            <a:normAutofit/>
          </a:bodyPr>
          <a:lstStyle/>
          <a:p>
            <a:r>
              <a:rPr lang="en-GB" dirty="0"/>
              <a:t>Calling a function</a:t>
            </a:r>
          </a:p>
        </p:txBody>
      </p:sp>
      <p:sp>
        <p:nvSpPr>
          <p:cNvPr id="3" name="Content Placeholder 2">
            <a:extLst>
              <a:ext uri="{FF2B5EF4-FFF2-40B4-BE49-F238E27FC236}">
                <a16:creationId xmlns:a16="http://schemas.microsoft.com/office/drawing/2014/main" id="{B8458EC6-FC72-9460-640B-565A54C9CB97}"/>
              </a:ext>
            </a:extLst>
          </p:cNvPr>
          <p:cNvSpPr>
            <a:spLocks noGrp="1"/>
          </p:cNvSpPr>
          <p:nvPr>
            <p:ph idx="1"/>
          </p:nvPr>
        </p:nvSpPr>
        <p:spPr>
          <a:xfrm>
            <a:off x="624668" y="2212848"/>
            <a:ext cx="7312323" cy="4096512"/>
          </a:xfrm>
        </p:spPr>
        <p:txBody>
          <a:bodyPr>
            <a:normAutofit/>
          </a:bodyPr>
          <a:lstStyle/>
          <a:p>
            <a:pPr>
              <a:lnSpc>
                <a:spcPct val="110000"/>
              </a:lnSpc>
            </a:pPr>
            <a:r>
              <a:rPr lang="en-GB" sz="1700" dirty="0"/>
              <a:t>As we saw in previous exercises, a function declaration binds a function to an identifier.</a:t>
            </a:r>
          </a:p>
          <a:p>
            <a:pPr>
              <a:lnSpc>
                <a:spcPct val="110000"/>
              </a:lnSpc>
            </a:pPr>
            <a:r>
              <a:rPr lang="en-GB" sz="1700" dirty="0"/>
              <a:t>However, a function declaration does not ask the code inside the function body to run, it just declares the existence of the function. </a:t>
            </a:r>
          </a:p>
          <a:p>
            <a:pPr>
              <a:lnSpc>
                <a:spcPct val="110000"/>
              </a:lnSpc>
            </a:pPr>
            <a:r>
              <a:rPr lang="en-GB" sz="1700" dirty="0"/>
              <a:t>The code inside a function body runs, or </a:t>
            </a:r>
            <a:r>
              <a:rPr lang="en-GB" sz="1700" i="1" dirty="0"/>
              <a:t>executes</a:t>
            </a:r>
            <a:r>
              <a:rPr lang="en-GB" sz="1700" dirty="0"/>
              <a:t>, only when the function is </a:t>
            </a:r>
            <a:r>
              <a:rPr lang="en-GB" sz="1700" i="1" dirty="0"/>
              <a:t>called</a:t>
            </a:r>
            <a:r>
              <a:rPr lang="en-GB" sz="1700" dirty="0"/>
              <a:t>.</a:t>
            </a:r>
          </a:p>
          <a:p>
            <a:pPr>
              <a:lnSpc>
                <a:spcPct val="110000"/>
              </a:lnSpc>
            </a:pPr>
            <a:r>
              <a:rPr lang="en-GB" sz="1700" dirty="0"/>
              <a:t>To </a:t>
            </a:r>
            <a:r>
              <a:rPr lang="en-GB" sz="1700" dirty="0">
                <a:hlinkClick r:id="rId2"/>
              </a:rPr>
              <a:t>call a function</a:t>
            </a:r>
            <a:r>
              <a:rPr lang="en-GB" sz="1700" dirty="0"/>
              <a:t> in your code, you type the function name followed by parentheses.</a:t>
            </a:r>
          </a:p>
          <a:p>
            <a:pPr>
              <a:lnSpc>
                <a:spcPct val="110000"/>
              </a:lnSpc>
            </a:pPr>
            <a:r>
              <a:rPr lang="en-GB" sz="1700" dirty="0"/>
              <a:t>This </a:t>
            </a:r>
            <a:r>
              <a:rPr lang="en-GB" sz="1700" i="1" dirty="0"/>
              <a:t>function call</a:t>
            </a:r>
            <a:r>
              <a:rPr lang="en-GB" sz="1700" dirty="0"/>
              <a:t> executes the function body, or all of the </a:t>
            </a:r>
            <a:r>
              <a:rPr lang="en-GB" sz="1700" dirty="0">
                <a:hlinkClick r:id="rId3"/>
              </a:rPr>
              <a:t>statements</a:t>
            </a:r>
            <a:r>
              <a:rPr lang="en-GB" sz="1700" dirty="0"/>
              <a:t> between the curly braces in the function declaration.</a:t>
            </a:r>
          </a:p>
          <a:p>
            <a:pPr>
              <a:lnSpc>
                <a:spcPct val="110000"/>
              </a:lnSpc>
            </a:pPr>
            <a:r>
              <a:rPr lang="en-GB" sz="1700" dirty="0"/>
              <a:t>We can call the same function as many times as needed.</a:t>
            </a:r>
          </a:p>
        </p:txBody>
      </p:sp>
      <p:pic>
        <p:nvPicPr>
          <p:cNvPr id="5" name="Picture 4">
            <a:extLst>
              <a:ext uri="{FF2B5EF4-FFF2-40B4-BE49-F238E27FC236}">
                <a16:creationId xmlns:a16="http://schemas.microsoft.com/office/drawing/2014/main" id="{54A9C3F9-275C-93DF-ACB4-0C716BF8D805}"/>
              </a:ext>
            </a:extLst>
          </p:cNvPr>
          <p:cNvPicPr>
            <a:picLocks noChangeAspect="1"/>
          </p:cNvPicPr>
          <p:nvPr/>
        </p:nvPicPr>
        <p:blipFill>
          <a:blip r:embed="rId4"/>
          <a:stretch>
            <a:fillRect/>
          </a:stretch>
        </p:blipFill>
        <p:spPr>
          <a:xfrm>
            <a:off x="8529645" y="1776077"/>
            <a:ext cx="2934973" cy="1529933"/>
          </a:xfrm>
          <a:prstGeom prst="rect">
            <a:avLst/>
          </a:prstGeom>
        </p:spPr>
      </p:pic>
      <p:pic>
        <p:nvPicPr>
          <p:cNvPr id="7" name="Picture 6">
            <a:extLst>
              <a:ext uri="{FF2B5EF4-FFF2-40B4-BE49-F238E27FC236}">
                <a16:creationId xmlns:a16="http://schemas.microsoft.com/office/drawing/2014/main" id="{922DEF0C-A133-1D3D-45A4-2741DD0D453C}"/>
              </a:ext>
            </a:extLst>
          </p:cNvPr>
          <p:cNvPicPr>
            <a:picLocks noChangeAspect="1"/>
          </p:cNvPicPr>
          <p:nvPr/>
        </p:nvPicPr>
        <p:blipFill>
          <a:blip r:embed="rId5"/>
          <a:stretch>
            <a:fillRect/>
          </a:stretch>
        </p:blipFill>
        <p:spPr>
          <a:xfrm>
            <a:off x="8508226" y="3999739"/>
            <a:ext cx="2956392" cy="1529933"/>
          </a:xfrm>
          <a:prstGeom prst="rect">
            <a:avLst/>
          </a:prstGeom>
        </p:spPr>
      </p:pic>
    </p:spTree>
    <p:extLst>
      <p:ext uri="{BB962C8B-B14F-4D97-AF65-F5344CB8AC3E}">
        <p14:creationId xmlns:p14="http://schemas.microsoft.com/office/powerpoint/2010/main" val="35579836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07B083-EAC0-A5BB-C369-C9589EC7F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701736-89D6-CA48-5EFD-029925258C36}"/>
              </a:ext>
            </a:extLst>
          </p:cNvPr>
          <p:cNvSpPr>
            <a:spLocks noGrp="1"/>
          </p:cNvSpPr>
          <p:nvPr>
            <p:ph type="title"/>
          </p:nvPr>
        </p:nvSpPr>
        <p:spPr>
          <a:xfrm>
            <a:off x="614677" y="603504"/>
            <a:ext cx="10872216" cy="1527048"/>
          </a:xfrm>
        </p:spPr>
        <p:txBody>
          <a:bodyPr anchor="b">
            <a:normAutofit/>
          </a:bodyPr>
          <a:lstStyle/>
          <a:p>
            <a:r>
              <a:rPr lang="en-GB" dirty="0"/>
              <a:t>Parameters and Arguments</a:t>
            </a:r>
          </a:p>
        </p:txBody>
      </p:sp>
      <p:pic>
        <p:nvPicPr>
          <p:cNvPr id="5" name="Picture 4">
            <a:extLst>
              <a:ext uri="{FF2B5EF4-FFF2-40B4-BE49-F238E27FC236}">
                <a16:creationId xmlns:a16="http://schemas.microsoft.com/office/drawing/2014/main" id="{C1E3DE4B-68EA-7C8D-6A0C-A4301254E705}"/>
              </a:ext>
            </a:extLst>
          </p:cNvPr>
          <p:cNvPicPr>
            <a:picLocks noChangeAspect="1"/>
          </p:cNvPicPr>
          <p:nvPr/>
        </p:nvPicPr>
        <p:blipFill>
          <a:blip r:embed="rId2"/>
          <a:stretch>
            <a:fillRect/>
          </a:stretch>
        </p:blipFill>
        <p:spPr>
          <a:xfrm>
            <a:off x="614678" y="2441274"/>
            <a:ext cx="5173647" cy="2457481"/>
          </a:xfrm>
          <a:prstGeom prst="rect">
            <a:avLst/>
          </a:prstGeom>
        </p:spPr>
      </p:pic>
      <p:sp>
        <p:nvSpPr>
          <p:cNvPr id="3" name="Content Placeholder 2">
            <a:extLst>
              <a:ext uri="{FF2B5EF4-FFF2-40B4-BE49-F238E27FC236}">
                <a16:creationId xmlns:a16="http://schemas.microsoft.com/office/drawing/2014/main" id="{3000DC84-4B94-95E8-39A7-14D808225AD3}"/>
              </a:ext>
            </a:extLst>
          </p:cNvPr>
          <p:cNvSpPr>
            <a:spLocks noGrp="1"/>
          </p:cNvSpPr>
          <p:nvPr>
            <p:ph idx="1"/>
          </p:nvPr>
        </p:nvSpPr>
        <p:spPr>
          <a:xfrm>
            <a:off x="6096000" y="2441273"/>
            <a:ext cx="5385816" cy="3817942"/>
          </a:xfrm>
        </p:spPr>
        <p:txBody>
          <a:bodyPr anchor="t">
            <a:normAutofit/>
          </a:bodyPr>
          <a:lstStyle/>
          <a:p>
            <a:pPr>
              <a:lnSpc>
                <a:spcPct val="110000"/>
              </a:lnSpc>
            </a:pPr>
            <a:r>
              <a:rPr lang="en-GB" sz="1700"/>
              <a:t>Some functions can take inputs and use the inputs to perform a task. </a:t>
            </a:r>
          </a:p>
          <a:p>
            <a:pPr>
              <a:lnSpc>
                <a:spcPct val="110000"/>
              </a:lnSpc>
            </a:pPr>
            <a:r>
              <a:rPr lang="en-GB" sz="1700"/>
              <a:t>When declaring a function, we can specify its parameters. </a:t>
            </a:r>
          </a:p>
          <a:p>
            <a:pPr>
              <a:lnSpc>
                <a:spcPct val="110000"/>
              </a:lnSpc>
            </a:pPr>
            <a:r>
              <a:rPr lang="en-GB" sz="1700"/>
              <a:t>Parameters allow functions to accept input(s) and perform a task using the input(s). </a:t>
            </a:r>
          </a:p>
          <a:p>
            <a:pPr>
              <a:lnSpc>
                <a:spcPct val="110000"/>
              </a:lnSpc>
            </a:pPr>
            <a:r>
              <a:rPr lang="en-GB" sz="1700"/>
              <a:t>We use parameters as placeholders for information that will be passed to the function when it is called.</a:t>
            </a:r>
          </a:p>
          <a:p>
            <a:pPr>
              <a:lnSpc>
                <a:spcPct val="110000"/>
              </a:lnSpc>
            </a:pPr>
            <a:r>
              <a:rPr lang="en-GB" sz="1700"/>
              <a:t>Let’s observe how to specify parameters in our function declaration</a:t>
            </a:r>
          </a:p>
        </p:txBody>
      </p:sp>
    </p:spTree>
    <p:extLst>
      <p:ext uri="{BB962C8B-B14F-4D97-AF65-F5344CB8AC3E}">
        <p14:creationId xmlns:p14="http://schemas.microsoft.com/office/powerpoint/2010/main" val="13599175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867147-1C83-BF71-39B0-B590EE7F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4385C07-99AE-8E34-B69E-62B5E0D9BD12}"/>
              </a:ext>
            </a:extLst>
          </p:cNvPr>
          <p:cNvPicPr>
            <a:picLocks noChangeAspect="1"/>
          </p:cNvPicPr>
          <p:nvPr/>
        </p:nvPicPr>
        <p:blipFill>
          <a:blip r:embed="rId2"/>
          <a:stretch>
            <a:fillRect/>
          </a:stretch>
        </p:blipFill>
        <p:spPr>
          <a:xfrm>
            <a:off x="731520" y="1792223"/>
            <a:ext cx="3698530" cy="2199779"/>
          </a:xfrm>
          <a:prstGeom prst="rect">
            <a:avLst/>
          </a:prstGeom>
        </p:spPr>
      </p:pic>
      <p:sp>
        <p:nvSpPr>
          <p:cNvPr id="3" name="Content Placeholder 2">
            <a:extLst>
              <a:ext uri="{FF2B5EF4-FFF2-40B4-BE49-F238E27FC236}">
                <a16:creationId xmlns:a16="http://schemas.microsoft.com/office/drawing/2014/main" id="{F945442A-4684-CE6C-8AFC-FA748149E6D8}"/>
              </a:ext>
            </a:extLst>
          </p:cNvPr>
          <p:cNvSpPr>
            <a:spLocks noGrp="1"/>
          </p:cNvSpPr>
          <p:nvPr>
            <p:ph idx="1"/>
          </p:nvPr>
        </p:nvSpPr>
        <p:spPr>
          <a:xfrm>
            <a:off x="4882551" y="1792224"/>
            <a:ext cx="6602154" cy="4517136"/>
          </a:xfrm>
        </p:spPr>
        <p:txBody>
          <a:bodyPr anchor="t">
            <a:normAutofit/>
          </a:bodyPr>
          <a:lstStyle/>
          <a:p>
            <a:r>
              <a:rPr lang="en-GB" sz="1800"/>
              <a:t>In the diagram, </a:t>
            </a:r>
            <a:r>
              <a:rPr lang="en-GB" sz="1800" i="1"/>
              <a:t>calculateArea</a:t>
            </a:r>
            <a:r>
              <a:rPr lang="en-GB" sz="1800"/>
              <a:t>(), computes the area of a rectangle, based on two inputs, width and height. </a:t>
            </a:r>
          </a:p>
          <a:p>
            <a:pPr lvl="1"/>
            <a:r>
              <a:rPr lang="en-GB" dirty="0"/>
              <a:t>The parameters are specified between the parenthesis as width and height, and inside the function body, they act just like regular variables . width and height act as placeholders for values that will be multiplied together.</a:t>
            </a:r>
          </a:p>
          <a:p>
            <a:r>
              <a:rPr lang="en-GB" sz="1800"/>
              <a:t>When calling a function that has parameters, we specify the values in the parentheses that follow the function name. </a:t>
            </a:r>
          </a:p>
          <a:p>
            <a:r>
              <a:rPr lang="en-GB" sz="1800"/>
              <a:t>The values that are passed to the function when it is called are called arguments. Arguments can be passed to the function as values or variables.</a:t>
            </a:r>
          </a:p>
        </p:txBody>
      </p:sp>
    </p:spTree>
    <p:extLst>
      <p:ext uri="{BB962C8B-B14F-4D97-AF65-F5344CB8AC3E}">
        <p14:creationId xmlns:p14="http://schemas.microsoft.com/office/powerpoint/2010/main" val="14007266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3867147-1C83-BF71-39B0-B590EE7F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white background with text and numbers&#10;&#10;AI-generated content may be incorrect.">
            <a:extLst>
              <a:ext uri="{FF2B5EF4-FFF2-40B4-BE49-F238E27FC236}">
                <a16:creationId xmlns:a16="http://schemas.microsoft.com/office/drawing/2014/main" id="{043AB217-38B9-E6B6-1D6C-A1810A6A084D}"/>
              </a:ext>
            </a:extLst>
          </p:cNvPr>
          <p:cNvPicPr>
            <a:picLocks noChangeAspect="1"/>
          </p:cNvPicPr>
          <p:nvPr/>
        </p:nvPicPr>
        <p:blipFill>
          <a:blip r:embed="rId2"/>
          <a:stretch>
            <a:fillRect/>
          </a:stretch>
        </p:blipFill>
        <p:spPr>
          <a:xfrm>
            <a:off x="731520" y="1792223"/>
            <a:ext cx="3698530" cy="1757261"/>
          </a:xfrm>
          <a:prstGeom prst="rect">
            <a:avLst/>
          </a:prstGeom>
        </p:spPr>
      </p:pic>
      <p:sp>
        <p:nvSpPr>
          <p:cNvPr id="3" name="Content Placeholder 2">
            <a:extLst>
              <a:ext uri="{FF2B5EF4-FFF2-40B4-BE49-F238E27FC236}">
                <a16:creationId xmlns:a16="http://schemas.microsoft.com/office/drawing/2014/main" id="{96CF94B4-D77C-BB72-5B3B-7B32AB2B7905}"/>
              </a:ext>
            </a:extLst>
          </p:cNvPr>
          <p:cNvSpPr>
            <a:spLocks noGrp="1"/>
          </p:cNvSpPr>
          <p:nvPr>
            <p:ph idx="1"/>
          </p:nvPr>
        </p:nvSpPr>
        <p:spPr>
          <a:xfrm>
            <a:off x="4882551" y="1792224"/>
            <a:ext cx="6602154" cy="4517136"/>
          </a:xfrm>
        </p:spPr>
        <p:txBody>
          <a:bodyPr anchor="t">
            <a:normAutofit/>
          </a:bodyPr>
          <a:lstStyle/>
          <a:p>
            <a:r>
              <a:rPr lang="en-GB" sz="1800" dirty="0"/>
              <a:t>In the function call, the number 10 is passed as the width and 6 is passed as height.</a:t>
            </a:r>
          </a:p>
          <a:p>
            <a:r>
              <a:rPr lang="en-GB" sz="1800" dirty="0"/>
              <a:t>Notice that the order in which arguments are passed and assigned follows the order that the parameters are declared.</a:t>
            </a:r>
          </a:p>
          <a:p>
            <a:r>
              <a:rPr lang="en-GB" sz="1800" dirty="0"/>
              <a:t>The variables </a:t>
            </a:r>
            <a:r>
              <a:rPr lang="en-GB" sz="1800" i="1" dirty="0" err="1"/>
              <a:t>rectWidth</a:t>
            </a:r>
            <a:r>
              <a:rPr lang="en-GB" sz="1800" dirty="0"/>
              <a:t> and </a:t>
            </a:r>
            <a:r>
              <a:rPr lang="en-GB" sz="1800" i="1" dirty="0" err="1"/>
              <a:t>rectHeight</a:t>
            </a:r>
            <a:r>
              <a:rPr lang="en-GB" sz="1800" dirty="0"/>
              <a:t> are initialized with the values for the height and width of a rectangle before being used in the function call.</a:t>
            </a:r>
          </a:p>
          <a:p>
            <a:r>
              <a:rPr lang="en-GB" sz="1800" dirty="0"/>
              <a:t>By using parameters, </a:t>
            </a:r>
            <a:r>
              <a:rPr lang="en-GB" sz="1800" i="1" dirty="0" err="1"/>
              <a:t>calculateArea</a:t>
            </a:r>
            <a:r>
              <a:rPr lang="en-GB" sz="1800" dirty="0"/>
              <a:t>() can be reused to compute the area of any rectangle! </a:t>
            </a:r>
          </a:p>
          <a:p>
            <a:endParaRPr lang="en-GB" sz="1800" dirty="0"/>
          </a:p>
          <a:p>
            <a:endParaRPr lang="en-GB" sz="1800" dirty="0"/>
          </a:p>
        </p:txBody>
      </p:sp>
    </p:spTree>
    <p:extLst>
      <p:ext uri="{BB962C8B-B14F-4D97-AF65-F5344CB8AC3E}">
        <p14:creationId xmlns:p14="http://schemas.microsoft.com/office/powerpoint/2010/main" val="36063087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3867147-1C83-BF71-39B0-B590EE7F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90C3ED-9F41-0372-843C-4658E61CA451}"/>
              </a:ext>
            </a:extLst>
          </p:cNvPr>
          <p:cNvSpPr>
            <a:spLocks noGrp="1"/>
          </p:cNvSpPr>
          <p:nvPr>
            <p:ph type="title"/>
          </p:nvPr>
        </p:nvSpPr>
        <p:spPr>
          <a:xfrm>
            <a:off x="614678" y="548640"/>
            <a:ext cx="10872216" cy="1133856"/>
          </a:xfrm>
        </p:spPr>
        <p:txBody>
          <a:bodyPr anchor="t">
            <a:normAutofit/>
          </a:bodyPr>
          <a:lstStyle/>
          <a:p>
            <a:r>
              <a:rPr lang="en-GB" dirty="0"/>
              <a:t>Default parameters</a:t>
            </a:r>
          </a:p>
        </p:txBody>
      </p:sp>
      <p:pic>
        <p:nvPicPr>
          <p:cNvPr id="7" name="Picture 6">
            <a:extLst>
              <a:ext uri="{FF2B5EF4-FFF2-40B4-BE49-F238E27FC236}">
                <a16:creationId xmlns:a16="http://schemas.microsoft.com/office/drawing/2014/main" id="{CB49BB01-6861-B225-7E24-A07C92D86AC8}"/>
              </a:ext>
            </a:extLst>
          </p:cNvPr>
          <p:cNvPicPr>
            <a:picLocks noChangeAspect="1"/>
          </p:cNvPicPr>
          <p:nvPr/>
        </p:nvPicPr>
        <p:blipFill>
          <a:blip r:embed="rId2"/>
          <a:stretch>
            <a:fillRect/>
          </a:stretch>
        </p:blipFill>
        <p:spPr>
          <a:xfrm>
            <a:off x="731520" y="1792223"/>
            <a:ext cx="3698530" cy="1513816"/>
          </a:xfrm>
          <a:prstGeom prst="rect">
            <a:avLst/>
          </a:prstGeom>
        </p:spPr>
      </p:pic>
      <p:sp>
        <p:nvSpPr>
          <p:cNvPr id="3" name="Content Placeholder 2">
            <a:extLst>
              <a:ext uri="{FF2B5EF4-FFF2-40B4-BE49-F238E27FC236}">
                <a16:creationId xmlns:a16="http://schemas.microsoft.com/office/drawing/2014/main" id="{050E84AC-A79D-CAEE-772B-ADA9BF89F9DD}"/>
              </a:ext>
            </a:extLst>
          </p:cNvPr>
          <p:cNvSpPr>
            <a:spLocks noGrp="1"/>
          </p:cNvSpPr>
          <p:nvPr>
            <p:ph idx="1"/>
          </p:nvPr>
        </p:nvSpPr>
        <p:spPr>
          <a:xfrm>
            <a:off x="4882551" y="1042416"/>
            <a:ext cx="6602154" cy="5266944"/>
          </a:xfrm>
        </p:spPr>
        <p:txBody>
          <a:bodyPr anchor="t">
            <a:normAutofit/>
          </a:bodyPr>
          <a:lstStyle/>
          <a:p>
            <a:pPr>
              <a:lnSpc>
                <a:spcPct val="110000"/>
              </a:lnSpc>
            </a:pPr>
            <a:r>
              <a:rPr lang="en-GB" sz="1600" dirty="0"/>
              <a:t>Default parameters allow parameters to have a predetermined value in case there is no argument passed into the function or if the argument is undefined when called.</a:t>
            </a:r>
          </a:p>
          <a:p>
            <a:pPr>
              <a:lnSpc>
                <a:spcPct val="110000"/>
              </a:lnSpc>
            </a:pPr>
            <a:r>
              <a:rPr lang="en-GB" sz="1600" dirty="0"/>
              <a:t>Take a look at the code snippet below that uses a default parameter</a:t>
            </a:r>
          </a:p>
          <a:p>
            <a:pPr lvl="1">
              <a:lnSpc>
                <a:spcPct val="110000"/>
              </a:lnSpc>
            </a:pPr>
            <a:r>
              <a:rPr lang="en-GB" sz="1600" dirty="0"/>
              <a:t>In the example, we used the = operator to assign the parameter name a default value of 'stranger’.</a:t>
            </a:r>
          </a:p>
          <a:p>
            <a:pPr lvl="1">
              <a:lnSpc>
                <a:spcPct val="110000"/>
              </a:lnSpc>
            </a:pPr>
            <a:r>
              <a:rPr lang="en-GB" sz="1600" dirty="0"/>
              <a:t> This is useful to have in case we ever want to include a non-personalized default greeting!</a:t>
            </a:r>
          </a:p>
          <a:p>
            <a:pPr lvl="1">
              <a:lnSpc>
                <a:spcPct val="110000"/>
              </a:lnSpc>
            </a:pPr>
            <a:r>
              <a:rPr lang="en-GB" sz="1600" dirty="0"/>
              <a:t>When the code calls greeting('Nick') the value of the argument is passed in and, 'Nick', will override the default parameter of 'stranger' to log 'Hello, Nick!' to the console.</a:t>
            </a:r>
          </a:p>
          <a:p>
            <a:pPr lvl="1">
              <a:lnSpc>
                <a:spcPct val="110000"/>
              </a:lnSpc>
            </a:pPr>
            <a:r>
              <a:rPr lang="en-GB" sz="1600" dirty="0"/>
              <a:t>When there isn’t an argument passed into </a:t>
            </a:r>
            <a:r>
              <a:rPr lang="en-GB" sz="1600" i="1" dirty="0"/>
              <a:t>greeting</a:t>
            </a:r>
            <a:r>
              <a:rPr lang="en-GB" sz="1600" dirty="0"/>
              <a:t>(), the default value of 'stranger' is used, and 'Hello, stranger!' is logged to the console.</a:t>
            </a:r>
          </a:p>
          <a:p>
            <a:pPr>
              <a:lnSpc>
                <a:spcPct val="110000"/>
              </a:lnSpc>
            </a:pPr>
            <a:r>
              <a:rPr lang="en-GB" sz="1600" dirty="0"/>
              <a:t>By using a default parameter, we account for situations when an argument isn’t passed into </a:t>
            </a:r>
          </a:p>
        </p:txBody>
      </p:sp>
    </p:spTree>
    <p:extLst>
      <p:ext uri="{BB962C8B-B14F-4D97-AF65-F5344CB8AC3E}">
        <p14:creationId xmlns:p14="http://schemas.microsoft.com/office/powerpoint/2010/main" val="2488283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3CFD96-9599-799B-F886-8F9643EA3175}"/>
              </a:ext>
            </a:extLst>
          </p:cNvPr>
          <p:cNvSpPr>
            <a:spLocks noGrp="1"/>
          </p:cNvSpPr>
          <p:nvPr>
            <p:ph type="title"/>
          </p:nvPr>
        </p:nvSpPr>
        <p:spPr>
          <a:xfrm>
            <a:off x="614679" y="548640"/>
            <a:ext cx="4779572" cy="2067705"/>
          </a:xfrm>
        </p:spPr>
        <p:txBody>
          <a:bodyPr anchor="t">
            <a:normAutofit/>
          </a:bodyPr>
          <a:lstStyle/>
          <a:p>
            <a:r>
              <a:rPr lang="en-GB" dirty="0"/>
              <a:t>Return</a:t>
            </a:r>
          </a:p>
        </p:txBody>
      </p:sp>
      <p:pic>
        <p:nvPicPr>
          <p:cNvPr id="5" name="Picture 4">
            <a:extLst>
              <a:ext uri="{FF2B5EF4-FFF2-40B4-BE49-F238E27FC236}">
                <a16:creationId xmlns:a16="http://schemas.microsoft.com/office/drawing/2014/main" id="{93E98998-1F2B-469D-D757-57E273189340}"/>
              </a:ext>
            </a:extLst>
          </p:cNvPr>
          <p:cNvPicPr>
            <a:picLocks noChangeAspect="1"/>
          </p:cNvPicPr>
          <p:nvPr/>
        </p:nvPicPr>
        <p:blipFill>
          <a:blip r:embed="rId2"/>
          <a:stretch>
            <a:fillRect/>
          </a:stretch>
        </p:blipFill>
        <p:spPr>
          <a:xfrm>
            <a:off x="731520" y="4722657"/>
            <a:ext cx="4673754" cy="1586701"/>
          </a:xfrm>
          <a:prstGeom prst="rect">
            <a:avLst/>
          </a:prstGeom>
        </p:spPr>
      </p:pic>
      <p:sp>
        <p:nvSpPr>
          <p:cNvPr id="3" name="Content Placeholder 2">
            <a:extLst>
              <a:ext uri="{FF2B5EF4-FFF2-40B4-BE49-F238E27FC236}">
                <a16:creationId xmlns:a16="http://schemas.microsoft.com/office/drawing/2014/main" id="{AA1A6BAC-73B8-1D82-6D76-65AE306AC534}"/>
              </a:ext>
            </a:extLst>
          </p:cNvPr>
          <p:cNvSpPr>
            <a:spLocks noGrp="1"/>
          </p:cNvSpPr>
          <p:nvPr>
            <p:ph idx="1"/>
          </p:nvPr>
        </p:nvSpPr>
        <p:spPr>
          <a:xfrm>
            <a:off x="6030551" y="548638"/>
            <a:ext cx="5546770" cy="5760721"/>
          </a:xfrm>
        </p:spPr>
        <p:txBody>
          <a:bodyPr anchor="t">
            <a:normAutofit/>
          </a:bodyPr>
          <a:lstStyle/>
          <a:p>
            <a:pPr>
              <a:lnSpc>
                <a:spcPct val="110000"/>
              </a:lnSpc>
            </a:pPr>
            <a:r>
              <a:rPr lang="en-GB" sz="1800" dirty="0"/>
              <a:t>When a function is called, the computer will run through the function’s code and evaluate the result. </a:t>
            </a:r>
          </a:p>
          <a:p>
            <a:pPr>
              <a:lnSpc>
                <a:spcPct val="110000"/>
              </a:lnSpc>
            </a:pPr>
            <a:r>
              <a:rPr lang="en-GB" sz="1800" dirty="0"/>
              <a:t>By default, the resulting value is undefined.</a:t>
            </a:r>
          </a:p>
          <a:p>
            <a:pPr>
              <a:lnSpc>
                <a:spcPct val="110000"/>
              </a:lnSpc>
            </a:pPr>
            <a:r>
              <a:rPr lang="en-GB" sz="1800" dirty="0"/>
              <a:t>In the code example:</a:t>
            </a:r>
          </a:p>
          <a:p>
            <a:pPr lvl="1">
              <a:lnSpc>
                <a:spcPct val="110000"/>
              </a:lnSpc>
            </a:pPr>
            <a:r>
              <a:rPr lang="en-GB" dirty="0"/>
              <a:t>We defined our function to calculate the area of a width and height parameter. </a:t>
            </a:r>
          </a:p>
          <a:p>
            <a:pPr lvl="1">
              <a:lnSpc>
                <a:spcPct val="110000"/>
              </a:lnSpc>
            </a:pPr>
            <a:r>
              <a:rPr lang="en-GB" dirty="0"/>
              <a:t>Then </a:t>
            </a:r>
            <a:r>
              <a:rPr lang="en-GB" i="1" dirty="0" err="1"/>
              <a:t>rectangleArea</a:t>
            </a:r>
            <a:r>
              <a:rPr lang="en-GB" dirty="0"/>
              <a:t>() is invoked with the arguments 5 and 7. </a:t>
            </a:r>
          </a:p>
          <a:p>
            <a:pPr lvl="1">
              <a:lnSpc>
                <a:spcPct val="110000"/>
              </a:lnSpc>
            </a:pPr>
            <a:r>
              <a:rPr lang="en-GB" dirty="0"/>
              <a:t>But when we went to print the results we got undefined. </a:t>
            </a:r>
          </a:p>
          <a:p>
            <a:pPr lvl="1">
              <a:lnSpc>
                <a:spcPct val="110000"/>
              </a:lnSpc>
            </a:pPr>
            <a:r>
              <a:rPr lang="en-GB" dirty="0"/>
              <a:t>Did we write our function wrong? </a:t>
            </a:r>
          </a:p>
          <a:p>
            <a:pPr lvl="2">
              <a:lnSpc>
                <a:spcPct val="110000"/>
              </a:lnSpc>
            </a:pPr>
            <a:r>
              <a:rPr lang="en-GB" sz="1800" dirty="0"/>
              <a:t>No! In fact, the function worked fine, and the computer did calculate the area as 35, but we didn’t capture it. So how can we do that? With the keyword return!</a:t>
            </a:r>
          </a:p>
        </p:txBody>
      </p:sp>
    </p:spTree>
    <p:extLst>
      <p:ext uri="{BB962C8B-B14F-4D97-AF65-F5344CB8AC3E}">
        <p14:creationId xmlns:p14="http://schemas.microsoft.com/office/powerpoint/2010/main" val="1635903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64D2207-AA67-DAD1-D42E-7A07328C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omputer screen shot of text&#10;&#10;AI-generated content may be incorrect.">
            <a:extLst>
              <a:ext uri="{FF2B5EF4-FFF2-40B4-BE49-F238E27FC236}">
                <a16:creationId xmlns:a16="http://schemas.microsoft.com/office/drawing/2014/main" id="{4964FA26-4075-0D0D-AC89-A0F8EF15A303}"/>
              </a:ext>
            </a:extLst>
          </p:cNvPr>
          <p:cNvPicPr>
            <a:picLocks noChangeAspect="1"/>
          </p:cNvPicPr>
          <p:nvPr/>
        </p:nvPicPr>
        <p:blipFill>
          <a:blip r:embed="rId2"/>
          <a:stretch>
            <a:fillRect/>
          </a:stretch>
        </p:blipFill>
        <p:spPr>
          <a:xfrm>
            <a:off x="727381" y="2297851"/>
            <a:ext cx="3862548" cy="1454917"/>
          </a:xfrm>
          <a:prstGeom prst="rect">
            <a:avLst/>
          </a:prstGeom>
        </p:spPr>
      </p:pic>
      <p:pic>
        <p:nvPicPr>
          <p:cNvPr id="6" name="Picture 5" descr="A close-up of a math equation&#10;&#10;AI-generated content may be incorrect.">
            <a:extLst>
              <a:ext uri="{FF2B5EF4-FFF2-40B4-BE49-F238E27FC236}">
                <a16:creationId xmlns:a16="http://schemas.microsoft.com/office/drawing/2014/main" id="{AAAC4DDF-B2B1-E43B-D620-F9B4F203FB6F}"/>
              </a:ext>
            </a:extLst>
          </p:cNvPr>
          <p:cNvPicPr>
            <a:picLocks noChangeAspect="1"/>
          </p:cNvPicPr>
          <p:nvPr/>
        </p:nvPicPr>
        <p:blipFill>
          <a:blip r:embed="rId3"/>
          <a:stretch>
            <a:fillRect/>
          </a:stretch>
        </p:blipFill>
        <p:spPr>
          <a:xfrm>
            <a:off x="727381" y="4506200"/>
            <a:ext cx="3858768" cy="1485626"/>
          </a:xfrm>
          <a:prstGeom prst="rect">
            <a:avLst/>
          </a:prstGeom>
        </p:spPr>
      </p:pic>
      <p:sp>
        <p:nvSpPr>
          <p:cNvPr id="3" name="Content Placeholder 2">
            <a:extLst>
              <a:ext uri="{FF2B5EF4-FFF2-40B4-BE49-F238E27FC236}">
                <a16:creationId xmlns:a16="http://schemas.microsoft.com/office/drawing/2014/main" id="{57C59374-E64A-2C9A-C89B-958DC8627641}"/>
              </a:ext>
            </a:extLst>
          </p:cNvPr>
          <p:cNvSpPr>
            <a:spLocks noGrp="1"/>
          </p:cNvSpPr>
          <p:nvPr>
            <p:ph idx="1"/>
          </p:nvPr>
        </p:nvSpPr>
        <p:spPr>
          <a:xfrm>
            <a:off x="5317310" y="548638"/>
            <a:ext cx="6260012" cy="5760721"/>
          </a:xfrm>
        </p:spPr>
        <p:txBody>
          <a:bodyPr anchor="t">
            <a:normAutofit/>
          </a:bodyPr>
          <a:lstStyle/>
          <a:p>
            <a:pPr>
              <a:lnSpc>
                <a:spcPct val="110000"/>
              </a:lnSpc>
            </a:pPr>
            <a:r>
              <a:rPr lang="en-GB" sz="1700" dirty="0"/>
              <a:t>To pass back information from the function call, we use a return statement</a:t>
            </a:r>
          </a:p>
          <a:p>
            <a:pPr>
              <a:lnSpc>
                <a:spcPct val="110000"/>
              </a:lnSpc>
            </a:pPr>
            <a:r>
              <a:rPr lang="en-GB" sz="1700" dirty="0"/>
              <a:t>To create a return statement, we use the </a:t>
            </a:r>
            <a:r>
              <a:rPr lang="en-GB" sz="1700" i="1" dirty="0"/>
              <a:t>return</a:t>
            </a:r>
            <a:r>
              <a:rPr lang="en-GB" sz="1700" dirty="0"/>
              <a:t> keyword followed by the </a:t>
            </a:r>
            <a:r>
              <a:rPr lang="en-GB" sz="1700" i="1" dirty="0"/>
              <a:t>value</a:t>
            </a:r>
            <a:r>
              <a:rPr lang="en-GB" sz="1700" dirty="0"/>
              <a:t> that we wish to return. </a:t>
            </a:r>
          </a:p>
          <a:p>
            <a:pPr>
              <a:lnSpc>
                <a:spcPct val="110000"/>
              </a:lnSpc>
            </a:pPr>
            <a:r>
              <a:rPr lang="en-GB" sz="1700" dirty="0"/>
              <a:t>Like we saw above, if the value is omitted, undefined is returned instead.</a:t>
            </a:r>
          </a:p>
          <a:p>
            <a:pPr>
              <a:lnSpc>
                <a:spcPct val="110000"/>
              </a:lnSpc>
            </a:pPr>
            <a:r>
              <a:rPr lang="en-GB" sz="1700" dirty="0"/>
              <a:t>When a return statement is used in a function body, the execution of the function is stopped and the code that follows it will not be executed.</a:t>
            </a:r>
          </a:p>
          <a:p>
            <a:pPr>
              <a:lnSpc>
                <a:spcPct val="110000"/>
              </a:lnSpc>
            </a:pPr>
            <a:r>
              <a:rPr lang="en-GB" sz="1700" dirty="0"/>
              <a:t>If an argument for width or height is less than 0, then </a:t>
            </a:r>
            <a:r>
              <a:rPr lang="en-GB" sz="1700" i="1" dirty="0" err="1"/>
              <a:t>rectangleArea</a:t>
            </a:r>
            <a:r>
              <a:rPr lang="en-GB" sz="1700" dirty="0"/>
              <a:t>() will return 'You need positive integers to calculate area!’. </a:t>
            </a:r>
          </a:p>
          <a:p>
            <a:pPr>
              <a:lnSpc>
                <a:spcPct val="110000"/>
              </a:lnSpc>
            </a:pPr>
            <a:r>
              <a:rPr lang="en-GB" sz="1700" dirty="0"/>
              <a:t>The second return statement width * height will not run.</a:t>
            </a:r>
          </a:p>
          <a:p>
            <a:pPr>
              <a:lnSpc>
                <a:spcPct val="110000"/>
              </a:lnSpc>
            </a:pPr>
            <a:r>
              <a:rPr lang="en-GB" sz="1700" dirty="0"/>
              <a:t>The return keyword is powerful because it allows functions to produce an output. We can then save the output to a variable for later use.</a:t>
            </a:r>
          </a:p>
        </p:txBody>
      </p:sp>
    </p:spTree>
    <p:extLst>
      <p:ext uri="{BB962C8B-B14F-4D97-AF65-F5344CB8AC3E}">
        <p14:creationId xmlns:p14="http://schemas.microsoft.com/office/powerpoint/2010/main" val="3360631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867147-1C83-BF71-39B0-B590EE7F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D74ACE-A340-109E-2437-DF986357E3BB}"/>
              </a:ext>
            </a:extLst>
          </p:cNvPr>
          <p:cNvSpPr>
            <a:spLocks noGrp="1"/>
          </p:cNvSpPr>
          <p:nvPr>
            <p:ph type="title"/>
          </p:nvPr>
        </p:nvSpPr>
        <p:spPr>
          <a:xfrm>
            <a:off x="614678" y="548640"/>
            <a:ext cx="10872216" cy="1133856"/>
          </a:xfrm>
        </p:spPr>
        <p:txBody>
          <a:bodyPr anchor="t">
            <a:normAutofit/>
          </a:bodyPr>
          <a:lstStyle/>
          <a:p>
            <a:r>
              <a:rPr lang="en-GB" dirty="0"/>
              <a:t>Helper functions</a:t>
            </a:r>
          </a:p>
        </p:txBody>
      </p:sp>
      <p:pic>
        <p:nvPicPr>
          <p:cNvPr id="5" name="Picture 4">
            <a:extLst>
              <a:ext uri="{FF2B5EF4-FFF2-40B4-BE49-F238E27FC236}">
                <a16:creationId xmlns:a16="http://schemas.microsoft.com/office/drawing/2014/main" id="{08C1EA27-D8C0-7822-F89E-6312819DA834}"/>
              </a:ext>
            </a:extLst>
          </p:cNvPr>
          <p:cNvPicPr>
            <a:picLocks noChangeAspect="1"/>
          </p:cNvPicPr>
          <p:nvPr/>
        </p:nvPicPr>
        <p:blipFill>
          <a:blip r:embed="rId2"/>
          <a:stretch>
            <a:fillRect/>
          </a:stretch>
        </p:blipFill>
        <p:spPr>
          <a:xfrm>
            <a:off x="731520" y="1792223"/>
            <a:ext cx="6113926" cy="3835098"/>
          </a:xfrm>
          <a:prstGeom prst="rect">
            <a:avLst/>
          </a:prstGeom>
        </p:spPr>
      </p:pic>
      <p:sp>
        <p:nvSpPr>
          <p:cNvPr id="3" name="Content Placeholder 2">
            <a:extLst>
              <a:ext uri="{FF2B5EF4-FFF2-40B4-BE49-F238E27FC236}">
                <a16:creationId xmlns:a16="http://schemas.microsoft.com/office/drawing/2014/main" id="{426FCCD8-3F54-F696-B1AD-DF5746E425E3}"/>
              </a:ext>
            </a:extLst>
          </p:cNvPr>
          <p:cNvSpPr>
            <a:spLocks noGrp="1"/>
          </p:cNvSpPr>
          <p:nvPr>
            <p:ph idx="1"/>
          </p:nvPr>
        </p:nvSpPr>
        <p:spPr>
          <a:xfrm>
            <a:off x="7177176" y="1792224"/>
            <a:ext cx="4307527" cy="4517136"/>
          </a:xfrm>
        </p:spPr>
        <p:txBody>
          <a:bodyPr anchor="t">
            <a:normAutofit/>
          </a:bodyPr>
          <a:lstStyle/>
          <a:p>
            <a:pPr>
              <a:lnSpc>
                <a:spcPct val="110000"/>
              </a:lnSpc>
            </a:pPr>
            <a:r>
              <a:rPr lang="en-GB" sz="1800" dirty="0"/>
              <a:t>We can also use the return value of a function inside another function. These functions being called within another function are often referred to as helper functions. </a:t>
            </a:r>
          </a:p>
          <a:p>
            <a:pPr>
              <a:lnSpc>
                <a:spcPct val="110000"/>
              </a:lnSpc>
            </a:pPr>
            <a:r>
              <a:rPr lang="en-GB" sz="1800" dirty="0"/>
              <a:t>Since each function is carrying out a specific task, it makes our code easier to read and debug if necessary.</a:t>
            </a:r>
          </a:p>
          <a:p>
            <a:pPr>
              <a:lnSpc>
                <a:spcPct val="110000"/>
              </a:lnSpc>
            </a:pPr>
            <a:r>
              <a:rPr lang="en-GB" sz="1800" dirty="0"/>
              <a:t>If we wanted to define a function that converts the temperature from Celsius to Fahrenheit, we could write two functions like:</a:t>
            </a:r>
          </a:p>
        </p:txBody>
      </p:sp>
    </p:spTree>
    <p:extLst>
      <p:ext uri="{BB962C8B-B14F-4D97-AF65-F5344CB8AC3E}">
        <p14:creationId xmlns:p14="http://schemas.microsoft.com/office/powerpoint/2010/main" val="10350858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6C187-21DC-E0DB-6BA9-19FA218FF57B}"/>
              </a:ext>
            </a:extLst>
          </p:cNvPr>
          <p:cNvSpPr>
            <a:spLocks noGrp="1"/>
          </p:cNvSpPr>
          <p:nvPr>
            <p:ph idx="1"/>
          </p:nvPr>
        </p:nvSpPr>
        <p:spPr>
          <a:xfrm>
            <a:off x="612647" y="457200"/>
            <a:ext cx="10653579" cy="5852160"/>
          </a:xfrm>
        </p:spPr>
        <p:txBody>
          <a:bodyPr>
            <a:normAutofit/>
          </a:bodyPr>
          <a:lstStyle/>
          <a:p>
            <a:r>
              <a:rPr lang="en-GB" dirty="0"/>
              <a:t>In the example above:</a:t>
            </a:r>
          </a:p>
          <a:p>
            <a:pPr lvl="1"/>
            <a:r>
              <a:rPr lang="en-GB" i="1" dirty="0" err="1"/>
              <a:t>getFahrenheit</a:t>
            </a:r>
            <a:r>
              <a:rPr lang="en-GB" dirty="0"/>
              <a:t>() is called and 15 is passed as an argument.</a:t>
            </a:r>
          </a:p>
          <a:p>
            <a:pPr lvl="1"/>
            <a:r>
              <a:rPr lang="en-GB" dirty="0"/>
              <a:t>The code block inside of </a:t>
            </a:r>
            <a:r>
              <a:rPr lang="en-GB" i="1" dirty="0" err="1"/>
              <a:t>getFahrenheit</a:t>
            </a:r>
            <a:r>
              <a:rPr lang="en-GB" dirty="0"/>
              <a:t>() calls </a:t>
            </a:r>
            <a:r>
              <a:rPr lang="en-GB" i="1" dirty="0" err="1"/>
              <a:t>multiplyByNineFifths</a:t>
            </a:r>
            <a:r>
              <a:rPr lang="en-GB" dirty="0"/>
              <a:t>() and passes 15 as an argument.</a:t>
            </a:r>
          </a:p>
          <a:p>
            <a:pPr lvl="1"/>
            <a:r>
              <a:rPr lang="en-GB" i="1" dirty="0" err="1"/>
              <a:t>multiplyByNineFifths</a:t>
            </a:r>
            <a:r>
              <a:rPr lang="en-GB" dirty="0"/>
              <a:t>() takes the argument of 15 for the number parameter.</a:t>
            </a:r>
          </a:p>
          <a:p>
            <a:pPr lvl="1"/>
            <a:r>
              <a:rPr lang="en-GB" dirty="0"/>
              <a:t>The code block inside of </a:t>
            </a:r>
            <a:r>
              <a:rPr lang="en-GB" i="1" dirty="0" err="1"/>
              <a:t>multiplyByNineFifths</a:t>
            </a:r>
            <a:r>
              <a:rPr lang="en-GB" dirty="0"/>
              <a:t>() function multiplies 15 by (9/5), which evaluates to 27.</a:t>
            </a:r>
          </a:p>
          <a:p>
            <a:pPr lvl="1"/>
            <a:r>
              <a:rPr lang="en-GB" dirty="0"/>
              <a:t>27 is </a:t>
            </a:r>
            <a:r>
              <a:rPr lang="en-GB" i="1" dirty="0"/>
              <a:t>returned</a:t>
            </a:r>
            <a:r>
              <a:rPr lang="en-GB" dirty="0"/>
              <a:t> back to the function call in </a:t>
            </a:r>
            <a:r>
              <a:rPr lang="en-GB" i="1" dirty="0" err="1"/>
              <a:t>getFahrenheit</a:t>
            </a:r>
            <a:r>
              <a:rPr lang="en-GB" dirty="0"/>
              <a:t>().</a:t>
            </a:r>
          </a:p>
          <a:p>
            <a:pPr lvl="1"/>
            <a:r>
              <a:rPr lang="en-GB" i="1" dirty="0" err="1"/>
              <a:t>getFahrenheit</a:t>
            </a:r>
            <a:r>
              <a:rPr lang="en-GB" dirty="0"/>
              <a:t>() continues to execute. It adds 32 to 27, which evaluates to 59.</a:t>
            </a:r>
          </a:p>
          <a:p>
            <a:pPr lvl="1"/>
            <a:r>
              <a:rPr lang="en-GB" dirty="0"/>
              <a:t>Finally, 59 is </a:t>
            </a:r>
            <a:r>
              <a:rPr lang="en-GB" i="1" dirty="0"/>
              <a:t>returned</a:t>
            </a:r>
            <a:r>
              <a:rPr lang="en-GB" dirty="0"/>
              <a:t> back to the function call </a:t>
            </a:r>
            <a:r>
              <a:rPr lang="en-GB" i="1" dirty="0" err="1"/>
              <a:t>getFahrenheit</a:t>
            </a:r>
            <a:r>
              <a:rPr lang="en-GB" dirty="0"/>
              <a:t>(15).</a:t>
            </a:r>
          </a:p>
          <a:p>
            <a:r>
              <a:rPr lang="en-GB" dirty="0"/>
              <a:t>We can use functions to section off small bits of logic or tasks, then use them when we need to. </a:t>
            </a:r>
          </a:p>
          <a:p>
            <a:r>
              <a:rPr lang="en-GB" dirty="0"/>
              <a:t>Writing helper functions can help take large and difficult tasks and break them into smaller and more manageable tasks.</a:t>
            </a:r>
          </a:p>
          <a:p>
            <a:endParaRPr lang="en-GB" dirty="0"/>
          </a:p>
          <a:p>
            <a:endParaRPr lang="en-GB" dirty="0"/>
          </a:p>
        </p:txBody>
      </p:sp>
    </p:spTree>
    <p:extLst>
      <p:ext uri="{BB962C8B-B14F-4D97-AF65-F5344CB8AC3E}">
        <p14:creationId xmlns:p14="http://schemas.microsoft.com/office/powerpoint/2010/main" val="2483660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D87A70-64A8-3442-AC9C-6E6793A7E0BE}"/>
              </a:ext>
            </a:extLst>
          </p:cNvPr>
          <p:cNvSpPr>
            <a:spLocks noGrp="1"/>
          </p:cNvSpPr>
          <p:nvPr>
            <p:ph idx="1"/>
          </p:nvPr>
        </p:nvSpPr>
        <p:spPr>
          <a:xfrm>
            <a:off x="612647" y="422031"/>
            <a:ext cx="10653579" cy="5887329"/>
          </a:xfrm>
        </p:spPr>
        <p:txBody>
          <a:bodyPr/>
          <a:lstStyle/>
          <a:p>
            <a:r>
              <a:rPr lang="en-GB" dirty="0"/>
              <a:t>Undefined:</a:t>
            </a:r>
          </a:p>
          <a:p>
            <a:pPr lvl="1"/>
            <a:r>
              <a:rPr lang="en-GB" dirty="0"/>
              <a:t>This data type is denoted by the keyword </a:t>
            </a:r>
            <a:r>
              <a:rPr lang="en-GB" i="1" dirty="0"/>
              <a:t>undefined </a:t>
            </a:r>
            <a:r>
              <a:rPr lang="en-GB" dirty="0"/>
              <a:t>(without quotes)</a:t>
            </a:r>
          </a:p>
          <a:p>
            <a:pPr lvl="1"/>
            <a:r>
              <a:rPr lang="en-GB" dirty="0"/>
              <a:t>it also represents absence of a value though it has a different use than </a:t>
            </a:r>
            <a:r>
              <a:rPr lang="en-GB" i="1" dirty="0"/>
              <a:t>null.</a:t>
            </a:r>
          </a:p>
          <a:p>
            <a:pPr lvl="1"/>
            <a:r>
              <a:rPr lang="en-GB" dirty="0"/>
              <a:t>it means that a given value does not exits</a:t>
            </a:r>
          </a:p>
          <a:p>
            <a:r>
              <a:rPr lang="en-GB" dirty="0"/>
              <a:t>Symbol:</a:t>
            </a:r>
          </a:p>
          <a:p>
            <a:pPr lvl="1"/>
            <a:r>
              <a:rPr lang="en-GB" dirty="0"/>
              <a:t>Unique identifiers</a:t>
            </a:r>
          </a:p>
          <a:p>
            <a:r>
              <a:rPr lang="en-GB" dirty="0"/>
              <a:t>Object:</a:t>
            </a:r>
          </a:p>
          <a:p>
            <a:pPr lvl="1"/>
            <a:r>
              <a:rPr lang="en-GB" dirty="0"/>
              <a:t>Collections of related data</a:t>
            </a:r>
          </a:p>
          <a:p>
            <a:r>
              <a:rPr lang="en-GB" dirty="0"/>
              <a:t>In the code example, we first print a string. Our string isn’t just a single word, it includes both capital and lowercase letters, spaces and punctuation.</a:t>
            </a:r>
          </a:p>
          <a:p>
            <a:r>
              <a:rPr lang="en-GB" dirty="0"/>
              <a:t>Next we printed the number 40 (without quotes)</a:t>
            </a:r>
          </a:p>
          <a:p>
            <a:endParaRPr lang="en-GB" dirty="0"/>
          </a:p>
          <a:p>
            <a:pPr lvl="1"/>
            <a:endParaRPr lang="en-GB" dirty="0"/>
          </a:p>
        </p:txBody>
      </p:sp>
      <p:pic>
        <p:nvPicPr>
          <p:cNvPr id="5" name="Picture 4">
            <a:extLst>
              <a:ext uri="{FF2B5EF4-FFF2-40B4-BE49-F238E27FC236}">
                <a16:creationId xmlns:a16="http://schemas.microsoft.com/office/drawing/2014/main" id="{7CBBA18D-82FB-E8C9-2880-609B50403FF7}"/>
              </a:ext>
            </a:extLst>
          </p:cNvPr>
          <p:cNvPicPr>
            <a:picLocks noChangeAspect="1"/>
          </p:cNvPicPr>
          <p:nvPr/>
        </p:nvPicPr>
        <p:blipFill>
          <a:blip r:embed="rId2"/>
          <a:stretch>
            <a:fillRect/>
          </a:stretch>
        </p:blipFill>
        <p:spPr>
          <a:xfrm>
            <a:off x="5804783" y="2052966"/>
            <a:ext cx="4427604" cy="876376"/>
          </a:xfrm>
          <a:prstGeom prst="rect">
            <a:avLst/>
          </a:prstGeom>
        </p:spPr>
      </p:pic>
    </p:spTree>
    <p:extLst>
      <p:ext uri="{BB962C8B-B14F-4D97-AF65-F5344CB8AC3E}">
        <p14:creationId xmlns:p14="http://schemas.microsoft.com/office/powerpoint/2010/main" val="20469846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207B083-EAC0-A5BB-C369-C9589EC7F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1C2C11-22D2-9B5F-45EE-ADD814DF50A9}"/>
              </a:ext>
            </a:extLst>
          </p:cNvPr>
          <p:cNvSpPr>
            <a:spLocks noGrp="1"/>
          </p:cNvSpPr>
          <p:nvPr>
            <p:ph type="title"/>
          </p:nvPr>
        </p:nvSpPr>
        <p:spPr>
          <a:xfrm>
            <a:off x="614677" y="603504"/>
            <a:ext cx="10872216" cy="1527048"/>
          </a:xfrm>
        </p:spPr>
        <p:txBody>
          <a:bodyPr anchor="b">
            <a:normAutofit/>
          </a:bodyPr>
          <a:lstStyle/>
          <a:p>
            <a:r>
              <a:rPr lang="en-GB" dirty="0"/>
              <a:t>Function Expressions</a:t>
            </a:r>
          </a:p>
        </p:txBody>
      </p:sp>
      <p:pic>
        <p:nvPicPr>
          <p:cNvPr id="6" name="Picture 5">
            <a:extLst>
              <a:ext uri="{FF2B5EF4-FFF2-40B4-BE49-F238E27FC236}">
                <a16:creationId xmlns:a16="http://schemas.microsoft.com/office/drawing/2014/main" id="{365A0AF9-9490-1065-06D7-1F5482FE1C7B}"/>
              </a:ext>
            </a:extLst>
          </p:cNvPr>
          <p:cNvPicPr>
            <a:picLocks noChangeAspect="1"/>
          </p:cNvPicPr>
          <p:nvPr/>
        </p:nvPicPr>
        <p:blipFill>
          <a:blip r:embed="rId2"/>
          <a:stretch>
            <a:fillRect/>
          </a:stretch>
        </p:blipFill>
        <p:spPr>
          <a:xfrm>
            <a:off x="614678" y="2441274"/>
            <a:ext cx="5173647" cy="1940117"/>
          </a:xfrm>
          <a:prstGeom prst="rect">
            <a:avLst/>
          </a:prstGeom>
        </p:spPr>
      </p:pic>
      <p:sp>
        <p:nvSpPr>
          <p:cNvPr id="3" name="Content Placeholder 2">
            <a:extLst>
              <a:ext uri="{FF2B5EF4-FFF2-40B4-BE49-F238E27FC236}">
                <a16:creationId xmlns:a16="http://schemas.microsoft.com/office/drawing/2014/main" id="{082257EC-917D-4B91-EE5B-194DDB2D287A}"/>
              </a:ext>
            </a:extLst>
          </p:cNvPr>
          <p:cNvSpPr>
            <a:spLocks noGrp="1"/>
          </p:cNvSpPr>
          <p:nvPr>
            <p:ph idx="1"/>
          </p:nvPr>
        </p:nvSpPr>
        <p:spPr>
          <a:xfrm>
            <a:off x="6096000" y="2441273"/>
            <a:ext cx="5385816" cy="3817942"/>
          </a:xfrm>
        </p:spPr>
        <p:txBody>
          <a:bodyPr anchor="t">
            <a:normAutofit/>
          </a:bodyPr>
          <a:lstStyle/>
          <a:p>
            <a:pPr>
              <a:lnSpc>
                <a:spcPct val="110000"/>
              </a:lnSpc>
            </a:pPr>
            <a:r>
              <a:rPr lang="en-GB" sz="1800"/>
              <a:t>Another way to define a function is to use a function expression. </a:t>
            </a:r>
          </a:p>
          <a:p>
            <a:pPr>
              <a:lnSpc>
                <a:spcPct val="110000"/>
              </a:lnSpc>
            </a:pPr>
            <a:r>
              <a:rPr lang="en-GB" sz="1800"/>
              <a:t>To define a function inside an expression, we can use the function keyword. </a:t>
            </a:r>
          </a:p>
          <a:p>
            <a:pPr>
              <a:lnSpc>
                <a:spcPct val="110000"/>
              </a:lnSpc>
            </a:pPr>
            <a:r>
              <a:rPr lang="en-GB" sz="1800"/>
              <a:t>In a function expression, the function name is usually omitted. </a:t>
            </a:r>
          </a:p>
          <a:p>
            <a:pPr>
              <a:lnSpc>
                <a:spcPct val="110000"/>
              </a:lnSpc>
            </a:pPr>
            <a:r>
              <a:rPr lang="en-GB" sz="1800"/>
              <a:t>A function with no name is called an anonymous function. </a:t>
            </a:r>
          </a:p>
          <a:p>
            <a:pPr>
              <a:lnSpc>
                <a:spcPct val="110000"/>
              </a:lnSpc>
            </a:pPr>
            <a:r>
              <a:rPr lang="en-GB" sz="1800"/>
              <a:t>A function expression is often stored in a variable in order to refer to it.</a:t>
            </a:r>
          </a:p>
        </p:txBody>
      </p:sp>
    </p:spTree>
    <p:extLst>
      <p:ext uri="{BB962C8B-B14F-4D97-AF65-F5344CB8AC3E}">
        <p14:creationId xmlns:p14="http://schemas.microsoft.com/office/powerpoint/2010/main" val="29793443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ECD5B1-CD6E-5D29-D73D-E50B275BA93D}"/>
              </a:ext>
            </a:extLst>
          </p:cNvPr>
          <p:cNvSpPr>
            <a:spLocks noGrp="1"/>
          </p:cNvSpPr>
          <p:nvPr>
            <p:ph idx="1"/>
          </p:nvPr>
        </p:nvSpPr>
        <p:spPr>
          <a:xfrm>
            <a:off x="612647" y="548640"/>
            <a:ext cx="10653579" cy="5760720"/>
          </a:xfrm>
        </p:spPr>
        <p:txBody>
          <a:bodyPr/>
          <a:lstStyle/>
          <a:p>
            <a:r>
              <a:rPr lang="en-GB" dirty="0"/>
              <a:t>To declare a function expression:</a:t>
            </a:r>
          </a:p>
          <a:p>
            <a:pPr lvl="1"/>
            <a:r>
              <a:rPr lang="en-GB" dirty="0"/>
              <a:t>Declare a variable to make the variable’s name be the name, or identifier, of your function. </a:t>
            </a:r>
          </a:p>
          <a:p>
            <a:pPr lvl="1"/>
            <a:r>
              <a:rPr lang="en-GB" dirty="0"/>
              <a:t>It is common practice to use </a:t>
            </a:r>
            <a:r>
              <a:rPr lang="en-GB" dirty="0" err="1"/>
              <a:t>const</a:t>
            </a:r>
            <a:r>
              <a:rPr lang="en-GB" dirty="0"/>
              <a:t> as the keyword to declare the variable.</a:t>
            </a:r>
          </a:p>
          <a:p>
            <a:pPr lvl="1"/>
            <a:r>
              <a:rPr lang="en-GB" dirty="0"/>
              <a:t>Assign as that variable’s value an anonymous function created by using the function keyword followed by a set of parentheses with possible parameters. </a:t>
            </a:r>
          </a:p>
          <a:p>
            <a:pPr lvl="1"/>
            <a:r>
              <a:rPr lang="en-GB" dirty="0"/>
              <a:t>Then a set of curly braces that contain the function body.</a:t>
            </a:r>
          </a:p>
          <a:p>
            <a:r>
              <a:rPr lang="en-GB" dirty="0"/>
              <a:t>To invoke a function expression, write the name of the variable in which the function is stored followed by parentheses enclosing any arguments being passed into the function.</a:t>
            </a:r>
          </a:p>
          <a:p>
            <a:r>
              <a:rPr lang="en-GB" dirty="0"/>
              <a:t>Unlike function declarations, function expressions are not hoisted so they cannot be called before they are defined.</a:t>
            </a:r>
          </a:p>
        </p:txBody>
      </p:sp>
      <p:pic>
        <p:nvPicPr>
          <p:cNvPr id="5" name="Picture 4">
            <a:extLst>
              <a:ext uri="{FF2B5EF4-FFF2-40B4-BE49-F238E27FC236}">
                <a16:creationId xmlns:a16="http://schemas.microsoft.com/office/drawing/2014/main" id="{E66F38E8-9E20-0081-8250-EEECCC7D8D0A}"/>
              </a:ext>
            </a:extLst>
          </p:cNvPr>
          <p:cNvPicPr>
            <a:picLocks noChangeAspect="1"/>
          </p:cNvPicPr>
          <p:nvPr/>
        </p:nvPicPr>
        <p:blipFill>
          <a:blip r:embed="rId2"/>
          <a:stretch>
            <a:fillRect/>
          </a:stretch>
        </p:blipFill>
        <p:spPr>
          <a:xfrm>
            <a:off x="2924778" y="5311884"/>
            <a:ext cx="6342443" cy="997476"/>
          </a:xfrm>
          <a:prstGeom prst="rect">
            <a:avLst/>
          </a:prstGeom>
        </p:spPr>
      </p:pic>
    </p:spTree>
    <p:extLst>
      <p:ext uri="{BB962C8B-B14F-4D97-AF65-F5344CB8AC3E}">
        <p14:creationId xmlns:p14="http://schemas.microsoft.com/office/powerpoint/2010/main" val="16697503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867C6C-C426-3E30-5446-52685E13A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C98E26-4950-FBB5-0C49-7B6DD2A391CB}"/>
              </a:ext>
            </a:extLst>
          </p:cNvPr>
          <p:cNvSpPr>
            <a:spLocks noGrp="1"/>
          </p:cNvSpPr>
          <p:nvPr>
            <p:ph type="title"/>
          </p:nvPr>
        </p:nvSpPr>
        <p:spPr>
          <a:xfrm>
            <a:off x="1017431" y="1538242"/>
            <a:ext cx="3710319" cy="1784282"/>
          </a:xfrm>
        </p:spPr>
        <p:txBody>
          <a:bodyPr anchor="t">
            <a:normAutofit/>
          </a:bodyPr>
          <a:lstStyle/>
          <a:p>
            <a:pPr algn="r"/>
            <a:r>
              <a:rPr lang="en-GB" dirty="0"/>
              <a:t>Arrow Functions</a:t>
            </a:r>
            <a:endParaRPr lang="en-GB"/>
          </a:p>
        </p:txBody>
      </p:sp>
      <p:pic>
        <p:nvPicPr>
          <p:cNvPr id="7" name="Picture 6" descr="A screen shot of a computer&#10;&#10;AI-generated content may be incorrect.">
            <a:extLst>
              <a:ext uri="{FF2B5EF4-FFF2-40B4-BE49-F238E27FC236}">
                <a16:creationId xmlns:a16="http://schemas.microsoft.com/office/drawing/2014/main" id="{402985A5-AAA6-DE0E-490C-B97EBB8C44CF}"/>
              </a:ext>
            </a:extLst>
          </p:cNvPr>
          <p:cNvPicPr>
            <a:picLocks noChangeAspect="1"/>
          </p:cNvPicPr>
          <p:nvPr/>
        </p:nvPicPr>
        <p:blipFill>
          <a:blip r:embed="rId2"/>
          <a:stretch>
            <a:fillRect/>
          </a:stretch>
        </p:blipFill>
        <p:spPr>
          <a:xfrm>
            <a:off x="1233435" y="4109063"/>
            <a:ext cx="3494314" cy="1047494"/>
          </a:xfrm>
          <a:prstGeom prst="rect">
            <a:avLst/>
          </a:prstGeom>
        </p:spPr>
      </p:pic>
      <p:sp>
        <p:nvSpPr>
          <p:cNvPr id="3" name="Content Placeholder 2">
            <a:extLst>
              <a:ext uri="{FF2B5EF4-FFF2-40B4-BE49-F238E27FC236}">
                <a16:creationId xmlns:a16="http://schemas.microsoft.com/office/drawing/2014/main" id="{A308717B-DF88-24B1-460F-CDC169313557}"/>
              </a:ext>
            </a:extLst>
          </p:cNvPr>
          <p:cNvSpPr>
            <a:spLocks noGrp="1"/>
          </p:cNvSpPr>
          <p:nvPr>
            <p:ph idx="1"/>
          </p:nvPr>
        </p:nvSpPr>
        <p:spPr>
          <a:xfrm>
            <a:off x="5455921" y="1513360"/>
            <a:ext cx="5111438" cy="4306236"/>
          </a:xfrm>
        </p:spPr>
        <p:txBody>
          <a:bodyPr>
            <a:normAutofit/>
          </a:bodyPr>
          <a:lstStyle/>
          <a:p>
            <a:pPr>
              <a:lnSpc>
                <a:spcPct val="110000"/>
              </a:lnSpc>
            </a:pPr>
            <a:r>
              <a:rPr lang="en-GB" sz="1700"/>
              <a:t>A shorter way to write functions by using the special “fat arrow” () =&gt; notation.</a:t>
            </a:r>
          </a:p>
          <a:p>
            <a:pPr>
              <a:lnSpc>
                <a:spcPct val="110000"/>
              </a:lnSpc>
            </a:pPr>
            <a:r>
              <a:rPr lang="en-GB" sz="1700"/>
              <a:t>Arrow functions remove the need to type out the keyword function every time you need to create a function. </a:t>
            </a:r>
          </a:p>
          <a:p>
            <a:pPr lvl="1">
              <a:lnSpc>
                <a:spcPct val="110000"/>
              </a:lnSpc>
            </a:pPr>
            <a:r>
              <a:rPr lang="en-GB" sz="1700"/>
              <a:t>Instead, you first include the parameters inside the ( ) and then add an arrow =&gt; that points to the function body surrounded in { } like this</a:t>
            </a:r>
          </a:p>
          <a:p>
            <a:pPr lvl="1">
              <a:lnSpc>
                <a:spcPct val="110000"/>
              </a:lnSpc>
            </a:pPr>
            <a:r>
              <a:rPr lang="en-GB" sz="1700"/>
              <a:t>It’s important to be familiar with the multiple ways of writing functions because you will come across each of these when reading other JavaScript code. </a:t>
            </a:r>
          </a:p>
        </p:txBody>
      </p:sp>
    </p:spTree>
    <p:extLst>
      <p:ext uri="{BB962C8B-B14F-4D97-AF65-F5344CB8AC3E}">
        <p14:creationId xmlns:p14="http://schemas.microsoft.com/office/powerpoint/2010/main" val="13213369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3B95-8C93-8E0E-3102-138A3B258FAD}"/>
              </a:ext>
            </a:extLst>
          </p:cNvPr>
          <p:cNvSpPr>
            <a:spLocks noGrp="1"/>
          </p:cNvSpPr>
          <p:nvPr>
            <p:ph type="title"/>
          </p:nvPr>
        </p:nvSpPr>
        <p:spPr/>
        <p:txBody>
          <a:bodyPr/>
          <a:lstStyle/>
          <a:p>
            <a:r>
              <a:rPr lang="en-GB" dirty="0"/>
              <a:t>Concise Body Arrow Functions</a:t>
            </a:r>
          </a:p>
        </p:txBody>
      </p:sp>
      <p:sp>
        <p:nvSpPr>
          <p:cNvPr id="3" name="Content Placeholder 2">
            <a:extLst>
              <a:ext uri="{FF2B5EF4-FFF2-40B4-BE49-F238E27FC236}">
                <a16:creationId xmlns:a16="http://schemas.microsoft.com/office/drawing/2014/main" id="{F2AC8462-AD50-6FED-D345-01E69202A630}"/>
              </a:ext>
            </a:extLst>
          </p:cNvPr>
          <p:cNvSpPr>
            <a:spLocks noGrp="1"/>
          </p:cNvSpPr>
          <p:nvPr>
            <p:ph idx="1"/>
          </p:nvPr>
        </p:nvSpPr>
        <p:spPr/>
        <p:txBody>
          <a:bodyPr>
            <a:normAutofit/>
          </a:bodyPr>
          <a:lstStyle/>
          <a:p>
            <a:r>
              <a:rPr lang="en-GB" dirty="0"/>
              <a:t>JavaScript also provides several ways to refactor arrow function syntax. </a:t>
            </a:r>
          </a:p>
          <a:p>
            <a:r>
              <a:rPr lang="en-GB" dirty="0"/>
              <a:t>The most condensed form of the function is known as concise body. </a:t>
            </a:r>
          </a:p>
          <a:p>
            <a:r>
              <a:rPr lang="en-GB" dirty="0"/>
              <a:t>We’ll explore a few of these techniques below:</a:t>
            </a:r>
          </a:p>
          <a:p>
            <a:pPr lvl="1"/>
            <a:r>
              <a:rPr lang="en-GB" dirty="0"/>
              <a:t>Functions that take only a single parameter do not need that parameter to be enclosed in parentheses. However, if a function takes zero or multiple parameters, parentheses are required.</a:t>
            </a:r>
          </a:p>
          <a:p>
            <a:pPr lvl="1"/>
            <a:endParaRPr lang="en-GB" dirty="0"/>
          </a:p>
        </p:txBody>
      </p:sp>
      <p:pic>
        <p:nvPicPr>
          <p:cNvPr id="5" name="Picture 4">
            <a:extLst>
              <a:ext uri="{FF2B5EF4-FFF2-40B4-BE49-F238E27FC236}">
                <a16:creationId xmlns:a16="http://schemas.microsoft.com/office/drawing/2014/main" id="{B50CCDF9-A630-27CF-7510-495B176D4634}"/>
              </a:ext>
            </a:extLst>
          </p:cNvPr>
          <p:cNvPicPr>
            <a:picLocks noChangeAspect="1"/>
          </p:cNvPicPr>
          <p:nvPr/>
        </p:nvPicPr>
        <p:blipFill>
          <a:blip r:embed="rId2"/>
          <a:stretch>
            <a:fillRect/>
          </a:stretch>
        </p:blipFill>
        <p:spPr>
          <a:xfrm>
            <a:off x="3679014" y="4012446"/>
            <a:ext cx="3596952" cy="1775614"/>
          </a:xfrm>
          <a:prstGeom prst="rect">
            <a:avLst/>
          </a:prstGeom>
        </p:spPr>
      </p:pic>
    </p:spTree>
    <p:extLst>
      <p:ext uri="{BB962C8B-B14F-4D97-AF65-F5344CB8AC3E}">
        <p14:creationId xmlns:p14="http://schemas.microsoft.com/office/powerpoint/2010/main" val="17831128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5A14613-C96C-F5FD-0593-24D7C0DA4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A181EB-E720-10D1-D2C1-5CEBBDC24744}"/>
              </a:ext>
            </a:extLst>
          </p:cNvPr>
          <p:cNvSpPr>
            <a:spLocks noGrp="1"/>
          </p:cNvSpPr>
          <p:nvPr>
            <p:ph idx="1"/>
          </p:nvPr>
        </p:nvSpPr>
        <p:spPr>
          <a:xfrm>
            <a:off x="619758" y="756184"/>
            <a:ext cx="5237577" cy="5553176"/>
          </a:xfrm>
        </p:spPr>
        <p:txBody>
          <a:bodyPr>
            <a:normAutofit fontScale="92500"/>
          </a:bodyPr>
          <a:lstStyle/>
          <a:p>
            <a:pPr lvl="1"/>
            <a:r>
              <a:rPr lang="en-GB" dirty="0"/>
              <a:t>A function body composed of a single-line block does not need curly braces. </a:t>
            </a:r>
          </a:p>
          <a:p>
            <a:pPr lvl="1"/>
            <a:r>
              <a:rPr lang="en-GB" dirty="0"/>
              <a:t>Without the curly braces, whatever that line evaluates will be automatically returned. </a:t>
            </a:r>
          </a:p>
          <a:p>
            <a:pPr lvl="1"/>
            <a:r>
              <a:rPr lang="en-GB" dirty="0"/>
              <a:t>The contents of the block should immediately follow the arrow =&gt; and the return keyword can be removed. This is referred to as </a:t>
            </a:r>
            <a:r>
              <a:rPr lang="en-GB" i="1" dirty="0"/>
              <a:t>implicit return</a:t>
            </a:r>
            <a:r>
              <a:rPr lang="en-GB" dirty="0"/>
              <a:t>.</a:t>
            </a:r>
          </a:p>
          <a:p>
            <a:r>
              <a:rPr lang="en-GB" dirty="0"/>
              <a:t>Notice the following changes:</a:t>
            </a:r>
          </a:p>
          <a:p>
            <a:pPr lvl="1"/>
            <a:r>
              <a:rPr lang="en-GB" dirty="0"/>
              <a:t>The parentheses around </a:t>
            </a:r>
            <a:r>
              <a:rPr lang="en-GB" i="1" dirty="0" err="1"/>
              <a:t>num</a:t>
            </a:r>
            <a:r>
              <a:rPr lang="en-GB" dirty="0"/>
              <a:t> have been removed, since it has a single parameter.</a:t>
            </a:r>
          </a:p>
          <a:p>
            <a:pPr lvl="1"/>
            <a:r>
              <a:rPr lang="en-GB" dirty="0"/>
              <a:t>The curly braces { } have been removed since the function consists of a single-line block.</a:t>
            </a:r>
          </a:p>
          <a:p>
            <a:pPr lvl="1"/>
            <a:r>
              <a:rPr lang="en-GB" dirty="0"/>
              <a:t>The return keyword has been removed since the function consists of a single-line block.</a:t>
            </a:r>
          </a:p>
          <a:p>
            <a:pPr lvl="1"/>
            <a:endParaRPr lang="en-GB" dirty="0"/>
          </a:p>
          <a:p>
            <a:pPr lvl="1"/>
            <a:endParaRPr lang="en-GB" dirty="0"/>
          </a:p>
          <a:p>
            <a:pPr lvl="1"/>
            <a:endParaRPr lang="en-GB" dirty="0"/>
          </a:p>
          <a:p>
            <a:pPr lvl="1"/>
            <a:endParaRPr lang="en-GB" dirty="0"/>
          </a:p>
          <a:p>
            <a:pPr lvl="1"/>
            <a:endParaRPr lang="en-GB" dirty="0"/>
          </a:p>
          <a:p>
            <a:pPr lvl="1"/>
            <a:endParaRPr lang="en-GB" dirty="0"/>
          </a:p>
        </p:txBody>
      </p:sp>
      <p:pic>
        <p:nvPicPr>
          <p:cNvPr id="6" name="Picture 5">
            <a:extLst>
              <a:ext uri="{FF2B5EF4-FFF2-40B4-BE49-F238E27FC236}">
                <a16:creationId xmlns:a16="http://schemas.microsoft.com/office/drawing/2014/main" id="{13295087-679F-CD75-FF38-32A15D661739}"/>
              </a:ext>
            </a:extLst>
          </p:cNvPr>
          <p:cNvPicPr>
            <a:picLocks noChangeAspect="1"/>
          </p:cNvPicPr>
          <p:nvPr/>
        </p:nvPicPr>
        <p:blipFill>
          <a:blip r:embed="rId2"/>
          <a:stretch>
            <a:fillRect/>
          </a:stretch>
        </p:blipFill>
        <p:spPr>
          <a:xfrm>
            <a:off x="6834858" y="756184"/>
            <a:ext cx="4919650" cy="2558217"/>
          </a:xfrm>
          <a:prstGeom prst="rect">
            <a:avLst/>
          </a:prstGeom>
        </p:spPr>
      </p:pic>
      <p:pic>
        <p:nvPicPr>
          <p:cNvPr id="8" name="Picture 7">
            <a:extLst>
              <a:ext uri="{FF2B5EF4-FFF2-40B4-BE49-F238E27FC236}">
                <a16:creationId xmlns:a16="http://schemas.microsoft.com/office/drawing/2014/main" id="{D5C2BBFE-7974-6E0A-3E3F-5C7C0CF0E406}"/>
              </a:ext>
            </a:extLst>
          </p:cNvPr>
          <p:cNvPicPr>
            <a:picLocks noChangeAspect="1"/>
          </p:cNvPicPr>
          <p:nvPr/>
        </p:nvPicPr>
        <p:blipFill>
          <a:blip r:embed="rId3"/>
          <a:stretch>
            <a:fillRect/>
          </a:stretch>
        </p:blipFill>
        <p:spPr>
          <a:xfrm>
            <a:off x="6834858" y="3542235"/>
            <a:ext cx="3981311" cy="2896404"/>
          </a:xfrm>
          <a:prstGeom prst="rect">
            <a:avLst/>
          </a:prstGeom>
        </p:spPr>
      </p:pic>
    </p:spTree>
    <p:extLst>
      <p:ext uri="{BB962C8B-B14F-4D97-AF65-F5344CB8AC3E}">
        <p14:creationId xmlns:p14="http://schemas.microsoft.com/office/powerpoint/2010/main" val="27457734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4D02DC-86D0-86A9-4404-26B11AF64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54D010-2388-BF6E-017B-244BF88FF889}"/>
              </a:ext>
            </a:extLst>
          </p:cNvPr>
          <p:cNvSpPr>
            <a:spLocks noGrp="1"/>
          </p:cNvSpPr>
          <p:nvPr>
            <p:ph type="title"/>
          </p:nvPr>
        </p:nvSpPr>
        <p:spPr>
          <a:xfrm>
            <a:off x="2494392" y="1791147"/>
            <a:ext cx="7202862" cy="1952369"/>
          </a:xfrm>
        </p:spPr>
        <p:txBody>
          <a:bodyPr vert="horz" lIns="91440" tIns="45720" rIns="91440" bIns="45720" rtlCol="0" anchor="b">
            <a:normAutofit/>
          </a:bodyPr>
          <a:lstStyle/>
          <a:p>
            <a:pPr algn="ctr"/>
            <a:r>
              <a:rPr lang="en-US" sz="4800" dirty="0"/>
              <a:t>scope</a:t>
            </a:r>
          </a:p>
        </p:txBody>
      </p:sp>
    </p:spTree>
    <p:extLst>
      <p:ext uri="{BB962C8B-B14F-4D97-AF65-F5344CB8AC3E}">
        <p14:creationId xmlns:p14="http://schemas.microsoft.com/office/powerpoint/2010/main" val="39849312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039C4-F15A-E96B-1F23-FCBE60F6FED0}"/>
              </a:ext>
            </a:extLst>
          </p:cNvPr>
          <p:cNvSpPr>
            <a:spLocks noGrp="1"/>
          </p:cNvSpPr>
          <p:nvPr>
            <p:ph type="title"/>
          </p:nvPr>
        </p:nvSpPr>
        <p:spPr/>
        <p:txBody>
          <a:bodyPr/>
          <a:lstStyle/>
          <a:p>
            <a:r>
              <a:rPr lang="en-GB" dirty="0"/>
              <a:t>Scope</a:t>
            </a:r>
          </a:p>
        </p:txBody>
      </p:sp>
      <p:sp>
        <p:nvSpPr>
          <p:cNvPr id="3" name="Content Placeholder 2">
            <a:extLst>
              <a:ext uri="{FF2B5EF4-FFF2-40B4-BE49-F238E27FC236}">
                <a16:creationId xmlns:a16="http://schemas.microsoft.com/office/drawing/2014/main" id="{9C5912BC-B32E-6814-0A83-558AD0583BAD}"/>
              </a:ext>
            </a:extLst>
          </p:cNvPr>
          <p:cNvSpPr>
            <a:spLocks noGrp="1"/>
          </p:cNvSpPr>
          <p:nvPr>
            <p:ph idx="1"/>
          </p:nvPr>
        </p:nvSpPr>
        <p:spPr/>
        <p:txBody>
          <a:bodyPr>
            <a:normAutofit lnSpcReduction="10000"/>
          </a:bodyPr>
          <a:lstStyle/>
          <a:p>
            <a:r>
              <a:rPr lang="en-GB" dirty="0"/>
              <a:t>An important idea in programming is scope. </a:t>
            </a:r>
          </a:p>
          <a:p>
            <a:r>
              <a:rPr lang="en-GB" dirty="0"/>
              <a:t>Scope defines where variables can be accessed or referenced. </a:t>
            </a:r>
          </a:p>
          <a:p>
            <a:r>
              <a:rPr lang="en-GB" dirty="0"/>
              <a:t>While some variables can be accessed from anywhere within a program, other variables may only be available in a specific context.</a:t>
            </a:r>
          </a:p>
          <a:p>
            <a:r>
              <a:rPr lang="en-GB" dirty="0"/>
              <a:t>You can think of scope like the view of the night sky from your window</a:t>
            </a:r>
          </a:p>
          <a:p>
            <a:r>
              <a:rPr lang="en-GB" dirty="0"/>
              <a:t>Everyone who lives on the planet Earth is in the global scope of the stars. </a:t>
            </a:r>
          </a:p>
          <a:p>
            <a:r>
              <a:rPr lang="en-GB" dirty="0"/>
              <a:t>The stars are accessible globally. </a:t>
            </a:r>
          </a:p>
          <a:p>
            <a:r>
              <a:rPr lang="en-GB" dirty="0"/>
              <a:t>Meanwhile, if you live in a city, you may see the city skyline or the river. </a:t>
            </a:r>
          </a:p>
          <a:p>
            <a:r>
              <a:rPr lang="en-GB" dirty="0"/>
              <a:t>The skyline and river are only accessible locally in your city, but you can still see the stars that are available globally.</a:t>
            </a:r>
          </a:p>
          <a:p>
            <a:endParaRPr lang="en-GB" dirty="0"/>
          </a:p>
          <a:p>
            <a:endParaRPr lang="en-GB" dirty="0"/>
          </a:p>
        </p:txBody>
      </p:sp>
    </p:spTree>
    <p:extLst>
      <p:ext uri="{BB962C8B-B14F-4D97-AF65-F5344CB8AC3E}">
        <p14:creationId xmlns:p14="http://schemas.microsoft.com/office/powerpoint/2010/main" val="10942465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C54A0C3-5130-F256-D151-030A909A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CBFB09-55A9-8B45-AD89-687DCC907C21}"/>
              </a:ext>
            </a:extLst>
          </p:cNvPr>
          <p:cNvSpPr>
            <a:spLocks noGrp="1"/>
          </p:cNvSpPr>
          <p:nvPr>
            <p:ph type="title"/>
          </p:nvPr>
        </p:nvSpPr>
        <p:spPr>
          <a:xfrm>
            <a:off x="5997791" y="603504"/>
            <a:ext cx="5490436" cy="1527048"/>
          </a:xfrm>
        </p:spPr>
        <p:txBody>
          <a:bodyPr anchor="b">
            <a:normAutofit/>
          </a:bodyPr>
          <a:lstStyle/>
          <a:p>
            <a:r>
              <a:rPr lang="en-GB" dirty="0"/>
              <a:t>Blocks and Scope</a:t>
            </a:r>
          </a:p>
        </p:txBody>
      </p:sp>
      <p:pic>
        <p:nvPicPr>
          <p:cNvPr id="6" name="Picture 5" descr="A computer code with colorful text&#10;&#10;AI-generated content may be incorrect.">
            <a:extLst>
              <a:ext uri="{FF2B5EF4-FFF2-40B4-BE49-F238E27FC236}">
                <a16:creationId xmlns:a16="http://schemas.microsoft.com/office/drawing/2014/main" id="{C643AD67-1402-3034-CD57-FB3868448B91}"/>
              </a:ext>
            </a:extLst>
          </p:cNvPr>
          <p:cNvPicPr>
            <a:picLocks noChangeAspect="1"/>
          </p:cNvPicPr>
          <p:nvPr/>
        </p:nvPicPr>
        <p:blipFill>
          <a:blip r:embed="rId2"/>
          <a:stretch>
            <a:fillRect/>
          </a:stretch>
        </p:blipFill>
        <p:spPr>
          <a:xfrm>
            <a:off x="419101" y="1246584"/>
            <a:ext cx="4749246" cy="2070983"/>
          </a:xfrm>
          <a:prstGeom prst="rect">
            <a:avLst/>
          </a:prstGeom>
        </p:spPr>
      </p:pic>
      <p:pic>
        <p:nvPicPr>
          <p:cNvPr id="10" name="Picture 9" descr="A computer code with colorful text&#10;&#10;AI-generated content may be incorrect.">
            <a:extLst>
              <a:ext uri="{FF2B5EF4-FFF2-40B4-BE49-F238E27FC236}">
                <a16:creationId xmlns:a16="http://schemas.microsoft.com/office/drawing/2014/main" id="{4F235D9E-968B-56A1-6D0C-B99EFF06042F}"/>
              </a:ext>
            </a:extLst>
          </p:cNvPr>
          <p:cNvPicPr>
            <a:picLocks noChangeAspect="1"/>
          </p:cNvPicPr>
          <p:nvPr/>
        </p:nvPicPr>
        <p:blipFill>
          <a:blip r:embed="rId3"/>
          <a:stretch>
            <a:fillRect/>
          </a:stretch>
        </p:blipFill>
        <p:spPr>
          <a:xfrm>
            <a:off x="419101" y="3553637"/>
            <a:ext cx="4749247" cy="1993127"/>
          </a:xfrm>
          <a:prstGeom prst="rect">
            <a:avLst/>
          </a:prstGeom>
        </p:spPr>
      </p:pic>
      <p:sp>
        <p:nvSpPr>
          <p:cNvPr id="3" name="Content Placeholder 2">
            <a:extLst>
              <a:ext uri="{FF2B5EF4-FFF2-40B4-BE49-F238E27FC236}">
                <a16:creationId xmlns:a16="http://schemas.microsoft.com/office/drawing/2014/main" id="{9A89FB8E-F361-7459-C96E-82B8C1DA52E7}"/>
              </a:ext>
            </a:extLst>
          </p:cNvPr>
          <p:cNvSpPr>
            <a:spLocks noGrp="1"/>
          </p:cNvSpPr>
          <p:nvPr>
            <p:ph idx="1"/>
          </p:nvPr>
        </p:nvSpPr>
        <p:spPr>
          <a:xfrm>
            <a:off x="6003234" y="2212848"/>
            <a:ext cx="5490436" cy="4096512"/>
          </a:xfrm>
        </p:spPr>
        <p:txBody>
          <a:bodyPr>
            <a:normAutofit/>
          </a:bodyPr>
          <a:lstStyle/>
          <a:p>
            <a:pPr>
              <a:lnSpc>
                <a:spcPct val="110000"/>
              </a:lnSpc>
            </a:pPr>
            <a:r>
              <a:rPr lang="en-GB" sz="1800"/>
              <a:t>We’ve seen blocks used before in functions and if statements</a:t>
            </a:r>
          </a:p>
          <a:p>
            <a:pPr>
              <a:lnSpc>
                <a:spcPct val="110000"/>
              </a:lnSpc>
            </a:pPr>
            <a:r>
              <a:rPr lang="en-GB" sz="1800" b="1"/>
              <a:t>A block is the code found inside a set of curly braces {}. </a:t>
            </a:r>
          </a:p>
          <a:p>
            <a:pPr>
              <a:lnSpc>
                <a:spcPct val="110000"/>
              </a:lnSpc>
            </a:pPr>
            <a:r>
              <a:rPr lang="en-GB" sz="1800"/>
              <a:t>Blocks help us group one or more statements together and serve as an important structural marker for our code.</a:t>
            </a:r>
          </a:p>
          <a:p>
            <a:pPr>
              <a:lnSpc>
                <a:spcPct val="110000"/>
              </a:lnSpc>
            </a:pPr>
            <a:r>
              <a:rPr lang="en-GB" sz="1800"/>
              <a:t>A block of code could be a function (pic 1)</a:t>
            </a:r>
          </a:p>
          <a:p>
            <a:pPr>
              <a:lnSpc>
                <a:spcPct val="110000"/>
              </a:lnSpc>
            </a:pPr>
            <a:r>
              <a:rPr lang="en-GB" sz="1800"/>
              <a:t>Notice that the function body is actually a block of code.</a:t>
            </a:r>
          </a:p>
          <a:p>
            <a:pPr>
              <a:lnSpc>
                <a:spcPct val="110000"/>
              </a:lnSpc>
            </a:pPr>
            <a:r>
              <a:rPr lang="en-GB" sz="1800"/>
              <a:t>Observe the block in an if statement (pic 2)</a:t>
            </a:r>
          </a:p>
          <a:p>
            <a:pPr>
              <a:lnSpc>
                <a:spcPct val="110000"/>
              </a:lnSpc>
            </a:pPr>
            <a:endParaRPr lang="en-GB" sz="1800"/>
          </a:p>
          <a:p>
            <a:pPr>
              <a:lnSpc>
                <a:spcPct val="110000"/>
              </a:lnSpc>
            </a:pPr>
            <a:endParaRPr lang="en-GB" sz="1800"/>
          </a:p>
        </p:txBody>
      </p:sp>
    </p:spTree>
    <p:extLst>
      <p:ext uri="{BB962C8B-B14F-4D97-AF65-F5344CB8AC3E}">
        <p14:creationId xmlns:p14="http://schemas.microsoft.com/office/powerpoint/2010/main" val="16233297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2F296D-F247-5EF4-2699-844503D77AAE}"/>
              </a:ext>
            </a:extLst>
          </p:cNvPr>
          <p:cNvSpPr>
            <a:spLocks noGrp="1"/>
          </p:cNvSpPr>
          <p:nvPr>
            <p:ph type="title"/>
          </p:nvPr>
        </p:nvSpPr>
        <p:spPr>
          <a:xfrm>
            <a:off x="612648" y="219456"/>
            <a:ext cx="5862396" cy="740664"/>
          </a:xfrm>
        </p:spPr>
        <p:txBody>
          <a:bodyPr anchor="b">
            <a:normAutofit/>
          </a:bodyPr>
          <a:lstStyle/>
          <a:p>
            <a:r>
              <a:rPr lang="en-GB" dirty="0"/>
              <a:t>Global Scope</a:t>
            </a:r>
          </a:p>
        </p:txBody>
      </p:sp>
      <p:sp>
        <p:nvSpPr>
          <p:cNvPr id="3" name="Content Placeholder 2">
            <a:extLst>
              <a:ext uri="{FF2B5EF4-FFF2-40B4-BE49-F238E27FC236}">
                <a16:creationId xmlns:a16="http://schemas.microsoft.com/office/drawing/2014/main" id="{46E25099-FB10-C191-266A-EA99D90DD3B4}"/>
              </a:ext>
            </a:extLst>
          </p:cNvPr>
          <p:cNvSpPr>
            <a:spLocks noGrp="1"/>
          </p:cNvSpPr>
          <p:nvPr>
            <p:ph idx="1"/>
          </p:nvPr>
        </p:nvSpPr>
        <p:spPr>
          <a:xfrm>
            <a:off x="612648" y="1179576"/>
            <a:ext cx="5862396" cy="5129784"/>
          </a:xfrm>
        </p:spPr>
        <p:txBody>
          <a:bodyPr>
            <a:normAutofit/>
          </a:bodyPr>
          <a:lstStyle/>
          <a:p>
            <a:pPr>
              <a:lnSpc>
                <a:spcPct val="110000"/>
              </a:lnSpc>
            </a:pPr>
            <a:r>
              <a:rPr lang="en-GB" sz="1600" dirty="0"/>
              <a:t>Scope is the context in which our </a:t>
            </a:r>
            <a:r>
              <a:rPr lang="en-GB" sz="1600" dirty="0">
                <a:hlinkClick r:id="rId2"/>
              </a:rPr>
              <a:t>variables</a:t>
            </a:r>
            <a:r>
              <a:rPr lang="en-GB" sz="1600" dirty="0"/>
              <a:t> are declared. </a:t>
            </a:r>
          </a:p>
          <a:p>
            <a:pPr>
              <a:lnSpc>
                <a:spcPct val="110000"/>
              </a:lnSpc>
            </a:pPr>
            <a:r>
              <a:rPr lang="en-GB" sz="1600" dirty="0"/>
              <a:t>We think about scope in relation to blocks because variables can exist either outside of or within these blocks.</a:t>
            </a:r>
          </a:p>
          <a:p>
            <a:pPr>
              <a:lnSpc>
                <a:spcPct val="110000"/>
              </a:lnSpc>
            </a:pPr>
            <a:r>
              <a:rPr lang="en-GB" sz="1600" dirty="0"/>
              <a:t>In </a:t>
            </a:r>
            <a:r>
              <a:rPr lang="en-GB" sz="1600" i="1" dirty="0"/>
              <a:t>global scope</a:t>
            </a:r>
            <a:r>
              <a:rPr lang="en-GB" sz="1600" dirty="0"/>
              <a:t>, variables are declared outside of blocks. </a:t>
            </a:r>
          </a:p>
          <a:p>
            <a:pPr lvl="1">
              <a:lnSpc>
                <a:spcPct val="110000"/>
              </a:lnSpc>
            </a:pPr>
            <a:r>
              <a:rPr lang="en-GB" sz="1600" dirty="0"/>
              <a:t>These variables are called </a:t>
            </a:r>
            <a:r>
              <a:rPr lang="en-GB" sz="1600" i="1" dirty="0"/>
              <a:t>global variables</a:t>
            </a:r>
            <a:r>
              <a:rPr lang="en-GB" sz="1600" dirty="0"/>
              <a:t>. </a:t>
            </a:r>
          </a:p>
          <a:p>
            <a:pPr>
              <a:lnSpc>
                <a:spcPct val="110000"/>
              </a:lnSpc>
            </a:pPr>
            <a:r>
              <a:rPr lang="en-GB" sz="1600" dirty="0"/>
              <a:t>Because global variables are not bound inside a block, they can be accessed by any code in the program, including code in blocks.</a:t>
            </a:r>
          </a:p>
          <a:p>
            <a:pPr>
              <a:lnSpc>
                <a:spcPct val="110000"/>
              </a:lnSpc>
            </a:pPr>
            <a:r>
              <a:rPr lang="en-GB" sz="1600" dirty="0"/>
              <a:t>Let’s take a look at an example of global scope:</a:t>
            </a:r>
          </a:p>
          <a:p>
            <a:pPr lvl="1">
              <a:lnSpc>
                <a:spcPct val="110000"/>
              </a:lnSpc>
            </a:pPr>
            <a:r>
              <a:rPr lang="en-GB" sz="1600" dirty="0"/>
              <a:t>Even though the </a:t>
            </a:r>
            <a:r>
              <a:rPr lang="en-GB" sz="1600" dirty="0" err="1"/>
              <a:t>color</a:t>
            </a:r>
            <a:r>
              <a:rPr lang="en-GB" sz="1600" dirty="0"/>
              <a:t> variable is defined outside of the block, it can be accessed in the function block, giving it global scope.</a:t>
            </a:r>
          </a:p>
          <a:p>
            <a:pPr lvl="1">
              <a:lnSpc>
                <a:spcPct val="110000"/>
              </a:lnSpc>
            </a:pPr>
            <a:r>
              <a:rPr lang="en-GB" sz="1600" dirty="0"/>
              <a:t>In turn, </a:t>
            </a:r>
            <a:r>
              <a:rPr lang="en-GB" sz="1600" dirty="0" err="1"/>
              <a:t>color</a:t>
            </a:r>
            <a:r>
              <a:rPr lang="en-GB" sz="1600" dirty="0"/>
              <a:t> can be accessed within the </a:t>
            </a:r>
            <a:r>
              <a:rPr lang="en-GB" sz="1600" dirty="0" err="1"/>
              <a:t>returnSkyColor</a:t>
            </a:r>
            <a:r>
              <a:rPr lang="en-GB" sz="1600" dirty="0"/>
              <a:t> function block.</a:t>
            </a:r>
          </a:p>
        </p:txBody>
      </p:sp>
      <p:pic>
        <p:nvPicPr>
          <p:cNvPr id="5" name="Picture 4">
            <a:extLst>
              <a:ext uri="{FF2B5EF4-FFF2-40B4-BE49-F238E27FC236}">
                <a16:creationId xmlns:a16="http://schemas.microsoft.com/office/drawing/2014/main" id="{5B2CC8DA-517B-7371-34B5-A0FCBFEE5A4B}"/>
              </a:ext>
            </a:extLst>
          </p:cNvPr>
          <p:cNvPicPr>
            <a:picLocks noChangeAspect="1"/>
          </p:cNvPicPr>
          <p:nvPr/>
        </p:nvPicPr>
        <p:blipFill>
          <a:blip r:embed="rId3"/>
          <a:stretch>
            <a:fillRect/>
          </a:stretch>
        </p:blipFill>
        <p:spPr>
          <a:xfrm>
            <a:off x="7091395" y="2245598"/>
            <a:ext cx="4681506" cy="2395189"/>
          </a:xfrm>
          <a:prstGeom prst="rect">
            <a:avLst/>
          </a:prstGeom>
        </p:spPr>
      </p:pic>
    </p:spTree>
    <p:extLst>
      <p:ext uri="{BB962C8B-B14F-4D97-AF65-F5344CB8AC3E}">
        <p14:creationId xmlns:p14="http://schemas.microsoft.com/office/powerpoint/2010/main" val="26599524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E917D1-FD7F-2674-7C7B-9FB3CA5481EA}"/>
              </a:ext>
            </a:extLst>
          </p:cNvPr>
          <p:cNvSpPr>
            <a:spLocks noGrp="1"/>
          </p:cNvSpPr>
          <p:nvPr>
            <p:ph type="title"/>
          </p:nvPr>
        </p:nvSpPr>
        <p:spPr>
          <a:xfrm>
            <a:off x="612648" y="237744"/>
            <a:ext cx="5862396" cy="685800"/>
          </a:xfrm>
        </p:spPr>
        <p:txBody>
          <a:bodyPr anchor="b">
            <a:normAutofit/>
          </a:bodyPr>
          <a:lstStyle/>
          <a:p>
            <a:r>
              <a:rPr lang="en-GB" dirty="0"/>
              <a:t>Block Scope</a:t>
            </a:r>
          </a:p>
        </p:txBody>
      </p:sp>
      <p:sp>
        <p:nvSpPr>
          <p:cNvPr id="3" name="Content Placeholder 2">
            <a:extLst>
              <a:ext uri="{FF2B5EF4-FFF2-40B4-BE49-F238E27FC236}">
                <a16:creationId xmlns:a16="http://schemas.microsoft.com/office/drawing/2014/main" id="{D8DED822-E884-85BB-99FD-67355B5149E9}"/>
              </a:ext>
            </a:extLst>
          </p:cNvPr>
          <p:cNvSpPr>
            <a:spLocks noGrp="1"/>
          </p:cNvSpPr>
          <p:nvPr>
            <p:ph idx="1"/>
          </p:nvPr>
        </p:nvSpPr>
        <p:spPr>
          <a:xfrm>
            <a:off x="612648" y="1161288"/>
            <a:ext cx="5862396" cy="5148072"/>
          </a:xfrm>
        </p:spPr>
        <p:txBody>
          <a:bodyPr>
            <a:normAutofit lnSpcReduction="10000"/>
          </a:bodyPr>
          <a:lstStyle/>
          <a:p>
            <a:pPr>
              <a:lnSpc>
                <a:spcPct val="110000"/>
              </a:lnSpc>
            </a:pPr>
            <a:r>
              <a:rPr lang="en-GB" sz="1800" dirty="0"/>
              <a:t>When a variable is defined inside a block, it is only accessible to the code within the curly braces {}. </a:t>
            </a:r>
          </a:p>
          <a:p>
            <a:pPr>
              <a:lnSpc>
                <a:spcPct val="110000"/>
              </a:lnSpc>
            </a:pPr>
            <a:r>
              <a:rPr lang="en-GB" sz="1800" dirty="0"/>
              <a:t>We say that variable has block scope because it is only accessible to the lines of code within that block.</a:t>
            </a:r>
          </a:p>
          <a:p>
            <a:pPr>
              <a:lnSpc>
                <a:spcPct val="110000"/>
              </a:lnSpc>
            </a:pPr>
            <a:r>
              <a:rPr lang="en-GB" sz="1800" dirty="0"/>
              <a:t>Variables that are declared with block scope are known as local variables because they are only available to the code that is part of the same block.</a:t>
            </a:r>
          </a:p>
          <a:p>
            <a:pPr>
              <a:lnSpc>
                <a:spcPct val="110000"/>
              </a:lnSpc>
            </a:pPr>
            <a:r>
              <a:rPr lang="en-GB" sz="1800" dirty="0"/>
              <a:t>Block scope works like this</a:t>
            </a:r>
          </a:p>
          <a:p>
            <a:pPr>
              <a:lnSpc>
                <a:spcPct val="110000"/>
              </a:lnSpc>
            </a:pPr>
            <a:r>
              <a:rPr lang="en-GB" sz="1800" dirty="0"/>
              <a:t>You’ll notice:</a:t>
            </a:r>
          </a:p>
          <a:p>
            <a:pPr lvl="1">
              <a:lnSpc>
                <a:spcPct val="110000"/>
              </a:lnSpc>
            </a:pPr>
            <a:r>
              <a:rPr lang="en-GB" dirty="0"/>
              <a:t>We define a function </a:t>
            </a:r>
            <a:r>
              <a:rPr lang="en-GB" i="1" dirty="0" err="1"/>
              <a:t>logSkyColor</a:t>
            </a:r>
            <a:r>
              <a:rPr lang="en-GB" dirty="0"/>
              <a:t>().</a:t>
            </a:r>
          </a:p>
          <a:p>
            <a:pPr lvl="1">
              <a:lnSpc>
                <a:spcPct val="110000"/>
              </a:lnSpc>
            </a:pPr>
            <a:r>
              <a:rPr lang="en-GB" dirty="0"/>
              <a:t>Within the function, the </a:t>
            </a:r>
            <a:r>
              <a:rPr lang="en-GB" i="1" dirty="0" err="1"/>
              <a:t>color</a:t>
            </a:r>
            <a:r>
              <a:rPr lang="en-GB" dirty="0"/>
              <a:t> variable is only available within the curly braces of the function.</a:t>
            </a:r>
          </a:p>
          <a:p>
            <a:pPr lvl="1">
              <a:lnSpc>
                <a:spcPct val="110000"/>
              </a:lnSpc>
            </a:pPr>
            <a:r>
              <a:rPr lang="en-GB" dirty="0"/>
              <a:t>If we try to log the same variable outside the function, it throws a </a:t>
            </a:r>
            <a:r>
              <a:rPr lang="en-GB" i="1" dirty="0" err="1"/>
              <a:t>ReferenceError</a:t>
            </a:r>
            <a:r>
              <a:rPr lang="en-GB" dirty="0"/>
              <a:t>.</a:t>
            </a:r>
          </a:p>
        </p:txBody>
      </p:sp>
      <p:pic>
        <p:nvPicPr>
          <p:cNvPr id="5" name="Picture 4">
            <a:extLst>
              <a:ext uri="{FF2B5EF4-FFF2-40B4-BE49-F238E27FC236}">
                <a16:creationId xmlns:a16="http://schemas.microsoft.com/office/drawing/2014/main" id="{5A367718-02F0-938C-CB49-47F98C8F6117}"/>
              </a:ext>
            </a:extLst>
          </p:cNvPr>
          <p:cNvPicPr>
            <a:picLocks noChangeAspect="1"/>
          </p:cNvPicPr>
          <p:nvPr/>
        </p:nvPicPr>
        <p:blipFill>
          <a:blip r:embed="rId2"/>
          <a:stretch>
            <a:fillRect/>
          </a:stretch>
        </p:blipFill>
        <p:spPr>
          <a:xfrm>
            <a:off x="7091395" y="2563275"/>
            <a:ext cx="4681506" cy="1759836"/>
          </a:xfrm>
          <a:prstGeom prst="rect">
            <a:avLst/>
          </a:prstGeom>
        </p:spPr>
      </p:pic>
    </p:spTree>
    <p:extLst>
      <p:ext uri="{BB962C8B-B14F-4D97-AF65-F5344CB8AC3E}">
        <p14:creationId xmlns:p14="http://schemas.microsoft.com/office/powerpoint/2010/main" val="2293243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64D2207-AA67-DAD1-D42E-7A07328C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BDC33C-2101-C100-B9F2-A8328E8464C0}"/>
              </a:ext>
            </a:extLst>
          </p:cNvPr>
          <p:cNvSpPr>
            <a:spLocks noGrp="1"/>
          </p:cNvSpPr>
          <p:nvPr>
            <p:ph type="title"/>
          </p:nvPr>
        </p:nvSpPr>
        <p:spPr>
          <a:xfrm>
            <a:off x="614680" y="548639"/>
            <a:ext cx="4118686" cy="1294379"/>
          </a:xfrm>
        </p:spPr>
        <p:txBody>
          <a:bodyPr anchor="t">
            <a:normAutofit/>
          </a:bodyPr>
          <a:lstStyle/>
          <a:p>
            <a:r>
              <a:rPr lang="en-GB" dirty="0"/>
              <a:t>Arithmetic Operators</a:t>
            </a:r>
          </a:p>
        </p:txBody>
      </p:sp>
      <p:pic>
        <p:nvPicPr>
          <p:cNvPr id="5" name="Picture 4">
            <a:extLst>
              <a:ext uri="{FF2B5EF4-FFF2-40B4-BE49-F238E27FC236}">
                <a16:creationId xmlns:a16="http://schemas.microsoft.com/office/drawing/2014/main" id="{CA17158F-9EED-5ABA-2D05-38B1CFC8DA71}"/>
              </a:ext>
            </a:extLst>
          </p:cNvPr>
          <p:cNvPicPr>
            <a:picLocks noChangeAspect="1"/>
          </p:cNvPicPr>
          <p:nvPr/>
        </p:nvPicPr>
        <p:blipFill>
          <a:blip r:embed="rId2"/>
          <a:stretch>
            <a:fillRect/>
          </a:stretch>
        </p:blipFill>
        <p:spPr>
          <a:xfrm>
            <a:off x="727381" y="2604791"/>
            <a:ext cx="3862548" cy="841037"/>
          </a:xfrm>
          <a:prstGeom prst="rect">
            <a:avLst/>
          </a:prstGeom>
        </p:spPr>
      </p:pic>
      <p:pic>
        <p:nvPicPr>
          <p:cNvPr id="7" name="Picture 6">
            <a:extLst>
              <a:ext uri="{FF2B5EF4-FFF2-40B4-BE49-F238E27FC236}">
                <a16:creationId xmlns:a16="http://schemas.microsoft.com/office/drawing/2014/main" id="{6414224B-4A3C-138A-3124-A6DB6EE98614}"/>
              </a:ext>
            </a:extLst>
          </p:cNvPr>
          <p:cNvPicPr>
            <a:picLocks noChangeAspect="1"/>
          </p:cNvPicPr>
          <p:nvPr/>
        </p:nvPicPr>
        <p:blipFill>
          <a:blip r:embed="rId3"/>
          <a:stretch>
            <a:fillRect/>
          </a:stretch>
        </p:blipFill>
        <p:spPr>
          <a:xfrm>
            <a:off x="727381" y="4188667"/>
            <a:ext cx="3637936" cy="2120692"/>
          </a:xfrm>
          <a:prstGeom prst="rect">
            <a:avLst/>
          </a:prstGeom>
        </p:spPr>
      </p:pic>
      <p:sp>
        <p:nvSpPr>
          <p:cNvPr id="3" name="Content Placeholder 2">
            <a:extLst>
              <a:ext uri="{FF2B5EF4-FFF2-40B4-BE49-F238E27FC236}">
                <a16:creationId xmlns:a16="http://schemas.microsoft.com/office/drawing/2014/main" id="{253F7D9E-A1EB-2150-EB60-C0391F019325}"/>
              </a:ext>
            </a:extLst>
          </p:cNvPr>
          <p:cNvSpPr>
            <a:spLocks noGrp="1"/>
          </p:cNvSpPr>
          <p:nvPr>
            <p:ph idx="1"/>
          </p:nvPr>
        </p:nvSpPr>
        <p:spPr>
          <a:xfrm>
            <a:off x="5317310" y="548638"/>
            <a:ext cx="6260012" cy="5760721"/>
          </a:xfrm>
        </p:spPr>
        <p:txBody>
          <a:bodyPr anchor="t">
            <a:normAutofit/>
          </a:bodyPr>
          <a:lstStyle/>
          <a:p>
            <a:pPr>
              <a:lnSpc>
                <a:spcPct val="110000"/>
              </a:lnSpc>
            </a:pPr>
            <a:r>
              <a:rPr lang="en-GB" sz="1600" dirty="0"/>
              <a:t>An operator is a character that performs a task in our code.</a:t>
            </a:r>
          </a:p>
          <a:p>
            <a:pPr>
              <a:lnSpc>
                <a:spcPct val="110000"/>
              </a:lnSpc>
            </a:pPr>
            <a:r>
              <a:rPr lang="en-GB" sz="1600" dirty="0"/>
              <a:t>JS has several built-in arithmetic operators like:</a:t>
            </a:r>
          </a:p>
          <a:p>
            <a:pPr lvl="1">
              <a:lnSpc>
                <a:spcPct val="110000"/>
              </a:lnSpc>
            </a:pPr>
            <a:r>
              <a:rPr lang="en-GB" sz="1600" dirty="0"/>
              <a:t>Add +</a:t>
            </a:r>
          </a:p>
          <a:p>
            <a:pPr lvl="1">
              <a:lnSpc>
                <a:spcPct val="110000"/>
              </a:lnSpc>
            </a:pPr>
            <a:r>
              <a:rPr lang="en-GB" sz="1600" dirty="0"/>
              <a:t>Subtract – </a:t>
            </a:r>
          </a:p>
          <a:p>
            <a:pPr lvl="1">
              <a:lnSpc>
                <a:spcPct val="110000"/>
              </a:lnSpc>
            </a:pPr>
            <a:r>
              <a:rPr lang="en-GB" sz="1600" dirty="0"/>
              <a:t>Multiply * </a:t>
            </a:r>
          </a:p>
          <a:p>
            <a:pPr lvl="1">
              <a:lnSpc>
                <a:spcPct val="110000"/>
              </a:lnSpc>
            </a:pPr>
            <a:r>
              <a:rPr lang="en-GB" sz="1600" dirty="0"/>
              <a:t>Divide / </a:t>
            </a:r>
          </a:p>
          <a:p>
            <a:pPr lvl="1">
              <a:lnSpc>
                <a:spcPct val="110000"/>
              </a:lnSpc>
            </a:pPr>
            <a:r>
              <a:rPr lang="en-GB" sz="1600" dirty="0"/>
              <a:t>Remainder %</a:t>
            </a:r>
          </a:p>
          <a:p>
            <a:pPr>
              <a:lnSpc>
                <a:spcPct val="110000"/>
              </a:lnSpc>
            </a:pPr>
            <a:r>
              <a:rPr lang="en-GB" sz="1600" dirty="0"/>
              <a:t>When we use the console.log() the computer will evaluate the expression inside the parentheses and print that result to the console..</a:t>
            </a:r>
          </a:p>
          <a:p>
            <a:pPr>
              <a:lnSpc>
                <a:spcPct val="110000"/>
              </a:lnSpc>
            </a:pPr>
            <a:r>
              <a:rPr lang="en-GB" sz="1600" dirty="0"/>
              <a:t>If we wanted to print the characters 3+4 we should wrap the in quotes and print them as a string </a:t>
            </a:r>
          </a:p>
          <a:p>
            <a:pPr>
              <a:lnSpc>
                <a:spcPct val="110000"/>
              </a:lnSpc>
            </a:pPr>
            <a:r>
              <a:rPr lang="en-GB" sz="1600" dirty="0"/>
              <a:t>The remainder operator or </a:t>
            </a:r>
            <a:r>
              <a:rPr lang="en-GB" sz="1600" i="1" dirty="0"/>
              <a:t>modulo</a:t>
            </a:r>
            <a:r>
              <a:rPr lang="en-GB" sz="1600" dirty="0"/>
              <a:t> returns the number that remains after the right-hand number divides into the left hand number as many times as it evenly can:</a:t>
            </a:r>
          </a:p>
          <a:p>
            <a:pPr lvl="1">
              <a:lnSpc>
                <a:spcPct val="110000"/>
              </a:lnSpc>
            </a:pPr>
            <a:r>
              <a:rPr lang="en-GB" sz="1600" dirty="0"/>
              <a:t>11 %3 = 2 as the remainder </a:t>
            </a:r>
          </a:p>
        </p:txBody>
      </p:sp>
    </p:spTree>
    <p:extLst>
      <p:ext uri="{BB962C8B-B14F-4D97-AF65-F5344CB8AC3E}">
        <p14:creationId xmlns:p14="http://schemas.microsoft.com/office/powerpoint/2010/main" val="20679357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B6FF-8B2E-5304-F281-55A5ACE94BA9}"/>
              </a:ext>
            </a:extLst>
          </p:cNvPr>
          <p:cNvSpPr>
            <a:spLocks noGrp="1"/>
          </p:cNvSpPr>
          <p:nvPr>
            <p:ph type="title"/>
          </p:nvPr>
        </p:nvSpPr>
        <p:spPr/>
        <p:txBody>
          <a:bodyPr/>
          <a:lstStyle/>
          <a:p>
            <a:r>
              <a:rPr lang="en-GB" dirty="0"/>
              <a:t>Scope Pollution</a:t>
            </a:r>
          </a:p>
        </p:txBody>
      </p:sp>
      <p:sp>
        <p:nvSpPr>
          <p:cNvPr id="3" name="Content Placeholder 2">
            <a:extLst>
              <a:ext uri="{FF2B5EF4-FFF2-40B4-BE49-F238E27FC236}">
                <a16:creationId xmlns:a16="http://schemas.microsoft.com/office/drawing/2014/main" id="{2382CC60-BB72-C0D6-F815-E2AE22416DF9}"/>
              </a:ext>
            </a:extLst>
          </p:cNvPr>
          <p:cNvSpPr>
            <a:spLocks noGrp="1"/>
          </p:cNvSpPr>
          <p:nvPr>
            <p:ph idx="1"/>
          </p:nvPr>
        </p:nvSpPr>
        <p:spPr/>
        <p:txBody>
          <a:bodyPr>
            <a:normAutofit/>
          </a:bodyPr>
          <a:lstStyle/>
          <a:p>
            <a:r>
              <a:rPr lang="en-GB" dirty="0"/>
              <a:t>Having too many global variables can cause problems in a program.</a:t>
            </a:r>
          </a:p>
          <a:p>
            <a:pPr lvl="1"/>
            <a:r>
              <a:rPr lang="en-GB" dirty="0"/>
              <a:t>When you declare global variables, they go to the </a:t>
            </a:r>
            <a:r>
              <a:rPr lang="en-GB" i="1" dirty="0"/>
              <a:t>global namespace</a:t>
            </a:r>
            <a:r>
              <a:rPr lang="en-GB" dirty="0"/>
              <a:t>. </a:t>
            </a:r>
          </a:p>
          <a:p>
            <a:pPr lvl="1"/>
            <a:r>
              <a:rPr lang="en-GB" dirty="0"/>
              <a:t>The global namespace allows the variables to be accessible from anywhere in the program. </a:t>
            </a:r>
          </a:p>
          <a:p>
            <a:pPr lvl="1"/>
            <a:r>
              <a:rPr lang="en-GB" dirty="0"/>
              <a:t>These variables remain there until the program finishes which means our global namespace can fill up really quickly.</a:t>
            </a:r>
          </a:p>
          <a:p>
            <a:r>
              <a:rPr lang="en-GB" i="1" dirty="0"/>
              <a:t>Scope pollution</a:t>
            </a:r>
            <a:r>
              <a:rPr lang="en-GB" dirty="0"/>
              <a:t> is when we have too many global variables that exist in the global namespace, or when we reuse variables across different scopes. </a:t>
            </a:r>
          </a:p>
          <a:p>
            <a:r>
              <a:rPr lang="en-GB" dirty="0"/>
              <a:t>Scope pollution makes it difficult to keep track of our different variables and </a:t>
            </a:r>
            <a:r>
              <a:rPr lang="en-GB" dirty="0">
                <a:hlinkClick r:id="rId2"/>
              </a:rPr>
              <a:t>sets</a:t>
            </a:r>
            <a:r>
              <a:rPr lang="en-GB" dirty="0"/>
              <a:t> us up for potential accidents. </a:t>
            </a:r>
          </a:p>
          <a:p>
            <a:r>
              <a:rPr lang="en-GB" dirty="0"/>
              <a:t>For example, globally scoped variables can collide with other variables that are more locally scoped, causing unexpected </a:t>
            </a:r>
            <a:r>
              <a:rPr lang="en-GB" dirty="0" err="1"/>
              <a:t>behavior</a:t>
            </a:r>
            <a:r>
              <a:rPr lang="en-GB" dirty="0"/>
              <a:t> in our code.</a:t>
            </a:r>
          </a:p>
        </p:txBody>
      </p:sp>
    </p:spTree>
    <p:extLst>
      <p:ext uri="{BB962C8B-B14F-4D97-AF65-F5344CB8AC3E}">
        <p14:creationId xmlns:p14="http://schemas.microsoft.com/office/powerpoint/2010/main" val="30184989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E2694F-6F8E-0F47-9D94-4B8456C95F3B}"/>
              </a:ext>
            </a:extLst>
          </p:cNvPr>
          <p:cNvSpPr>
            <a:spLocks noGrp="1"/>
          </p:cNvSpPr>
          <p:nvPr>
            <p:ph idx="1"/>
          </p:nvPr>
        </p:nvSpPr>
        <p:spPr>
          <a:xfrm>
            <a:off x="612648" y="658368"/>
            <a:ext cx="5862396" cy="5650992"/>
          </a:xfrm>
        </p:spPr>
        <p:txBody>
          <a:bodyPr>
            <a:normAutofit/>
          </a:bodyPr>
          <a:lstStyle/>
          <a:p>
            <a:pPr>
              <a:lnSpc>
                <a:spcPct val="110000"/>
              </a:lnSpc>
            </a:pPr>
            <a:r>
              <a:rPr lang="en-GB" sz="1800" dirty="0"/>
              <a:t>You’ll notice:</a:t>
            </a:r>
          </a:p>
          <a:p>
            <a:pPr lvl="1">
              <a:lnSpc>
                <a:spcPct val="110000"/>
              </a:lnSpc>
            </a:pPr>
            <a:r>
              <a:rPr lang="en-GB" dirty="0"/>
              <a:t>We have a variable </a:t>
            </a:r>
            <a:r>
              <a:rPr lang="en-GB" i="1" dirty="0"/>
              <a:t>num</a:t>
            </a:r>
            <a:r>
              <a:rPr lang="en-GB" dirty="0"/>
              <a:t>.</a:t>
            </a:r>
          </a:p>
          <a:p>
            <a:pPr lvl="1">
              <a:lnSpc>
                <a:spcPct val="110000"/>
              </a:lnSpc>
            </a:pPr>
            <a:r>
              <a:rPr lang="en-GB" dirty="0"/>
              <a:t>Inside the function body of </a:t>
            </a:r>
            <a:r>
              <a:rPr lang="en-GB" i="1" dirty="0" err="1"/>
              <a:t>logNum</a:t>
            </a:r>
            <a:r>
              <a:rPr lang="en-GB" dirty="0"/>
              <a:t>(), we want to declare a new variable but forgot to use the let keyword.</a:t>
            </a:r>
          </a:p>
          <a:p>
            <a:pPr lvl="1">
              <a:lnSpc>
                <a:spcPct val="110000"/>
              </a:lnSpc>
            </a:pPr>
            <a:r>
              <a:rPr lang="en-GB" dirty="0"/>
              <a:t>When we call </a:t>
            </a:r>
            <a:r>
              <a:rPr lang="en-GB" i="1" dirty="0" err="1"/>
              <a:t>logNum</a:t>
            </a:r>
            <a:r>
              <a:rPr lang="en-GB" dirty="0"/>
              <a:t>(), </a:t>
            </a:r>
            <a:r>
              <a:rPr lang="en-GB" i="1" dirty="0" err="1"/>
              <a:t>num</a:t>
            </a:r>
            <a:r>
              <a:rPr lang="en-GB" dirty="0"/>
              <a:t> gets reassigned to 100.</a:t>
            </a:r>
          </a:p>
          <a:p>
            <a:pPr lvl="1">
              <a:lnSpc>
                <a:spcPct val="110000"/>
              </a:lnSpc>
            </a:pPr>
            <a:r>
              <a:rPr lang="en-GB" dirty="0"/>
              <a:t>The reassignment inside </a:t>
            </a:r>
            <a:r>
              <a:rPr lang="en-GB" i="1" dirty="0" err="1"/>
              <a:t>logNum</a:t>
            </a:r>
            <a:r>
              <a:rPr lang="en-GB" dirty="0"/>
              <a:t>() affects the global variable </a:t>
            </a:r>
            <a:r>
              <a:rPr lang="en-GB" i="1" dirty="0"/>
              <a:t>num</a:t>
            </a:r>
            <a:r>
              <a:rPr lang="en-GB" dirty="0"/>
              <a:t>.</a:t>
            </a:r>
          </a:p>
          <a:p>
            <a:pPr lvl="1">
              <a:lnSpc>
                <a:spcPct val="110000"/>
              </a:lnSpc>
            </a:pPr>
            <a:r>
              <a:rPr lang="en-GB" dirty="0"/>
              <a:t>Even though the reassignment is allowed and we won’t get an error, if we decided to use </a:t>
            </a:r>
            <a:r>
              <a:rPr lang="en-GB" i="1" dirty="0" err="1"/>
              <a:t>num</a:t>
            </a:r>
            <a:r>
              <a:rPr lang="en-GB" dirty="0"/>
              <a:t> later, we’ll unknowingly use the new value of </a:t>
            </a:r>
            <a:r>
              <a:rPr lang="en-GB" i="1" dirty="0"/>
              <a:t>num</a:t>
            </a:r>
            <a:r>
              <a:rPr lang="en-GB" dirty="0"/>
              <a:t>.</a:t>
            </a:r>
          </a:p>
          <a:p>
            <a:pPr>
              <a:lnSpc>
                <a:spcPct val="110000"/>
              </a:lnSpc>
            </a:pPr>
            <a:r>
              <a:rPr lang="en-GB" sz="1800" dirty="0"/>
              <a:t>While it’s important to know what global scope is, it’s best practice to not define variables in the global scope.</a:t>
            </a:r>
          </a:p>
        </p:txBody>
      </p:sp>
      <p:pic>
        <p:nvPicPr>
          <p:cNvPr id="7" name="Picture 6">
            <a:extLst>
              <a:ext uri="{FF2B5EF4-FFF2-40B4-BE49-F238E27FC236}">
                <a16:creationId xmlns:a16="http://schemas.microsoft.com/office/drawing/2014/main" id="{28738488-6C21-051C-2619-37138EB1E422}"/>
              </a:ext>
            </a:extLst>
          </p:cNvPr>
          <p:cNvPicPr>
            <a:picLocks noChangeAspect="1"/>
          </p:cNvPicPr>
          <p:nvPr/>
        </p:nvPicPr>
        <p:blipFill>
          <a:blip r:embed="rId2"/>
          <a:stretch>
            <a:fillRect/>
          </a:stretch>
        </p:blipFill>
        <p:spPr>
          <a:xfrm>
            <a:off x="7091395" y="1739323"/>
            <a:ext cx="4681506" cy="3407739"/>
          </a:xfrm>
          <a:prstGeom prst="rect">
            <a:avLst/>
          </a:prstGeom>
        </p:spPr>
      </p:pic>
    </p:spTree>
    <p:extLst>
      <p:ext uri="{BB962C8B-B14F-4D97-AF65-F5344CB8AC3E}">
        <p14:creationId xmlns:p14="http://schemas.microsoft.com/office/powerpoint/2010/main" val="7480517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349B0-AC24-B6BD-1CC2-4DA76CA6B657}"/>
              </a:ext>
            </a:extLst>
          </p:cNvPr>
          <p:cNvSpPr>
            <a:spLocks noGrp="1"/>
          </p:cNvSpPr>
          <p:nvPr>
            <p:ph type="title"/>
          </p:nvPr>
        </p:nvSpPr>
        <p:spPr>
          <a:xfrm>
            <a:off x="612648" y="530352"/>
            <a:ext cx="5862396" cy="850392"/>
          </a:xfrm>
        </p:spPr>
        <p:txBody>
          <a:bodyPr anchor="b">
            <a:normAutofit/>
          </a:bodyPr>
          <a:lstStyle/>
          <a:p>
            <a:r>
              <a:rPr lang="en-GB" dirty="0"/>
              <a:t>Practice Good Scoping</a:t>
            </a:r>
          </a:p>
        </p:txBody>
      </p:sp>
      <p:sp>
        <p:nvSpPr>
          <p:cNvPr id="3" name="Content Placeholder 2">
            <a:extLst>
              <a:ext uri="{FF2B5EF4-FFF2-40B4-BE49-F238E27FC236}">
                <a16:creationId xmlns:a16="http://schemas.microsoft.com/office/drawing/2014/main" id="{208849DE-92D3-C316-CC2D-452022DBC4A6}"/>
              </a:ext>
            </a:extLst>
          </p:cNvPr>
          <p:cNvSpPr>
            <a:spLocks noGrp="1"/>
          </p:cNvSpPr>
          <p:nvPr>
            <p:ph idx="1"/>
          </p:nvPr>
        </p:nvSpPr>
        <p:spPr>
          <a:xfrm>
            <a:off x="612648" y="1619781"/>
            <a:ext cx="5862396" cy="4689579"/>
          </a:xfrm>
        </p:spPr>
        <p:txBody>
          <a:bodyPr>
            <a:normAutofit/>
          </a:bodyPr>
          <a:lstStyle/>
          <a:p>
            <a:pPr>
              <a:lnSpc>
                <a:spcPct val="110000"/>
              </a:lnSpc>
            </a:pPr>
            <a:r>
              <a:rPr lang="en-GB" sz="1600" dirty="0"/>
              <a:t>Given the challenges with global variables and scope pollution, we should follow best practices for scoping our variables as tightly as possible using block scope.</a:t>
            </a:r>
          </a:p>
          <a:p>
            <a:pPr>
              <a:lnSpc>
                <a:spcPct val="110000"/>
              </a:lnSpc>
            </a:pPr>
            <a:r>
              <a:rPr lang="en-GB" sz="1600" dirty="0"/>
              <a:t>Tightly scoping your variables will greatly improve your code in several ways:</a:t>
            </a:r>
          </a:p>
          <a:p>
            <a:pPr lvl="1">
              <a:lnSpc>
                <a:spcPct val="110000"/>
              </a:lnSpc>
            </a:pPr>
            <a:r>
              <a:rPr lang="en-GB" sz="1600" dirty="0"/>
              <a:t>It will make your code more legible since the blocks will organize your code into discrete sections.</a:t>
            </a:r>
          </a:p>
          <a:p>
            <a:pPr lvl="1">
              <a:lnSpc>
                <a:spcPct val="110000"/>
              </a:lnSpc>
            </a:pPr>
            <a:r>
              <a:rPr lang="en-GB" sz="1600" dirty="0"/>
              <a:t>It makes your code more understandable since it clarifies which variables are associated with different parts of the program rather than having to keep track of them line after line!</a:t>
            </a:r>
          </a:p>
          <a:p>
            <a:pPr lvl="1">
              <a:lnSpc>
                <a:spcPct val="110000"/>
              </a:lnSpc>
            </a:pPr>
            <a:r>
              <a:rPr lang="en-GB" sz="1600" dirty="0"/>
              <a:t>It’s easier to maintain your code, since your code will be modular.</a:t>
            </a:r>
          </a:p>
          <a:p>
            <a:pPr lvl="1">
              <a:lnSpc>
                <a:spcPct val="110000"/>
              </a:lnSpc>
            </a:pPr>
            <a:r>
              <a:rPr lang="en-GB" sz="1600" dirty="0"/>
              <a:t>It will save memory in your code because it will cease to exist after the block finishes running.</a:t>
            </a:r>
          </a:p>
        </p:txBody>
      </p:sp>
      <p:pic>
        <p:nvPicPr>
          <p:cNvPr id="5" name="Picture 4">
            <a:extLst>
              <a:ext uri="{FF2B5EF4-FFF2-40B4-BE49-F238E27FC236}">
                <a16:creationId xmlns:a16="http://schemas.microsoft.com/office/drawing/2014/main" id="{4B19193B-9D1B-AE15-A573-5A9988A0B76C}"/>
              </a:ext>
            </a:extLst>
          </p:cNvPr>
          <p:cNvPicPr>
            <a:picLocks noChangeAspect="1"/>
          </p:cNvPicPr>
          <p:nvPr/>
        </p:nvPicPr>
        <p:blipFill>
          <a:blip r:embed="rId2"/>
          <a:stretch>
            <a:fillRect/>
          </a:stretch>
        </p:blipFill>
        <p:spPr>
          <a:xfrm>
            <a:off x="7091395" y="1619781"/>
            <a:ext cx="4681506" cy="3646824"/>
          </a:xfrm>
          <a:prstGeom prst="rect">
            <a:avLst/>
          </a:prstGeom>
        </p:spPr>
      </p:pic>
    </p:spTree>
    <p:extLst>
      <p:ext uri="{BB962C8B-B14F-4D97-AF65-F5344CB8AC3E}">
        <p14:creationId xmlns:p14="http://schemas.microsoft.com/office/powerpoint/2010/main" val="8876198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6D82B-6E8B-24C7-F812-D8B1FB626362}"/>
              </a:ext>
            </a:extLst>
          </p:cNvPr>
          <p:cNvSpPr>
            <a:spLocks noGrp="1"/>
          </p:cNvSpPr>
          <p:nvPr>
            <p:ph idx="1"/>
          </p:nvPr>
        </p:nvSpPr>
        <p:spPr>
          <a:xfrm>
            <a:off x="612647" y="281354"/>
            <a:ext cx="10653579" cy="6028006"/>
          </a:xfrm>
        </p:spPr>
        <p:txBody>
          <a:bodyPr>
            <a:normAutofit lnSpcReduction="10000"/>
          </a:bodyPr>
          <a:lstStyle/>
          <a:p>
            <a:r>
              <a:rPr lang="en-GB" dirty="0"/>
              <a:t>Here, you’ll notice:</a:t>
            </a:r>
          </a:p>
          <a:p>
            <a:pPr lvl="1"/>
            <a:r>
              <a:rPr lang="en-GB" dirty="0"/>
              <a:t>We create a variable </a:t>
            </a:r>
            <a:r>
              <a:rPr lang="en-GB" i="1" dirty="0" err="1"/>
              <a:t>color</a:t>
            </a:r>
            <a:r>
              <a:rPr lang="en-GB" dirty="0"/>
              <a:t> inside the </a:t>
            </a:r>
            <a:r>
              <a:rPr lang="en-GB" i="1" dirty="0" err="1"/>
              <a:t>logSkyColor</a:t>
            </a:r>
            <a:r>
              <a:rPr lang="en-GB" dirty="0"/>
              <a:t>() function.</a:t>
            </a:r>
          </a:p>
          <a:p>
            <a:pPr lvl="1"/>
            <a:r>
              <a:rPr lang="en-GB" dirty="0"/>
              <a:t>After the </a:t>
            </a:r>
            <a:r>
              <a:rPr lang="en-GB" i="1" dirty="0"/>
              <a:t>if</a:t>
            </a:r>
            <a:r>
              <a:rPr lang="en-GB" dirty="0"/>
              <a:t> statement, we define a new code block with the {} braces. </a:t>
            </a:r>
          </a:p>
          <a:p>
            <a:pPr lvl="1"/>
            <a:r>
              <a:rPr lang="en-GB" dirty="0"/>
              <a:t>´Here we assign a new value to the variable </a:t>
            </a:r>
            <a:r>
              <a:rPr lang="en-GB" i="1" dirty="0" err="1"/>
              <a:t>color</a:t>
            </a:r>
            <a:r>
              <a:rPr lang="en-GB" dirty="0"/>
              <a:t> if the </a:t>
            </a:r>
            <a:r>
              <a:rPr lang="en-GB" i="1" dirty="0"/>
              <a:t>if</a:t>
            </a:r>
            <a:r>
              <a:rPr lang="en-GB" dirty="0"/>
              <a:t> statement is </a:t>
            </a:r>
            <a:r>
              <a:rPr lang="en-GB" i="1" dirty="0"/>
              <a:t>truthy</a:t>
            </a:r>
            <a:r>
              <a:rPr lang="en-GB" dirty="0"/>
              <a:t>.</a:t>
            </a:r>
          </a:p>
          <a:p>
            <a:pPr lvl="1"/>
            <a:r>
              <a:rPr lang="en-GB" dirty="0"/>
              <a:t>Within the </a:t>
            </a:r>
            <a:r>
              <a:rPr lang="en-GB" i="1" dirty="0"/>
              <a:t>if</a:t>
            </a:r>
            <a:r>
              <a:rPr lang="en-GB" dirty="0"/>
              <a:t> block, the </a:t>
            </a:r>
            <a:r>
              <a:rPr lang="en-GB" dirty="0" err="1"/>
              <a:t>color</a:t>
            </a:r>
            <a:r>
              <a:rPr lang="en-GB" dirty="0"/>
              <a:t> variable holds the value 'pink', though outside the if block, in the function body, the </a:t>
            </a:r>
            <a:r>
              <a:rPr lang="en-GB" dirty="0" err="1"/>
              <a:t>color</a:t>
            </a:r>
            <a:r>
              <a:rPr lang="en-GB" dirty="0"/>
              <a:t> variable holds the value 'blue'.</a:t>
            </a:r>
          </a:p>
          <a:p>
            <a:pPr lvl="1"/>
            <a:r>
              <a:rPr lang="en-GB" dirty="0"/>
              <a:t>On the last line, we attempt to print the value of </a:t>
            </a:r>
            <a:r>
              <a:rPr lang="en-GB" i="1" dirty="0" err="1"/>
              <a:t>color</a:t>
            </a:r>
            <a:r>
              <a:rPr lang="en-GB" dirty="0"/>
              <a:t> outside both the </a:t>
            </a:r>
            <a:r>
              <a:rPr lang="en-GB" i="1" dirty="0"/>
              <a:t>if</a:t>
            </a:r>
            <a:r>
              <a:rPr lang="en-GB" dirty="0"/>
              <a:t> statement and the definition of </a:t>
            </a:r>
            <a:r>
              <a:rPr lang="en-GB" i="1" dirty="0" err="1"/>
              <a:t>logSkyColor</a:t>
            </a:r>
            <a:r>
              <a:rPr lang="en-GB" dirty="0"/>
              <a:t>(). </a:t>
            </a:r>
          </a:p>
          <a:p>
            <a:pPr lvl="1"/>
            <a:r>
              <a:rPr lang="en-GB" dirty="0"/>
              <a:t>This will throw a </a:t>
            </a:r>
            <a:r>
              <a:rPr lang="en-GB" i="1" dirty="0" err="1"/>
              <a:t>ReferenceError</a:t>
            </a:r>
            <a:r>
              <a:rPr lang="en-GB" dirty="0"/>
              <a:t> since </a:t>
            </a:r>
            <a:r>
              <a:rPr lang="en-GB" i="1" dirty="0" err="1"/>
              <a:t>color</a:t>
            </a:r>
            <a:r>
              <a:rPr lang="en-GB" dirty="0"/>
              <a:t> only exists within the scope of those two blocks — it is never defined in the global scope.</a:t>
            </a:r>
          </a:p>
          <a:p>
            <a:pPr lvl="1"/>
            <a:r>
              <a:rPr lang="en-GB" dirty="0"/>
              <a:t>While we use block scope, we still pollute our </a:t>
            </a:r>
            <a:r>
              <a:rPr lang="en-GB" i="1" dirty="0"/>
              <a:t>namespace</a:t>
            </a:r>
            <a:r>
              <a:rPr lang="en-GB" dirty="0"/>
              <a:t> by reusing the same variable name twice. </a:t>
            </a:r>
          </a:p>
          <a:p>
            <a:pPr lvl="1"/>
            <a:r>
              <a:rPr lang="en-GB" dirty="0"/>
              <a:t>A better practice would be to rename the variable inside the block.</a:t>
            </a:r>
          </a:p>
          <a:p>
            <a:r>
              <a:rPr lang="en-GB" dirty="0"/>
              <a:t>Block scope is a powerful tool in JavaScript, since it allows us to define variables with precision, and not pollute the global namespace. </a:t>
            </a:r>
          </a:p>
          <a:p>
            <a:r>
              <a:rPr lang="en-GB" dirty="0"/>
              <a:t>If a variable does not need to exist outside a block— it shouldn’t!</a:t>
            </a:r>
          </a:p>
        </p:txBody>
      </p:sp>
    </p:spTree>
    <p:extLst>
      <p:ext uri="{BB962C8B-B14F-4D97-AF65-F5344CB8AC3E}">
        <p14:creationId xmlns:p14="http://schemas.microsoft.com/office/powerpoint/2010/main" val="7215670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4D02DC-86D0-86A9-4404-26B11AF64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368FAC-5BFC-1F00-27C7-7E1BD42E3D8E}"/>
              </a:ext>
            </a:extLst>
          </p:cNvPr>
          <p:cNvSpPr>
            <a:spLocks noGrp="1"/>
          </p:cNvSpPr>
          <p:nvPr>
            <p:ph type="title"/>
          </p:nvPr>
        </p:nvSpPr>
        <p:spPr>
          <a:xfrm>
            <a:off x="2494392" y="1791147"/>
            <a:ext cx="7202862" cy="1952369"/>
          </a:xfrm>
        </p:spPr>
        <p:txBody>
          <a:bodyPr vert="horz" lIns="91440" tIns="45720" rIns="91440" bIns="45720" rtlCol="0" anchor="b">
            <a:normAutofit/>
          </a:bodyPr>
          <a:lstStyle/>
          <a:p>
            <a:pPr algn="ctr"/>
            <a:r>
              <a:rPr lang="en-US" sz="4800"/>
              <a:t>Arrays </a:t>
            </a:r>
          </a:p>
        </p:txBody>
      </p:sp>
    </p:spTree>
    <p:extLst>
      <p:ext uri="{BB962C8B-B14F-4D97-AF65-F5344CB8AC3E}">
        <p14:creationId xmlns:p14="http://schemas.microsoft.com/office/powerpoint/2010/main" val="4630800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3867147-1C83-BF71-39B0-B590EE7F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FD38D6-B760-3288-7A97-29A0DE12EC2B}"/>
              </a:ext>
            </a:extLst>
          </p:cNvPr>
          <p:cNvSpPr>
            <a:spLocks noGrp="1"/>
          </p:cNvSpPr>
          <p:nvPr>
            <p:ph type="title"/>
          </p:nvPr>
        </p:nvSpPr>
        <p:spPr>
          <a:xfrm>
            <a:off x="614678" y="548640"/>
            <a:ext cx="10872216" cy="1133856"/>
          </a:xfrm>
        </p:spPr>
        <p:txBody>
          <a:bodyPr anchor="t">
            <a:normAutofit/>
          </a:bodyPr>
          <a:lstStyle/>
          <a:p>
            <a:r>
              <a:rPr lang="en-GB" dirty="0"/>
              <a:t>Create an Array</a:t>
            </a:r>
          </a:p>
        </p:txBody>
      </p:sp>
      <p:pic>
        <p:nvPicPr>
          <p:cNvPr id="6" name="Picture 5">
            <a:extLst>
              <a:ext uri="{FF2B5EF4-FFF2-40B4-BE49-F238E27FC236}">
                <a16:creationId xmlns:a16="http://schemas.microsoft.com/office/drawing/2014/main" id="{781196AC-D540-D4D1-2CB9-20CBC941D71A}"/>
              </a:ext>
            </a:extLst>
          </p:cNvPr>
          <p:cNvPicPr>
            <a:picLocks noChangeAspect="1"/>
          </p:cNvPicPr>
          <p:nvPr/>
        </p:nvPicPr>
        <p:blipFill>
          <a:blip r:embed="rId2"/>
          <a:stretch>
            <a:fillRect/>
          </a:stretch>
        </p:blipFill>
        <p:spPr>
          <a:xfrm>
            <a:off x="731520" y="1792223"/>
            <a:ext cx="6113926" cy="3374887"/>
          </a:xfrm>
          <a:prstGeom prst="rect">
            <a:avLst/>
          </a:prstGeom>
        </p:spPr>
      </p:pic>
      <p:sp>
        <p:nvSpPr>
          <p:cNvPr id="3" name="Content Placeholder 2">
            <a:extLst>
              <a:ext uri="{FF2B5EF4-FFF2-40B4-BE49-F238E27FC236}">
                <a16:creationId xmlns:a16="http://schemas.microsoft.com/office/drawing/2014/main" id="{A7A38BA3-6E3C-5AC4-6419-8F039005842A}"/>
              </a:ext>
            </a:extLst>
          </p:cNvPr>
          <p:cNvSpPr>
            <a:spLocks noGrp="1"/>
          </p:cNvSpPr>
          <p:nvPr>
            <p:ph idx="1"/>
          </p:nvPr>
        </p:nvSpPr>
        <p:spPr>
          <a:xfrm>
            <a:off x="7177176" y="1792224"/>
            <a:ext cx="4307527" cy="4517136"/>
          </a:xfrm>
        </p:spPr>
        <p:txBody>
          <a:bodyPr anchor="t">
            <a:normAutofit/>
          </a:bodyPr>
          <a:lstStyle/>
          <a:p>
            <a:r>
              <a:rPr lang="en-GB" sz="1800"/>
              <a:t>One way we can create an array is to use an array literal. An array literal creates an array by wrapping items in square brackets []. </a:t>
            </a:r>
          </a:p>
          <a:p>
            <a:r>
              <a:rPr lang="en-GB" sz="1800"/>
              <a:t>Remember from the previous exercise, arrays can store any data type — we can have an array that holds all the same data types or an array that holds different data types.</a:t>
            </a:r>
          </a:p>
          <a:p>
            <a:endParaRPr lang="en-GB" sz="1800"/>
          </a:p>
          <a:p>
            <a:endParaRPr lang="en-GB" sz="1800"/>
          </a:p>
        </p:txBody>
      </p:sp>
    </p:spTree>
    <p:extLst>
      <p:ext uri="{BB962C8B-B14F-4D97-AF65-F5344CB8AC3E}">
        <p14:creationId xmlns:p14="http://schemas.microsoft.com/office/powerpoint/2010/main" val="35701416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AB9B8B4-6AA0-6EC2-5180-35BA3CFC2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9CE438-3FB8-CFF7-76BA-51C899FEA0F6}"/>
              </a:ext>
            </a:extLst>
          </p:cNvPr>
          <p:cNvSpPr>
            <a:spLocks noGrp="1"/>
          </p:cNvSpPr>
          <p:nvPr>
            <p:ph type="title"/>
          </p:nvPr>
        </p:nvSpPr>
        <p:spPr>
          <a:xfrm>
            <a:off x="612648" y="548640"/>
            <a:ext cx="10872216" cy="1132258"/>
          </a:xfrm>
        </p:spPr>
        <p:txBody>
          <a:bodyPr anchor="t">
            <a:normAutofit/>
          </a:bodyPr>
          <a:lstStyle/>
          <a:p>
            <a:r>
              <a:rPr lang="en-GB" dirty="0"/>
              <a:t>Arrays</a:t>
            </a:r>
          </a:p>
        </p:txBody>
      </p:sp>
      <p:pic>
        <p:nvPicPr>
          <p:cNvPr id="5" name="Picture 4">
            <a:extLst>
              <a:ext uri="{FF2B5EF4-FFF2-40B4-BE49-F238E27FC236}">
                <a16:creationId xmlns:a16="http://schemas.microsoft.com/office/drawing/2014/main" id="{99942652-F89A-BF86-97FD-0DEDA4EC4B82}"/>
              </a:ext>
            </a:extLst>
          </p:cNvPr>
          <p:cNvPicPr>
            <a:picLocks noChangeAspect="1"/>
          </p:cNvPicPr>
          <p:nvPr/>
        </p:nvPicPr>
        <p:blipFill>
          <a:blip r:embed="rId2"/>
          <a:stretch>
            <a:fillRect/>
          </a:stretch>
        </p:blipFill>
        <p:spPr>
          <a:xfrm>
            <a:off x="727380" y="1826768"/>
            <a:ext cx="3413840" cy="2154121"/>
          </a:xfrm>
          <a:prstGeom prst="rect">
            <a:avLst/>
          </a:prstGeom>
        </p:spPr>
      </p:pic>
      <p:pic>
        <p:nvPicPr>
          <p:cNvPr id="7" name="Picture 6">
            <a:extLst>
              <a:ext uri="{FF2B5EF4-FFF2-40B4-BE49-F238E27FC236}">
                <a16:creationId xmlns:a16="http://schemas.microsoft.com/office/drawing/2014/main" id="{A2D0C51E-1907-C907-DE14-6DE8FE6B7EE6}"/>
              </a:ext>
            </a:extLst>
          </p:cNvPr>
          <p:cNvPicPr>
            <a:picLocks noChangeAspect="1"/>
          </p:cNvPicPr>
          <p:nvPr/>
        </p:nvPicPr>
        <p:blipFill>
          <a:blip r:embed="rId3"/>
          <a:stretch>
            <a:fillRect/>
          </a:stretch>
        </p:blipFill>
        <p:spPr>
          <a:xfrm>
            <a:off x="727380" y="5668172"/>
            <a:ext cx="3706598" cy="641188"/>
          </a:xfrm>
          <a:prstGeom prst="rect">
            <a:avLst/>
          </a:prstGeom>
        </p:spPr>
      </p:pic>
      <p:sp>
        <p:nvSpPr>
          <p:cNvPr id="3" name="Content Placeholder 2">
            <a:extLst>
              <a:ext uri="{FF2B5EF4-FFF2-40B4-BE49-F238E27FC236}">
                <a16:creationId xmlns:a16="http://schemas.microsoft.com/office/drawing/2014/main" id="{50AE3624-2783-FB0C-A435-55F50EE01C78}"/>
              </a:ext>
            </a:extLst>
          </p:cNvPr>
          <p:cNvSpPr>
            <a:spLocks noGrp="1"/>
          </p:cNvSpPr>
          <p:nvPr>
            <p:ph idx="1"/>
          </p:nvPr>
        </p:nvSpPr>
        <p:spPr>
          <a:xfrm>
            <a:off x="5072332" y="1775012"/>
            <a:ext cx="6412532" cy="4534348"/>
          </a:xfrm>
        </p:spPr>
        <p:txBody>
          <a:bodyPr>
            <a:normAutofit/>
          </a:bodyPr>
          <a:lstStyle/>
          <a:p>
            <a:r>
              <a:rPr lang="en-GB" sz="1800"/>
              <a:t>Organizing and storing data is a foundational concept of programming.</a:t>
            </a:r>
          </a:p>
          <a:p>
            <a:r>
              <a:rPr lang="en-GB" sz="1800"/>
              <a:t>One way we organize data in real life is by making lists. </a:t>
            </a:r>
          </a:p>
          <a:p>
            <a:r>
              <a:rPr lang="en-GB" sz="1800"/>
              <a:t>Let’s make one here</a:t>
            </a:r>
          </a:p>
          <a:p>
            <a:r>
              <a:rPr lang="en-GB" sz="1800"/>
              <a:t>Arrays are JavaScript’s way of making lists. </a:t>
            </a:r>
          </a:p>
          <a:p>
            <a:r>
              <a:rPr lang="en-GB" sz="1800"/>
              <a:t>Arrays can store any data types (including strings numbers, and booleans). </a:t>
            </a:r>
          </a:p>
          <a:p>
            <a:r>
              <a:rPr lang="en-GB" sz="1800"/>
              <a:t>Like lists, arrays are ordered, meaning each item has a numbered position.</a:t>
            </a:r>
          </a:p>
          <a:p>
            <a:r>
              <a:rPr lang="en-GB" sz="1800"/>
              <a:t>Here’s an array of the concepts we’ll cover:</a:t>
            </a:r>
          </a:p>
          <a:p>
            <a:endParaRPr lang="en-GB" sz="1800"/>
          </a:p>
        </p:txBody>
      </p:sp>
    </p:spTree>
    <p:extLst>
      <p:ext uri="{BB962C8B-B14F-4D97-AF65-F5344CB8AC3E}">
        <p14:creationId xmlns:p14="http://schemas.microsoft.com/office/powerpoint/2010/main" val="26607474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3AC1CD-E7CA-B4E8-18B9-F3EA541DF9C5}"/>
              </a:ext>
            </a:extLst>
          </p:cNvPr>
          <p:cNvSpPr>
            <a:spLocks noGrp="1"/>
          </p:cNvSpPr>
          <p:nvPr>
            <p:ph idx="1"/>
          </p:nvPr>
        </p:nvSpPr>
        <p:spPr>
          <a:xfrm>
            <a:off x="612647" y="410308"/>
            <a:ext cx="10653579" cy="5899052"/>
          </a:xfrm>
        </p:spPr>
        <p:txBody>
          <a:bodyPr/>
          <a:lstStyle/>
          <a:p>
            <a:r>
              <a:rPr lang="en-GB" dirty="0"/>
              <a:t>Let’s take a closer look at the syntax in the array example:</a:t>
            </a:r>
          </a:p>
          <a:p>
            <a:pPr lvl="1"/>
            <a:r>
              <a:rPr lang="en-GB" dirty="0"/>
              <a:t>The array is represented by the square brackets [] and the content inside.</a:t>
            </a:r>
          </a:p>
          <a:p>
            <a:pPr lvl="1"/>
            <a:r>
              <a:rPr lang="en-GB" dirty="0"/>
              <a:t>Each content item inside an array is called an </a:t>
            </a:r>
            <a:r>
              <a:rPr lang="en-GB" b="1" dirty="0"/>
              <a:t>element</a:t>
            </a:r>
            <a:r>
              <a:rPr lang="en-GB" dirty="0"/>
              <a:t>.</a:t>
            </a:r>
          </a:p>
          <a:p>
            <a:pPr lvl="1"/>
            <a:r>
              <a:rPr lang="en-GB" dirty="0"/>
              <a:t>There are three different elements inside the array.</a:t>
            </a:r>
          </a:p>
          <a:p>
            <a:pPr lvl="1"/>
            <a:r>
              <a:rPr lang="en-GB" dirty="0"/>
              <a:t>Each element inside the array is a different data type.</a:t>
            </a:r>
          </a:p>
          <a:p>
            <a:pPr lvl="1"/>
            <a:r>
              <a:rPr lang="en-GB" dirty="0"/>
              <a:t>We can also save an array to a variable. </a:t>
            </a:r>
          </a:p>
          <a:p>
            <a:pPr lvl="1"/>
            <a:r>
              <a:rPr lang="en-GB" dirty="0"/>
              <a:t>You may have noticed we did this in the previous exercise:</a:t>
            </a:r>
          </a:p>
        </p:txBody>
      </p:sp>
      <p:pic>
        <p:nvPicPr>
          <p:cNvPr id="6" name="Picture 5">
            <a:extLst>
              <a:ext uri="{FF2B5EF4-FFF2-40B4-BE49-F238E27FC236}">
                <a16:creationId xmlns:a16="http://schemas.microsoft.com/office/drawing/2014/main" id="{6DB18586-7B0C-BCF3-81EF-A4796FF6A552}"/>
              </a:ext>
            </a:extLst>
          </p:cNvPr>
          <p:cNvPicPr>
            <a:picLocks noChangeAspect="1"/>
          </p:cNvPicPr>
          <p:nvPr/>
        </p:nvPicPr>
        <p:blipFill>
          <a:blip r:embed="rId2"/>
          <a:stretch>
            <a:fillRect/>
          </a:stretch>
        </p:blipFill>
        <p:spPr>
          <a:xfrm>
            <a:off x="2467768" y="3959328"/>
            <a:ext cx="6934367" cy="960144"/>
          </a:xfrm>
          <a:prstGeom prst="rect">
            <a:avLst/>
          </a:prstGeom>
        </p:spPr>
      </p:pic>
    </p:spTree>
    <p:extLst>
      <p:ext uri="{BB962C8B-B14F-4D97-AF65-F5344CB8AC3E}">
        <p14:creationId xmlns:p14="http://schemas.microsoft.com/office/powerpoint/2010/main" val="15661684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07B083-EAC0-A5BB-C369-C9589EC7F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7AA9A-CB21-DE7F-0F61-C6F9133141F2}"/>
              </a:ext>
            </a:extLst>
          </p:cNvPr>
          <p:cNvSpPr>
            <a:spLocks noGrp="1"/>
          </p:cNvSpPr>
          <p:nvPr>
            <p:ph type="title"/>
          </p:nvPr>
        </p:nvSpPr>
        <p:spPr>
          <a:xfrm>
            <a:off x="614677" y="603504"/>
            <a:ext cx="10872216" cy="1527048"/>
          </a:xfrm>
        </p:spPr>
        <p:txBody>
          <a:bodyPr anchor="b">
            <a:normAutofit/>
          </a:bodyPr>
          <a:lstStyle/>
          <a:p>
            <a:r>
              <a:rPr lang="en-GB" dirty="0"/>
              <a:t>Accessing Elements</a:t>
            </a:r>
          </a:p>
        </p:txBody>
      </p:sp>
      <p:pic>
        <p:nvPicPr>
          <p:cNvPr id="5" name="Picture 4">
            <a:extLst>
              <a:ext uri="{FF2B5EF4-FFF2-40B4-BE49-F238E27FC236}">
                <a16:creationId xmlns:a16="http://schemas.microsoft.com/office/drawing/2014/main" id="{12E13C5C-76BD-17AF-FD05-F4AF91E61C7D}"/>
              </a:ext>
            </a:extLst>
          </p:cNvPr>
          <p:cNvPicPr>
            <a:picLocks noChangeAspect="1"/>
          </p:cNvPicPr>
          <p:nvPr/>
        </p:nvPicPr>
        <p:blipFill>
          <a:blip r:embed="rId2"/>
          <a:stretch>
            <a:fillRect/>
          </a:stretch>
        </p:blipFill>
        <p:spPr>
          <a:xfrm>
            <a:off x="614678" y="2441274"/>
            <a:ext cx="5173647" cy="2573888"/>
          </a:xfrm>
          <a:prstGeom prst="rect">
            <a:avLst/>
          </a:prstGeom>
        </p:spPr>
      </p:pic>
      <p:sp>
        <p:nvSpPr>
          <p:cNvPr id="3" name="Content Placeholder 2">
            <a:extLst>
              <a:ext uri="{FF2B5EF4-FFF2-40B4-BE49-F238E27FC236}">
                <a16:creationId xmlns:a16="http://schemas.microsoft.com/office/drawing/2014/main" id="{9C4C49D7-6A81-3AFF-A4CE-CE23C77972F7}"/>
              </a:ext>
            </a:extLst>
          </p:cNvPr>
          <p:cNvSpPr>
            <a:spLocks noGrp="1"/>
          </p:cNvSpPr>
          <p:nvPr>
            <p:ph idx="1"/>
          </p:nvPr>
        </p:nvSpPr>
        <p:spPr>
          <a:xfrm>
            <a:off x="6096000" y="2441273"/>
            <a:ext cx="5385816" cy="3817942"/>
          </a:xfrm>
        </p:spPr>
        <p:txBody>
          <a:bodyPr anchor="t">
            <a:normAutofit/>
          </a:bodyPr>
          <a:lstStyle/>
          <a:p>
            <a:pPr>
              <a:lnSpc>
                <a:spcPct val="110000"/>
              </a:lnSpc>
            </a:pPr>
            <a:r>
              <a:rPr lang="en-GB" sz="1800"/>
              <a:t>Each element in an array has a numbered position known as its index. </a:t>
            </a:r>
          </a:p>
          <a:p>
            <a:pPr lvl="1">
              <a:lnSpc>
                <a:spcPct val="110000"/>
              </a:lnSpc>
            </a:pPr>
            <a:r>
              <a:rPr lang="en-GB" dirty="0"/>
              <a:t>We can access individual items using their index, which is similar to referencing an item in a list based on the item’s position.</a:t>
            </a:r>
            <a:endParaRPr lang="en-GB"/>
          </a:p>
          <a:p>
            <a:pPr>
              <a:lnSpc>
                <a:spcPct val="110000"/>
              </a:lnSpc>
            </a:pPr>
            <a:r>
              <a:rPr lang="en-GB" sz="1800"/>
              <a:t>Arrays in JavaScript are zero-indexed, meaning the positions start counting from 0 rather than 1. </a:t>
            </a:r>
          </a:p>
          <a:p>
            <a:pPr lvl="1">
              <a:lnSpc>
                <a:spcPct val="110000"/>
              </a:lnSpc>
            </a:pPr>
            <a:r>
              <a:rPr lang="en-GB" dirty="0"/>
              <a:t>Therefore, the first item in an array will be at position 0. Let’s see how we could access an element in an array:</a:t>
            </a:r>
            <a:endParaRPr lang="en-GB"/>
          </a:p>
          <a:p>
            <a:pPr>
              <a:lnSpc>
                <a:spcPct val="110000"/>
              </a:lnSpc>
            </a:pPr>
            <a:endParaRPr lang="en-GB" sz="1800"/>
          </a:p>
          <a:p>
            <a:pPr>
              <a:lnSpc>
                <a:spcPct val="110000"/>
              </a:lnSpc>
            </a:pPr>
            <a:endParaRPr lang="en-GB" sz="1800"/>
          </a:p>
        </p:txBody>
      </p:sp>
    </p:spTree>
    <p:extLst>
      <p:ext uri="{BB962C8B-B14F-4D97-AF65-F5344CB8AC3E}">
        <p14:creationId xmlns:p14="http://schemas.microsoft.com/office/powerpoint/2010/main" val="18945910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739B8A-9B7F-26B5-5C9E-CE7B7C001468}"/>
              </a:ext>
            </a:extLst>
          </p:cNvPr>
          <p:cNvSpPr>
            <a:spLocks noGrp="1"/>
          </p:cNvSpPr>
          <p:nvPr>
            <p:ph idx="1"/>
          </p:nvPr>
        </p:nvSpPr>
        <p:spPr>
          <a:xfrm>
            <a:off x="612647" y="293077"/>
            <a:ext cx="10653579" cy="6016283"/>
          </a:xfrm>
        </p:spPr>
        <p:txBody>
          <a:bodyPr/>
          <a:lstStyle/>
          <a:p>
            <a:r>
              <a:rPr lang="en-GB" dirty="0"/>
              <a:t>In the code snippet:</a:t>
            </a:r>
          </a:p>
          <a:p>
            <a:pPr lvl="1"/>
            <a:r>
              <a:rPr lang="en-GB" dirty="0"/>
              <a:t>cities is an array that has three elements.</a:t>
            </a:r>
          </a:p>
          <a:p>
            <a:pPr lvl="1"/>
            <a:r>
              <a:rPr lang="en-GB" dirty="0"/>
              <a:t>We’re using bracket notation, [] with the index after the name of the array to access the element.</a:t>
            </a:r>
          </a:p>
          <a:p>
            <a:pPr lvl="1"/>
            <a:r>
              <a:rPr lang="en-GB" dirty="0"/>
              <a:t>cities[0] will access the element at index 0 in the array cities. You can think of cities[0] as accessing the space in memory that holds the string 'New York'.</a:t>
            </a:r>
          </a:p>
          <a:p>
            <a:r>
              <a:rPr lang="en-GB" dirty="0"/>
              <a:t>You can also access individual characters in a string using bracket notation and the index. For instance, you can write:</a:t>
            </a:r>
          </a:p>
        </p:txBody>
      </p:sp>
      <p:pic>
        <p:nvPicPr>
          <p:cNvPr id="6" name="Picture 5">
            <a:extLst>
              <a:ext uri="{FF2B5EF4-FFF2-40B4-BE49-F238E27FC236}">
                <a16:creationId xmlns:a16="http://schemas.microsoft.com/office/drawing/2014/main" id="{74EED8BA-FBED-DB42-61BE-16698C6AD78C}"/>
              </a:ext>
            </a:extLst>
          </p:cNvPr>
          <p:cNvPicPr>
            <a:picLocks noChangeAspect="1"/>
          </p:cNvPicPr>
          <p:nvPr/>
        </p:nvPicPr>
        <p:blipFill>
          <a:blip r:embed="rId2"/>
          <a:stretch>
            <a:fillRect/>
          </a:stretch>
        </p:blipFill>
        <p:spPr>
          <a:xfrm>
            <a:off x="3343298" y="3766079"/>
            <a:ext cx="4198984" cy="1767993"/>
          </a:xfrm>
          <a:prstGeom prst="rect">
            <a:avLst/>
          </a:prstGeom>
        </p:spPr>
      </p:pic>
    </p:spTree>
    <p:extLst>
      <p:ext uri="{BB962C8B-B14F-4D97-AF65-F5344CB8AC3E}">
        <p14:creationId xmlns:p14="http://schemas.microsoft.com/office/powerpoint/2010/main" val="1026983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DBBDB-03C8-8EF9-502C-6C50CE879714}"/>
              </a:ext>
            </a:extLst>
          </p:cNvPr>
          <p:cNvSpPr>
            <a:spLocks noGrp="1"/>
          </p:cNvSpPr>
          <p:nvPr>
            <p:ph idx="1"/>
          </p:nvPr>
        </p:nvSpPr>
        <p:spPr>
          <a:xfrm>
            <a:off x="612647" y="422031"/>
            <a:ext cx="10653579" cy="5887329"/>
          </a:xfrm>
        </p:spPr>
        <p:txBody>
          <a:bodyPr/>
          <a:lstStyle/>
          <a:p>
            <a:r>
              <a:rPr lang="en-GB" dirty="0"/>
              <a:t>Just like in regular math, we can combine, or chain, our operations to get a final result</a:t>
            </a:r>
          </a:p>
          <a:p>
            <a:endParaRPr lang="en-GB" dirty="0"/>
          </a:p>
        </p:txBody>
      </p:sp>
      <p:pic>
        <p:nvPicPr>
          <p:cNvPr id="5" name="Picture 4">
            <a:extLst>
              <a:ext uri="{FF2B5EF4-FFF2-40B4-BE49-F238E27FC236}">
                <a16:creationId xmlns:a16="http://schemas.microsoft.com/office/drawing/2014/main" id="{55A005BF-9401-8BF1-B989-C507B97DA7CA}"/>
              </a:ext>
            </a:extLst>
          </p:cNvPr>
          <p:cNvPicPr>
            <a:picLocks noChangeAspect="1"/>
          </p:cNvPicPr>
          <p:nvPr/>
        </p:nvPicPr>
        <p:blipFill>
          <a:blip r:embed="rId2"/>
          <a:stretch>
            <a:fillRect/>
          </a:stretch>
        </p:blipFill>
        <p:spPr>
          <a:xfrm>
            <a:off x="8220374" y="826144"/>
            <a:ext cx="3254022" cy="891617"/>
          </a:xfrm>
          <a:prstGeom prst="rect">
            <a:avLst/>
          </a:prstGeom>
        </p:spPr>
      </p:pic>
    </p:spTree>
    <p:extLst>
      <p:ext uri="{BB962C8B-B14F-4D97-AF65-F5344CB8AC3E}">
        <p14:creationId xmlns:p14="http://schemas.microsoft.com/office/powerpoint/2010/main" val="32205845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867147-1C83-BF71-39B0-B590EE7F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C961E6-F6D8-EFB8-1492-17A62548AE8B}"/>
              </a:ext>
            </a:extLst>
          </p:cNvPr>
          <p:cNvSpPr>
            <a:spLocks noGrp="1"/>
          </p:cNvSpPr>
          <p:nvPr>
            <p:ph type="title"/>
          </p:nvPr>
        </p:nvSpPr>
        <p:spPr>
          <a:xfrm>
            <a:off x="614678" y="548640"/>
            <a:ext cx="10872216" cy="1133856"/>
          </a:xfrm>
        </p:spPr>
        <p:txBody>
          <a:bodyPr anchor="t">
            <a:normAutofit/>
          </a:bodyPr>
          <a:lstStyle/>
          <a:p>
            <a:r>
              <a:rPr lang="en-GB" dirty="0"/>
              <a:t>Update Elements</a:t>
            </a:r>
          </a:p>
        </p:txBody>
      </p:sp>
      <p:pic>
        <p:nvPicPr>
          <p:cNvPr id="5" name="Picture 4" descr="A screen shot of text&#10;&#10;AI-generated content may be incorrect.">
            <a:extLst>
              <a:ext uri="{FF2B5EF4-FFF2-40B4-BE49-F238E27FC236}">
                <a16:creationId xmlns:a16="http://schemas.microsoft.com/office/drawing/2014/main" id="{7FB2110A-282E-6ACD-A169-5B3E2A81B5E8}"/>
              </a:ext>
            </a:extLst>
          </p:cNvPr>
          <p:cNvPicPr>
            <a:picLocks noChangeAspect="1"/>
          </p:cNvPicPr>
          <p:nvPr/>
        </p:nvPicPr>
        <p:blipFill>
          <a:blip r:embed="rId2"/>
          <a:stretch>
            <a:fillRect/>
          </a:stretch>
        </p:blipFill>
        <p:spPr>
          <a:xfrm>
            <a:off x="731520" y="1792223"/>
            <a:ext cx="3698530" cy="1303640"/>
          </a:xfrm>
          <a:prstGeom prst="rect">
            <a:avLst/>
          </a:prstGeom>
        </p:spPr>
      </p:pic>
      <p:sp>
        <p:nvSpPr>
          <p:cNvPr id="3" name="Content Placeholder 2">
            <a:extLst>
              <a:ext uri="{FF2B5EF4-FFF2-40B4-BE49-F238E27FC236}">
                <a16:creationId xmlns:a16="http://schemas.microsoft.com/office/drawing/2014/main" id="{409C822D-3475-9A6F-6C16-1265232BE055}"/>
              </a:ext>
            </a:extLst>
          </p:cNvPr>
          <p:cNvSpPr>
            <a:spLocks noGrp="1"/>
          </p:cNvSpPr>
          <p:nvPr>
            <p:ph idx="1"/>
          </p:nvPr>
        </p:nvSpPr>
        <p:spPr>
          <a:xfrm>
            <a:off x="4882551" y="1792224"/>
            <a:ext cx="6602154" cy="4517136"/>
          </a:xfrm>
        </p:spPr>
        <p:txBody>
          <a:bodyPr anchor="t">
            <a:normAutofit/>
          </a:bodyPr>
          <a:lstStyle/>
          <a:p>
            <a:r>
              <a:rPr lang="en-GB" sz="1800"/>
              <a:t>Once you have access to an element in an array, you can update its value.</a:t>
            </a:r>
          </a:p>
          <a:p>
            <a:r>
              <a:rPr lang="en-GB" sz="1800"/>
              <a:t>In the example, the seasons array contained the names of the four seasons.</a:t>
            </a:r>
          </a:p>
          <a:p>
            <a:r>
              <a:rPr lang="en-GB" sz="1800"/>
              <a:t>However, we decided that we preferred to say 'Autumn' instead of 'Fall'.</a:t>
            </a:r>
          </a:p>
          <a:p>
            <a:r>
              <a:rPr lang="en-GB" sz="1800"/>
              <a:t>The line, seasons[3] = 'Autumn'; tells our program to change the item at index 3 of the seasons array to be 'Autumn' instead of what is already there.</a:t>
            </a:r>
          </a:p>
        </p:txBody>
      </p:sp>
    </p:spTree>
    <p:extLst>
      <p:ext uri="{BB962C8B-B14F-4D97-AF65-F5344CB8AC3E}">
        <p14:creationId xmlns:p14="http://schemas.microsoft.com/office/powerpoint/2010/main" val="2190410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2F97D-6CC7-9437-B45D-CF1D9D8A713A}"/>
              </a:ext>
            </a:extLst>
          </p:cNvPr>
          <p:cNvSpPr>
            <a:spLocks noGrp="1"/>
          </p:cNvSpPr>
          <p:nvPr>
            <p:ph type="title"/>
          </p:nvPr>
        </p:nvSpPr>
        <p:spPr/>
        <p:txBody>
          <a:bodyPr/>
          <a:lstStyle/>
          <a:p>
            <a:r>
              <a:rPr lang="en-GB" dirty="0"/>
              <a:t>Arrays with let and </a:t>
            </a:r>
            <a:r>
              <a:rPr lang="en-GB" dirty="0" err="1"/>
              <a:t>const</a:t>
            </a:r>
            <a:endParaRPr lang="en-GB" dirty="0"/>
          </a:p>
        </p:txBody>
      </p:sp>
      <p:sp>
        <p:nvSpPr>
          <p:cNvPr id="3" name="Content Placeholder 2">
            <a:extLst>
              <a:ext uri="{FF2B5EF4-FFF2-40B4-BE49-F238E27FC236}">
                <a16:creationId xmlns:a16="http://schemas.microsoft.com/office/drawing/2014/main" id="{87AEFAC3-D0DB-04E5-EF60-EEE8A43E3E06}"/>
              </a:ext>
            </a:extLst>
          </p:cNvPr>
          <p:cNvSpPr>
            <a:spLocks noGrp="1"/>
          </p:cNvSpPr>
          <p:nvPr>
            <p:ph idx="1"/>
          </p:nvPr>
        </p:nvSpPr>
        <p:spPr/>
        <p:txBody>
          <a:bodyPr>
            <a:normAutofit/>
          </a:bodyPr>
          <a:lstStyle/>
          <a:p>
            <a:r>
              <a:rPr lang="en-GB" dirty="0"/>
              <a:t>You may recall that you can declare </a:t>
            </a:r>
          </a:p>
          <a:p>
            <a:r>
              <a:rPr lang="en-GB" dirty="0"/>
              <a:t>Variables with both the let and </a:t>
            </a:r>
            <a:r>
              <a:rPr lang="en-GB" dirty="0" err="1"/>
              <a:t>const</a:t>
            </a:r>
            <a:r>
              <a:rPr lang="en-GB" dirty="0"/>
              <a:t> keywords. </a:t>
            </a:r>
          </a:p>
          <a:p>
            <a:pPr lvl="1"/>
            <a:r>
              <a:rPr lang="en-GB" dirty="0"/>
              <a:t>Variables declared with let can be reassigned.</a:t>
            </a:r>
          </a:p>
          <a:p>
            <a:pPr lvl="1"/>
            <a:r>
              <a:rPr lang="en-GB" dirty="0"/>
              <a:t>Variables declared with the </a:t>
            </a:r>
            <a:r>
              <a:rPr lang="en-GB" dirty="0" err="1"/>
              <a:t>const</a:t>
            </a:r>
            <a:r>
              <a:rPr lang="en-GB" dirty="0"/>
              <a:t> keyword cannot be reassigned. </a:t>
            </a:r>
          </a:p>
          <a:p>
            <a:r>
              <a:rPr lang="en-GB" dirty="0"/>
              <a:t>However, elements in an array declared with </a:t>
            </a:r>
            <a:r>
              <a:rPr lang="en-GB" dirty="0" err="1"/>
              <a:t>const</a:t>
            </a:r>
            <a:r>
              <a:rPr lang="en-GB" dirty="0"/>
              <a:t> remain mutable. </a:t>
            </a:r>
          </a:p>
          <a:p>
            <a:r>
              <a:rPr lang="en-GB" dirty="0"/>
              <a:t>Meaning that we can change the contents of a </a:t>
            </a:r>
            <a:r>
              <a:rPr lang="en-GB" dirty="0" err="1"/>
              <a:t>const</a:t>
            </a:r>
            <a:r>
              <a:rPr lang="en-GB" dirty="0"/>
              <a:t> array, but cannot reassign a new array or a different value.</a:t>
            </a:r>
          </a:p>
          <a:p>
            <a:r>
              <a:rPr lang="en-GB" dirty="0"/>
              <a:t>The instructions below will illustrate this concept more clearly. Pay close attention to the similarities and differences between the condiments array and the utensils array as you complete the steps.</a:t>
            </a:r>
          </a:p>
        </p:txBody>
      </p:sp>
    </p:spTree>
    <p:extLst>
      <p:ext uri="{BB962C8B-B14F-4D97-AF65-F5344CB8AC3E}">
        <p14:creationId xmlns:p14="http://schemas.microsoft.com/office/powerpoint/2010/main" val="9433542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1070-E271-4C00-7C59-3C855B5F93AE}"/>
              </a:ext>
            </a:extLst>
          </p:cNvPr>
          <p:cNvSpPr>
            <a:spLocks noGrp="1"/>
          </p:cNvSpPr>
          <p:nvPr>
            <p:ph type="title"/>
          </p:nvPr>
        </p:nvSpPr>
        <p:spPr/>
        <p:txBody>
          <a:bodyPr/>
          <a:lstStyle/>
          <a:p>
            <a:r>
              <a:rPr lang="en-GB" dirty="0"/>
              <a:t>The .length property</a:t>
            </a:r>
          </a:p>
        </p:txBody>
      </p:sp>
      <p:sp>
        <p:nvSpPr>
          <p:cNvPr id="3" name="Content Placeholder 2">
            <a:extLst>
              <a:ext uri="{FF2B5EF4-FFF2-40B4-BE49-F238E27FC236}">
                <a16:creationId xmlns:a16="http://schemas.microsoft.com/office/drawing/2014/main" id="{43F64636-5A8C-DAE4-29B6-6E64BEF22C4C}"/>
              </a:ext>
            </a:extLst>
          </p:cNvPr>
          <p:cNvSpPr>
            <a:spLocks noGrp="1"/>
          </p:cNvSpPr>
          <p:nvPr>
            <p:ph idx="1"/>
          </p:nvPr>
        </p:nvSpPr>
        <p:spPr/>
        <p:txBody>
          <a:bodyPr>
            <a:normAutofit/>
          </a:bodyPr>
          <a:lstStyle/>
          <a:p>
            <a:r>
              <a:rPr lang="en-GB" dirty="0"/>
              <a:t>One of an array’s built-in properties is </a:t>
            </a:r>
            <a:r>
              <a:rPr lang="en-GB" i="1" dirty="0"/>
              <a:t>length</a:t>
            </a:r>
            <a:r>
              <a:rPr lang="en-GB" dirty="0"/>
              <a:t> and it returns the number of items in the array. </a:t>
            </a:r>
          </a:p>
          <a:p>
            <a:r>
              <a:rPr lang="en-GB" dirty="0"/>
              <a:t>We access the .</a:t>
            </a:r>
            <a:r>
              <a:rPr lang="en-GB" i="1" dirty="0" err="1"/>
              <a:t>length</a:t>
            </a:r>
            <a:r>
              <a:rPr lang="en-GB" dirty="0" err="1"/>
              <a:t>property</a:t>
            </a:r>
            <a:r>
              <a:rPr lang="en-GB" dirty="0"/>
              <a:t> just like we do with strings. </a:t>
            </a:r>
          </a:p>
          <a:p>
            <a:r>
              <a:rPr lang="en-GB" dirty="0"/>
              <a:t>In the example, we log </a:t>
            </a:r>
            <a:r>
              <a:rPr lang="en-GB" i="1" dirty="0" err="1"/>
              <a:t>newYearsResolutions</a:t>
            </a:r>
            <a:r>
              <a:rPr lang="en-GB" dirty="0" err="1"/>
              <a:t>.length</a:t>
            </a:r>
            <a:r>
              <a:rPr lang="en-GB" dirty="0"/>
              <a:t> to the console using the following steps:</a:t>
            </a:r>
          </a:p>
          <a:p>
            <a:pPr lvl="1"/>
            <a:r>
              <a:rPr lang="en-GB" dirty="0"/>
              <a:t>We use dot notation, chaining a period with the property name to the array, to access the length property of the </a:t>
            </a:r>
            <a:r>
              <a:rPr lang="en-GB" i="1" dirty="0" err="1"/>
              <a:t>newYearsResolutions</a:t>
            </a:r>
            <a:r>
              <a:rPr lang="en-GB" dirty="0"/>
              <a:t> array.</a:t>
            </a:r>
          </a:p>
          <a:p>
            <a:pPr lvl="1"/>
            <a:r>
              <a:rPr lang="en-GB" dirty="0"/>
              <a:t>Then we log the </a:t>
            </a:r>
            <a:r>
              <a:rPr lang="en-GB" i="1" dirty="0"/>
              <a:t>length</a:t>
            </a:r>
            <a:r>
              <a:rPr lang="en-GB" dirty="0"/>
              <a:t> of </a:t>
            </a:r>
            <a:r>
              <a:rPr lang="en-GB" i="1" dirty="0" err="1"/>
              <a:t>newYearsResolution</a:t>
            </a:r>
            <a:r>
              <a:rPr lang="en-GB" dirty="0"/>
              <a:t> to the console.</a:t>
            </a:r>
          </a:p>
          <a:p>
            <a:pPr lvl="1"/>
            <a:r>
              <a:rPr lang="en-GB" dirty="0"/>
              <a:t>Since </a:t>
            </a:r>
            <a:r>
              <a:rPr lang="en-GB" i="1" dirty="0" err="1"/>
              <a:t>newYearsResolution</a:t>
            </a:r>
            <a:r>
              <a:rPr lang="en-GB" dirty="0"/>
              <a:t> has two elements, 2 would be logged to the console.</a:t>
            </a:r>
          </a:p>
          <a:p>
            <a:r>
              <a:rPr lang="en-GB" dirty="0"/>
              <a:t>When we want to know how many elements are in an array, we can access the .length property.</a:t>
            </a:r>
          </a:p>
        </p:txBody>
      </p:sp>
      <p:pic>
        <p:nvPicPr>
          <p:cNvPr id="5" name="Picture 4">
            <a:extLst>
              <a:ext uri="{FF2B5EF4-FFF2-40B4-BE49-F238E27FC236}">
                <a16:creationId xmlns:a16="http://schemas.microsoft.com/office/drawing/2014/main" id="{18081D79-4E58-D982-C5FD-F0870D771520}"/>
              </a:ext>
            </a:extLst>
          </p:cNvPr>
          <p:cNvPicPr>
            <a:picLocks noChangeAspect="1"/>
          </p:cNvPicPr>
          <p:nvPr/>
        </p:nvPicPr>
        <p:blipFill>
          <a:blip r:embed="rId2"/>
          <a:stretch>
            <a:fillRect/>
          </a:stretch>
        </p:blipFill>
        <p:spPr>
          <a:xfrm>
            <a:off x="6367239" y="321164"/>
            <a:ext cx="3490262" cy="1127858"/>
          </a:xfrm>
          <a:prstGeom prst="rect">
            <a:avLst/>
          </a:prstGeom>
        </p:spPr>
      </p:pic>
    </p:spTree>
    <p:extLst>
      <p:ext uri="{BB962C8B-B14F-4D97-AF65-F5344CB8AC3E}">
        <p14:creationId xmlns:p14="http://schemas.microsoft.com/office/powerpoint/2010/main" val="16610018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207B083-EAC0-A5BB-C369-C9589EC7F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6020F-EDC5-30A6-276E-C49D131A8FB3}"/>
              </a:ext>
            </a:extLst>
          </p:cNvPr>
          <p:cNvSpPr>
            <a:spLocks noGrp="1"/>
          </p:cNvSpPr>
          <p:nvPr>
            <p:ph type="title"/>
          </p:nvPr>
        </p:nvSpPr>
        <p:spPr>
          <a:xfrm>
            <a:off x="614677" y="603504"/>
            <a:ext cx="10872216" cy="1527048"/>
          </a:xfrm>
        </p:spPr>
        <p:txBody>
          <a:bodyPr anchor="b">
            <a:normAutofit/>
          </a:bodyPr>
          <a:lstStyle/>
          <a:p>
            <a:r>
              <a:rPr lang="en-GB" dirty="0"/>
              <a:t>The .push() Method</a:t>
            </a:r>
          </a:p>
        </p:txBody>
      </p:sp>
      <p:pic>
        <p:nvPicPr>
          <p:cNvPr id="6" name="Picture 5">
            <a:extLst>
              <a:ext uri="{FF2B5EF4-FFF2-40B4-BE49-F238E27FC236}">
                <a16:creationId xmlns:a16="http://schemas.microsoft.com/office/drawing/2014/main" id="{B8A46BBD-08D7-978D-5848-095B6ED8C2A2}"/>
              </a:ext>
            </a:extLst>
          </p:cNvPr>
          <p:cNvPicPr>
            <a:picLocks noChangeAspect="1"/>
          </p:cNvPicPr>
          <p:nvPr/>
        </p:nvPicPr>
        <p:blipFill>
          <a:blip r:embed="rId2"/>
          <a:stretch>
            <a:fillRect/>
          </a:stretch>
        </p:blipFill>
        <p:spPr>
          <a:xfrm>
            <a:off x="614678" y="2441274"/>
            <a:ext cx="5173647" cy="2097696"/>
          </a:xfrm>
          <a:prstGeom prst="rect">
            <a:avLst/>
          </a:prstGeom>
        </p:spPr>
      </p:pic>
      <p:sp>
        <p:nvSpPr>
          <p:cNvPr id="3" name="Content Placeholder 2">
            <a:extLst>
              <a:ext uri="{FF2B5EF4-FFF2-40B4-BE49-F238E27FC236}">
                <a16:creationId xmlns:a16="http://schemas.microsoft.com/office/drawing/2014/main" id="{20A67EF2-67E0-151D-78D8-9252202E1444}"/>
              </a:ext>
            </a:extLst>
          </p:cNvPr>
          <p:cNvSpPr>
            <a:spLocks noGrp="1"/>
          </p:cNvSpPr>
          <p:nvPr>
            <p:ph idx="1"/>
          </p:nvPr>
        </p:nvSpPr>
        <p:spPr>
          <a:xfrm>
            <a:off x="6096000" y="2441273"/>
            <a:ext cx="5385816" cy="3817942"/>
          </a:xfrm>
        </p:spPr>
        <p:txBody>
          <a:bodyPr anchor="t">
            <a:normAutofit/>
          </a:bodyPr>
          <a:lstStyle/>
          <a:p>
            <a:r>
              <a:rPr lang="en-GB" sz="1800"/>
              <a:t>Let’s learn about some built-in JavaScript methods that make working with arrays easier. </a:t>
            </a:r>
          </a:p>
          <a:p>
            <a:r>
              <a:rPr lang="en-GB" sz="1800"/>
              <a:t>These methods are specifically called on arrays to make common tasks, like adding and removing elements, more straightforward.</a:t>
            </a:r>
          </a:p>
          <a:p>
            <a:r>
              <a:rPr lang="en-GB" sz="1800"/>
              <a:t>One method,  .</a:t>
            </a:r>
            <a:r>
              <a:rPr lang="en-GB" sz="1800" i="1"/>
              <a:t>push</a:t>
            </a:r>
            <a:r>
              <a:rPr lang="en-GB" sz="1800"/>
              <a:t>(), allows us to add items to the end of an array. Here is an example</a:t>
            </a:r>
          </a:p>
        </p:txBody>
      </p:sp>
    </p:spTree>
    <p:extLst>
      <p:ext uri="{BB962C8B-B14F-4D97-AF65-F5344CB8AC3E}">
        <p14:creationId xmlns:p14="http://schemas.microsoft.com/office/powerpoint/2010/main" val="20036998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0C4B9-459C-8B25-1A96-C089DDDDAAEC}"/>
              </a:ext>
            </a:extLst>
          </p:cNvPr>
          <p:cNvSpPr>
            <a:spLocks noGrp="1"/>
          </p:cNvSpPr>
          <p:nvPr>
            <p:ph idx="1"/>
          </p:nvPr>
        </p:nvSpPr>
        <p:spPr>
          <a:xfrm>
            <a:off x="612647" y="351692"/>
            <a:ext cx="10653579" cy="5957668"/>
          </a:xfrm>
        </p:spPr>
        <p:txBody>
          <a:bodyPr/>
          <a:lstStyle/>
          <a:p>
            <a:r>
              <a:rPr lang="en-GB" dirty="0"/>
              <a:t>So, how does .push() work?</a:t>
            </a:r>
          </a:p>
          <a:p>
            <a:pPr lvl="1"/>
            <a:r>
              <a:rPr lang="en-GB" dirty="0"/>
              <a:t>We access the </a:t>
            </a:r>
            <a:r>
              <a:rPr lang="en-GB" i="1" dirty="0"/>
              <a:t>push</a:t>
            </a:r>
            <a:r>
              <a:rPr lang="en-GB" dirty="0"/>
              <a:t> method by using dot notation, connecting </a:t>
            </a:r>
            <a:r>
              <a:rPr lang="en-GB" i="1" dirty="0"/>
              <a:t>push</a:t>
            </a:r>
            <a:r>
              <a:rPr lang="en-GB" dirty="0"/>
              <a:t> to </a:t>
            </a:r>
            <a:r>
              <a:rPr lang="en-GB" i="1" dirty="0" err="1"/>
              <a:t>itemTracker</a:t>
            </a:r>
            <a:r>
              <a:rPr lang="en-GB" dirty="0"/>
              <a:t> with a period.</a:t>
            </a:r>
          </a:p>
          <a:p>
            <a:pPr lvl="1"/>
            <a:r>
              <a:rPr lang="en-GB" dirty="0"/>
              <a:t>Then we call it like a function. That’s because .</a:t>
            </a:r>
            <a:r>
              <a:rPr lang="en-GB" i="1" dirty="0"/>
              <a:t>push</a:t>
            </a:r>
            <a:r>
              <a:rPr lang="en-GB" dirty="0"/>
              <a:t>() is a function and one that JavaScript allows us to use right on an array.</a:t>
            </a:r>
          </a:p>
          <a:p>
            <a:pPr lvl="1"/>
            <a:r>
              <a:rPr lang="en-GB" dirty="0"/>
              <a:t>.</a:t>
            </a:r>
            <a:r>
              <a:rPr lang="en-GB" i="1" dirty="0"/>
              <a:t>push</a:t>
            </a:r>
            <a:r>
              <a:rPr lang="en-GB" dirty="0"/>
              <a:t>() can take a single argument or multiple arguments separated by commas. </a:t>
            </a:r>
          </a:p>
          <a:p>
            <a:pPr lvl="2"/>
            <a:r>
              <a:rPr lang="en-GB" dirty="0"/>
              <a:t>In this case, we’re adding two elements: </a:t>
            </a:r>
            <a:r>
              <a:rPr lang="en-GB" i="1" dirty="0"/>
              <a:t>'item</a:t>
            </a:r>
            <a:r>
              <a:rPr lang="en-GB" dirty="0"/>
              <a:t> 3' and </a:t>
            </a:r>
            <a:r>
              <a:rPr lang="en-GB" i="1" dirty="0"/>
              <a:t>'item</a:t>
            </a:r>
            <a:r>
              <a:rPr lang="en-GB" dirty="0"/>
              <a:t> 4' to </a:t>
            </a:r>
            <a:r>
              <a:rPr lang="en-GB" i="1" dirty="0" err="1"/>
              <a:t>itemTracker</a:t>
            </a:r>
            <a:r>
              <a:rPr lang="en-GB" dirty="0"/>
              <a:t>.</a:t>
            </a:r>
          </a:p>
          <a:p>
            <a:pPr lvl="1"/>
            <a:r>
              <a:rPr lang="en-GB" dirty="0"/>
              <a:t>Notice that .</a:t>
            </a:r>
            <a:r>
              <a:rPr lang="en-GB" i="1" dirty="0"/>
              <a:t>push</a:t>
            </a:r>
            <a:r>
              <a:rPr lang="en-GB" dirty="0"/>
              <a:t>() changes, or mutates, </a:t>
            </a:r>
            <a:r>
              <a:rPr lang="en-GB" i="1" dirty="0" err="1"/>
              <a:t>itemTracker</a:t>
            </a:r>
            <a:r>
              <a:rPr lang="en-GB" dirty="0"/>
              <a:t>. </a:t>
            </a:r>
          </a:p>
          <a:p>
            <a:pPr lvl="1"/>
            <a:r>
              <a:rPr lang="en-GB" dirty="0"/>
              <a:t>You might also see .</a:t>
            </a:r>
            <a:r>
              <a:rPr lang="en-GB" i="1" dirty="0"/>
              <a:t>push</a:t>
            </a:r>
            <a:r>
              <a:rPr lang="en-GB" dirty="0"/>
              <a:t>() referred to as a </a:t>
            </a:r>
            <a:r>
              <a:rPr lang="en-GB" b="1" dirty="0"/>
              <a:t>destructive array </a:t>
            </a:r>
            <a:r>
              <a:rPr lang="en-GB" dirty="0"/>
              <a:t>method since it changes the initial array.</a:t>
            </a:r>
          </a:p>
          <a:p>
            <a:r>
              <a:rPr lang="en-GB" dirty="0"/>
              <a:t>If you’re looking for a method that will mutate an array by adding elements to it, then .</a:t>
            </a:r>
            <a:r>
              <a:rPr lang="en-GB" i="1" dirty="0"/>
              <a:t>push</a:t>
            </a:r>
            <a:r>
              <a:rPr lang="en-GB" dirty="0"/>
              <a:t>() is the method for you!</a:t>
            </a:r>
          </a:p>
        </p:txBody>
      </p:sp>
    </p:spTree>
    <p:extLst>
      <p:ext uri="{BB962C8B-B14F-4D97-AF65-F5344CB8AC3E}">
        <p14:creationId xmlns:p14="http://schemas.microsoft.com/office/powerpoint/2010/main" val="32816672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07B083-EAC0-A5BB-C369-C9589EC7F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3FFAD5-73AD-7625-9616-AF1EC56195BD}"/>
              </a:ext>
            </a:extLst>
          </p:cNvPr>
          <p:cNvSpPr>
            <a:spLocks noGrp="1"/>
          </p:cNvSpPr>
          <p:nvPr>
            <p:ph type="title"/>
          </p:nvPr>
        </p:nvSpPr>
        <p:spPr>
          <a:xfrm>
            <a:off x="614677" y="603504"/>
            <a:ext cx="10872216" cy="1527048"/>
          </a:xfrm>
        </p:spPr>
        <p:txBody>
          <a:bodyPr anchor="b">
            <a:normAutofit/>
          </a:bodyPr>
          <a:lstStyle/>
          <a:p>
            <a:r>
              <a:rPr lang="en-GB" dirty="0"/>
              <a:t>The .</a:t>
            </a:r>
            <a:r>
              <a:rPr lang="en-GB" i="1" dirty="0"/>
              <a:t>pop()</a:t>
            </a:r>
            <a:r>
              <a:rPr lang="en-GB" dirty="0"/>
              <a:t> Method </a:t>
            </a:r>
          </a:p>
        </p:txBody>
      </p:sp>
      <p:pic>
        <p:nvPicPr>
          <p:cNvPr id="5" name="Picture 4">
            <a:extLst>
              <a:ext uri="{FF2B5EF4-FFF2-40B4-BE49-F238E27FC236}">
                <a16:creationId xmlns:a16="http://schemas.microsoft.com/office/drawing/2014/main" id="{CA380F2C-90B7-AE8D-6C04-6379F2E2611B}"/>
              </a:ext>
            </a:extLst>
          </p:cNvPr>
          <p:cNvPicPr>
            <a:picLocks noChangeAspect="1"/>
          </p:cNvPicPr>
          <p:nvPr/>
        </p:nvPicPr>
        <p:blipFill>
          <a:blip r:embed="rId2"/>
          <a:stretch>
            <a:fillRect/>
          </a:stretch>
        </p:blipFill>
        <p:spPr>
          <a:xfrm>
            <a:off x="614678" y="2441274"/>
            <a:ext cx="5173647" cy="2649916"/>
          </a:xfrm>
          <a:prstGeom prst="rect">
            <a:avLst/>
          </a:prstGeom>
        </p:spPr>
      </p:pic>
      <p:sp>
        <p:nvSpPr>
          <p:cNvPr id="3" name="Content Placeholder 2">
            <a:extLst>
              <a:ext uri="{FF2B5EF4-FFF2-40B4-BE49-F238E27FC236}">
                <a16:creationId xmlns:a16="http://schemas.microsoft.com/office/drawing/2014/main" id="{83B205DA-D166-1E84-E163-8AA43644AC23}"/>
              </a:ext>
            </a:extLst>
          </p:cNvPr>
          <p:cNvSpPr>
            <a:spLocks noGrp="1"/>
          </p:cNvSpPr>
          <p:nvPr>
            <p:ph idx="1"/>
          </p:nvPr>
        </p:nvSpPr>
        <p:spPr>
          <a:xfrm>
            <a:off x="6096000" y="2441273"/>
            <a:ext cx="5385816" cy="3817942"/>
          </a:xfrm>
        </p:spPr>
        <p:txBody>
          <a:bodyPr anchor="t">
            <a:normAutofit/>
          </a:bodyPr>
          <a:lstStyle/>
          <a:p>
            <a:pPr>
              <a:lnSpc>
                <a:spcPct val="110000"/>
              </a:lnSpc>
            </a:pPr>
            <a:r>
              <a:rPr lang="en-GB" sz="1500"/>
              <a:t>Another array method, .</a:t>
            </a:r>
            <a:r>
              <a:rPr lang="en-GB" sz="1500" i="1"/>
              <a:t>pop</a:t>
            </a:r>
            <a:r>
              <a:rPr lang="en-GB" sz="1500"/>
              <a:t>(), removes the last item of an array.</a:t>
            </a:r>
          </a:p>
          <a:p>
            <a:pPr>
              <a:lnSpc>
                <a:spcPct val="110000"/>
              </a:lnSpc>
            </a:pPr>
            <a:r>
              <a:rPr lang="en-GB" sz="1500"/>
              <a:t>In the example, calling .</a:t>
            </a:r>
            <a:r>
              <a:rPr lang="en-GB" sz="1500" i="1"/>
              <a:t>pop</a:t>
            </a:r>
            <a:r>
              <a:rPr lang="en-GB" sz="1500"/>
              <a:t>() on the </a:t>
            </a:r>
            <a:r>
              <a:rPr lang="en-GB" sz="1500" i="1"/>
              <a:t>newItemTracker</a:t>
            </a:r>
            <a:r>
              <a:rPr lang="en-GB" sz="1500"/>
              <a:t> array removed </a:t>
            </a:r>
            <a:r>
              <a:rPr lang="en-GB" sz="1500" i="1"/>
              <a:t>item 2</a:t>
            </a:r>
            <a:r>
              <a:rPr lang="en-GB" sz="1500"/>
              <a:t> from the end.</a:t>
            </a:r>
          </a:p>
          <a:p>
            <a:pPr lvl="1">
              <a:lnSpc>
                <a:spcPct val="110000"/>
              </a:lnSpc>
            </a:pPr>
            <a:r>
              <a:rPr lang="en-GB" sz="1500"/>
              <a:t>.</a:t>
            </a:r>
            <a:r>
              <a:rPr lang="en-GB" sz="1500" i="1"/>
              <a:t>pop</a:t>
            </a:r>
            <a:r>
              <a:rPr lang="en-GB" sz="1500"/>
              <a:t>() </a:t>
            </a:r>
            <a:r>
              <a:rPr lang="en-GB" sz="1500" b="1"/>
              <a:t>does not take any arguments</a:t>
            </a:r>
            <a:r>
              <a:rPr lang="en-GB" sz="1500"/>
              <a:t>, </a:t>
            </a:r>
            <a:r>
              <a:rPr lang="en-GB" sz="1500" b="1"/>
              <a:t>it simply removes the last element </a:t>
            </a:r>
            <a:r>
              <a:rPr lang="en-GB" sz="1500"/>
              <a:t>of </a:t>
            </a:r>
            <a:r>
              <a:rPr lang="en-GB" sz="1500" i="1"/>
              <a:t>newItemTracker</a:t>
            </a:r>
            <a:r>
              <a:rPr lang="en-GB" sz="1500"/>
              <a:t>.</a:t>
            </a:r>
          </a:p>
          <a:p>
            <a:pPr lvl="1">
              <a:lnSpc>
                <a:spcPct val="110000"/>
              </a:lnSpc>
            </a:pPr>
            <a:r>
              <a:rPr lang="en-GB" sz="1500"/>
              <a:t>.</a:t>
            </a:r>
            <a:r>
              <a:rPr lang="en-GB" sz="1500" i="1"/>
              <a:t>pop()</a:t>
            </a:r>
            <a:r>
              <a:rPr lang="en-GB" sz="1500"/>
              <a:t> returns the value of the last element. In the example, we store the returned value in a variable </a:t>
            </a:r>
            <a:r>
              <a:rPr lang="en-GB" sz="1500" i="1"/>
              <a:t>removed</a:t>
            </a:r>
            <a:r>
              <a:rPr lang="en-GB" sz="1500"/>
              <a:t> to be used for later.</a:t>
            </a:r>
          </a:p>
          <a:p>
            <a:pPr lvl="1">
              <a:lnSpc>
                <a:spcPct val="110000"/>
              </a:lnSpc>
            </a:pPr>
            <a:r>
              <a:rPr lang="en-GB" sz="1500"/>
              <a:t>.pop</a:t>
            </a:r>
            <a:r>
              <a:rPr lang="en-GB" sz="1500" i="1"/>
              <a:t>()</a:t>
            </a:r>
            <a:r>
              <a:rPr lang="en-GB" sz="1500"/>
              <a:t> is a method that mutates the initial array.</a:t>
            </a:r>
          </a:p>
          <a:p>
            <a:pPr>
              <a:lnSpc>
                <a:spcPct val="110000"/>
              </a:lnSpc>
            </a:pPr>
            <a:r>
              <a:rPr lang="en-GB" sz="1500"/>
              <a:t>When you need to mutate an array by removing the last element, use .</a:t>
            </a:r>
            <a:r>
              <a:rPr lang="en-GB" sz="1500" i="1"/>
              <a:t>pop</a:t>
            </a:r>
            <a:r>
              <a:rPr lang="en-GB" sz="1500"/>
              <a:t>().</a:t>
            </a:r>
          </a:p>
          <a:p>
            <a:pPr>
              <a:lnSpc>
                <a:spcPct val="110000"/>
              </a:lnSpc>
            </a:pPr>
            <a:endParaRPr lang="en-GB" sz="1500"/>
          </a:p>
          <a:p>
            <a:pPr>
              <a:lnSpc>
                <a:spcPct val="110000"/>
              </a:lnSpc>
            </a:pPr>
            <a:endParaRPr lang="en-GB" sz="1500"/>
          </a:p>
        </p:txBody>
      </p:sp>
    </p:spTree>
    <p:extLst>
      <p:ext uri="{BB962C8B-B14F-4D97-AF65-F5344CB8AC3E}">
        <p14:creationId xmlns:p14="http://schemas.microsoft.com/office/powerpoint/2010/main" val="2840093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022E-902B-577B-0F7C-407CAB0CD8F6}"/>
              </a:ext>
            </a:extLst>
          </p:cNvPr>
          <p:cNvSpPr>
            <a:spLocks noGrp="1"/>
          </p:cNvSpPr>
          <p:nvPr>
            <p:ph type="title"/>
          </p:nvPr>
        </p:nvSpPr>
        <p:spPr/>
        <p:txBody>
          <a:bodyPr/>
          <a:lstStyle/>
          <a:p>
            <a:r>
              <a:rPr lang="en-GB" dirty="0"/>
              <a:t>More </a:t>
            </a:r>
            <a:r>
              <a:rPr lang="en-GB" dirty="0" err="1"/>
              <a:t>Arrar</a:t>
            </a:r>
            <a:r>
              <a:rPr lang="en-GB" dirty="0"/>
              <a:t> Methods</a:t>
            </a:r>
          </a:p>
        </p:txBody>
      </p:sp>
      <p:sp>
        <p:nvSpPr>
          <p:cNvPr id="3" name="Content Placeholder 2">
            <a:extLst>
              <a:ext uri="{FF2B5EF4-FFF2-40B4-BE49-F238E27FC236}">
                <a16:creationId xmlns:a16="http://schemas.microsoft.com/office/drawing/2014/main" id="{DA67ACD0-F528-606D-B3B5-372276C71CEC}"/>
              </a:ext>
            </a:extLst>
          </p:cNvPr>
          <p:cNvSpPr>
            <a:spLocks noGrp="1"/>
          </p:cNvSpPr>
          <p:nvPr>
            <p:ph idx="1"/>
          </p:nvPr>
        </p:nvSpPr>
        <p:spPr/>
        <p:txBody>
          <a:bodyPr>
            <a:normAutofit fontScale="92500" lnSpcReduction="20000"/>
          </a:bodyPr>
          <a:lstStyle/>
          <a:p>
            <a:r>
              <a:rPr lang="en-GB" dirty="0"/>
              <a:t>.pop() and .push() mutate the array on which they’re called. </a:t>
            </a:r>
          </a:p>
          <a:p>
            <a:r>
              <a:rPr lang="en-GB" dirty="0"/>
              <a:t>However, there are times that we don’t want to mutate the original array and we can use non-mutating array methods. </a:t>
            </a:r>
          </a:p>
          <a:p>
            <a:r>
              <a:rPr lang="en-GB" dirty="0"/>
              <a:t>Some arrays methods that are available to JavaScript developers include: </a:t>
            </a:r>
          </a:p>
          <a:p>
            <a:pPr lvl="1"/>
            <a:r>
              <a:rPr lang="en-GB" dirty="0"/>
              <a:t>.join()</a:t>
            </a:r>
          </a:p>
          <a:p>
            <a:pPr lvl="1"/>
            <a:r>
              <a:rPr lang="en-GB" dirty="0"/>
              <a:t>.slice(), </a:t>
            </a:r>
          </a:p>
          <a:p>
            <a:pPr lvl="1"/>
            <a:r>
              <a:rPr lang="en-GB" dirty="0"/>
              <a:t>.splice()</a:t>
            </a:r>
          </a:p>
          <a:p>
            <a:pPr lvl="1"/>
            <a:r>
              <a:rPr lang="en-GB" dirty="0"/>
              <a:t>.shift() </a:t>
            </a:r>
          </a:p>
          <a:p>
            <a:pPr lvl="1"/>
            <a:r>
              <a:rPr lang="en-GB" dirty="0"/>
              <a:t>.unshift()</a:t>
            </a:r>
          </a:p>
          <a:p>
            <a:pPr lvl="1"/>
            <a:r>
              <a:rPr lang="en-GB" dirty="0"/>
              <a:t>, and .</a:t>
            </a:r>
            <a:r>
              <a:rPr lang="en-GB" dirty="0" err="1"/>
              <a:t>concat</a:t>
            </a:r>
            <a:r>
              <a:rPr lang="en-GB" dirty="0"/>
              <a:t>() </a:t>
            </a:r>
          </a:p>
          <a:p>
            <a:pPr lvl="1"/>
            <a:r>
              <a:rPr lang="en-GB" dirty="0"/>
              <a:t>amongst many others. </a:t>
            </a:r>
          </a:p>
          <a:p>
            <a:r>
              <a:rPr lang="en-GB" dirty="0"/>
              <a:t>Using these built-in methods makes it easier to do some common tasks when working with arrays.</a:t>
            </a:r>
          </a:p>
        </p:txBody>
      </p:sp>
    </p:spTree>
    <p:extLst>
      <p:ext uri="{BB962C8B-B14F-4D97-AF65-F5344CB8AC3E}">
        <p14:creationId xmlns:p14="http://schemas.microsoft.com/office/powerpoint/2010/main" val="4721990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E832EF-9157-AC34-9D20-C4144C5B5931}"/>
              </a:ext>
            </a:extLst>
          </p:cNvPr>
          <p:cNvSpPr>
            <a:spLocks noGrp="1"/>
          </p:cNvSpPr>
          <p:nvPr>
            <p:ph type="title"/>
          </p:nvPr>
        </p:nvSpPr>
        <p:spPr>
          <a:xfrm>
            <a:off x="614679" y="548640"/>
            <a:ext cx="4779572" cy="2067705"/>
          </a:xfrm>
        </p:spPr>
        <p:txBody>
          <a:bodyPr anchor="t">
            <a:normAutofit/>
          </a:bodyPr>
          <a:lstStyle/>
          <a:p>
            <a:r>
              <a:rPr lang="pt-PT" dirty="0" err="1"/>
              <a:t>Arrays</a:t>
            </a:r>
            <a:r>
              <a:rPr lang="pt-PT" dirty="0"/>
              <a:t> and </a:t>
            </a:r>
            <a:r>
              <a:rPr lang="pt-PT" dirty="0" err="1"/>
              <a:t>Functions</a:t>
            </a:r>
            <a:endParaRPr lang="pt-PT" dirty="0"/>
          </a:p>
        </p:txBody>
      </p:sp>
      <p:pic>
        <p:nvPicPr>
          <p:cNvPr id="4" name="Picture 3">
            <a:extLst>
              <a:ext uri="{FF2B5EF4-FFF2-40B4-BE49-F238E27FC236}">
                <a16:creationId xmlns:a16="http://schemas.microsoft.com/office/drawing/2014/main" id="{D5AF4F91-13E4-905D-7244-66F0B61BBBCB}"/>
              </a:ext>
            </a:extLst>
          </p:cNvPr>
          <p:cNvPicPr>
            <a:picLocks noChangeAspect="1"/>
          </p:cNvPicPr>
          <p:nvPr/>
        </p:nvPicPr>
        <p:blipFill>
          <a:blip r:embed="rId2"/>
          <a:stretch>
            <a:fillRect/>
          </a:stretch>
        </p:blipFill>
        <p:spPr>
          <a:xfrm>
            <a:off x="731520" y="4383841"/>
            <a:ext cx="4673754" cy="1925516"/>
          </a:xfrm>
          <a:prstGeom prst="rect">
            <a:avLst/>
          </a:prstGeom>
        </p:spPr>
      </p:pic>
      <p:sp>
        <p:nvSpPr>
          <p:cNvPr id="3" name="Content Placeholder 2">
            <a:extLst>
              <a:ext uri="{FF2B5EF4-FFF2-40B4-BE49-F238E27FC236}">
                <a16:creationId xmlns:a16="http://schemas.microsoft.com/office/drawing/2014/main" id="{A095B90F-550C-5BFB-0A7E-023BB328246D}"/>
              </a:ext>
            </a:extLst>
          </p:cNvPr>
          <p:cNvSpPr>
            <a:spLocks noGrp="1"/>
          </p:cNvSpPr>
          <p:nvPr>
            <p:ph idx="1"/>
          </p:nvPr>
        </p:nvSpPr>
        <p:spPr>
          <a:xfrm>
            <a:off x="6030551" y="548638"/>
            <a:ext cx="5546770" cy="5760721"/>
          </a:xfrm>
        </p:spPr>
        <p:txBody>
          <a:bodyPr anchor="t">
            <a:normAutofit/>
          </a:bodyPr>
          <a:lstStyle/>
          <a:p>
            <a:pPr>
              <a:lnSpc>
                <a:spcPct val="110000"/>
              </a:lnSpc>
            </a:pPr>
            <a:r>
              <a:rPr lang="en-US" sz="1500"/>
              <a:t>Take a look at the following example where we call .</a:t>
            </a:r>
            <a:r>
              <a:rPr lang="en-US" sz="1500" i="1"/>
              <a:t>push</a:t>
            </a:r>
            <a:r>
              <a:rPr lang="en-US" sz="1500"/>
              <a:t>() on an array inside a function. </a:t>
            </a:r>
          </a:p>
          <a:p>
            <a:pPr>
              <a:lnSpc>
                <a:spcPct val="110000"/>
              </a:lnSpc>
            </a:pPr>
            <a:r>
              <a:rPr lang="en-US" sz="1500"/>
              <a:t>Recall, the .push() method mutates, or changes, an array</a:t>
            </a:r>
          </a:p>
          <a:p>
            <a:pPr>
              <a:lnSpc>
                <a:spcPct val="110000"/>
              </a:lnSpc>
            </a:pPr>
            <a:r>
              <a:rPr lang="en-US" sz="1500"/>
              <a:t>Let’s go over what happened in the example:</a:t>
            </a:r>
          </a:p>
          <a:p>
            <a:pPr lvl="1">
              <a:lnSpc>
                <a:spcPct val="110000"/>
              </a:lnSpc>
            </a:pPr>
            <a:r>
              <a:rPr lang="en-US" sz="1500"/>
              <a:t>The flowers array that has 3 elements.</a:t>
            </a:r>
          </a:p>
          <a:p>
            <a:pPr lvl="1">
              <a:lnSpc>
                <a:spcPct val="110000"/>
              </a:lnSpc>
            </a:pPr>
            <a:r>
              <a:rPr lang="en-US" sz="1500"/>
              <a:t>The function </a:t>
            </a:r>
            <a:r>
              <a:rPr lang="en-US" sz="1500" i="1"/>
              <a:t>addFlower</a:t>
            </a:r>
            <a:r>
              <a:rPr lang="en-US" sz="1500"/>
              <a:t>() has a parameter of </a:t>
            </a:r>
            <a:r>
              <a:rPr lang="en-US" sz="1500" i="1"/>
              <a:t>arr</a:t>
            </a:r>
            <a:r>
              <a:rPr lang="en-US" sz="1500"/>
              <a:t> uses .</a:t>
            </a:r>
            <a:r>
              <a:rPr lang="en-US" sz="1500" i="1"/>
              <a:t>push</a:t>
            </a:r>
            <a:r>
              <a:rPr lang="en-US" sz="1500"/>
              <a:t>() to add a </a:t>
            </a:r>
            <a:r>
              <a:rPr lang="en-US" sz="1500" i="1"/>
              <a:t>'lily</a:t>
            </a:r>
            <a:r>
              <a:rPr lang="en-US" sz="1500"/>
              <a:t>' element into </a:t>
            </a:r>
            <a:r>
              <a:rPr lang="en-US" sz="1500" i="1"/>
              <a:t>arr</a:t>
            </a:r>
            <a:r>
              <a:rPr lang="en-US" sz="1500"/>
              <a:t>.</a:t>
            </a:r>
          </a:p>
          <a:p>
            <a:pPr lvl="1">
              <a:lnSpc>
                <a:spcPct val="110000"/>
              </a:lnSpc>
            </a:pPr>
            <a:r>
              <a:rPr lang="en-US" sz="1500"/>
              <a:t>We call </a:t>
            </a:r>
            <a:r>
              <a:rPr lang="en-US" sz="1500" i="1"/>
              <a:t>addFlower</a:t>
            </a:r>
            <a:r>
              <a:rPr lang="en-US" sz="1500"/>
              <a:t>() with an argument of </a:t>
            </a:r>
            <a:r>
              <a:rPr lang="en-US" sz="1500" i="1"/>
              <a:t>flowers</a:t>
            </a:r>
            <a:r>
              <a:rPr lang="en-US" sz="1500"/>
              <a:t> which will execute the code inside </a:t>
            </a:r>
            <a:r>
              <a:rPr lang="en-US" sz="1500" i="1"/>
              <a:t>addFlower</a:t>
            </a:r>
            <a:r>
              <a:rPr lang="en-US" sz="1500"/>
              <a:t>.</a:t>
            </a:r>
          </a:p>
          <a:p>
            <a:pPr lvl="1">
              <a:lnSpc>
                <a:spcPct val="110000"/>
              </a:lnSpc>
            </a:pPr>
            <a:r>
              <a:rPr lang="en-US" sz="1500"/>
              <a:t>We check the value of </a:t>
            </a:r>
            <a:r>
              <a:rPr lang="en-US" sz="1500" i="1"/>
              <a:t>flowers,</a:t>
            </a:r>
            <a:r>
              <a:rPr lang="en-US" sz="1500"/>
              <a:t> and it now includes the </a:t>
            </a:r>
            <a:r>
              <a:rPr lang="en-US" sz="1500" i="1"/>
              <a:t>'lily</a:t>
            </a:r>
            <a:r>
              <a:rPr lang="en-US" sz="1500"/>
              <a:t>' element! The array was mutated!</a:t>
            </a:r>
          </a:p>
          <a:p>
            <a:pPr>
              <a:lnSpc>
                <a:spcPct val="110000"/>
              </a:lnSpc>
            </a:pPr>
            <a:r>
              <a:rPr lang="en-US" sz="1500"/>
              <a:t>So, when you pass an array into a function, if the array is mutated inside the function, that change will be maintained outside the function as well. </a:t>
            </a:r>
          </a:p>
          <a:p>
            <a:pPr>
              <a:lnSpc>
                <a:spcPct val="110000"/>
              </a:lnSpc>
            </a:pPr>
            <a:r>
              <a:rPr lang="en-US" sz="1500"/>
              <a:t>You might also see this concept explained as pass-by-reference since what we’re actually passing to the function is a reference to where the variable memory is stored and changing the memory.</a:t>
            </a:r>
          </a:p>
        </p:txBody>
      </p:sp>
    </p:spTree>
    <p:extLst>
      <p:ext uri="{BB962C8B-B14F-4D97-AF65-F5344CB8AC3E}">
        <p14:creationId xmlns:p14="http://schemas.microsoft.com/office/powerpoint/2010/main" val="9958657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41DE-803C-F065-9E1A-4137AAD00A3F}"/>
              </a:ext>
            </a:extLst>
          </p:cNvPr>
          <p:cNvSpPr>
            <a:spLocks noGrp="1"/>
          </p:cNvSpPr>
          <p:nvPr>
            <p:ph type="title"/>
          </p:nvPr>
        </p:nvSpPr>
        <p:spPr/>
        <p:txBody>
          <a:bodyPr/>
          <a:lstStyle/>
          <a:p>
            <a:r>
              <a:rPr lang="pt-PT" dirty="0" err="1"/>
              <a:t>Nested</a:t>
            </a:r>
            <a:r>
              <a:rPr lang="pt-PT" dirty="0"/>
              <a:t> </a:t>
            </a:r>
            <a:r>
              <a:rPr lang="pt-PT" dirty="0" err="1"/>
              <a:t>Arrays</a:t>
            </a:r>
            <a:endParaRPr lang="pt-PT" dirty="0"/>
          </a:p>
        </p:txBody>
      </p:sp>
      <p:sp>
        <p:nvSpPr>
          <p:cNvPr id="3" name="Content Placeholder 2">
            <a:extLst>
              <a:ext uri="{FF2B5EF4-FFF2-40B4-BE49-F238E27FC236}">
                <a16:creationId xmlns:a16="http://schemas.microsoft.com/office/drawing/2014/main" id="{E35C41F6-3C0F-5AB3-75FC-FD85A87478AB}"/>
              </a:ext>
            </a:extLst>
          </p:cNvPr>
          <p:cNvSpPr>
            <a:spLocks noGrp="1"/>
          </p:cNvSpPr>
          <p:nvPr>
            <p:ph idx="1"/>
          </p:nvPr>
        </p:nvSpPr>
        <p:spPr/>
        <p:txBody>
          <a:bodyPr>
            <a:normAutofit fontScale="92500" lnSpcReduction="10000"/>
          </a:bodyPr>
          <a:lstStyle/>
          <a:p>
            <a:r>
              <a:rPr lang="pt-PT" dirty="0" err="1"/>
              <a:t>Earlier</a:t>
            </a:r>
            <a:r>
              <a:rPr lang="pt-PT" dirty="0"/>
              <a:t> we </a:t>
            </a:r>
            <a:r>
              <a:rPr lang="pt-PT" dirty="0" err="1"/>
              <a:t>mentioned</a:t>
            </a:r>
            <a:r>
              <a:rPr lang="pt-PT" dirty="0"/>
              <a:t> that </a:t>
            </a:r>
            <a:r>
              <a:rPr lang="pt-PT" dirty="0" err="1"/>
              <a:t>arrays</a:t>
            </a:r>
            <a:r>
              <a:rPr lang="pt-PT" dirty="0"/>
              <a:t> can </a:t>
            </a:r>
            <a:r>
              <a:rPr lang="pt-PT" dirty="0" err="1"/>
              <a:t>store</a:t>
            </a:r>
            <a:r>
              <a:rPr lang="pt-PT" dirty="0"/>
              <a:t> other </a:t>
            </a:r>
            <a:r>
              <a:rPr lang="pt-PT" dirty="0" err="1"/>
              <a:t>arrays</a:t>
            </a:r>
            <a:r>
              <a:rPr lang="pt-PT" dirty="0"/>
              <a:t>.</a:t>
            </a:r>
          </a:p>
          <a:p>
            <a:r>
              <a:rPr lang="pt-PT" dirty="0"/>
              <a:t>When and </a:t>
            </a:r>
            <a:r>
              <a:rPr lang="pt-PT" dirty="0" err="1"/>
              <a:t>array</a:t>
            </a:r>
            <a:r>
              <a:rPr lang="pt-PT" dirty="0"/>
              <a:t> contains another </a:t>
            </a:r>
            <a:r>
              <a:rPr lang="pt-PT" dirty="0" err="1"/>
              <a:t>array</a:t>
            </a:r>
            <a:r>
              <a:rPr lang="pt-PT" dirty="0"/>
              <a:t> it is known as a </a:t>
            </a:r>
            <a:r>
              <a:rPr lang="pt-PT" i="1" dirty="0" err="1"/>
              <a:t>nested</a:t>
            </a:r>
            <a:r>
              <a:rPr lang="pt-PT" dirty="0"/>
              <a:t> </a:t>
            </a:r>
            <a:r>
              <a:rPr lang="pt-PT" dirty="0" err="1"/>
              <a:t>array</a:t>
            </a:r>
            <a:r>
              <a:rPr lang="pt-PT" dirty="0"/>
              <a:t>. (1)</a:t>
            </a:r>
          </a:p>
          <a:p>
            <a:r>
              <a:rPr lang="pt-PT" dirty="0"/>
              <a:t>To </a:t>
            </a:r>
            <a:r>
              <a:rPr lang="pt-PT" dirty="0" err="1"/>
              <a:t>access</a:t>
            </a:r>
            <a:r>
              <a:rPr lang="pt-PT" dirty="0"/>
              <a:t> the </a:t>
            </a:r>
            <a:r>
              <a:rPr lang="pt-PT" dirty="0" err="1"/>
              <a:t>nested</a:t>
            </a:r>
            <a:r>
              <a:rPr lang="pt-PT" dirty="0"/>
              <a:t> </a:t>
            </a:r>
            <a:r>
              <a:rPr lang="pt-PT" dirty="0" err="1"/>
              <a:t>arrays</a:t>
            </a:r>
            <a:r>
              <a:rPr lang="pt-PT" dirty="0"/>
              <a:t> we can use </a:t>
            </a:r>
            <a:r>
              <a:rPr lang="pt-PT" dirty="0" err="1"/>
              <a:t>bracket</a:t>
            </a:r>
            <a:r>
              <a:rPr lang="pt-PT" dirty="0"/>
              <a:t> </a:t>
            </a:r>
            <a:r>
              <a:rPr lang="pt-PT" dirty="0" err="1"/>
              <a:t>notation</a:t>
            </a:r>
            <a:r>
              <a:rPr lang="pt-PT" dirty="0"/>
              <a:t> with the </a:t>
            </a:r>
            <a:r>
              <a:rPr lang="pt-PT" dirty="0" err="1"/>
              <a:t>index</a:t>
            </a:r>
            <a:r>
              <a:rPr lang="pt-PT" dirty="0"/>
              <a:t> value, </a:t>
            </a:r>
            <a:r>
              <a:rPr lang="pt-PT" dirty="0" err="1"/>
              <a:t>just</a:t>
            </a:r>
            <a:r>
              <a:rPr lang="pt-PT" dirty="0"/>
              <a:t> </a:t>
            </a:r>
            <a:r>
              <a:rPr lang="pt-PT" dirty="0" err="1"/>
              <a:t>like</a:t>
            </a:r>
            <a:r>
              <a:rPr lang="pt-PT" dirty="0"/>
              <a:t> we </a:t>
            </a:r>
            <a:r>
              <a:rPr lang="pt-PT" dirty="0" err="1"/>
              <a:t>did</a:t>
            </a:r>
            <a:r>
              <a:rPr lang="pt-PT" dirty="0"/>
              <a:t> to </a:t>
            </a:r>
            <a:r>
              <a:rPr lang="pt-PT" dirty="0" err="1"/>
              <a:t>access</a:t>
            </a:r>
            <a:r>
              <a:rPr lang="pt-PT" dirty="0"/>
              <a:t> </a:t>
            </a:r>
            <a:r>
              <a:rPr lang="pt-PT" dirty="0" err="1"/>
              <a:t>any</a:t>
            </a:r>
            <a:r>
              <a:rPr lang="pt-PT" dirty="0"/>
              <a:t> other element (2)</a:t>
            </a:r>
          </a:p>
          <a:p>
            <a:r>
              <a:rPr lang="pt-PT" dirty="0" err="1"/>
              <a:t>Notice</a:t>
            </a:r>
            <a:r>
              <a:rPr lang="pt-PT" dirty="0"/>
              <a:t> that </a:t>
            </a:r>
            <a:r>
              <a:rPr lang="pt-PT" i="1" dirty="0" err="1"/>
              <a:t>nestedArr</a:t>
            </a:r>
            <a:r>
              <a:rPr lang="pt-PT" i="1" dirty="0"/>
              <a:t>[1] </a:t>
            </a:r>
            <a:r>
              <a:rPr lang="pt-PT" dirty="0"/>
              <a:t>will </a:t>
            </a:r>
            <a:r>
              <a:rPr lang="pt-PT" dirty="0" err="1"/>
              <a:t>grab</a:t>
            </a:r>
            <a:r>
              <a:rPr lang="pt-PT" dirty="0"/>
              <a:t> the element in </a:t>
            </a:r>
            <a:r>
              <a:rPr lang="pt-PT" dirty="0" err="1"/>
              <a:t>index</a:t>
            </a:r>
            <a:r>
              <a:rPr lang="pt-PT" dirty="0"/>
              <a:t> 1 </a:t>
            </a:r>
            <a:r>
              <a:rPr lang="pt-PT" dirty="0" err="1"/>
              <a:t>which</a:t>
            </a:r>
            <a:r>
              <a:rPr lang="pt-PT" dirty="0"/>
              <a:t> is the </a:t>
            </a:r>
            <a:r>
              <a:rPr lang="pt-PT" dirty="0" err="1"/>
              <a:t>array</a:t>
            </a:r>
            <a:r>
              <a:rPr lang="pt-PT" dirty="0"/>
              <a:t> </a:t>
            </a:r>
            <a:r>
              <a:rPr lang="pt-PT" i="1" dirty="0"/>
              <a:t>[2, 3].</a:t>
            </a:r>
          </a:p>
          <a:p>
            <a:r>
              <a:rPr lang="pt-PT" dirty="0" err="1"/>
              <a:t>Then</a:t>
            </a:r>
            <a:r>
              <a:rPr lang="pt-PT" dirty="0"/>
              <a:t> </a:t>
            </a:r>
            <a:r>
              <a:rPr lang="pt-PT" dirty="0" err="1"/>
              <a:t>if</a:t>
            </a:r>
            <a:r>
              <a:rPr lang="pt-PT" dirty="0"/>
              <a:t> we wanted to </a:t>
            </a:r>
            <a:r>
              <a:rPr lang="pt-PT" dirty="0" err="1"/>
              <a:t>access</a:t>
            </a:r>
            <a:r>
              <a:rPr lang="pt-PT" dirty="0"/>
              <a:t> the element within the </a:t>
            </a:r>
            <a:r>
              <a:rPr lang="pt-PT" dirty="0" err="1"/>
              <a:t>nested</a:t>
            </a:r>
            <a:r>
              <a:rPr lang="pt-PT" dirty="0"/>
              <a:t> </a:t>
            </a:r>
            <a:r>
              <a:rPr lang="pt-PT" dirty="0" err="1"/>
              <a:t>array</a:t>
            </a:r>
            <a:r>
              <a:rPr lang="pt-PT" dirty="0"/>
              <a:t> we can </a:t>
            </a:r>
            <a:r>
              <a:rPr lang="pt-PT" dirty="0" err="1"/>
              <a:t>chain</a:t>
            </a:r>
            <a:r>
              <a:rPr lang="pt-PT" dirty="0"/>
              <a:t>, or add on, mor </a:t>
            </a:r>
            <a:r>
              <a:rPr lang="pt-PT" dirty="0" err="1"/>
              <a:t>bracket</a:t>
            </a:r>
            <a:r>
              <a:rPr lang="pt-PT" dirty="0"/>
              <a:t> </a:t>
            </a:r>
            <a:r>
              <a:rPr lang="pt-PT" dirty="0" err="1"/>
              <a:t>notation</a:t>
            </a:r>
            <a:r>
              <a:rPr lang="pt-PT" dirty="0"/>
              <a:t> with </a:t>
            </a:r>
            <a:r>
              <a:rPr lang="pt-PT" dirty="0" err="1"/>
              <a:t>index</a:t>
            </a:r>
            <a:r>
              <a:rPr lang="pt-PT" dirty="0"/>
              <a:t> </a:t>
            </a:r>
            <a:r>
              <a:rPr lang="pt-PT" dirty="0" err="1"/>
              <a:t>values</a:t>
            </a:r>
            <a:r>
              <a:rPr lang="pt-PT" dirty="0"/>
              <a:t>. (3)</a:t>
            </a:r>
          </a:p>
          <a:p>
            <a:r>
              <a:rPr lang="pt-PT" dirty="0"/>
              <a:t>In the </a:t>
            </a:r>
            <a:r>
              <a:rPr lang="pt-PT" dirty="0" err="1"/>
              <a:t>secont</a:t>
            </a:r>
            <a:r>
              <a:rPr lang="pt-PT" dirty="0"/>
              <a:t> </a:t>
            </a:r>
            <a:r>
              <a:rPr lang="pt-PT" i="1" dirty="0"/>
              <a:t>console.log() </a:t>
            </a:r>
            <a:r>
              <a:rPr lang="pt-PT" dirty="0" err="1"/>
              <a:t>statement</a:t>
            </a:r>
            <a:r>
              <a:rPr lang="pt-PT" dirty="0"/>
              <a:t>, we </a:t>
            </a:r>
            <a:r>
              <a:rPr lang="pt-PT" dirty="0" err="1"/>
              <a:t>have</a:t>
            </a:r>
            <a:r>
              <a:rPr lang="pt-PT" dirty="0"/>
              <a:t> </a:t>
            </a:r>
            <a:r>
              <a:rPr lang="pt-PT" dirty="0" err="1"/>
              <a:t>two</a:t>
            </a:r>
            <a:r>
              <a:rPr lang="pt-PT" dirty="0"/>
              <a:t> </a:t>
            </a:r>
            <a:r>
              <a:rPr lang="pt-PT" dirty="0" err="1"/>
              <a:t>bracket</a:t>
            </a:r>
            <a:r>
              <a:rPr lang="pt-PT" dirty="0"/>
              <a:t> </a:t>
            </a:r>
            <a:r>
              <a:rPr lang="pt-PT" dirty="0" err="1"/>
              <a:t>notations</a:t>
            </a:r>
            <a:r>
              <a:rPr lang="pt-PT" dirty="0"/>
              <a:t> </a:t>
            </a:r>
            <a:r>
              <a:rPr lang="pt-PT" dirty="0" err="1"/>
              <a:t>chained</a:t>
            </a:r>
            <a:r>
              <a:rPr lang="pt-PT" dirty="0"/>
              <a:t> to </a:t>
            </a:r>
            <a:r>
              <a:rPr lang="pt-PT" i="1" dirty="0" err="1"/>
              <a:t>nestedArr</a:t>
            </a:r>
            <a:r>
              <a:rPr lang="pt-PT" i="1" dirty="0"/>
              <a:t>.</a:t>
            </a:r>
          </a:p>
          <a:p>
            <a:r>
              <a:rPr lang="pt-PT" dirty="0"/>
              <a:t>We </a:t>
            </a:r>
            <a:r>
              <a:rPr lang="pt-PT" dirty="0" err="1"/>
              <a:t>know</a:t>
            </a:r>
            <a:r>
              <a:rPr lang="pt-PT" dirty="0"/>
              <a:t> that </a:t>
            </a:r>
            <a:r>
              <a:rPr lang="pt-PT" i="1" dirty="0" err="1"/>
              <a:t>nestedArr</a:t>
            </a:r>
            <a:r>
              <a:rPr lang="pt-PT" i="1" dirty="0"/>
              <a:t>[1] </a:t>
            </a:r>
            <a:r>
              <a:rPr lang="pt-PT" dirty="0"/>
              <a:t>is the </a:t>
            </a:r>
            <a:r>
              <a:rPr lang="pt-PT" dirty="0" err="1"/>
              <a:t>array</a:t>
            </a:r>
            <a:r>
              <a:rPr lang="pt-PT" dirty="0"/>
              <a:t> </a:t>
            </a:r>
            <a:r>
              <a:rPr lang="pt-PT" i="1" dirty="0"/>
              <a:t>[2, 3].</a:t>
            </a:r>
          </a:p>
          <a:p>
            <a:r>
              <a:rPr lang="pt-PT" dirty="0" err="1"/>
              <a:t>Then</a:t>
            </a:r>
            <a:r>
              <a:rPr lang="pt-PT" dirty="0"/>
              <a:t> to </a:t>
            </a:r>
            <a:r>
              <a:rPr lang="pt-PT" dirty="0" err="1"/>
              <a:t>grab</a:t>
            </a:r>
            <a:r>
              <a:rPr lang="pt-PT" dirty="0"/>
              <a:t> the </a:t>
            </a:r>
            <a:r>
              <a:rPr lang="pt-PT" dirty="0" err="1"/>
              <a:t>first</a:t>
            </a:r>
            <a:r>
              <a:rPr lang="pt-PT" dirty="0"/>
              <a:t> element from that </a:t>
            </a:r>
            <a:r>
              <a:rPr lang="pt-PT" dirty="0" err="1"/>
              <a:t>array</a:t>
            </a:r>
            <a:r>
              <a:rPr lang="pt-PT" dirty="0"/>
              <a:t>, we use </a:t>
            </a:r>
            <a:r>
              <a:rPr lang="pt-PT" i="1" dirty="0" err="1"/>
              <a:t>nestedArr</a:t>
            </a:r>
            <a:r>
              <a:rPr lang="pt-PT" i="1" dirty="0"/>
              <a:t>[1][0] </a:t>
            </a:r>
            <a:r>
              <a:rPr lang="pt-PT" dirty="0"/>
              <a:t>and we get the value </a:t>
            </a:r>
            <a:r>
              <a:rPr lang="pt-PT" i="1" dirty="0"/>
              <a:t>of 2.</a:t>
            </a:r>
          </a:p>
        </p:txBody>
      </p:sp>
      <p:pic>
        <p:nvPicPr>
          <p:cNvPr id="6" name="Picture 5">
            <a:extLst>
              <a:ext uri="{FF2B5EF4-FFF2-40B4-BE49-F238E27FC236}">
                <a16:creationId xmlns:a16="http://schemas.microsoft.com/office/drawing/2014/main" id="{A72CF870-A0C5-9173-FF56-47BF446E1168}"/>
              </a:ext>
            </a:extLst>
          </p:cNvPr>
          <p:cNvPicPr>
            <a:picLocks noChangeAspect="1"/>
          </p:cNvPicPr>
          <p:nvPr/>
        </p:nvPicPr>
        <p:blipFill>
          <a:blip r:embed="rId2"/>
          <a:stretch>
            <a:fillRect/>
          </a:stretch>
        </p:blipFill>
        <p:spPr>
          <a:xfrm>
            <a:off x="4339297" y="102698"/>
            <a:ext cx="2466975" cy="285750"/>
          </a:xfrm>
          <a:prstGeom prst="rect">
            <a:avLst/>
          </a:prstGeom>
        </p:spPr>
      </p:pic>
      <p:pic>
        <p:nvPicPr>
          <p:cNvPr id="7" name="Picture 6">
            <a:extLst>
              <a:ext uri="{FF2B5EF4-FFF2-40B4-BE49-F238E27FC236}">
                <a16:creationId xmlns:a16="http://schemas.microsoft.com/office/drawing/2014/main" id="{C3C3077A-9D0A-420C-B021-1C5DF6812891}"/>
              </a:ext>
            </a:extLst>
          </p:cNvPr>
          <p:cNvPicPr>
            <a:picLocks noChangeAspect="1"/>
          </p:cNvPicPr>
          <p:nvPr/>
        </p:nvPicPr>
        <p:blipFill>
          <a:blip r:embed="rId3"/>
          <a:stretch>
            <a:fillRect/>
          </a:stretch>
        </p:blipFill>
        <p:spPr>
          <a:xfrm>
            <a:off x="5397917" y="388448"/>
            <a:ext cx="3609975" cy="752475"/>
          </a:xfrm>
          <a:prstGeom prst="rect">
            <a:avLst/>
          </a:prstGeom>
        </p:spPr>
      </p:pic>
      <p:pic>
        <p:nvPicPr>
          <p:cNvPr id="8" name="Picture 7">
            <a:extLst>
              <a:ext uri="{FF2B5EF4-FFF2-40B4-BE49-F238E27FC236}">
                <a16:creationId xmlns:a16="http://schemas.microsoft.com/office/drawing/2014/main" id="{7D1DED93-AE8F-BDBA-541C-367D1622B64B}"/>
              </a:ext>
            </a:extLst>
          </p:cNvPr>
          <p:cNvPicPr>
            <a:picLocks noChangeAspect="1"/>
          </p:cNvPicPr>
          <p:nvPr/>
        </p:nvPicPr>
        <p:blipFill>
          <a:blip r:embed="rId4"/>
          <a:stretch>
            <a:fillRect/>
          </a:stretch>
        </p:blipFill>
        <p:spPr>
          <a:xfrm>
            <a:off x="8036051" y="1114768"/>
            <a:ext cx="3543300" cy="942975"/>
          </a:xfrm>
          <a:prstGeom prst="rect">
            <a:avLst/>
          </a:prstGeom>
        </p:spPr>
      </p:pic>
    </p:spTree>
    <p:extLst>
      <p:ext uri="{BB962C8B-B14F-4D97-AF65-F5344CB8AC3E}">
        <p14:creationId xmlns:p14="http://schemas.microsoft.com/office/powerpoint/2010/main" val="40870641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13291-9263-FE8F-517C-92502B32AEBE}"/>
              </a:ext>
            </a:extLst>
          </p:cNvPr>
          <p:cNvSpPr>
            <a:spLocks noGrp="1"/>
          </p:cNvSpPr>
          <p:nvPr>
            <p:ph type="title"/>
          </p:nvPr>
        </p:nvSpPr>
        <p:spPr>
          <a:xfrm>
            <a:off x="614679" y="548640"/>
            <a:ext cx="4779572" cy="2067705"/>
          </a:xfrm>
        </p:spPr>
        <p:txBody>
          <a:bodyPr anchor="t">
            <a:normAutofit/>
          </a:bodyPr>
          <a:lstStyle/>
          <a:p>
            <a:r>
              <a:rPr lang="pt-PT" dirty="0" err="1"/>
              <a:t>Loops</a:t>
            </a:r>
            <a:r>
              <a:rPr lang="pt-PT" dirty="0"/>
              <a:t>	</a:t>
            </a:r>
          </a:p>
        </p:txBody>
      </p:sp>
      <p:pic>
        <p:nvPicPr>
          <p:cNvPr id="5" name="Picture 4">
            <a:extLst>
              <a:ext uri="{FF2B5EF4-FFF2-40B4-BE49-F238E27FC236}">
                <a16:creationId xmlns:a16="http://schemas.microsoft.com/office/drawing/2014/main" id="{EAACFA25-4D2C-ECD1-031B-765EEB563AB3}"/>
              </a:ext>
            </a:extLst>
          </p:cNvPr>
          <p:cNvPicPr>
            <a:picLocks noChangeAspect="1"/>
          </p:cNvPicPr>
          <p:nvPr/>
        </p:nvPicPr>
        <p:blipFill>
          <a:blip r:embed="rId2"/>
          <a:stretch>
            <a:fillRect/>
          </a:stretch>
        </p:blipFill>
        <p:spPr>
          <a:xfrm>
            <a:off x="731520" y="3107837"/>
            <a:ext cx="4673754" cy="3201520"/>
          </a:xfrm>
          <a:prstGeom prst="rect">
            <a:avLst/>
          </a:prstGeom>
        </p:spPr>
      </p:pic>
      <p:sp>
        <p:nvSpPr>
          <p:cNvPr id="3" name="Content Placeholder 2">
            <a:extLst>
              <a:ext uri="{FF2B5EF4-FFF2-40B4-BE49-F238E27FC236}">
                <a16:creationId xmlns:a16="http://schemas.microsoft.com/office/drawing/2014/main" id="{2ABD4DB3-8999-5053-3D8F-981E84E11D37}"/>
              </a:ext>
            </a:extLst>
          </p:cNvPr>
          <p:cNvSpPr>
            <a:spLocks noGrp="1"/>
          </p:cNvSpPr>
          <p:nvPr>
            <p:ph idx="1"/>
          </p:nvPr>
        </p:nvSpPr>
        <p:spPr>
          <a:xfrm>
            <a:off x="6030551" y="548638"/>
            <a:ext cx="5546770" cy="5760721"/>
          </a:xfrm>
        </p:spPr>
        <p:txBody>
          <a:bodyPr anchor="t">
            <a:normAutofit/>
          </a:bodyPr>
          <a:lstStyle/>
          <a:p>
            <a:pPr>
              <a:lnSpc>
                <a:spcPct val="110000"/>
              </a:lnSpc>
            </a:pPr>
            <a:r>
              <a:rPr lang="en-US" sz="1700"/>
              <a:t>A </a:t>
            </a:r>
            <a:r>
              <a:rPr lang="en-US" sz="1700" i="1"/>
              <a:t>loop</a:t>
            </a:r>
            <a:r>
              <a:rPr lang="en-US" sz="1700"/>
              <a:t> is a programming tool that repeats a set of instructions until a specified condition, called a </a:t>
            </a:r>
            <a:r>
              <a:rPr lang="en-US" sz="1700" i="1"/>
              <a:t>stopping condition</a:t>
            </a:r>
            <a:r>
              <a:rPr lang="en-US" sz="1700"/>
              <a:t> is reached. </a:t>
            </a:r>
          </a:p>
          <a:p>
            <a:pPr>
              <a:lnSpc>
                <a:spcPct val="110000"/>
              </a:lnSpc>
            </a:pPr>
            <a:r>
              <a:rPr lang="en-US" sz="1700"/>
              <a:t>You’ll hear the generic term </a:t>
            </a:r>
            <a:r>
              <a:rPr lang="en-US" sz="1700" i="1"/>
              <a:t>iterate</a:t>
            </a:r>
            <a:r>
              <a:rPr lang="en-US" sz="1700"/>
              <a:t> when referring to loops; </a:t>
            </a:r>
          </a:p>
          <a:p>
            <a:pPr lvl="1">
              <a:lnSpc>
                <a:spcPct val="110000"/>
              </a:lnSpc>
            </a:pPr>
            <a:r>
              <a:rPr lang="en-US" sz="1700"/>
              <a:t>Iterate means “to repeat”.</a:t>
            </a:r>
          </a:p>
          <a:p>
            <a:pPr>
              <a:lnSpc>
                <a:spcPct val="110000"/>
              </a:lnSpc>
            </a:pPr>
            <a:r>
              <a:rPr lang="en-US" sz="1700"/>
              <a:t>When we need to reuse a task in our code, we often bundle that action in a function.</a:t>
            </a:r>
          </a:p>
          <a:p>
            <a:pPr>
              <a:lnSpc>
                <a:spcPct val="110000"/>
              </a:lnSpc>
            </a:pPr>
            <a:r>
              <a:rPr lang="en-US" sz="1700"/>
              <a:t>Similarly, when we see that a process has to repeat multiple times in a row, we write a loop. </a:t>
            </a:r>
          </a:p>
          <a:p>
            <a:pPr>
              <a:lnSpc>
                <a:spcPct val="110000"/>
              </a:lnSpc>
            </a:pPr>
            <a:r>
              <a:rPr lang="en-US" sz="1700"/>
              <a:t>Loops allow us to create efficient code that automates processes to make scalable, manageable programs.</a:t>
            </a:r>
          </a:p>
          <a:p>
            <a:pPr>
              <a:lnSpc>
                <a:spcPct val="110000"/>
              </a:lnSpc>
            </a:pPr>
            <a:r>
              <a:rPr lang="en-US" sz="1700"/>
              <a:t>As illustrated in the diagram, loops iterate or repeat an action until a specific condition is met. When the condition is met, the loop stops and the computer moves on to the next part of the program.</a:t>
            </a:r>
          </a:p>
          <a:p>
            <a:pPr>
              <a:lnSpc>
                <a:spcPct val="110000"/>
              </a:lnSpc>
            </a:pPr>
            <a:endParaRPr lang="pt-PT" sz="1700"/>
          </a:p>
        </p:txBody>
      </p:sp>
    </p:spTree>
    <p:extLst>
      <p:ext uri="{BB962C8B-B14F-4D97-AF65-F5344CB8AC3E}">
        <p14:creationId xmlns:p14="http://schemas.microsoft.com/office/powerpoint/2010/main" val="1524377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3CACBC5-BE62-CCFD-A0E3-D147EC4F54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319BC1-4FA8-EEA6-F93B-B8299CD0EDA4}"/>
              </a:ext>
            </a:extLst>
          </p:cNvPr>
          <p:cNvSpPr>
            <a:spLocks noGrp="1"/>
          </p:cNvSpPr>
          <p:nvPr>
            <p:ph type="title"/>
          </p:nvPr>
        </p:nvSpPr>
        <p:spPr>
          <a:xfrm>
            <a:off x="614678" y="548640"/>
            <a:ext cx="10872216" cy="1066457"/>
          </a:xfrm>
        </p:spPr>
        <p:txBody>
          <a:bodyPr anchor="t">
            <a:normAutofit/>
          </a:bodyPr>
          <a:lstStyle/>
          <a:p>
            <a:r>
              <a:rPr lang="en-GB" dirty="0"/>
              <a:t>String concatenation</a:t>
            </a:r>
          </a:p>
        </p:txBody>
      </p:sp>
      <p:pic>
        <p:nvPicPr>
          <p:cNvPr id="9" name="Picture 8">
            <a:extLst>
              <a:ext uri="{FF2B5EF4-FFF2-40B4-BE49-F238E27FC236}">
                <a16:creationId xmlns:a16="http://schemas.microsoft.com/office/drawing/2014/main" id="{41778DFD-C8AE-AB54-1F29-7814BCAA80A5}"/>
              </a:ext>
            </a:extLst>
          </p:cNvPr>
          <p:cNvPicPr>
            <a:picLocks noChangeAspect="1"/>
          </p:cNvPicPr>
          <p:nvPr/>
        </p:nvPicPr>
        <p:blipFill>
          <a:blip r:embed="rId2"/>
          <a:stretch>
            <a:fillRect/>
          </a:stretch>
        </p:blipFill>
        <p:spPr>
          <a:xfrm>
            <a:off x="1988849" y="2167963"/>
            <a:ext cx="2373839" cy="646871"/>
          </a:xfrm>
          <a:prstGeom prst="rect">
            <a:avLst/>
          </a:prstGeom>
        </p:spPr>
      </p:pic>
      <p:pic>
        <p:nvPicPr>
          <p:cNvPr id="7" name="Picture 6">
            <a:extLst>
              <a:ext uri="{FF2B5EF4-FFF2-40B4-BE49-F238E27FC236}">
                <a16:creationId xmlns:a16="http://schemas.microsoft.com/office/drawing/2014/main" id="{13632279-7BC9-3CBB-FA0E-E98FB6A84CF5}"/>
              </a:ext>
            </a:extLst>
          </p:cNvPr>
          <p:cNvPicPr>
            <a:picLocks noChangeAspect="1"/>
          </p:cNvPicPr>
          <p:nvPr/>
        </p:nvPicPr>
        <p:blipFill>
          <a:blip r:embed="rId3"/>
          <a:stretch>
            <a:fillRect/>
          </a:stretch>
        </p:blipFill>
        <p:spPr>
          <a:xfrm>
            <a:off x="2023387" y="3352702"/>
            <a:ext cx="2304763" cy="1296430"/>
          </a:xfrm>
          <a:prstGeom prst="rect">
            <a:avLst/>
          </a:prstGeom>
        </p:spPr>
      </p:pic>
      <p:pic>
        <p:nvPicPr>
          <p:cNvPr id="5" name="Picture 4">
            <a:extLst>
              <a:ext uri="{FF2B5EF4-FFF2-40B4-BE49-F238E27FC236}">
                <a16:creationId xmlns:a16="http://schemas.microsoft.com/office/drawing/2014/main" id="{62506531-C43D-50EF-A94D-77203051F5E3}"/>
              </a:ext>
            </a:extLst>
          </p:cNvPr>
          <p:cNvPicPr>
            <a:picLocks noChangeAspect="1"/>
          </p:cNvPicPr>
          <p:nvPr/>
        </p:nvPicPr>
        <p:blipFill>
          <a:blip r:embed="rId4"/>
          <a:stretch>
            <a:fillRect/>
          </a:stretch>
        </p:blipFill>
        <p:spPr>
          <a:xfrm>
            <a:off x="1988849" y="5191929"/>
            <a:ext cx="2373839" cy="646871"/>
          </a:xfrm>
          <a:prstGeom prst="rect">
            <a:avLst/>
          </a:prstGeom>
        </p:spPr>
      </p:pic>
      <p:sp>
        <p:nvSpPr>
          <p:cNvPr id="3" name="Content Placeholder 2">
            <a:extLst>
              <a:ext uri="{FF2B5EF4-FFF2-40B4-BE49-F238E27FC236}">
                <a16:creationId xmlns:a16="http://schemas.microsoft.com/office/drawing/2014/main" id="{BB6B3880-0AF8-5C7F-2FD7-D25D49C1AD13}"/>
              </a:ext>
            </a:extLst>
          </p:cNvPr>
          <p:cNvSpPr>
            <a:spLocks noGrp="1"/>
          </p:cNvSpPr>
          <p:nvPr>
            <p:ph idx="1"/>
          </p:nvPr>
        </p:nvSpPr>
        <p:spPr>
          <a:xfrm>
            <a:off x="4830476" y="1740310"/>
            <a:ext cx="5909411" cy="4488115"/>
          </a:xfrm>
        </p:spPr>
        <p:txBody>
          <a:bodyPr>
            <a:normAutofit/>
          </a:bodyPr>
          <a:lstStyle/>
          <a:p>
            <a:r>
              <a:rPr lang="en-GB" sz="1800"/>
              <a:t>Operator aren’t just for numbers.</a:t>
            </a:r>
          </a:p>
          <a:p>
            <a:r>
              <a:rPr lang="en-GB" sz="1800"/>
              <a:t>When a + operator is used on 2 strings, it appends the right string to the left string</a:t>
            </a:r>
          </a:p>
          <a:p>
            <a:r>
              <a:rPr lang="en-GB" sz="1800"/>
              <a:t>This process of appending one string to another is called concatenation.</a:t>
            </a:r>
          </a:p>
          <a:p>
            <a:r>
              <a:rPr lang="en-GB" sz="1800"/>
              <a:t>In the 3º example we had to make sure to include a space at the end of the first string.</a:t>
            </a:r>
          </a:p>
          <a:p>
            <a:pPr lvl="1"/>
            <a:r>
              <a:rPr lang="en-GB" dirty="0"/>
              <a:t>We need to do this because the computer will join the strings exactly</a:t>
            </a:r>
          </a:p>
          <a:p>
            <a:r>
              <a:rPr lang="en-GB" sz="1800"/>
              <a:t>Just like in regular math, we can combine, or chain, our operations to get a final result</a:t>
            </a:r>
          </a:p>
          <a:p>
            <a:endParaRPr lang="en-GB" sz="1800"/>
          </a:p>
        </p:txBody>
      </p:sp>
    </p:spTree>
    <p:extLst>
      <p:ext uri="{BB962C8B-B14F-4D97-AF65-F5344CB8AC3E}">
        <p14:creationId xmlns:p14="http://schemas.microsoft.com/office/powerpoint/2010/main" val="386772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757912-21C7-43DE-D5DA-4391E106F645}"/>
              </a:ext>
            </a:extLst>
          </p:cNvPr>
          <p:cNvSpPr>
            <a:spLocks noGrp="1"/>
          </p:cNvSpPr>
          <p:nvPr>
            <p:ph type="title"/>
          </p:nvPr>
        </p:nvSpPr>
        <p:spPr>
          <a:xfrm>
            <a:off x="614679" y="548640"/>
            <a:ext cx="4779572" cy="2067705"/>
          </a:xfrm>
        </p:spPr>
        <p:txBody>
          <a:bodyPr anchor="t">
            <a:normAutofit/>
          </a:bodyPr>
          <a:lstStyle/>
          <a:p>
            <a:r>
              <a:rPr lang="pt-PT" dirty="0"/>
              <a:t>The For Loop</a:t>
            </a:r>
          </a:p>
        </p:txBody>
      </p:sp>
      <p:pic>
        <p:nvPicPr>
          <p:cNvPr id="6" name="Picture 5">
            <a:extLst>
              <a:ext uri="{FF2B5EF4-FFF2-40B4-BE49-F238E27FC236}">
                <a16:creationId xmlns:a16="http://schemas.microsoft.com/office/drawing/2014/main" id="{99EDFBC3-729E-7F24-AFF5-8AEFCCD620E0}"/>
              </a:ext>
            </a:extLst>
          </p:cNvPr>
          <p:cNvPicPr>
            <a:picLocks noChangeAspect="1"/>
          </p:cNvPicPr>
          <p:nvPr/>
        </p:nvPicPr>
        <p:blipFill>
          <a:blip r:embed="rId2"/>
          <a:stretch>
            <a:fillRect/>
          </a:stretch>
        </p:blipFill>
        <p:spPr>
          <a:xfrm>
            <a:off x="731520" y="2976281"/>
            <a:ext cx="4125632" cy="3333077"/>
          </a:xfrm>
          <a:prstGeom prst="rect">
            <a:avLst/>
          </a:prstGeom>
        </p:spPr>
      </p:pic>
      <p:sp>
        <p:nvSpPr>
          <p:cNvPr id="3" name="Content Placeholder 2">
            <a:extLst>
              <a:ext uri="{FF2B5EF4-FFF2-40B4-BE49-F238E27FC236}">
                <a16:creationId xmlns:a16="http://schemas.microsoft.com/office/drawing/2014/main" id="{42B4A39E-FA61-ADE7-1452-32970324A157}"/>
              </a:ext>
            </a:extLst>
          </p:cNvPr>
          <p:cNvSpPr>
            <a:spLocks noGrp="1"/>
          </p:cNvSpPr>
          <p:nvPr>
            <p:ph idx="1"/>
          </p:nvPr>
        </p:nvSpPr>
        <p:spPr>
          <a:xfrm>
            <a:off x="6030551" y="548638"/>
            <a:ext cx="5546770" cy="5760721"/>
          </a:xfrm>
        </p:spPr>
        <p:txBody>
          <a:bodyPr anchor="t">
            <a:normAutofit/>
          </a:bodyPr>
          <a:lstStyle/>
          <a:p>
            <a:pPr>
              <a:lnSpc>
                <a:spcPct val="110000"/>
              </a:lnSpc>
            </a:pPr>
            <a:r>
              <a:rPr lang="en-US" sz="1300"/>
              <a:t>Loops allow us to tell computers to repeat a given block of code on its own. </a:t>
            </a:r>
          </a:p>
          <a:p>
            <a:pPr>
              <a:lnSpc>
                <a:spcPct val="110000"/>
              </a:lnSpc>
            </a:pPr>
            <a:r>
              <a:rPr lang="en-US" sz="1300"/>
              <a:t>One way to give computers these instructions is with a </a:t>
            </a:r>
            <a:r>
              <a:rPr lang="en-US" sz="1300" i="1"/>
              <a:t>for</a:t>
            </a:r>
            <a:r>
              <a:rPr lang="en-US" sz="1300"/>
              <a:t> loop.</a:t>
            </a:r>
          </a:p>
          <a:p>
            <a:pPr>
              <a:lnSpc>
                <a:spcPct val="110000"/>
              </a:lnSpc>
            </a:pPr>
            <a:r>
              <a:rPr lang="en-US" sz="1300"/>
              <a:t>The typical </a:t>
            </a:r>
            <a:r>
              <a:rPr lang="en-US" sz="1300" i="1"/>
              <a:t>for</a:t>
            </a:r>
            <a:r>
              <a:rPr lang="en-US" sz="1300"/>
              <a:t> loop includes an iterator variable that usually appears in all three expressions. </a:t>
            </a:r>
          </a:p>
          <a:p>
            <a:pPr>
              <a:lnSpc>
                <a:spcPct val="110000"/>
              </a:lnSpc>
            </a:pPr>
            <a:r>
              <a:rPr lang="en-US" sz="1300"/>
              <a:t>The iterator variable is initialized, checked against the stopping condition, and assigned a new value on each loop iteration. </a:t>
            </a:r>
          </a:p>
          <a:p>
            <a:pPr>
              <a:lnSpc>
                <a:spcPct val="110000"/>
              </a:lnSpc>
            </a:pPr>
            <a:r>
              <a:rPr lang="en-US" sz="1300"/>
              <a:t>Iterator </a:t>
            </a:r>
            <a:r>
              <a:rPr lang="en-US" sz="1300" i="1"/>
              <a:t>variables </a:t>
            </a:r>
            <a:r>
              <a:rPr lang="en-US" sz="1300"/>
              <a:t>can have any name, but it’s best practice to use a descriptive variable name.</a:t>
            </a:r>
          </a:p>
          <a:p>
            <a:pPr>
              <a:lnSpc>
                <a:spcPct val="110000"/>
              </a:lnSpc>
            </a:pPr>
            <a:r>
              <a:rPr lang="en-US" sz="1300"/>
              <a:t>A for loop contains three expressions separated by </a:t>
            </a:r>
            <a:r>
              <a:rPr lang="en-US" sz="1300" i="1"/>
              <a:t>;</a:t>
            </a:r>
            <a:r>
              <a:rPr lang="en-US" sz="1300"/>
              <a:t> inside the parentheses:</a:t>
            </a:r>
          </a:p>
          <a:p>
            <a:pPr lvl="1">
              <a:lnSpc>
                <a:spcPct val="110000"/>
              </a:lnSpc>
            </a:pPr>
            <a:r>
              <a:rPr lang="en-US" sz="1300"/>
              <a:t>an initialization starts the loop and can also be used to declare the iterator variable.</a:t>
            </a:r>
          </a:p>
          <a:p>
            <a:pPr lvl="1">
              <a:lnSpc>
                <a:spcPct val="110000"/>
              </a:lnSpc>
            </a:pPr>
            <a:r>
              <a:rPr lang="en-US" sz="1300"/>
              <a:t>a stopping condition is the condition that the iterator variable is evaluated against— if the condition evaluates to true the code block will run, and if it evaluates to false the code will stop.</a:t>
            </a:r>
          </a:p>
          <a:p>
            <a:pPr lvl="1">
              <a:lnSpc>
                <a:spcPct val="110000"/>
              </a:lnSpc>
            </a:pPr>
            <a:r>
              <a:rPr lang="en-US" sz="1300"/>
              <a:t>an iteration statement is used to update the iterator variable on each loop.</a:t>
            </a:r>
          </a:p>
          <a:p>
            <a:pPr>
              <a:lnSpc>
                <a:spcPct val="110000"/>
              </a:lnSpc>
            </a:pPr>
            <a:r>
              <a:rPr lang="en-US" sz="1300"/>
              <a:t>The </a:t>
            </a:r>
            <a:r>
              <a:rPr lang="en-US" sz="1300" i="1"/>
              <a:t>for</a:t>
            </a:r>
            <a:r>
              <a:rPr lang="en-US" sz="1300"/>
              <a:t> loop syntax looks like this:</a:t>
            </a:r>
            <a:endParaRPr lang="pt-PT" sz="1300"/>
          </a:p>
        </p:txBody>
      </p:sp>
    </p:spTree>
    <p:extLst>
      <p:ext uri="{BB962C8B-B14F-4D97-AF65-F5344CB8AC3E}">
        <p14:creationId xmlns:p14="http://schemas.microsoft.com/office/powerpoint/2010/main" val="30347889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776473-AB8C-B13D-BC77-0A188724E2B8}"/>
              </a:ext>
            </a:extLst>
          </p:cNvPr>
          <p:cNvSpPr>
            <a:spLocks noGrp="1"/>
          </p:cNvSpPr>
          <p:nvPr>
            <p:ph idx="1"/>
          </p:nvPr>
        </p:nvSpPr>
        <p:spPr>
          <a:xfrm>
            <a:off x="612647" y="500514"/>
            <a:ext cx="10653579" cy="5808846"/>
          </a:xfrm>
        </p:spPr>
        <p:txBody>
          <a:bodyPr/>
          <a:lstStyle/>
          <a:p>
            <a:r>
              <a:rPr lang="en-US" dirty="0"/>
              <a:t>Let’s break down the example:</a:t>
            </a:r>
          </a:p>
          <a:p>
            <a:pPr lvl="1"/>
            <a:r>
              <a:rPr lang="en-US" dirty="0"/>
              <a:t>The initialization is let counter = 0, so the loop will start counting at 0.</a:t>
            </a:r>
          </a:p>
          <a:p>
            <a:pPr lvl="1"/>
            <a:r>
              <a:rPr lang="en-US" dirty="0"/>
              <a:t>The stopping condition is counter &lt; 4, meaning the loop will run as long as the iterator variable, counter, is less than 4.</a:t>
            </a:r>
          </a:p>
          <a:p>
            <a:pPr lvl="1"/>
            <a:r>
              <a:rPr lang="en-US" dirty="0"/>
              <a:t>The iteration statement is counter++. This means after each loop, the value of counter will increase by 1. For the first iteration counter will equal 0, for the second iteration counter will equal 1, and so on.</a:t>
            </a:r>
          </a:p>
          <a:p>
            <a:pPr lvl="1"/>
            <a:r>
              <a:rPr lang="en-US" dirty="0"/>
              <a:t>The code block inside of the curly braces, </a:t>
            </a:r>
            <a:r>
              <a:rPr lang="en-US" i="1" dirty="0"/>
              <a:t>console.log(counter), </a:t>
            </a:r>
            <a:r>
              <a:rPr lang="en-US" dirty="0"/>
              <a:t>will continue to execute until the condition evaluates to false. The condition will be false when counter is greater than or equal to 4 — the point that the condition becomes false is sometimes called the stop condition.</a:t>
            </a:r>
          </a:p>
          <a:p>
            <a:r>
              <a:rPr lang="en-US" dirty="0"/>
              <a:t>This for loop makes it possible to write 0, 1, 2, and 3 programmatically.</a:t>
            </a:r>
            <a:endParaRPr lang="pt-PT" dirty="0"/>
          </a:p>
        </p:txBody>
      </p:sp>
    </p:spTree>
    <p:extLst>
      <p:ext uri="{BB962C8B-B14F-4D97-AF65-F5344CB8AC3E}">
        <p14:creationId xmlns:p14="http://schemas.microsoft.com/office/powerpoint/2010/main" val="24903074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FF06-E29B-600F-7DB7-37A78E87A756}"/>
              </a:ext>
            </a:extLst>
          </p:cNvPr>
          <p:cNvSpPr>
            <a:spLocks noGrp="1"/>
          </p:cNvSpPr>
          <p:nvPr>
            <p:ph type="title"/>
          </p:nvPr>
        </p:nvSpPr>
        <p:spPr/>
        <p:txBody>
          <a:bodyPr/>
          <a:lstStyle/>
          <a:p>
            <a:r>
              <a:rPr lang="pt-PT" dirty="0"/>
              <a:t>Looping in Reverse</a:t>
            </a:r>
          </a:p>
        </p:txBody>
      </p:sp>
      <p:sp>
        <p:nvSpPr>
          <p:cNvPr id="3" name="Content Placeholder 2">
            <a:extLst>
              <a:ext uri="{FF2B5EF4-FFF2-40B4-BE49-F238E27FC236}">
                <a16:creationId xmlns:a16="http://schemas.microsoft.com/office/drawing/2014/main" id="{60D73424-525B-7830-2577-CC7FC08032DA}"/>
              </a:ext>
            </a:extLst>
          </p:cNvPr>
          <p:cNvSpPr>
            <a:spLocks noGrp="1"/>
          </p:cNvSpPr>
          <p:nvPr>
            <p:ph idx="1"/>
          </p:nvPr>
        </p:nvSpPr>
        <p:spPr/>
        <p:txBody>
          <a:bodyPr>
            <a:normAutofit lnSpcReduction="10000"/>
          </a:bodyPr>
          <a:lstStyle/>
          <a:p>
            <a:r>
              <a:rPr lang="en-US" dirty="0"/>
              <a:t>What if we want the for loop to log 3, 2, 1, and then 0? </a:t>
            </a:r>
          </a:p>
          <a:p>
            <a:r>
              <a:rPr lang="en-US" dirty="0"/>
              <a:t>To run a backward </a:t>
            </a:r>
            <a:r>
              <a:rPr lang="en-US" i="1" dirty="0"/>
              <a:t>for</a:t>
            </a:r>
            <a:r>
              <a:rPr lang="en-US" dirty="0"/>
              <a:t> loop, we must:</a:t>
            </a:r>
          </a:p>
          <a:p>
            <a:pPr lvl="1"/>
            <a:r>
              <a:rPr lang="en-US" dirty="0"/>
              <a:t>Set the iterator variable to the highest desired value in the initialization expression.</a:t>
            </a:r>
          </a:p>
          <a:p>
            <a:pPr lvl="1"/>
            <a:r>
              <a:rPr lang="en-US" dirty="0"/>
              <a:t>Set the stopping condition for when the iterator variable is less than the desired amount.</a:t>
            </a:r>
          </a:p>
          <a:p>
            <a:pPr lvl="1"/>
            <a:r>
              <a:rPr lang="en-US" dirty="0"/>
              <a:t>The iterator should decrease in intervals after each iteration.</a:t>
            </a:r>
          </a:p>
          <a:p>
            <a:r>
              <a:rPr lang="en-US" dirty="0"/>
              <a:t>We’ll practice by changing the for we wrote previously to now go in reverse. </a:t>
            </a:r>
          </a:p>
          <a:p>
            <a:r>
              <a:rPr lang="en-US" dirty="0"/>
              <a:t>When writing/changing loops, there is a chance that our stopping condition isn’t met and we get a dreaded infinite loop which essentially stops our programming from running anything else! </a:t>
            </a:r>
          </a:p>
          <a:p>
            <a:r>
              <a:rPr lang="en-US" dirty="0"/>
              <a:t>To exit out of an infinite loop in an exercise, refresh the page - then fix the code for your loop.</a:t>
            </a:r>
            <a:endParaRPr lang="pt-PT" dirty="0"/>
          </a:p>
        </p:txBody>
      </p:sp>
    </p:spTree>
    <p:extLst>
      <p:ext uri="{BB962C8B-B14F-4D97-AF65-F5344CB8AC3E}">
        <p14:creationId xmlns:p14="http://schemas.microsoft.com/office/powerpoint/2010/main" val="34951248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05E7-C66C-1221-52B7-CB7357B6ED7F}"/>
              </a:ext>
            </a:extLst>
          </p:cNvPr>
          <p:cNvSpPr>
            <a:spLocks noGrp="1"/>
          </p:cNvSpPr>
          <p:nvPr>
            <p:ph type="title"/>
          </p:nvPr>
        </p:nvSpPr>
        <p:spPr/>
        <p:txBody>
          <a:bodyPr/>
          <a:lstStyle/>
          <a:p>
            <a:r>
              <a:rPr lang="pt-PT" dirty="0"/>
              <a:t>Looping </a:t>
            </a:r>
            <a:r>
              <a:rPr lang="pt-PT" dirty="0" err="1"/>
              <a:t>through</a:t>
            </a:r>
            <a:r>
              <a:rPr lang="pt-PT" dirty="0"/>
              <a:t> </a:t>
            </a:r>
            <a:r>
              <a:rPr lang="pt-PT" dirty="0" err="1"/>
              <a:t>Arrays</a:t>
            </a:r>
            <a:endParaRPr lang="pt-PT" dirty="0"/>
          </a:p>
        </p:txBody>
      </p:sp>
      <p:sp>
        <p:nvSpPr>
          <p:cNvPr id="3" name="Content Placeholder 2">
            <a:extLst>
              <a:ext uri="{FF2B5EF4-FFF2-40B4-BE49-F238E27FC236}">
                <a16:creationId xmlns:a16="http://schemas.microsoft.com/office/drawing/2014/main" id="{2A6CE2F7-7212-A442-21EE-9BBF0AE9D877}"/>
              </a:ext>
            </a:extLst>
          </p:cNvPr>
          <p:cNvSpPr>
            <a:spLocks noGrp="1"/>
          </p:cNvSpPr>
          <p:nvPr>
            <p:ph idx="1"/>
          </p:nvPr>
        </p:nvSpPr>
        <p:spPr/>
        <p:txBody>
          <a:bodyPr>
            <a:normAutofit lnSpcReduction="10000"/>
          </a:bodyPr>
          <a:lstStyle/>
          <a:p>
            <a:r>
              <a:rPr lang="en-US" i="1" dirty="0"/>
              <a:t>for</a:t>
            </a:r>
            <a:r>
              <a:rPr lang="en-US" dirty="0"/>
              <a:t> loops are very handy for iterating over data structures. </a:t>
            </a:r>
          </a:p>
          <a:p>
            <a:r>
              <a:rPr lang="en-US" dirty="0"/>
              <a:t>For example, we can use a for loop to perform the same operation on each element on an array. </a:t>
            </a:r>
          </a:p>
          <a:p>
            <a:r>
              <a:rPr lang="en-US" dirty="0"/>
              <a:t>Arrays hold lists of data, like customer names or product information. </a:t>
            </a:r>
          </a:p>
          <a:p>
            <a:r>
              <a:rPr lang="en-US" dirty="0"/>
              <a:t>Imagine we owned a store and wanted to increase the price of every product in our catalog. </a:t>
            </a:r>
          </a:p>
          <a:p>
            <a:r>
              <a:rPr lang="en-US" dirty="0"/>
              <a:t>That could be a lot of repeating code, but by using a for loop to iterate through the array we could accomplish this task easily.</a:t>
            </a:r>
          </a:p>
          <a:p>
            <a:r>
              <a:rPr lang="en-US" dirty="0"/>
              <a:t>To loop through each element in an array, a for loop should use the array’s .length property in its condition.</a:t>
            </a:r>
          </a:p>
          <a:p>
            <a:r>
              <a:rPr lang="en-US" dirty="0"/>
              <a:t>Check out the example to see how for loops iterate on arrays:</a:t>
            </a:r>
            <a:endParaRPr lang="pt-PT" dirty="0"/>
          </a:p>
        </p:txBody>
      </p:sp>
    </p:spTree>
    <p:extLst>
      <p:ext uri="{BB962C8B-B14F-4D97-AF65-F5344CB8AC3E}">
        <p14:creationId xmlns:p14="http://schemas.microsoft.com/office/powerpoint/2010/main" val="42821118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0D8BF98-5C6E-3896-CBBE-CF08633F8086}"/>
              </a:ext>
            </a:extLst>
          </p:cNvPr>
          <p:cNvPicPr>
            <a:picLocks noChangeAspect="1"/>
          </p:cNvPicPr>
          <p:nvPr/>
        </p:nvPicPr>
        <p:blipFill>
          <a:blip r:embed="rId2"/>
          <a:stretch>
            <a:fillRect/>
          </a:stretch>
        </p:blipFill>
        <p:spPr>
          <a:xfrm>
            <a:off x="731520" y="3132073"/>
            <a:ext cx="4673754" cy="3177285"/>
          </a:xfrm>
          <a:prstGeom prst="rect">
            <a:avLst/>
          </a:prstGeom>
        </p:spPr>
      </p:pic>
      <p:sp>
        <p:nvSpPr>
          <p:cNvPr id="3" name="Content Placeholder 2">
            <a:extLst>
              <a:ext uri="{FF2B5EF4-FFF2-40B4-BE49-F238E27FC236}">
                <a16:creationId xmlns:a16="http://schemas.microsoft.com/office/drawing/2014/main" id="{249CC4C2-37E4-78FE-BA09-A43E60A8EB34}"/>
              </a:ext>
            </a:extLst>
          </p:cNvPr>
          <p:cNvSpPr>
            <a:spLocks noGrp="1"/>
          </p:cNvSpPr>
          <p:nvPr>
            <p:ph idx="1"/>
          </p:nvPr>
        </p:nvSpPr>
        <p:spPr>
          <a:xfrm>
            <a:off x="6030551" y="548638"/>
            <a:ext cx="5546770" cy="5760721"/>
          </a:xfrm>
        </p:spPr>
        <p:txBody>
          <a:bodyPr anchor="t">
            <a:normAutofit/>
          </a:bodyPr>
          <a:lstStyle/>
          <a:p>
            <a:pPr>
              <a:lnSpc>
                <a:spcPct val="110000"/>
              </a:lnSpc>
            </a:pPr>
            <a:r>
              <a:rPr lang="en-US" sz="1800"/>
              <a:t>In the loop, we’ve named our iterator variable i. </a:t>
            </a:r>
          </a:p>
          <a:p>
            <a:pPr>
              <a:lnSpc>
                <a:spcPct val="110000"/>
              </a:lnSpc>
            </a:pPr>
            <a:r>
              <a:rPr lang="en-US" sz="1800"/>
              <a:t>This is a variable naming convention you’ll see in a lot of loops. </a:t>
            </a:r>
          </a:p>
          <a:p>
            <a:pPr>
              <a:lnSpc>
                <a:spcPct val="110000"/>
              </a:lnSpc>
            </a:pPr>
            <a:r>
              <a:rPr lang="en-US" sz="1800"/>
              <a:t>When we use i to iterate through arrays we can think of it as being short-hand for the word index. </a:t>
            </a:r>
          </a:p>
          <a:p>
            <a:pPr>
              <a:lnSpc>
                <a:spcPct val="110000"/>
              </a:lnSpc>
            </a:pPr>
            <a:r>
              <a:rPr lang="en-US" sz="1800"/>
              <a:t>Notice how our stopping condition checks that i is less than animals.length. </a:t>
            </a:r>
          </a:p>
          <a:p>
            <a:pPr>
              <a:lnSpc>
                <a:spcPct val="110000"/>
              </a:lnSpc>
            </a:pPr>
            <a:r>
              <a:rPr lang="en-US" sz="1800"/>
              <a:t>Remember that arrays are zero-indexed, the index of the last element of an array is equivalent to the length of that array minus 1.</a:t>
            </a:r>
          </a:p>
          <a:p>
            <a:pPr>
              <a:lnSpc>
                <a:spcPct val="110000"/>
              </a:lnSpc>
            </a:pPr>
            <a:r>
              <a:rPr lang="en-US" sz="1800"/>
              <a:t> If we tried to access an element at the index of animals.length we will have gone too far!</a:t>
            </a:r>
          </a:p>
          <a:p>
            <a:pPr>
              <a:lnSpc>
                <a:spcPct val="110000"/>
              </a:lnSpc>
            </a:pPr>
            <a:r>
              <a:rPr lang="en-US" sz="1800"/>
              <a:t>With for loops, it’s easier for us to work with elements in arrays.</a:t>
            </a:r>
            <a:endParaRPr lang="pt-PT" sz="1800"/>
          </a:p>
        </p:txBody>
      </p:sp>
    </p:spTree>
    <p:extLst>
      <p:ext uri="{BB962C8B-B14F-4D97-AF65-F5344CB8AC3E}">
        <p14:creationId xmlns:p14="http://schemas.microsoft.com/office/powerpoint/2010/main" val="24646447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07B083-EAC0-A5BB-C369-C9589EC7F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1E0DEE-9BEA-24C0-E519-6D787604DDBA}"/>
              </a:ext>
            </a:extLst>
          </p:cNvPr>
          <p:cNvSpPr>
            <a:spLocks noGrp="1"/>
          </p:cNvSpPr>
          <p:nvPr>
            <p:ph type="title"/>
          </p:nvPr>
        </p:nvSpPr>
        <p:spPr>
          <a:xfrm>
            <a:off x="614677" y="603504"/>
            <a:ext cx="10872216" cy="1527048"/>
          </a:xfrm>
        </p:spPr>
        <p:txBody>
          <a:bodyPr anchor="b">
            <a:normAutofit/>
          </a:bodyPr>
          <a:lstStyle/>
          <a:p>
            <a:r>
              <a:rPr lang="pt-PT" dirty="0" err="1"/>
              <a:t>Nested</a:t>
            </a:r>
            <a:r>
              <a:rPr lang="pt-PT" dirty="0"/>
              <a:t> </a:t>
            </a:r>
            <a:r>
              <a:rPr lang="pt-PT" dirty="0" err="1"/>
              <a:t>Loops</a:t>
            </a:r>
            <a:endParaRPr lang="pt-PT" dirty="0"/>
          </a:p>
        </p:txBody>
      </p:sp>
      <p:pic>
        <p:nvPicPr>
          <p:cNvPr id="5" name="Picture 4">
            <a:extLst>
              <a:ext uri="{FF2B5EF4-FFF2-40B4-BE49-F238E27FC236}">
                <a16:creationId xmlns:a16="http://schemas.microsoft.com/office/drawing/2014/main" id="{00245C9D-6600-3D74-CD4B-C006B64725E3}"/>
              </a:ext>
            </a:extLst>
          </p:cNvPr>
          <p:cNvPicPr>
            <a:picLocks noChangeAspect="1"/>
          </p:cNvPicPr>
          <p:nvPr/>
        </p:nvPicPr>
        <p:blipFill>
          <a:blip r:embed="rId2"/>
          <a:stretch>
            <a:fillRect/>
          </a:stretch>
        </p:blipFill>
        <p:spPr>
          <a:xfrm>
            <a:off x="614678" y="2441274"/>
            <a:ext cx="5173647" cy="2032504"/>
          </a:xfrm>
          <a:prstGeom prst="rect">
            <a:avLst/>
          </a:prstGeom>
        </p:spPr>
      </p:pic>
      <p:sp>
        <p:nvSpPr>
          <p:cNvPr id="3" name="Content Placeholder 2">
            <a:extLst>
              <a:ext uri="{FF2B5EF4-FFF2-40B4-BE49-F238E27FC236}">
                <a16:creationId xmlns:a16="http://schemas.microsoft.com/office/drawing/2014/main" id="{7ED49232-3716-D261-F4C4-AF0D292E8712}"/>
              </a:ext>
            </a:extLst>
          </p:cNvPr>
          <p:cNvSpPr>
            <a:spLocks noGrp="1"/>
          </p:cNvSpPr>
          <p:nvPr>
            <p:ph idx="1"/>
          </p:nvPr>
        </p:nvSpPr>
        <p:spPr>
          <a:xfrm>
            <a:off x="6096000" y="603504"/>
            <a:ext cx="5385816" cy="5655711"/>
          </a:xfrm>
        </p:spPr>
        <p:txBody>
          <a:bodyPr anchor="t">
            <a:normAutofit/>
          </a:bodyPr>
          <a:lstStyle/>
          <a:p>
            <a:pPr>
              <a:lnSpc>
                <a:spcPct val="110000"/>
              </a:lnSpc>
            </a:pPr>
            <a:r>
              <a:rPr lang="en-US" sz="1800" dirty="0"/>
              <a:t>When we have a loop running inside another loop, we call that a nested loop. One use for a nested for loop is to compare the elements in two arrays</a:t>
            </a:r>
          </a:p>
          <a:p>
            <a:pPr>
              <a:lnSpc>
                <a:spcPct val="110000"/>
              </a:lnSpc>
            </a:pPr>
            <a:r>
              <a:rPr lang="en-US" sz="1800" dirty="0"/>
              <a:t>For each round of the outer for loop, the inner for loop will run completely.</a:t>
            </a:r>
          </a:p>
          <a:p>
            <a:pPr>
              <a:lnSpc>
                <a:spcPct val="110000"/>
              </a:lnSpc>
            </a:pPr>
            <a:r>
              <a:rPr lang="en-US" sz="1800" dirty="0"/>
              <a:t>Let’s look at an example of a nested for loop:</a:t>
            </a:r>
          </a:p>
          <a:p>
            <a:pPr>
              <a:lnSpc>
                <a:spcPct val="110000"/>
              </a:lnSpc>
            </a:pPr>
            <a:r>
              <a:rPr lang="en-US" sz="1800" dirty="0"/>
              <a:t>Let’s think about what’s happening in the nested loop in our example. </a:t>
            </a:r>
          </a:p>
          <a:p>
            <a:pPr>
              <a:lnSpc>
                <a:spcPct val="110000"/>
              </a:lnSpc>
            </a:pPr>
            <a:r>
              <a:rPr lang="en-US" sz="1800" dirty="0"/>
              <a:t>For each element in the outer loop array, </a:t>
            </a:r>
            <a:r>
              <a:rPr lang="en-US" sz="1800" dirty="0" err="1"/>
              <a:t>myArray</a:t>
            </a:r>
            <a:r>
              <a:rPr lang="en-US" sz="1800" dirty="0"/>
              <a:t>, the inner loop will run in its entirety comparing the current element from the outer array, </a:t>
            </a:r>
            <a:r>
              <a:rPr lang="en-US" sz="1800" dirty="0" err="1"/>
              <a:t>myArray</a:t>
            </a:r>
            <a:r>
              <a:rPr lang="en-US" sz="1800" dirty="0"/>
              <a:t>[</a:t>
            </a:r>
            <a:r>
              <a:rPr lang="en-US" sz="1800" dirty="0" err="1"/>
              <a:t>i</a:t>
            </a:r>
            <a:r>
              <a:rPr lang="en-US" sz="1800" dirty="0"/>
              <a:t>], to each element in the inner array, </a:t>
            </a:r>
            <a:r>
              <a:rPr lang="en-US" sz="1800" dirty="0" err="1"/>
              <a:t>yourArray</a:t>
            </a:r>
            <a:r>
              <a:rPr lang="en-US" sz="1800" dirty="0"/>
              <a:t>[j]. </a:t>
            </a:r>
          </a:p>
          <a:p>
            <a:pPr>
              <a:lnSpc>
                <a:spcPct val="110000"/>
              </a:lnSpc>
            </a:pPr>
            <a:r>
              <a:rPr lang="en-US" sz="1800" dirty="0"/>
              <a:t>When it finds a match, it prints a string to the console.</a:t>
            </a:r>
          </a:p>
        </p:txBody>
      </p:sp>
    </p:spTree>
    <p:extLst>
      <p:ext uri="{BB962C8B-B14F-4D97-AF65-F5344CB8AC3E}">
        <p14:creationId xmlns:p14="http://schemas.microsoft.com/office/powerpoint/2010/main" val="181327075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91007-EBF0-8FCF-F94F-7FEA08703EA7}"/>
              </a:ext>
            </a:extLst>
          </p:cNvPr>
          <p:cNvSpPr>
            <a:spLocks noGrp="1"/>
          </p:cNvSpPr>
          <p:nvPr>
            <p:ph type="title"/>
          </p:nvPr>
        </p:nvSpPr>
        <p:spPr>
          <a:xfrm>
            <a:off x="612648" y="1114923"/>
            <a:ext cx="4621553" cy="1360728"/>
          </a:xfrm>
        </p:spPr>
        <p:txBody>
          <a:bodyPr anchor="b">
            <a:normAutofit/>
          </a:bodyPr>
          <a:lstStyle/>
          <a:p>
            <a:r>
              <a:rPr lang="pt-PT" dirty="0"/>
              <a:t>The </a:t>
            </a:r>
            <a:r>
              <a:rPr lang="pt-PT" dirty="0" err="1"/>
              <a:t>While</a:t>
            </a:r>
            <a:r>
              <a:rPr lang="pt-PT" dirty="0"/>
              <a:t> Loop</a:t>
            </a:r>
          </a:p>
        </p:txBody>
      </p:sp>
      <p:sp>
        <p:nvSpPr>
          <p:cNvPr id="3" name="Content Placeholder 2">
            <a:extLst>
              <a:ext uri="{FF2B5EF4-FFF2-40B4-BE49-F238E27FC236}">
                <a16:creationId xmlns:a16="http://schemas.microsoft.com/office/drawing/2014/main" id="{721BC2E5-CF73-E18A-07A0-88E81F5C3BAD}"/>
              </a:ext>
            </a:extLst>
          </p:cNvPr>
          <p:cNvSpPr>
            <a:spLocks noGrp="1"/>
          </p:cNvSpPr>
          <p:nvPr>
            <p:ph idx="1"/>
          </p:nvPr>
        </p:nvSpPr>
        <p:spPr>
          <a:xfrm>
            <a:off x="612648" y="2584058"/>
            <a:ext cx="4621553" cy="3159018"/>
          </a:xfrm>
        </p:spPr>
        <p:txBody>
          <a:bodyPr>
            <a:normAutofit/>
          </a:bodyPr>
          <a:lstStyle/>
          <a:p>
            <a:pPr>
              <a:lnSpc>
                <a:spcPct val="110000"/>
              </a:lnSpc>
            </a:pPr>
            <a:r>
              <a:rPr lang="en-US" sz="1100"/>
              <a:t>Let’s convert a for loop into a while loop</a:t>
            </a:r>
          </a:p>
          <a:p>
            <a:pPr>
              <a:lnSpc>
                <a:spcPct val="110000"/>
              </a:lnSpc>
            </a:pPr>
            <a:r>
              <a:rPr lang="en-US" sz="1100"/>
              <a:t>Let’s break down what’s happening with our while loop syntax:</a:t>
            </a:r>
          </a:p>
          <a:p>
            <a:pPr lvl="1">
              <a:lnSpc>
                <a:spcPct val="110000"/>
              </a:lnSpc>
            </a:pPr>
            <a:r>
              <a:rPr lang="en-US" sz="1100"/>
              <a:t>The counterTwo variable is declared before the loop. We can access it inside our while loop since it’s in the global scope.</a:t>
            </a:r>
          </a:p>
          <a:p>
            <a:pPr lvl="1">
              <a:lnSpc>
                <a:spcPct val="110000"/>
              </a:lnSpc>
            </a:pPr>
            <a:r>
              <a:rPr lang="en-US" sz="1100"/>
              <a:t>We start our loop with the keyword while followed by our stopping condition, or test condition. This will be evaluated before each round of the loop. While the condition evaluates to true, the block will continue to run. Once it evaluates to false the loop will stop.</a:t>
            </a:r>
          </a:p>
          <a:p>
            <a:pPr lvl="1">
              <a:lnSpc>
                <a:spcPct val="110000"/>
              </a:lnSpc>
            </a:pPr>
            <a:r>
              <a:rPr lang="en-US" sz="1100"/>
              <a:t>Next, we have our loop’s code block which prints counterTwo to the console and increments counterTwo.</a:t>
            </a:r>
            <a:endParaRPr lang="pt-PT" sz="1100"/>
          </a:p>
        </p:txBody>
      </p:sp>
      <p:pic>
        <p:nvPicPr>
          <p:cNvPr id="5" name="Picture 4">
            <a:extLst>
              <a:ext uri="{FF2B5EF4-FFF2-40B4-BE49-F238E27FC236}">
                <a16:creationId xmlns:a16="http://schemas.microsoft.com/office/drawing/2014/main" id="{E71BDFF2-3E7A-EBC7-C2D1-2EF0CCCA6A57}"/>
              </a:ext>
            </a:extLst>
          </p:cNvPr>
          <p:cNvPicPr>
            <a:picLocks noChangeAspect="1"/>
          </p:cNvPicPr>
          <p:nvPr/>
        </p:nvPicPr>
        <p:blipFill>
          <a:blip r:embed="rId2"/>
          <a:stretch>
            <a:fillRect/>
          </a:stretch>
        </p:blipFill>
        <p:spPr>
          <a:xfrm>
            <a:off x="5691261" y="1795733"/>
            <a:ext cx="5837780" cy="3266533"/>
          </a:xfrm>
          <a:prstGeom prst="rect">
            <a:avLst/>
          </a:prstGeom>
        </p:spPr>
      </p:pic>
    </p:spTree>
    <p:extLst>
      <p:ext uri="{BB962C8B-B14F-4D97-AF65-F5344CB8AC3E}">
        <p14:creationId xmlns:p14="http://schemas.microsoft.com/office/powerpoint/2010/main" val="11928521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63653C-6564-7999-6E7C-8B6D175897E2}"/>
              </a:ext>
            </a:extLst>
          </p:cNvPr>
          <p:cNvSpPr>
            <a:spLocks noGrp="1"/>
          </p:cNvSpPr>
          <p:nvPr>
            <p:ph idx="1"/>
          </p:nvPr>
        </p:nvSpPr>
        <p:spPr>
          <a:xfrm>
            <a:off x="612647" y="182880"/>
            <a:ext cx="10653579" cy="6126480"/>
          </a:xfrm>
        </p:spPr>
        <p:txBody>
          <a:bodyPr/>
          <a:lstStyle/>
          <a:p>
            <a:r>
              <a:rPr lang="en-US" dirty="0"/>
              <a:t>What would happen if we didn’t increment </a:t>
            </a:r>
            <a:r>
              <a:rPr lang="en-US" dirty="0" err="1"/>
              <a:t>counterTwo</a:t>
            </a:r>
            <a:r>
              <a:rPr lang="en-US" dirty="0"/>
              <a:t> inside our block? </a:t>
            </a:r>
          </a:p>
          <a:p>
            <a:pPr lvl="1"/>
            <a:r>
              <a:rPr lang="en-US" dirty="0"/>
              <a:t>If we didn’t include this, </a:t>
            </a:r>
            <a:r>
              <a:rPr lang="en-US" dirty="0" err="1"/>
              <a:t>counterTwo</a:t>
            </a:r>
            <a:r>
              <a:rPr lang="en-US" dirty="0"/>
              <a:t> would always have its initial value, 1. </a:t>
            </a:r>
          </a:p>
          <a:p>
            <a:pPr lvl="1"/>
            <a:r>
              <a:rPr lang="en-US" dirty="0"/>
              <a:t>That would mean the testing condition </a:t>
            </a:r>
            <a:r>
              <a:rPr lang="en-US" dirty="0" err="1"/>
              <a:t>counterTwo</a:t>
            </a:r>
            <a:r>
              <a:rPr lang="en-US" dirty="0"/>
              <a:t> &lt; 4 would always evaluate to true and our loop would never stop running! </a:t>
            </a:r>
          </a:p>
          <a:p>
            <a:pPr lvl="1"/>
            <a:r>
              <a:rPr lang="en-US" dirty="0"/>
              <a:t>Remember, this is called an infinite loop and it’s something we always want to avoid. </a:t>
            </a:r>
          </a:p>
          <a:p>
            <a:pPr lvl="1"/>
            <a:r>
              <a:rPr lang="en-US" dirty="0"/>
              <a:t>Infinite loops can take up all of your computer’s processing power potentially freezing your computer.</a:t>
            </a:r>
          </a:p>
          <a:p>
            <a:endParaRPr lang="en-US" dirty="0"/>
          </a:p>
          <a:p>
            <a:r>
              <a:rPr lang="en-US" dirty="0"/>
              <a:t>When to use a while loop! </a:t>
            </a:r>
          </a:p>
          <a:p>
            <a:r>
              <a:rPr lang="en-US" dirty="0"/>
              <a:t>The syntax of a while loop is ideal when we don’t know in advance how many times the loop should run. </a:t>
            </a:r>
          </a:p>
          <a:p>
            <a:r>
              <a:rPr lang="en-US" dirty="0"/>
              <a:t>Think of eating like a while loop: when you start taking bites, you don’t know the exact number you’ll need to become full. Rather you’ll eat while you’re hungry. In situations when we want a loop to execute an undetermined number of times, while loops are the best choice.</a:t>
            </a:r>
            <a:endParaRPr lang="pt-PT" dirty="0"/>
          </a:p>
        </p:txBody>
      </p:sp>
    </p:spTree>
    <p:extLst>
      <p:ext uri="{BB962C8B-B14F-4D97-AF65-F5344CB8AC3E}">
        <p14:creationId xmlns:p14="http://schemas.microsoft.com/office/powerpoint/2010/main" val="28552743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3BDAD-D9C3-1C40-3BA7-408C5C2A7C5E}"/>
              </a:ext>
            </a:extLst>
          </p:cNvPr>
          <p:cNvSpPr>
            <a:spLocks noGrp="1"/>
          </p:cNvSpPr>
          <p:nvPr>
            <p:ph type="title"/>
          </p:nvPr>
        </p:nvSpPr>
        <p:spPr>
          <a:xfrm>
            <a:off x="612648" y="1114923"/>
            <a:ext cx="4621553" cy="1360728"/>
          </a:xfrm>
        </p:spPr>
        <p:txBody>
          <a:bodyPr anchor="b">
            <a:normAutofit/>
          </a:bodyPr>
          <a:lstStyle/>
          <a:p>
            <a:r>
              <a:rPr lang="pt-PT" dirty="0"/>
              <a:t>Do…</a:t>
            </a:r>
            <a:r>
              <a:rPr lang="pt-PT" dirty="0" err="1"/>
              <a:t>While</a:t>
            </a:r>
            <a:r>
              <a:rPr lang="pt-PT" dirty="0"/>
              <a:t> </a:t>
            </a:r>
            <a:r>
              <a:rPr lang="pt-PT" dirty="0" err="1"/>
              <a:t>Statements</a:t>
            </a:r>
            <a:endParaRPr lang="pt-PT" dirty="0"/>
          </a:p>
        </p:txBody>
      </p:sp>
      <p:sp>
        <p:nvSpPr>
          <p:cNvPr id="3" name="Content Placeholder 2">
            <a:extLst>
              <a:ext uri="{FF2B5EF4-FFF2-40B4-BE49-F238E27FC236}">
                <a16:creationId xmlns:a16="http://schemas.microsoft.com/office/drawing/2014/main" id="{5F2E0A1C-9F44-CA8B-B4F3-601B5AC525F7}"/>
              </a:ext>
            </a:extLst>
          </p:cNvPr>
          <p:cNvSpPr>
            <a:spLocks noGrp="1"/>
          </p:cNvSpPr>
          <p:nvPr>
            <p:ph idx="1"/>
          </p:nvPr>
        </p:nvSpPr>
        <p:spPr>
          <a:xfrm>
            <a:off x="612648" y="2584058"/>
            <a:ext cx="4621553" cy="3159018"/>
          </a:xfrm>
        </p:spPr>
        <p:txBody>
          <a:bodyPr>
            <a:normAutofit/>
          </a:bodyPr>
          <a:lstStyle/>
          <a:p>
            <a:pPr>
              <a:lnSpc>
                <a:spcPct val="110000"/>
              </a:lnSpc>
            </a:pPr>
            <a:r>
              <a:rPr lang="en-US" sz="1700"/>
              <a:t>In some cases, you want a piece of code to run at least once and then loop based on a specific condition after its initial run. This is where the do...while statement comes in.</a:t>
            </a:r>
          </a:p>
          <a:p>
            <a:pPr>
              <a:lnSpc>
                <a:spcPct val="110000"/>
              </a:lnSpc>
            </a:pPr>
            <a:r>
              <a:rPr lang="en-US" sz="1700"/>
              <a:t>A do...while statement says to do a task once and then keep doing it until a specified condition is no longer met. The syntax for a do...while statement looks like this:</a:t>
            </a:r>
            <a:endParaRPr lang="pt-PT" sz="1700"/>
          </a:p>
        </p:txBody>
      </p:sp>
      <p:pic>
        <p:nvPicPr>
          <p:cNvPr id="5" name="Picture 4">
            <a:extLst>
              <a:ext uri="{FF2B5EF4-FFF2-40B4-BE49-F238E27FC236}">
                <a16:creationId xmlns:a16="http://schemas.microsoft.com/office/drawing/2014/main" id="{51867F45-39E0-B1C3-F407-1859662A89C1}"/>
              </a:ext>
            </a:extLst>
          </p:cNvPr>
          <p:cNvPicPr>
            <a:picLocks noChangeAspect="1"/>
          </p:cNvPicPr>
          <p:nvPr/>
        </p:nvPicPr>
        <p:blipFill>
          <a:blip r:embed="rId2"/>
          <a:stretch>
            <a:fillRect/>
          </a:stretch>
        </p:blipFill>
        <p:spPr>
          <a:xfrm>
            <a:off x="5691261" y="1185298"/>
            <a:ext cx="5837780" cy="4487403"/>
          </a:xfrm>
          <a:prstGeom prst="rect">
            <a:avLst/>
          </a:prstGeom>
        </p:spPr>
      </p:pic>
    </p:spTree>
    <p:extLst>
      <p:ext uri="{BB962C8B-B14F-4D97-AF65-F5344CB8AC3E}">
        <p14:creationId xmlns:p14="http://schemas.microsoft.com/office/powerpoint/2010/main" val="194496054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867147-1C83-BF71-39B0-B590EE7F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32BB772-CEC6-3F5E-095D-340AA2A17A14}"/>
              </a:ext>
            </a:extLst>
          </p:cNvPr>
          <p:cNvPicPr>
            <a:picLocks noChangeAspect="1"/>
          </p:cNvPicPr>
          <p:nvPr/>
        </p:nvPicPr>
        <p:blipFill>
          <a:blip r:embed="rId2"/>
          <a:stretch>
            <a:fillRect/>
          </a:stretch>
        </p:blipFill>
        <p:spPr>
          <a:xfrm>
            <a:off x="731520" y="1792223"/>
            <a:ext cx="6113926" cy="3318988"/>
          </a:xfrm>
          <a:prstGeom prst="rect">
            <a:avLst/>
          </a:prstGeom>
        </p:spPr>
      </p:pic>
      <p:sp>
        <p:nvSpPr>
          <p:cNvPr id="3" name="Content Placeholder 2">
            <a:extLst>
              <a:ext uri="{FF2B5EF4-FFF2-40B4-BE49-F238E27FC236}">
                <a16:creationId xmlns:a16="http://schemas.microsoft.com/office/drawing/2014/main" id="{FA59A1D8-667C-E910-3742-1536E5A68F29}"/>
              </a:ext>
            </a:extLst>
          </p:cNvPr>
          <p:cNvSpPr>
            <a:spLocks noGrp="1"/>
          </p:cNvSpPr>
          <p:nvPr>
            <p:ph idx="1"/>
          </p:nvPr>
        </p:nvSpPr>
        <p:spPr>
          <a:xfrm>
            <a:off x="7177176" y="1792224"/>
            <a:ext cx="4307527" cy="4517136"/>
          </a:xfrm>
        </p:spPr>
        <p:txBody>
          <a:bodyPr anchor="t">
            <a:normAutofit/>
          </a:bodyPr>
          <a:lstStyle/>
          <a:p>
            <a:pPr>
              <a:lnSpc>
                <a:spcPct val="110000"/>
              </a:lnSpc>
            </a:pPr>
            <a:r>
              <a:rPr lang="en-US" sz="1400"/>
              <a:t>In this example, the code block makes changes to the countString variable by appending the string form of the i variable to it. </a:t>
            </a:r>
          </a:p>
          <a:p>
            <a:pPr>
              <a:lnSpc>
                <a:spcPct val="110000"/>
              </a:lnSpc>
            </a:pPr>
            <a:r>
              <a:rPr lang="en-US" sz="1400"/>
              <a:t>First, the code block after the do keyword is executed once. </a:t>
            </a:r>
          </a:p>
          <a:p>
            <a:pPr>
              <a:lnSpc>
                <a:spcPct val="110000"/>
              </a:lnSpc>
            </a:pPr>
            <a:r>
              <a:rPr lang="en-US" sz="1400"/>
              <a:t>Then the condition is evaluated. </a:t>
            </a:r>
          </a:p>
          <a:p>
            <a:pPr>
              <a:lnSpc>
                <a:spcPct val="110000"/>
              </a:lnSpc>
            </a:pPr>
            <a:r>
              <a:rPr lang="en-US" sz="1400"/>
              <a:t>If the condition evaluates to true, the block will execute again. </a:t>
            </a:r>
          </a:p>
          <a:p>
            <a:pPr>
              <a:lnSpc>
                <a:spcPct val="110000"/>
              </a:lnSpc>
            </a:pPr>
            <a:r>
              <a:rPr lang="en-US" sz="1400"/>
              <a:t>The looping stops when the condition evaluates to false.</a:t>
            </a:r>
          </a:p>
          <a:p>
            <a:pPr>
              <a:lnSpc>
                <a:spcPct val="110000"/>
              </a:lnSpc>
            </a:pPr>
            <a:r>
              <a:rPr lang="en-US" sz="1400"/>
              <a:t>Note that the while and do...while loop are different! </a:t>
            </a:r>
          </a:p>
          <a:p>
            <a:pPr lvl="1">
              <a:lnSpc>
                <a:spcPct val="110000"/>
              </a:lnSpc>
            </a:pPr>
            <a:r>
              <a:rPr lang="en-US" sz="1400"/>
              <a:t>Unlike the while loop, do...while will run at least once whether or not the condition evaluates to true.</a:t>
            </a:r>
            <a:endParaRPr lang="pt-PT" sz="1400"/>
          </a:p>
        </p:txBody>
      </p:sp>
    </p:spTree>
    <p:extLst>
      <p:ext uri="{BB962C8B-B14F-4D97-AF65-F5344CB8AC3E}">
        <p14:creationId xmlns:p14="http://schemas.microsoft.com/office/powerpoint/2010/main" val="3046170695"/>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940</TotalTime>
  <Words>14832</Words>
  <Application>Microsoft Office PowerPoint</Application>
  <PresentationFormat>Widescreen</PresentationFormat>
  <Paragraphs>984</Paragraphs>
  <Slides>143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143</vt:i4>
      </vt:variant>
    </vt:vector>
  </HeadingPairs>
  <TitlesOfParts>
    <vt:vector size="149" baseType="lpstr">
      <vt:lpstr>Apercu</vt:lpstr>
      <vt:lpstr>Aptos</vt:lpstr>
      <vt:lpstr>Arial</vt:lpstr>
      <vt:lpstr>Monaco</vt:lpstr>
      <vt:lpstr>Neue Haas Grotesk Text Pro</vt:lpstr>
      <vt:lpstr>VanillaVTI</vt:lpstr>
      <vt:lpstr>Java script</vt:lpstr>
      <vt:lpstr>Index: </vt:lpstr>
      <vt:lpstr>Console </vt:lpstr>
      <vt:lpstr>Comments</vt:lpstr>
      <vt:lpstr>Data types:</vt:lpstr>
      <vt:lpstr>PowerPoint Presentation</vt:lpstr>
      <vt:lpstr>Arithmetic Operators</vt:lpstr>
      <vt:lpstr>PowerPoint Presentation</vt:lpstr>
      <vt:lpstr>String concatenation</vt:lpstr>
      <vt:lpstr>Properties </vt:lpstr>
      <vt:lpstr>Methods</vt:lpstr>
      <vt:lpstr>PowerPoint Presentation</vt:lpstr>
      <vt:lpstr>Built-in Objects</vt:lpstr>
      <vt:lpstr>PowerPoint Presentation</vt:lpstr>
      <vt:lpstr>Variables</vt:lpstr>
      <vt:lpstr>PowerPoint Presentation</vt:lpstr>
      <vt:lpstr>Var</vt:lpstr>
      <vt:lpstr>PowerPoint Presentation</vt:lpstr>
      <vt:lpstr>Let </vt:lpstr>
      <vt:lpstr>Const</vt:lpstr>
      <vt:lpstr>PowerPoint Presentation</vt:lpstr>
      <vt:lpstr>Mathematical Assignment Operators</vt:lpstr>
      <vt:lpstr>PowerPoint Presentation</vt:lpstr>
      <vt:lpstr>The Increment and Decrement Operator </vt:lpstr>
      <vt:lpstr>String Concatenation with Variables </vt:lpstr>
      <vt:lpstr>String Interpolation</vt:lpstr>
      <vt:lpstr>Typeof operator</vt:lpstr>
      <vt:lpstr>Conditional Statements</vt:lpstr>
      <vt:lpstr>What are Conditional Statements</vt:lpstr>
      <vt:lpstr>If statement</vt:lpstr>
      <vt:lpstr>If… Else statements</vt:lpstr>
      <vt:lpstr>Comparison Operators</vt:lpstr>
      <vt:lpstr>PowerPoint Presentation</vt:lpstr>
      <vt:lpstr>Logical operators</vt:lpstr>
      <vt:lpstr>PowerPoint Presentation</vt:lpstr>
      <vt:lpstr>PowerPoint Presentation</vt:lpstr>
      <vt:lpstr>Truthy and Falsy</vt:lpstr>
      <vt:lpstr>PowerPoint Presentation</vt:lpstr>
      <vt:lpstr>Truthy and Falsy assignment</vt:lpstr>
      <vt:lpstr>PowerPoint Presentation</vt:lpstr>
      <vt:lpstr>Ternary Operator</vt:lpstr>
      <vt:lpstr>PowerPoint Presentation</vt:lpstr>
      <vt:lpstr>Else If Statements</vt:lpstr>
      <vt:lpstr>PowerPoint Presentation</vt:lpstr>
      <vt:lpstr>The switch keyword</vt:lpstr>
      <vt:lpstr>PowerPoint Presentation</vt:lpstr>
      <vt:lpstr>functions</vt:lpstr>
      <vt:lpstr>What are functions</vt:lpstr>
      <vt:lpstr>Function declarations</vt:lpstr>
      <vt:lpstr>PowerPoint Presentation</vt:lpstr>
      <vt:lpstr>Calling a function</vt:lpstr>
      <vt:lpstr>Parameters and Arguments</vt:lpstr>
      <vt:lpstr>PowerPoint Presentation</vt:lpstr>
      <vt:lpstr>PowerPoint Presentation</vt:lpstr>
      <vt:lpstr>Default parameters</vt:lpstr>
      <vt:lpstr>Return</vt:lpstr>
      <vt:lpstr>PowerPoint Presentation</vt:lpstr>
      <vt:lpstr>Helper functions</vt:lpstr>
      <vt:lpstr>PowerPoint Presentation</vt:lpstr>
      <vt:lpstr>Function Expressions</vt:lpstr>
      <vt:lpstr>PowerPoint Presentation</vt:lpstr>
      <vt:lpstr>Arrow Functions</vt:lpstr>
      <vt:lpstr>Concise Body Arrow Functions</vt:lpstr>
      <vt:lpstr>PowerPoint Presentation</vt:lpstr>
      <vt:lpstr>scope</vt:lpstr>
      <vt:lpstr>Scope</vt:lpstr>
      <vt:lpstr>Blocks and Scope</vt:lpstr>
      <vt:lpstr>Global Scope</vt:lpstr>
      <vt:lpstr>Block Scope</vt:lpstr>
      <vt:lpstr>Scope Pollution</vt:lpstr>
      <vt:lpstr>PowerPoint Presentation</vt:lpstr>
      <vt:lpstr>Practice Good Scoping</vt:lpstr>
      <vt:lpstr>PowerPoint Presentation</vt:lpstr>
      <vt:lpstr>Arrays </vt:lpstr>
      <vt:lpstr>Create an Array</vt:lpstr>
      <vt:lpstr>Arrays</vt:lpstr>
      <vt:lpstr>PowerPoint Presentation</vt:lpstr>
      <vt:lpstr>Accessing Elements</vt:lpstr>
      <vt:lpstr>PowerPoint Presentation</vt:lpstr>
      <vt:lpstr>Update Elements</vt:lpstr>
      <vt:lpstr>Arrays with let and const</vt:lpstr>
      <vt:lpstr>The .length property</vt:lpstr>
      <vt:lpstr>The .push() Method</vt:lpstr>
      <vt:lpstr>PowerPoint Presentation</vt:lpstr>
      <vt:lpstr>The .pop() Method </vt:lpstr>
      <vt:lpstr>More Arrar Methods</vt:lpstr>
      <vt:lpstr>Arrays and Functions</vt:lpstr>
      <vt:lpstr>Nested Arrays</vt:lpstr>
      <vt:lpstr>Loops </vt:lpstr>
      <vt:lpstr>The For Loop</vt:lpstr>
      <vt:lpstr>PowerPoint Presentation</vt:lpstr>
      <vt:lpstr>Looping in Reverse</vt:lpstr>
      <vt:lpstr>Looping through Arrays</vt:lpstr>
      <vt:lpstr>PowerPoint Presentation</vt:lpstr>
      <vt:lpstr>Nested Loops</vt:lpstr>
      <vt:lpstr>The While Loop</vt:lpstr>
      <vt:lpstr>PowerPoint Presentation</vt:lpstr>
      <vt:lpstr>Do…While Statements</vt:lpstr>
      <vt:lpstr>PowerPoint Presentation</vt:lpstr>
      <vt:lpstr>The Break Keyword</vt:lpstr>
      <vt:lpstr>Introduction  </vt:lpstr>
      <vt:lpstr>Functions as Data</vt:lpstr>
      <vt:lpstr>PowerPoint Presentation</vt:lpstr>
      <vt:lpstr>Function as Parameters</vt:lpstr>
      <vt:lpstr>PowerPoint Presentation</vt:lpstr>
      <vt:lpstr>Introduction to Iterators</vt:lpstr>
      <vt:lpstr>The .forEach() Method</vt:lpstr>
      <vt:lpstr>PowerPoint Presentation</vt:lpstr>
      <vt:lpstr>The .map() Method</vt:lpstr>
      <vt:lpstr>The .findIndex() Method</vt:lpstr>
      <vt:lpstr>PowerPoint Presentation</vt:lpstr>
      <vt:lpstr>The . reduce() Method</vt:lpstr>
      <vt:lpstr>PowerPoint Presentation</vt:lpstr>
      <vt:lpstr>The .filter() Method</vt:lpstr>
      <vt:lpstr>Random tags</vt:lpstr>
      <vt:lpstr>Choose the Right Iterator</vt:lpstr>
      <vt:lpstr>PowerPoint Presentation</vt:lpstr>
      <vt:lpstr>PowerPoint Presentation</vt:lpstr>
      <vt:lpstr>objects</vt:lpstr>
      <vt:lpstr>introduction</vt:lpstr>
      <vt:lpstr>Creating Object Literals</vt:lpstr>
      <vt:lpstr>PowerPoint Presentation</vt:lpstr>
      <vt:lpstr>Accessing Properties</vt:lpstr>
      <vt:lpstr>Bracket Notation</vt:lpstr>
      <vt:lpstr>Property Assignment</vt:lpstr>
      <vt:lpstr>PowerPoint Presentation</vt:lpstr>
      <vt:lpstr>Methods</vt:lpstr>
      <vt:lpstr>Nested Objects</vt:lpstr>
      <vt:lpstr>PowerPoint Presentation</vt:lpstr>
      <vt:lpstr>Pass by Reference</vt:lpstr>
      <vt:lpstr>PowerPoint Presentation</vt:lpstr>
      <vt:lpstr>Looping Through Objects</vt:lpstr>
      <vt:lpstr>Review </vt:lpstr>
      <vt:lpstr>PowerPoint Presentation</vt:lpstr>
      <vt:lpstr>PowerPoint Presentation</vt:lpstr>
      <vt:lpstr>PowerPoint Presentation</vt:lpstr>
      <vt:lpstr>PowerPoint Presentation</vt:lpstr>
      <vt:lpstr>PowerPoint Presentation</vt:lpstr>
      <vt:lpstr>O que fazem os =? </vt:lpstr>
      <vt:lpstr>PowerPoint Presentation</vt:lpstr>
      <vt:lpstr>PowerPoint Presentation</vt:lpstr>
      <vt:lpstr>Links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Bruno Roque</dc:creator>
  <cp:lastModifiedBy>Bruno Roque</cp:lastModifiedBy>
  <cp:revision>6</cp:revision>
  <dcterms:created xsi:type="dcterms:W3CDTF">2025-06-13T21:47:37Z</dcterms:created>
  <dcterms:modified xsi:type="dcterms:W3CDTF">2025-06-18T20:31:22Z</dcterms:modified>
</cp:coreProperties>
</file>