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70" r:id="rId4"/>
    <p:sldId id="260" r:id="rId5"/>
    <p:sldId id="261" r:id="rId6"/>
    <p:sldId id="271" r:id="rId7"/>
    <p:sldId id="267" r:id="rId8"/>
    <p:sldId id="262" r:id="rId9"/>
    <p:sldId id="257" r:id="rId10"/>
    <p:sldId id="263" r:id="rId11"/>
    <p:sldId id="258" r:id="rId12"/>
    <p:sldId id="272" r:id="rId13"/>
    <p:sldId id="264" r:id="rId14"/>
    <p:sldId id="26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9DEF0-952A-42AA-A012-A8DFB70DD1E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BB437-243A-49EB-9AA5-39C3429E2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2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b95f9e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b95f9e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1182-A834-4F5C-9A7C-5D144D3D2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BA68C-E705-42B2-9022-4FCAC4703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4BDE7-B4F4-47F2-B1E7-18028E26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07DA-3885-4263-A9ED-ACEA6BA1CAF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98C52-FFAB-4A4F-A94A-5CD6E5AC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A8E7E-153D-4E7C-8DE3-8929B899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86EE-9B12-497B-A9FC-5438165A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8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B4AF-8AE9-4781-B4E3-4777D362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29487-EF73-4474-A55C-96FDAEDA1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C678D-E248-4758-8499-EA1E422B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07DA-3885-4263-A9ED-ACEA6BA1CAF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15E51-5348-498B-B7C5-C2E157F7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AB5BF-2022-4B45-8C83-0A143ED5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86EE-9B12-497B-A9FC-5438165A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2A2C6-3447-41B8-A3A1-1581A5984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06156-992C-42A8-805D-805E403D0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A90B4-AFEB-4704-9F46-7C4C6754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07DA-3885-4263-A9ED-ACEA6BA1CAF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7BC74-5D8B-4FC8-B172-DF951661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9DCA-0328-4304-A530-E090F389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86EE-9B12-497B-A9FC-5438165A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1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778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4266-D703-4200-B2C7-5A0000CA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E862-EDA3-4159-B0C1-DAD141C7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C16A-4587-44AA-A8A2-E11DC6F5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07DA-3885-4263-A9ED-ACEA6BA1CAF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7ECDB-08CD-4079-B078-53730707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4CC41-A9C1-4F0B-8383-C1C539FD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86EE-9B12-497B-A9FC-5438165A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5C04-C6B7-4A45-9370-4342FD7B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17C1B-7464-4081-8A6D-91DF678A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9028C-BEBD-45F9-91F6-605B8322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07DA-3885-4263-A9ED-ACEA6BA1CAF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F7C7E-576A-4C25-AF47-95D91214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6BDE-9735-4EE3-979C-5A31343B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86EE-9B12-497B-A9FC-5438165A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05C6-F21B-480B-B4E9-9857C7F0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E4D0-3727-4BB8-989C-15FAE3752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E7F57-70BE-4F6F-BB75-58D626DE3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7F0F4-F06B-4769-81F2-804E97CE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07DA-3885-4263-A9ED-ACEA6BA1CAF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7896D-455E-4EEE-8668-C65F237D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E6CE1-C29B-42F3-829B-6E0B5CF2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86EE-9B12-497B-A9FC-5438165A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BF18-611A-4074-91C9-2708DBC9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DEBB2-C39C-4299-A309-7099254B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D60AC-A4D6-4D09-93E4-EFB782E5A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269D5-0F07-4EE3-A90E-F90C3C5FC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FC5A5-C7E5-45E4-9002-F77D2A91F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6CB45-AB76-4875-9715-EBD84808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07DA-3885-4263-A9ED-ACEA6BA1CAF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C455D-3E11-460F-99CE-3D2403E1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71E97-400A-4308-B463-243D87DE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86EE-9B12-497B-A9FC-5438165A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0021-0DA4-4B1E-9869-CA07196D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DDDD9-EAC3-445D-AF00-C7CC3326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07DA-3885-4263-A9ED-ACEA6BA1CAF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5E8A7-7856-48C2-8F8B-689E2B9D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A2469-F5DA-40B4-A6EC-05BD938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86EE-9B12-497B-A9FC-5438165A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1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97283-8D9A-4B3E-A483-15296CD4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07DA-3885-4263-A9ED-ACEA6BA1CAF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AD38B-D922-4B8D-BA89-6751FAEB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20236-41DF-44A1-965F-E549F54D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86EE-9B12-497B-A9FC-5438165A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8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AFCD-60FB-4ADC-9C58-59D8F5C3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462C-1F52-42CA-8012-6EE051E3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D2CF5-83DC-4C8F-8619-35AB20FED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8BAF1-C1EF-4018-BF6B-CDFB8AD0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07DA-3885-4263-A9ED-ACEA6BA1CAF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9A607-7A97-4BC9-B635-60524818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26BA2-D6D2-427F-87AB-42290EDD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86EE-9B12-497B-A9FC-5438165A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7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F159-114D-4550-ADDB-D514ADA0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BDBBD-1A37-41E5-8C94-906CC63A2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1905C-44AE-4A7F-B07C-210A57C90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334CA-0A63-482E-9DF6-F1E32860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07DA-3885-4263-A9ED-ACEA6BA1CAF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35E1D-86E6-4F12-AD43-96B58DB7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9977C-436C-43ED-83AF-E3ACBB84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86EE-9B12-497B-A9FC-5438165A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97608-A838-4907-A6EA-CF3B27EF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07AAC-471D-474D-B86E-89DEA46A0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49DF6-5CC2-438A-9226-D4EAEDE9B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07DA-3885-4263-A9ED-ACEA6BA1CAF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4A9A8-C7A8-49CE-B991-4F5C3E649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C1F7-F0BD-429B-A127-92795FD50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86EE-9B12-497B-A9FC-5438165A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5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E62F-DB04-48BA-88CA-C137B688F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Blue Dots</a:t>
            </a:r>
            <a:br>
              <a:rPr lang="en-US" sz="2000" dirty="0"/>
            </a:br>
            <a:br>
              <a:rPr lang="en-US" sz="2000" dirty="0"/>
            </a:br>
            <a:r>
              <a:rPr lang="en-US" sz="2200" b="1" dirty="0"/>
              <a:t>NSWC Port Hueneme Division</a:t>
            </a:r>
            <a:br>
              <a:rPr lang="en-US" sz="2200" b="1" dirty="0"/>
            </a:br>
            <a:r>
              <a:rPr lang="en-US" sz="2200" b="1" dirty="0"/>
              <a:t>NSWC Philadelphia Division</a:t>
            </a:r>
          </a:p>
        </p:txBody>
      </p:sp>
    </p:spTree>
    <p:extLst>
      <p:ext uri="{BB962C8B-B14F-4D97-AF65-F5344CB8AC3E}">
        <p14:creationId xmlns:p14="http://schemas.microsoft.com/office/powerpoint/2010/main" val="301434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58CF-D72D-4ACF-8773-A75619BC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COLREG - Crossing</a:t>
            </a:r>
            <a:br>
              <a:rPr lang="en-US" dirty="0"/>
            </a:br>
            <a:r>
              <a:rPr lang="en-US" dirty="0"/>
              <a:t>Collision Course Before Redirection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C3DAC0-5D4C-4C21-8C06-6D6B80209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9FC50A7-9C3E-4F71-B206-5060D798C3DE}"/>
              </a:ext>
            </a:extLst>
          </p:cNvPr>
          <p:cNvSpPr/>
          <p:nvPr/>
        </p:nvSpPr>
        <p:spPr>
          <a:xfrm>
            <a:off x="3559126" y="4431323"/>
            <a:ext cx="267286" cy="2672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B5771F-BDEE-4AF7-B647-2B0201841D78}"/>
              </a:ext>
            </a:extLst>
          </p:cNvPr>
          <p:cNvSpPr/>
          <p:nvPr/>
        </p:nvSpPr>
        <p:spPr>
          <a:xfrm>
            <a:off x="5022574" y="4296386"/>
            <a:ext cx="267286" cy="2672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DC8A6-39DB-4677-BBE6-2C720ADC7C36}"/>
              </a:ext>
            </a:extLst>
          </p:cNvPr>
          <p:cNvSpPr txBox="1"/>
          <p:nvPr/>
        </p:nvSpPr>
        <p:spPr>
          <a:xfrm>
            <a:off x="568512" y="2952969"/>
            <a:ext cx="4136572" cy="1200329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So what?</a:t>
            </a:r>
          </a:p>
          <a:p>
            <a:r>
              <a:rPr lang="en-US" dirty="0"/>
              <a:t>Can predict when a ship has to redirect because they also see the potential collision.</a:t>
            </a:r>
          </a:p>
        </p:txBody>
      </p:sp>
    </p:spTree>
    <p:extLst>
      <p:ext uri="{BB962C8B-B14F-4D97-AF65-F5344CB8AC3E}">
        <p14:creationId xmlns:p14="http://schemas.microsoft.com/office/powerpoint/2010/main" val="403778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5C64-C9CD-44C4-9921-D44615EA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COLREG - Over Take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5305F4-0C97-4B47-8509-EE1D9C614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172"/>
          <a:stretch/>
        </p:blipFill>
        <p:spPr>
          <a:xfrm>
            <a:off x="838199" y="1389525"/>
            <a:ext cx="10190871" cy="5375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AA106F-F745-48C4-85C2-60C82EDE6BA1}"/>
              </a:ext>
            </a:extLst>
          </p:cNvPr>
          <p:cNvSpPr txBox="1"/>
          <p:nvPr/>
        </p:nvSpPr>
        <p:spPr>
          <a:xfrm>
            <a:off x="1342441" y="5468475"/>
            <a:ext cx="4591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– Ship number 1 (AIS Data Field MMSI_1)</a:t>
            </a:r>
          </a:p>
          <a:p>
            <a:r>
              <a:rPr lang="en-US" dirty="0"/>
              <a:t>Black – Ship number 2 (AIS Data Field MMSI_2)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8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C16A-51BA-4139-BE06-5E21DA62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Head on Collisions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4161D-C3D4-406F-B794-A98B70645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361" y="1483950"/>
            <a:ext cx="8909104" cy="500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EF46-973D-410C-80DA-3D8FF7D3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Ship Track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9501-CB1D-4136-8D69-AC8849B0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Recurrent 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7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75F390-8E85-4020-87B7-EE70572C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1F68176-C36F-4316-A884-46669247E7C8}"/>
              </a:ext>
            </a:extLst>
          </p:cNvPr>
          <p:cNvSpPr/>
          <p:nvPr/>
        </p:nvSpPr>
        <p:spPr>
          <a:xfrm>
            <a:off x="6969760" y="3190240"/>
            <a:ext cx="426720" cy="3802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F3AACF-B0F8-4496-BAFF-95EA5C2D29C9}"/>
              </a:ext>
            </a:extLst>
          </p:cNvPr>
          <p:cNvSpPr/>
          <p:nvPr/>
        </p:nvSpPr>
        <p:spPr>
          <a:xfrm>
            <a:off x="5486400" y="2278743"/>
            <a:ext cx="304800" cy="2322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94FC41-5432-4B66-BD78-FFAE88F72CFE}"/>
              </a:ext>
            </a:extLst>
          </p:cNvPr>
          <p:cNvCxnSpPr/>
          <p:nvPr/>
        </p:nvCxnSpPr>
        <p:spPr>
          <a:xfrm flipH="1">
            <a:off x="3962400" y="2380343"/>
            <a:ext cx="1669143" cy="320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A11060-CC65-45FE-8EC8-CBEA2583EC40}"/>
              </a:ext>
            </a:extLst>
          </p:cNvPr>
          <p:cNvCxnSpPr/>
          <p:nvPr/>
        </p:nvCxnSpPr>
        <p:spPr>
          <a:xfrm flipH="1">
            <a:off x="3962400" y="3429000"/>
            <a:ext cx="3193143" cy="215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ED3EA4-6384-4C5E-8319-55A5EA063402}"/>
              </a:ext>
            </a:extLst>
          </p:cNvPr>
          <p:cNvSpPr txBox="1"/>
          <p:nvPr/>
        </p:nvSpPr>
        <p:spPr>
          <a:xfrm>
            <a:off x="4126919" y="3869509"/>
            <a:ext cx="325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points ~ 150m from actual</a:t>
            </a:r>
          </a:p>
        </p:txBody>
      </p:sp>
    </p:spTree>
    <p:extLst>
      <p:ext uri="{BB962C8B-B14F-4D97-AF65-F5344CB8AC3E}">
        <p14:creationId xmlns:p14="http://schemas.microsoft.com/office/powerpoint/2010/main" val="314097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5208-CAE3-46F0-974A-E724C694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C6AB3-2FE9-426E-8E01-154E728E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How we attacked the problem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63933" y="2068533"/>
            <a:ext cx="3264410" cy="9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Preprocessing Filter 1 - Find Ships in Close Proximity</a:t>
            </a:r>
            <a:endParaRPr sz="2400" dirty="0"/>
          </a:p>
        </p:txBody>
      </p:sp>
      <p:sp>
        <p:nvSpPr>
          <p:cNvPr id="56" name="Google Shape;56;p13"/>
          <p:cNvSpPr/>
          <p:nvPr/>
        </p:nvSpPr>
        <p:spPr>
          <a:xfrm>
            <a:off x="5945054" y="2068533"/>
            <a:ext cx="3039200" cy="9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Preprocessing Filter 2 &amp; Identifying </a:t>
            </a:r>
            <a:r>
              <a:rPr lang="en-US" sz="2400" dirty="0"/>
              <a:t>Potential </a:t>
            </a:r>
            <a:r>
              <a:rPr lang="en" sz="2400" dirty="0"/>
              <a:t>COLREG</a:t>
            </a:r>
            <a:r>
              <a:rPr lang="en-US" sz="2400" dirty="0"/>
              <a:t>S</a:t>
            </a:r>
            <a:endParaRPr sz="2400" dirty="0"/>
          </a:p>
        </p:txBody>
      </p:sp>
      <p:sp>
        <p:nvSpPr>
          <p:cNvPr id="57" name="Google Shape;57;p13"/>
          <p:cNvSpPr/>
          <p:nvPr/>
        </p:nvSpPr>
        <p:spPr>
          <a:xfrm>
            <a:off x="346467" y="2068533"/>
            <a:ext cx="1276400" cy="9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AIS Data</a:t>
            </a:r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9500966" y="2068533"/>
            <a:ext cx="2110463" cy="9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Visualization</a:t>
            </a:r>
            <a:endParaRPr sz="2400" dirty="0"/>
          </a:p>
        </p:txBody>
      </p:sp>
      <p:sp>
        <p:nvSpPr>
          <p:cNvPr id="59" name="Google Shape;59;p13"/>
          <p:cNvSpPr/>
          <p:nvPr/>
        </p:nvSpPr>
        <p:spPr>
          <a:xfrm>
            <a:off x="346467" y="4515300"/>
            <a:ext cx="1276400" cy="9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AIS Data</a:t>
            </a:r>
            <a:endParaRPr sz="2400"/>
          </a:p>
        </p:txBody>
      </p:sp>
      <p:sp>
        <p:nvSpPr>
          <p:cNvPr id="60" name="Google Shape;60;p13"/>
          <p:cNvSpPr/>
          <p:nvPr/>
        </p:nvSpPr>
        <p:spPr>
          <a:xfrm>
            <a:off x="2163933" y="4515300"/>
            <a:ext cx="3039200" cy="9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Modeling Ship Tracks</a:t>
            </a:r>
            <a:endParaRPr sz="2400"/>
          </a:p>
        </p:txBody>
      </p:sp>
      <p:sp>
        <p:nvSpPr>
          <p:cNvPr id="61" name="Google Shape;61;p13"/>
          <p:cNvSpPr/>
          <p:nvPr/>
        </p:nvSpPr>
        <p:spPr>
          <a:xfrm>
            <a:off x="5597233" y="4515300"/>
            <a:ext cx="3039200" cy="9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Visualize Predicted Track</a:t>
            </a:r>
            <a:endParaRPr sz="2400"/>
          </a:p>
        </p:txBody>
      </p:sp>
      <p:cxnSp>
        <p:nvCxnSpPr>
          <p:cNvPr id="62" name="Google Shape;62;p13"/>
          <p:cNvCxnSpPr>
            <a:cxnSpLocks/>
            <a:stCxn id="57" idx="3"/>
            <a:endCxn id="55" idx="1"/>
          </p:cNvCxnSpPr>
          <p:nvPr/>
        </p:nvCxnSpPr>
        <p:spPr>
          <a:xfrm>
            <a:off x="1622867" y="2561733"/>
            <a:ext cx="54106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>
            <a:cxnSpLocks/>
            <a:stCxn id="55" idx="3"/>
            <a:endCxn id="56" idx="1"/>
          </p:cNvCxnSpPr>
          <p:nvPr/>
        </p:nvCxnSpPr>
        <p:spPr>
          <a:xfrm>
            <a:off x="5428343" y="2561733"/>
            <a:ext cx="5167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>
            <a:cxnSpLocks/>
            <a:stCxn id="56" idx="3"/>
            <a:endCxn id="58" idx="1"/>
          </p:cNvCxnSpPr>
          <p:nvPr/>
        </p:nvCxnSpPr>
        <p:spPr>
          <a:xfrm>
            <a:off x="8984254" y="2561733"/>
            <a:ext cx="5167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>
            <a:stCxn id="59" idx="3"/>
            <a:endCxn id="60" idx="1"/>
          </p:cNvCxnSpPr>
          <p:nvPr/>
        </p:nvCxnSpPr>
        <p:spPr>
          <a:xfrm>
            <a:off x="1622867" y="5008500"/>
            <a:ext cx="54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stCxn id="60" idx="3"/>
            <a:endCxn id="61" idx="1"/>
          </p:cNvCxnSpPr>
          <p:nvPr/>
        </p:nvCxnSpPr>
        <p:spPr>
          <a:xfrm>
            <a:off x="5203133" y="5008500"/>
            <a:ext cx="3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171433" y="1356967"/>
            <a:ext cx="3389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chemeClr val="accent5"/>
                </a:solidFill>
              </a:rPr>
              <a:t>Challenge 1</a:t>
            </a:r>
            <a:endParaRPr sz="3200">
              <a:solidFill>
                <a:schemeClr val="accent5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71433" y="3766500"/>
            <a:ext cx="3389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chemeClr val="accent5"/>
                </a:solidFill>
              </a:rPr>
              <a:t>Challenge 2</a:t>
            </a:r>
            <a:endParaRPr sz="3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7E39-237F-3447-9E81-F54268C3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Filter 1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C70E-C8DD-6649-BA77-EFFB15A4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out ships that are moored or are tug boats</a:t>
            </a:r>
          </a:p>
          <a:p>
            <a:r>
              <a:rPr lang="en-US" dirty="0"/>
              <a:t>Analyze one day of data at a time</a:t>
            </a:r>
          </a:p>
          <a:p>
            <a:r>
              <a:rPr lang="en-US" dirty="0"/>
              <a:t>Create box based on max/min Lat/Lon of data from given day</a:t>
            </a:r>
          </a:p>
          <a:p>
            <a:r>
              <a:rPr lang="en-US" dirty="0"/>
              <a:t>Loop through sub boxes of 8,000 yards in height/width</a:t>
            </a:r>
          </a:p>
          <a:p>
            <a:r>
              <a:rPr lang="en-US" dirty="0"/>
              <a:t>Create list of all MMSI ids that went through each sub box</a:t>
            </a:r>
          </a:p>
          <a:p>
            <a:r>
              <a:rPr lang="en-US" dirty="0"/>
              <a:t>Compare start and end times for each ship combinations</a:t>
            </a:r>
          </a:p>
          <a:p>
            <a:pPr lvl="1"/>
            <a:r>
              <a:rPr lang="en-US" dirty="0"/>
              <a:t>If there is an overlap of time, check distance between them</a:t>
            </a:r>
          </a:p>
          <a:p>
            <a:r>
              <a:rPr lang="en-US" dirty="0"/>
              <a:t>Compile data of ships that were less than 8,000 yards apart</a:t>
            </a:r>
          </a:p>
        </p:txBody>
      </p:sp>
    </p:spTree>
    <p:extLst>
      <p:ext uri="{BB962C8B-B14F-4D97-AF65-F5344CB8AC3E}">
        <p14:creationId xmlns:p14="http://schemas.microsoft.com/office/powerpoint/2010/main" val="389629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3C9D-2F66-FB4C-91E2-5CA294BB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3043-A635-A744-B1BB-59F30ABA5A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Implemented</a:t>
            </a:r>
          </a:p>
          <a:p>
            <a:pPr lvl="1"/>
            <a:r>
              <a:rPr lang="en-US" dirty="0"/>
              <a:t>Loop through data one day at a time</a:t>
            </a:r>
          </a:p>
          <a:p>
            <a:pPr lvl="1"/>
            <a:r>
              <a:rPr lang="en-US" dirty="0"/>
              <a:t>Create larger box from data and loop through smaller sub boxes</a:t>
            </a:r>
          </a:p>
          <a:p>
            <a:pPr lvl="1"/>
            <a:r>
              <a:rPr lang="en-US" dirty="0"/>
              <a:t>Check for ships and create combinations for comparison within each sub box</a:t>
            </a:r>
          </a:p>
          <a:p>
            <a:pPr lvl="1"/>
            <a:r>
              <a:rPr lang="en-US" dirty="0"/>
              <a:t>Compare timespans of ships within each sub box for overlap</a:t>
            </a:r>
          </a:p>
          <a:p>
            <a:pPr lvl="1"/>
            <a:r>
              <a:rPr lang="en-US" dirty="0"/>
              <a:t>Keep track of combinations of ship comparisons to reduce duplicates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34937-1CA1-F549-8918-DF286D4C32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Yet to implement</a:t>
            </a:r>
          </a:p>
          <a:p>
            <a:pPr lvl="1"/>
            <a:r>
              <a:rPr lang="en-US" dirty="0"/>
              <a:t>Combine ship information for each interaction and exporting data to CSV</a:t>
            </a:r>
          </a:p>
        </p:txBody>
      </p:sp>
    </p:spTree>
    <p:extLst>
      <p:ext uri="{BB962C8B-B14F-4D97-AF65-F5344CB8AC3E}">
        <p14:creationId xmlns:p14="http://schemas.microsoft.com/office/powerpoint/2010/main" val="328182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D1A8-939C-5845-9EFA-397BE624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D8B6-98D7-6642-B76B-D477D1F2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algorithm only checks one data point per interaction</a:t>
            </a:r>
          </a:p>
          <a:p>
            <a:pPr lvl="1"/>
            <a:r>
              <a:rPr lang="en-US" dirty="0"/>
              <a:t>Ships may not be within 8,000 yards at that point but may end up closer to each other at different data points</a:t>
            </a:r>
          </a:p>
          <a:p>
            <a:r>
              <a:rPr lang="en-US" dirty="0"/>
              <a:t>Altering size of sub boxes</a:t>
            </a:r>
          </a:p>
          <a:p>
            <a:pPr lvl="1"/>
            <a:r>
              <a:rPr lang="en-US" dirty="0"/>
              <a:t>Larger sub box size may reduce number of sub box loops but could increase number of checks of non-valid ship interactions</a:t>
            </a:r>
          </a:p>
        </p:txBody>
      </p:sp>
    </p:spTree>
    <p:extLst>
      <p:ext uri="{BB962C8B-B14F-4D97-AF65-F5344CB8AC3E}">
        <p14:creationId xmlns:p14="http://schemas.microsoft.com/office/powerpoint/2010/main" val="307231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3E6A-0C98-D242-BDD9-0F0E2627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845E-3DAC-DD43-BDB1-BC175444D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AIS 2017 12 Zone11</a:t>
            </a:r>
          </a:p>
          <a:p>
            <a:pPr lvl="1"/>
            <a:r>
              <a:rPr lang="en-US" dirty="0"/>
              <a:t>Day 1</a:t>
            </a:r>
          </a:p>
          <a:p>
            <a:pPr lvl="2"/>
            <a:r>
              <a:rPr lang="en-US" dirty="0"/>
              <a:t>Time to process: 16.3 minutes</a:t>
            </a:r>
          </a:p>
          <a:p>
            <a:pPr lvl="2"/>
            <a:r>
              <a:rPr lang="en-US" dirty="0"/>
              <a:t>Number of interactions detected: 15,296</a:t>
            </a:r>
          </a:p>
          <a:p>
            <a:pPr lvl="1"/>
            <a:r>
              <a:rPr lang="en-US" dirty="0"/>
              <a:t>Day 2</a:t>
            </a:r>
          </a:p>
          <a:p>
            <a:pPr lvl="2"/>
            <a:r>
              <a:rPr lang="en-US" dirty="0"/>
              <a:t>Time to process: 17 minutes</a:t>
            </a:r>
          </a:p>
          <a:p>
            <a:pPr lvl="2"/>
            <a:r>
              <a:rPr lang="en-US" dirty="0"/>
              <a:t>Number of interactions detected: 16,173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Data processing time is low due to not collecting ship information for CSV export</a:t>
            </a:r>
          </a:p>
        </p:txBody>
      </p:sp>
    </p:spTree>
    <p:extLst>
      <p:ext uri="{BB962C8B-B14F-4D97-AF65-F5344CB8AC3E}">
        <p14:creationId xmlns:p14="http://schemas.microsoft.com/office/powerpoint/2010/main" val="229349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Pre-processing Filter 2 &amp; Categorizing COLREG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AutoNum type="arabicParenR"/>
            </a:pPr>
            <a:r>
              <a:rPr lang="en" dirty="0"/>
              <a:t>Read in proximity data from first filter</a:t>
            </a:r>
            <a:endParaRPr dirty="0"/>
          </a:p>
          <a:p>
            <a:pPr>
              <a:buAutoNum type="arabicParenR"/>
            </a:pPr>
            <a:r>
              <a:rPr lang="en" dirty="0"/>
              <a:t>Remove data that represents situations that are definitely not COLREG</a:t>
            </a:r>
            <a:r>
              <a:rPr lang="en-US" dirty="0"/>
              <a:t>S</a:t>
            </a:r>
            <a:endParaRPr dirty="0"/>
          </a:p>
          <a:p>
            <a:pPr lvl="1">
              <a:spcBef>
                <a:spcPts val="0"/>
              </a:spcBef>
              <a:buAutoNum type="alphaLcParenR"/>
            </a:pPr>
            <a:r>
              <a:rPr lang="en" dirty="0"/>
              <a:t>Removed all instances where both ships are stationary</a:t>
            </a:r>
            <a:endParaRPr dirty="0"/>
          </a:p>
          <a:p>
            <a:pPr lvl="1">
              <a:spcBef>
                <a:spcPts val="0"/>
              </a:spcBef>
              <a:buAutoNum type="alphaLcParenR"/>
            </a:pPr>
            <a:r>
              <a:rPr lang="en" dirty="0"/>
              <a:t>Removed all instances where two ships are going in the same direction at the same speed</a:t>
            </a:r>
            <a:endParaRPr dirty="0"/>
          </a:p>
          <a:p>
            <a:pPr>
              <a:buAutoNum type="arabicParenR"/>
            </a:pPr>
            <a:r>
              <a:rPr lang="en" dirty="0"/>
              <a:t>Then categorize the remaining data</a:t>
            </a:r>
            <a:endParaRPr dirty="0"/>
          </a:p>
          <a:p>
            <a:pPr lvl="1">
              <a:spcBef>
                <a:spcPts val="0"/>
              </a:spcBef>
              <a:buAutoNum type="alphaLcParenR"/>
            </a:pPr>
            <a:r>
              <a:rPr lang="en" dirty="0"/>
              <a:t>Overtake</a:t>
            </a:r>
            <a:endParaRPr dirty="0"/>
          </a:p>
          <a:p>
            <a:pPr lvl="1">
              <a:spcBef>
                <a:spcPts val="0"/>
              </a:spcBef>
              <a:buAutoNum type="alphaLcParenR"/>
            </a:pPr>
            <a:r>
              <a:rPr lang="en" dirty="0"/>
              <a:t>Collision</a:t>
            </a:r>
            <a:endParaRPr dirty="0"/>
          </a:p>
          <a:p>
            <a:pPr lvl="1">
              <a:spcBef>
                <a:spcPts val="0"/>
              </a:spcBef>
              <a:buAutoNum type="alphaLcParenR"/>
            </a:pPr>
            <a:r>
              <a:rPr lang="en" dirty="0"/>
              <a:t>Head-on</a:t>
            </a:r>
            <a:endParaRPr dirty="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788147"/>
            <a:ext cx="12191999" cy="1862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859BE8-681C-4430-ACFF-FE3B5B29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8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434E-F4AB-4F22-B2F1-04740CD5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Tanker Investigation For Similar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AB1B0-1D3C-413A-8402-91A3AC462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59"/>
          <a:stretch/>
        </p:blipFill>
        <p:spPr>
          <a:xfrm>
            <a:off x="1448973" y="1379551"/>
            <a:ext cx="9744222" cy="52067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58DD87-ABCD-49FF-86FB-7EBA7E0C8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04" t="26129" r="31362" b="27068"/>
          <a:stretch/>
        </p:blipFill>
        <p:spPr>
          <a:xfrm>
            <a:off x="1448973" y="4222958"/>
            <a:ext cx="2616590" cy="2363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CC19EE-1D2E-40D5-9297-0C9C7EE4DCCF}"/>
              </a:ext>
            </a:extLst>
          </p:cNvPr>
          <p:cNvSpPr txBox="1"/>
          <p:nvPr/>
        </p:nvSpPr>
        <p:spPr>
          <a:xfrm>
            <a:off x="6606455" y="2136338"/>
            <a:ext cx="4136572" cy="2585323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So what?</a:t>
            </a:r>
          </a:p>
          <a:p>
            <a:r>
              <a:rPr lang="en-US" dirty="0"/>
              <a:t>Two ships in close proximity 552 times seemed strange. Upon further investigation, it shows that oil tankers will sail closely in parallel with around the same speed.</a:t>
            </a:r>
          </a:p>
          <a:p>
            <a:endParaRPr lang="en-US" dirty="0"/>
          </a:p>
          <a:p>
            <a:r>
              <a:rPr lang="en-US" dirty="0"/>
              <a:t>Therefore, had to do filtering of safe close proximity cases.</a:t>
            </a:r>
          </a:p>
        </p:txBody>
      </p:sp>
    </p:spTree>
    <p:extLst>
      <p:ext uri="{BB962C8B-B14F-4D97-AF65-F5344CB8AC3E}">
        <p14:creationId xmlns:p14="http://schemas.microsoft.com/office/powerpoint/2010/main" val="383986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485</Words>
  <Application>Microsoft Office PowerPoint</Application>
  <PresentationFormat>Widescreen</PresentationFormat>
  <Paragraphs>70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Team Blue Dots  NSWC Port Hueneme Division NSWC Philadelphia Division</vt:lpstr>
      <vt:lpstr>How we attacked the problem</vt:lpstr>
      <vt:lpstr>Pre-processing Filter 1 Methodology</vt:lpstr>
      <vt:lpstr>Accomplishments</vt:lpstr>
      <vt:lpstr>Potential Improvements</vt:lpstr>
      <vt:lpstr>Results</vt:lpstr>
      <vt:lpstr>Pre-processing Filter 2 &amp; Categorizing COLREGS</vt:lpstr>
      <vt:lpstr>PowerPoint Presentation</vt:lpstr>
      <vt:lpstr>Tanker Investigation For Similar Data</vt:lpstr>
      <vt:lpstr>COLREG - Crossing Collision Course Before Redirection</vt:lpstr>
      <vt:lpstr>COLREG - Over Take</vt:lpstr>
      <vt:lpstr>Potential Head on Collisions</vt:lpstr>
      <vt:lpstr>Ship Track Predictions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McDonough</dc:creator>
  <cp:lastModifiedBy>Jim McDonough</cp:lastModifiedBy>
  <cp:revision>22</cp:revision>
  <dcterms:created xsi:type="dcterms:W3CDTF">2018-09-22T23:53:50Z</dcterms:created>
  <dcterms:modified xsi:type="dcterms:W3CDTF">2018-09-23T21:04:02Z</dcterms:modified>
</cp:coreProperties>
</file>