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2E0C6A-B65A-4823-A726-1BC4870AB6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92026-DDE2-4766-9550-61BD8335E88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24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E0C6A-B65A-4823-A726-1BC4870AB6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199851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E0C6A-B65A-4823-A726-1BC4870AB6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92026-DDE2-4766-9550-61BD8335E88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33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E0C6A-B65A-4823-A726-1BC4870AB6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23814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E0C6A-B65A-4823-A726-1BC4870AB6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92026-DDE2-4766-9550-61BD8335E88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27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2E0C6A-B65A-4823-A726-1BC4870AB63B}"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142183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2E0C6A-B65A-4823-A726-1BC4870AB63B}"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207212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2E0C6A-B65A-4823-A726-1BC4870AB63B}"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426538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E0C6A-B65A-4823-A726-1BC4870AB63B}"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12688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E0C6A-B65A-4823-A726-1BC4870AB63B}"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92026-DDE2-4766-9550-61BD8335E88B}" type="slidenum">
              <a:rPr lang="en-US" smtClean="0"/>
              <a:t>‹#›</a:t>
            </a:fld>
            <a:endParaRPr lang="en-US"/>
          </a:p>
        </p:txBody>
      </p:sp>
    </p:spTree>
    <p:extLst>
      <p:ext uri="{BB962C8B-B14F-4D97-AF65-F5344CB8AC3E}">
        <p14:creationId xmlns:p14="http://schemas.microsoft.com/office/powerpoint/2010/main" val="176248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E0C6A-B65A-4823-A726-1BC4870AB63B}"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92026-DDE2-4766-9550-61BD8335E88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89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2E0C6A-B65A-4823-A726-1BC4870AB63B}" type="datetimeFigureOut">
              <a:rPr lang="en-US" smtClean="0"/>
              <a:t>7/11/2025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892026-DDE2-4766-9550-61BD8335E88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1129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990" y="4943811"/>
            <a:ext cx="6727371" cy="1463040"/>
          </a:xfrm>
        </p:spPr>
        <p:txBody>
          <a:bodyPr>
            <a:normAutofit/>
          </a:bodyPr>
          <a:lstStyle/>
          <a:p>
            <a:pPr algn="l">
              <a:lnSpc>
                <a:spcPct val="100000"/>
              </a:lnSpc>
            </a:pPr>
            <a:r>
              <a:rPr lang="en-US" sz="4000" dirty="0" smtClean="0"/>
              <a:t>To Bot or Not To Bot</a:t>
            </a:r>
            <a:r>
              <a:rPr lang="en-US" sz="4400" dirty="0" smtClean="0"/>
              <a:t/>
            </a:r>
            <a:br>
              <a:rPr lang="en-US" sz="4400" dirty="0" smtClean="0"/>
            </a:br>
            <a:r>
              <a:rPr lang="en-US" sz="1200" dirty="0"/>
              <a:t>Detecting AI-Generated Fake Personas on </a:t>
            </a:r>
            <a:r>
              <a:rPr lang="en-US" sz="1200" dirty="0" smtClean="0"/>
              <a:t>Twitter Using </a:t>
            </a:r>
            <a:r>
              <a:rPr lang="en-US" sz="1200" dirty="0"/>
              <a:t>Multimodal Transformers</a:t>
            </a:r>
          </a:p>
        </p:txBody>
      </p:sp>
      <p:pic>
        <p:nvPicPr>
          <p:cNvPr id="5" name="Picture Placeholder 4"/>
          <p:cNvPicPr>
            <a:picLocks noGrp="1" noChangeAspect="1"/>
          </p:cNvPicPr>
          <p:nvPr>
            <p:ph type="pic" idx="1"/>
          </p:nvPr>
        </p:nvPicPr>
        <p:blipFill>
          <a:blip r:embed="rId2"/>
          <a:srcRect l="10375" r="10375"/>
          <a:stretch>
            <a:fillRect/>
          </a:stretch>
        </p:blipFill>
        <p:spPr>
          <a:prstGeom prst="rect">
            <a:avLst/>
          </a:prstGeom>
        </p:spPr>
      </p:pic>
      <p:sp>
        <p:nvSpPr>
          <p:cNvPr id="3" name="Subtitle 2"/>
          <p:cNvSpPr>
            <a:spLocks noGrp="1"/>
          </p:cNvSpPr>
          <p:nvPr>
            <p:ph type="body" sz="half" idx="2"/>
          </p:nvPr>
        </p:nvSpPr>
        <p:spPr>
          <a:xfrm>
            <a:off x="8455780" y="5003680"/>
            <a:ext cx="3200400" cy="1463040"/>
          </a:xfrm>
        </p:spPr>
        <p:txBody>
          <a:bodyPr>
            <a:normAutofit/>
          </a:bodyPr>
          <a:lstStyle/>
          <a:p>
            <a:pPr>
              <a:lnSpc>
                <a:spcPct val="100000"/>
              </a:lnSpc>
            </a:pPr>
            <a:r>
              <a:rPr lang="en-US" sz="1050" b="1" dirty="0" err="1" smtClean="0"/>
              <a:t>Seyedehsara</a:t>
            </a:r>
            <a:r>
              <a:rPr lang="en-US" sz="1050" b="1" dirty="0" smtClean="0"/>
              <a:t> Mirsepassi</a:t>
            </a:r>
          </a:p>
          <a:p>
            <a:pPr>
              <a:lnSpc>
                <a:spcPct val="100000"/>
              </a:lnSpc>
            </a:pPr>
            <a:r>
              <a:rPr lang="en-US" sz="900" dirty="0"/>
              <a:t>seyedehsara.mirsepassi@studenti.unimi.it</a:t>
            </a:r>
          </a:p>
          <a:p>
            <a:pPr>
              <a:lnSpc>
                <a:spcPct val="100000"/>
              </a:lnSpc>
            </a:pPr>
            <a:r>
              <a:rPr lang="it-IT" sz="900" dirty="0"/>
              <a:t>Department of Computer Science, Università degli studi di Milano</a:t>
            </a:r>
            <a:endParaRPr lang="en-US" sz="900" dirty="0"/>
          </a:p>
        </p:txBody>
      </p:sp>
    </p:spTree>
    <p:extLst>
      <p:ext uri="{BB962C8B-B14F-4D97-AF65-F5344CB8AC3E}">
        <p14:creationId xmlns:p14="http://schemas.microsoft.com/office/powerpoint/2010/main" val="836613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a:t>Model Architecture </a:t>
            </a:r>
            <a:r>
              <a:rPr lang="en-US" sz="2800" dirty="0" smtClean="0"/>
              <a:t>– Fusion </a:t>
            </a:r>
            <a:r>
              <a:rPr lang="en-US" sz="2800" dirty="0"/>
              <a:t>Layer</a:t>
            </a:r>
            <a:endParaRPr lang="en-US" sz="2800" dirty="0"/>
          </a:p>
        </p:txBody>
      </p:sp>
      <p:sp>
        <p:nvSpPr>
          <p:cNvPr id="4" name="Rectangle 1"/>
          <p:cNvSpPr>
            <a:spLocks noGrp="1" noChangeArrowheads="1"/>
          </p:cNvSpPr>
          <p:nvPr>
            <p:ph idx="1"/>
          </p:nvPr>
        </p:nvSpPr>
        <p:spPr bwMode="auto">
          <a:xfrm>
            <a:off x="895986" y="2022703"/>
            <a:ext cx="7291616" cy="374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Font typeface="Wingdings" panose="05000000000000000000" pitchFamily="2" charset="2"/>
              <a:buChar char="§"/>
            </a:pPr>
            <a:r>
              <a:rPr lang="en-US" sz="1800" dirty="0"/>
              <a:t> </a:t>
            </a:r>
            <a:r>
              <a:rPr lang="en-US" sz="1800" dirty="0">
                <a:solidFill>
                  <a:prstClr val="black"/>
                </a:solidFill>
              </a:rPr>
              <a:t>The three </a:t>
            </a:r>
            <a:r>
              <a:rPr lang="en-US" sz="1800" dirty="0" err="1">
                <a:solidFill>
                  <a:prstClr val="black"/>
                </a:solidFill>
              </a:rPr>
              <a:t>embeddings</a:t>
            </a:r>
            <a:r>
              <a:rPr lang="en-US" sz="1800" dirty="0">
                <a:solidFill>
                  <a:prstClr val="black"/>
                </a:solidFill>
              </a:rPr>
              <a:t> — text (256), numeric (32</a:t>
            </a:r>
            <a:r>
              <a:rPr lang="en-US" sz="1800" dirty="0" smtClean="0">
                <a:solidFill>
                  <a:prstClr val="black"/>
                </a:solidFill>
              </a:rPr>
              <a:t>) </a:t>
            </a:r>
            <a:r>
              <a:rPr lang="en-US" sz="1800" dirty="0">
                <a:solidFill>
                  <a:prstClr val="black"/>
                </a:solidFill>
              </a:rPr>
              <a:t>and image (128) — are concatenated into a single 416-dimensional feature vector.</a:t>
            </a:r>
            <a:endParaRPr lang="en-US" sz="1050" dirty="0"/>
          </a:p>
          <a:p>
            <a:pPr algn="just">
              <a:lnSpc>
                <a:spcPct val="150000"/>
              </a:lnSpc>
              <a:buFont typeface="Wingdings" panose="05000000000000000000" pitchFamily="2" charset="2"/>
              <a:buChar char="§"/>
            </a:pPr>
            <a:r>
              <a:rPr lang="en-US" sz="1800" dirty="0" smtClean="0"/>
              <a:t> This </a:t>
            </a:r>
            <a:r>
              <a:rPr lang="en-US" sz="1800" dirty="0"/>
              <a:t>combined vector is passed through two dense layers to mix the information from all input </a:t>
            </a:r>
            <a:r>
              <a:rPr lang="en-US" sz="1800" dirty="0" smtClean="0"/>
              <a:t>types:       </a:t>
            </a:r>
          </a:p>
          <a:p>
            <a:pPr marL="310896" lvl="2" indent="0" algn="just">
              <a:lnSpc>
                <a:spcPct val="150000"/>
              </a:lnSpc>
              <a:buNone/>
            </a:pPr>
            <a:r>
              <a:rPr lang="en-US" dirty="0" smtClean="0">
                <a:solidFill>
                  <a:srgbClr val="00B0F0"/>
                </a:solidFill>
              </a:rPr>
              <a:t>Linear(416 </a:t>
            </a:r>
            <a:r>
              <a:rPr lang="en-US" dirty="0">
                <a:solidFill>
                  <a:srgbClr val="00B0F0"/>
                </a:solidFill>
              </a:rPr>
              <a:t>→ 256) → </a:t>
            </a:r>
            <a:r>
              <a:rPr lang="en-US" dirty="0" err="1">
                <a:solidFill>
                  <a:srgbClr val="00B0F0"/>
                </a:solidFill>
              </a:rPr>
              <a:t>ReLU</a:t>
            </a:r>
            <a:r>
              <a:rPr lang="en-US" dirty="0">
                <a:solidFill>
                  <a:srgbClr val="00B0F0"/>
                </a:solidFill>
              </a:rPr>
              <a:t> → Dropout(0.3)}        </a:t>
            </a:r>
            <a:endParaRPr lang="en-US" dirty="0" smtClean="0">
              <a:solidFill>
                <a:srgbClr val="00B0F0"/>
              </a:solidFill>
            </a:endParaRPr>
          </a:p>
          <a:p>
            <a:pPr marL="310896" lvl="2" indent="0" algn="just">
              <a:lnSpc>
                <a:spcPct val="150000"/>
              </a:lnSpc>
              <a:buNone/>
            </a:pPr>
            <a:r>
              <a:rPr lang="en-US" dirty="0" smtClean="0">
                <a:solidFill>
                  <a:srgbClr val="00B0F0"/>
                </a:solidFill>
              </a:rPr>
              <a:t>Linear(256 </a:t>
            </a:r>
            <a:r>
              <a:rPr lang="en-US" dirty="0">
                <a:solidFill>
                  <a:srgbClr val="00B0F0"/>
                </a:solidFill>
              </a:rPr>
              <a:t>→ 128) → </a:t>
            </a:r>
            <a:r>
              <a:rPr lang="en-US" dirty="0" err="1" smtClean="0">
                <a:solidFill>
                  <a:srgbClr val="00B0F0"/>
                </a:solidFill>
              </a:rPr>
              <a:t>ReLU</a:t>
            </a:r>
            <a:endParaRPr lang="en-US" dirty="0">
              <a:solidFill>
                <a:srgbClr val="00B0F0"/>
              </a:solidFill>
            </a:endParaRPr>
          </a:p>
          <a:p>
            <a:pPr algn="just">
              <a:lnSpc>
                <a:spcPct val="150000"/>
              </a:lnSpc>
              <a:buFont typeface="Wingdings" panose="05000000000000000000" pitchFamily="2" charset="2"/>
              <a:buChar char="§"/>
            </a:pPr>
            <a:r>
              <a:rPr lang="en-US" sz="1800" dirty="0" smtClean="0"/>
              <a:t> The </a:t>
            </a:r>
            <a:r>
              <a:rPr lang="en-US" sz="1800" dirty="0"/>
              <a:t>output is a 128-dimensional </a:t>
            </a:r>
            <a:r>
              <a:rPr lang="en-US" sz="1800" dirty="0" smtClean="0"/>
              <a:t>mixed </a:t>
            </a:r>
            <a:r>
              <a:rPr lang="en-US" sz="1800" dirty="0"/>
              <a:t>vector that integrates semantic, </a:t>
            </a:r>
            <a:r>
              <a:rPr lang="en-US" sz="1800" dirty="0" smtClean="0"/>
              <a:t>behavioral </a:t>
            </a:r>
            <a:r>
              <a:rPr lang="en-US" sz="1800" dirty="0"/>
              <a:t>and visual signals into a unified user representation.</a:t>
            </a:r>
          </a:p>
        </p:txBody>
      </p:sp>
      <p:pic>
        <p:nvPicPr>
          <p:cNvPr id="3" name="Picture 2"/>
          <p:cNvPicPr>
            <a:picLocks noChangeAspect="1"/>
          </p:cNvPicPr>
          <p:nvPr/>
        </p:nvPicPr>
        <p:blipFill>
          <a:blip r:embed="rId2"/>
          <a:stretch>
            <a:fillRect/>
          </a:stretch>
        </p:blipFill>
        <p:spPr>
          <a:xfrm>
            <a:off x="9068722" y="1267581"/>
            <a:ext cx="2519870" cy="4973562"/>
          </a:xfrm>
          <a:prstGeom prst="rect">
            <a:avLst/>
          </a:prstGeom>
        </p:spPr>
      </p:pic>
      <p:pic>
        <p:nvPicPr>
          <p:cNvPr id="5" name="Picture 4"/>
          <p:cNvPicPr>
            <a:picLocks noChangeAspect="1"/>
          </p:cNvPicPr>
          <p:nvPr/>
        </p:nvPicPr>
        <p:blipFill>
          <a:blip r:embed="rId3"/>
          <a:stretch>
            <a:fillRect/>
          </a:stretch>
        </p:blipFill>
        <p:spPr>
          <a:xfrm>
            <a:off x="8205410" y="1099045"/>
            <a:ext cx="3872817" cy="5182402"/>
          </a:xfrm>
          <a:prstGeom prst="rect">
            <a:avLst/>
          </a:prstGeom>
        </p:spPr>
      </p:pic>
    </p:spTree>
    <p:extLst>
      <p:ext uri="{BB962C8B-B14F-4D97-AF65-F5344CB8AC3E}">
        <p14:creationId xmlns:p14="http://schemas.microsoft.com/office/powerpoint/2010/main" val="2294089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a:t>Model Architecture </a:t>
            </a:r>
            <a:r>
              <a:rPr lang="en-US" sz="2800" dirty="0"/>
              <a:t>– </a:t>
            </a:r>
            <a:r>
              <a:rPr lang="en-US" sz="2400" dirty="0"/>
              <a:t>Classification Layer</a:t>
            </a:r>
            <a:endParaRPr lang="en-US" sz="2400" dirty="0"/>
          </a:p>
        </p:txBody>
      </p:sp>
      <p:sp>
        <p:nvSpPr>
          <p:cNvPr id="4" name="Rectangle 1"/>
          <p:cNvSpPr>
            <a:spLocks noGrp="1" noChangeArrowheads="1"/>
          </p:cNvSpPr>
          <p:nvPr>
            <p:ph idx="1"/>
          </p:nvPr>
        </p:nvSpPr>
        <p:spPr bwMode="auto">
          <a:xfrm>
            <a:off x="850899" y="2034490"/>
            <a:ext cx="7291616" cy="263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Font typeface="Wingdings" panose="05000000000000000000" pitchFamily="2" charset="2"/>
              <a:buChar char="§"/>
            </a:pPr>
            <a:r>
              <a:rPr lang="en-US" sz="1800" dirty="0"/>
              <a:t> The fused vector is passed to a final dense layer</a:t>
            </a:r>
            <a:r>
              <a:rPr lang="en-US" sz="1800" dirty="0" smtClean="0"/>
              <a:t>:</a:t>
            </a:r>
          </a:p>
          <a:p>
            <a:pPr lvl="1" algn="just">
              <a:lnSpc>
                <a:spcPct val="150000"/>
              </a:lnSpc>
              <a:buFont typeface="Wingdings" panose="05000000000000000000" pitchFamily="2" charset="2"/>
              <a:buChar char="ü"/>
            </a:pPr>
            <a:r>
              <a:rPr lang="en-US" sz="1600" dirty="0" smtClean="0"/>
              <a:t> This </a:t>
            </a:r>
            <a:r>
              <a:rPr lang="en-US" sz="1600" dirty="0"/>
              <a:t>produces two output </a:t>
            </a:r>
            <a:r>
              <a:rPr lang="en-US" sz="1600" dirty="0" smtClean="0"/>
              <a:t>values, </a:t>
            </a:r>
            <a:r>
              <a:rPr lang="en-US" sz="1600" dirty="0"/>
              <a:t>representing the </a:t>
            </a:r>
            <a:r>
              <a:rPr lang="en-US" sz="1600" dirty="0" err="1"/>
              <a:t>unnormalized</a:t>
            </a:r>
            <a:r>
              <a:rPr lang="en-US" sz="1600" dirty="0"/>
              <a:t> scores for the human and bot </a:t>
            </a:r>
            <a:r>
              <a:rPr lang="en-US" sz="1600" dirty="0" smtClean="0"/>
              <a:t>classes.</a:t>
            </a:r>
          </a:p>
          <a:p>
            <a:pPr lvl="1" algn="just">
              <a:lnSpc>
                <a:spcPct val="150000"/>
              </a:lnSpc>
              <a:buFont typeface="Wingdings" panose="05000000000000000000" pitchFamily="2" charset="2"/>
              <a:buChar char="ü"/>
            </a:pPr>
            <a:r>
              <a:rPr lang="en-US" sz="1600" dirty="0" smtClean="0"/>
              <a:t> A </a:t>
            </a:r>
            <a:r>
              <a:rPr lang="en-US" sz="1600" dirty="0" err="1"/>
              <a:t>softmax</a:t>
            </a:r>
            <a:r>
              <a:rPr lang="en-US" sz="1600" dirty="0"/>
              <a:t> function is applied to convert these scores into class probabilities</a:t>
            </a:r>
            <a:r>
              <a:rPr lang="en-US" sz="1600" dirty="0" smtClean="0"/>
              <a:t>:</a:t>
            </a:r>
          </a:p>
          <a:p>
            <a:pPr marL="457200" lvl="3" indent="0" algn="just">
              <a:lnSpc>
                <a:spcPct val="150000"/>
              </a:lnSpc>
              <a:buNone/>
            </a:pPr>
            <a:r>
              <a:rPr lang="en-US" sz="1600" dirty="0" err="1" smtClean="0">
                <a:solidFill>
                  <a:srgbClr val="00B0F0"/>
                </a:solidFill>
              </a:rPr>
              <a:t>Softmax</a:t>
            </a:r>
            <a:r>
              <a:rPr lang="en-US" sz="1600" dirty="0" smtClean="0">
                <a:solidFill>
                  <a:srgbClr val="00B0F0"/>
                </a:solidFill>
              </a:rPr>
              <a:t>(logits</a:t>
            </a:r>
            <a:r>
              <a:rPr lang="en-US" sz="1600" dirty="0">
                <a:solidFill>
                  <a:srgbClr val="00B0F0"/>
                </a:solidFill>
              </a:rPr>
              <a:t>) → [P(human), P(bot</a:t>
            </a:r>
            <a:r>
              <a:rPr lang="en-US" sz="1600" dirty="0" smtClean="0">
                <a:solidFill>
                  <a:srgbClr val="00B0F0"/>
                </a:solidFill>
              </a:rPr>
              <a:t>)]</a:t>
            </a:r>
            <a:endParaRPr lang="en-US" sz="1600" dirty="0">
              <a:solidFill>
                <a:srgbClr val="00B0F0"/>
              </a:solidFill>
            </a:endParaRPr>
          </a:p>
          <a:p>
            <a:pPr lvl="1" algn="just">
              <a:lnSpc>
                <a:spcPct val="150000"/>
              </a:lnSpc>
              <a:buFont typeface="Wingdings" panose="05000000000000000000" pitchFamily="2" charset="2"/>
              <a:buChar char="ü"/>
            </a:pPr>
            <a:r>
              <a:rPr lang="en-US" sz="1600" dirty="0" smtClean="0"/>
              <a:t> The </a:t>
            </a:r>
            <a:r>
              <a:rPr lang="en-US" sz="1600" dirty="0"/>
              <a:t>model selects the class with the highest probability as the final prediction.</a:t>
            </a:r>
          </a:p>
        </p:txBody>
      </p:sp>
      <p:pic>
        <p:nvPicPr>
          <p:cNvPr id="3" name="Picture 2"/>
          <p:cNvPicPr>
            <a:picLocks noChangeAspect="1"/>
          </p:cNvPicPr>
          <p:nvPr/>
        </p:nvPicPr>
        <p:blipFill>
          <a:blip r:embed="rId2"/>
          <a:stretch>
            <a:fillRect/>
          </a:stretch>
        </p:blipFill>
        <p:spPr>
          <a:xfrm>
            <a:off x="9068722" y="1267581"/>
            <a:ext cx="2519870" cy="4973562"/>
          </a:xfrm>
          <a:prstGeom prst="rect">
            <a:avLst/>
          </a:prstGeom>
        </p:spPr>
      </p:pic>
      <p:pic>
        <p:nvPicPr>
          <p:cNvPr id="5" name="Picture 4"/>
          <p:cNvPicPr>
            <a:picLocks noChangeAspect="1"/>
          </p:cNvPicPr>
          <p:nvPr/>
        </p:nvPicPr>
        <p:blipFill>
          <a:blip r:embed="rId3"/>
          <a:stretch>
            <a:fillRect/>
          </a:stretch>
        </p:blipFill>
        <p:spPr>
          <a:xfrm>
            <a:off x="8205410" y="1099045"/>
            <a:ext cx="3872817" cy="5182402"/>
          </a:xfrm>
          <a:prstGeom prst="rect">
            <a:avLst/>
          </a:prstGeom>
        </p:spPr>
      </p:pic>
    </p:spTree>
    <p:extLst>
      <p:ext uri="{BB962C8B-B14F-4D97-AF65-F5344CB8AC3E}">
        <p14:creationId xmlns:p14="http://schemas.microsoft.com/office/powerpoint/2010/main" val="3228645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smtClean="0"/>
              <a:t>Training </a:t>
            </a:r>
            <a:r>
              <a:rPr lang="en-US" dirty="0"/>
              <a:t>Configuration</a:t>
            </a:r>
            <a:endParaRPr lang="en-US" sz="2400" dirty="0"/>
          </a:p>
        </p:txBody>
      </p:sp>
      <p:sp>
        <p:nvSpPr>
          <p:cNvPr id="4" name="Rectangle 1"/>
          <p:cNvSpPr>
            <a:spLocks noGrp="1" noChangeArrowheads="1"/>
          </p:cNvSpPr>
          <p:nvPr>
            <p:ph idx="1"/>
          </p:nvPr>
        </p:nvSpPr>
        <p:spPr bwMode="auto">
          <a:xfrm>
            <a:off x="816847" y="2056635"/>
            <a:ext cx="10547654" cy="384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2000" dirty="0"/>
              <a:t> </a:t>
            </a:r>
            <a:r>
              <a:rPr lang="en-US" sz="2000" dirty="0" smtClean="0">
                <a:solidFill>
                  <a:srgbClr val="00B0F0"/>
                </a:solidFill>
              </a:rPr>
              <a:t>Cross-entropy </a:t>
            </a:r>
            <a:r>
              <a:rPr lang="en-US" sz="2000" dirty="0">
                <a:solidFill>
                  <a:srgbClr val="00B0F0"/>
                </a:solidFill>
              </a:rPr>
              <a:t>loss with label </a:t>
            </a:r>
            <a:r>
              <a:rPr lang="en-US" sz="2000" dirty="0" smtClean="0">
                <a:solidFill>
                  <a:srgbClr val="00B0F0"/>
                </a:solidFill>
              </a:rPr>
              <a:t>smoothing </a:t>
            </a:r>
            <a:r>
              <a:rPr lang="en-US" sz="2000" dirty="0" smtClean="0"/>
              <a:t>was </a:t>
            </a:r>
            <a:r>
              <a:rPr lang="en-US" sz="2000" dirty="0"/>
              <a:t>used as model's primary loss function. </a:t>
            </a:r>
            <a:endParaRPr lang="en-US" sz="2000" dirty="0" smtClean="0"/>
          </a:p>
          <a:p>
            <a:pPr lvl="2" algn="just">
              <a:buFont typeface="Wingdings" panose="05000000000000000000" pitchFamily="2" charset="2"/>
              <a:buChar char="ü"/>
            </a:pPr>
            <a:r>
              <a:rPr lang="en-US" dirty="0" smtClean="0"/>
              <a:t> Cross-entropy </a:t>
            </a:r>
            <a:r>
              <a:rPr lang="en-US" dirty="0"/>
              <a:t>compares the predicted class probabilities to the true labels and penalizes incorrect predictions more heavily the more confident they are. </a:t>
            </a:r>
            <a:endParaRPr lang="en-US" dirty="0" smtClean="0"/>
          </a:p>
          <a:p>
            <a:pPr lvl="2" algn="just">
              <a:buFont typeface="Wingdings" panose="05000000000000000000" pitchFamily="2" charset="2"/>
              <a:buChar char="ü"/>
            </a:pPr>
            <a:r>
              <a:rPr lang="en-US" dirty="0"/>
              <a:t> </a:t>
            </a:r>
            <a:r>
              <a:rPr lang="en-US" dirty="0" smtClean="0"/>
              <a:t>Label smoothing </a:t>
            </a:r>
            <a:r>
              <a:rPr lang="en-US" dirty="0"/>
              <a:t>slightly softens the target labels (e.g., </a:t>
            </a:r>
            <a:r>
              <a:rPr lang="en-US" dirty="0" smtClean="0"/>
              <a:t>change </a:t>
            </a:r>
            <a:r>
              <a:rPr lang="en-US" dirty="0"/>
              <a:t>1 to 0.95 and 0 to 0.05</a:t>
            </a:r>
            <a:r>
              <a:rPr lang="en-US" dirty="0" smtClean="0"/>
              <a:t>) </a:t>
            </a:r>
            <a:r>
              <a:rPr lang="en-US" dirty="0" smtClean="0">
                <a:sym typeface="Wingdings" panose="05000000000000000000" pitchFamily="2" charset="2"/>
              </a:rPr>
              <a:t></a:t>
            </a:r>
            <a:r>
              <a:rPr lang="en-US" dirty="0" smtClean="0"/>
              <a:t> </a:t>
            </a:r>
            <a:r>
              <a:rPr lang="en-US" dirty="0"/>
              <a:t>prevents the model from becoming too confident and helps it generalize better to unseen data. </a:t>
            </a:r>
            <a:endParaRPr lang="en-US" dirty="0" smtClean="0"/>
          </a:p>
          <a:p>
            <a:pPr algn="just">
              <a:buFont typeface="Wingdings" panose="05000000000000000000" pitchFamily="2" charset="2"/>
              <a:buChar char="§"/>
            </a:pPr>
            <a:r>
              <a:rPr lang="en-US" sz="2000" dirty="0"/>
              <a:t> </a:t>
            </a:r>
            <a:r>
              <a:rPr lang="en-US" sz="2000" dirty="0" smtClean="0"/>
              <a:t>Focal Loss </a:t>
            </a:r>
            <a:r>
              <a:rPr lang="en-US" sz="2000" dirty="0"/>
              <a:t>was also implemented and tested. It modifies cross-entropy to focus more on difficult examples (e.g., users that are frequently misclassified</a:t>
            </a:r>
            <a:r>
              <a:rPr lang="en-US" sz="2000" dirty="0" smtClean="0"/>
              <a:t>) </a:t>
            </a:r>
            <a:r>
              <a:rPr lang="en-US" sz="2000" dirty="0"/>
              <a:t>by down-weighting already well-classified samples. </a:t>
            </a:r>
            <a:endParaRPr lang="en-US" sz="2000" dirty="0" smtClean="0"/>
          </a:p>
          <a:p>
            <a:pPr marL="173736" lvl="1" indent="0" algn="just">
              <a:buNone/>
            </a:pPr>
            <a:r>
              <a:rPr lang="en-US" sz="1600" dirty="0" smtClean="0"/>
              <a:t>This </a:t>
            </a:r>
            <a:r>
              <a:rPr lang="en-US" sz="1600" dirty="0"/>
              <a:t>was intended to improve </a:t>
            </a:r>
            <a:r>
              <a:rPr lang="en-US" sz="1600" dirty="0" smtClean="0"/>
              <a:t>recall. </a:t>
            </a:r>
            <a:r>
              <a:rPr lang="en-US" sz="1600" dirty="0"/>
              <a:t>However, focal loss </a:t>
            </a:r>
            <a:r>
              <a:rPr lang="en-US" sz="1600" dirty="0" smtClean="0"/>
              <a:t>caused </a:t>
            </a:r>
            <a:r>
              <a:rPr lang="en-US" sz="1600" dirty="0"/>
              <a:t>unstable training and was ultimately not used in the final model due to better and more consistent results from the regular cross-entropy with label smoothing</a:t>
            </a:r>
            <a:r>
              <a:rPr lang="en-US" sz="1600" dirty="0" smtClean="0"/>
              <a:t>.</a:t>
            </a:r>
          </a:p>
          <a:p>
            <a:pPr algn="just">
              <a:buFont typeface="Wingdings" panose="05000000000000000000" pitchFamily="2" charset="2"/>
              <a:buChar char="§"/>
            </a:pPr>
            <a:r>
              <a:rPr lang="en-US" sz="2000" dirty="0"/>
              <a:t> </a:t>
            </a:r>
            <a:r>
              <a:rPr lang="en-US" sz="2000" dirty="0" err="1"/>
              <a:t>RoBERTa</a:t>
            </a:r>
            <a:r>
              <a:rPr lang="en-US" sz="2000" dirty="0"/>
              <a:t> was </a:t>
            </a:r>
            <a:r>
              <a:rPr lang="en-US" sz="2000" dirty="0" smtClean="0"/>
              <a:t>frozen </a:t>
            </a:r>
            <a:r>
              <a:rPr lang="en-US" sz="2000" dirty="0"/>
              <a:t>for the first epoch of training. This prevents the </a:t>
            </a:r>
            <a:r>
              <a:rPr lang="en-US" sz="2000" dirty="0" err="1"/>
              <a:t>pretrained</a:t>
            </a:r>
            <a:r>
              <a:rPr lang="en-US" sz="2000" dirty="0"/>
              <a:t> text encoder from being disrupted by random gradients from the newly initialized fusion and projection layers, allowing those newer components to stabilize first</a:t>
            </a:r>
            <a:r>
              <a:rPr lang="en-US" sz="2000" dirty="0" smtClean="0"/>
              <a:t>.</a:t>
            </a:r>
            <a:endParaRPr lang="en-US" sz="2000" dirty="0"/>
          </a:p>
        </p:txBody>
      </p:sp>
    </p:spTree>
    <p:extLst>
      <p:ext uri="{BB962C8B-B14F-4D97-AF65-F5344CB8AC3E}">
        <p14:creationId xmlns:p14="http://schemas.microsoft.com/office/powerpoint/2010/main" val="825147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normAutofit/>
          </a:bodyPr>
          <a:lstStyle/>
          <a:p>
            <a:r>
              <a:rPr lang="en-US" dirty="0" smtClean="0"/>
              <a:t>Experimental </a:t>
            </a:r>
            <a:r>
              <a:rPr lang="en-US" dirty="0"/>
              <a:t>Results and Threshold Tuning</a:t>
            </a:r>
            <a:endParaRPr lang="en-US" sz="2400" dirty="0"/>
          </a:p>
        </p:txBody>
      </p:sp>
      <p:sp>
        <p:nvSpPr>
          <p:cNvPr id="4" name="Rectangle 1"/>
          <p:cNvSpPr>
            <a:spLocks noGrp="1" noChangeArrowheads="1"/>
          </p:cNvSpPr>
          <p:nvPr>
            <p:ph idx="1"/>
          </p:nvPr>
        </p:nvSpPr>
        <p:spPr bwMode="auto">
          <a:xfrm>
            <a:off x="913794" y="2027534"/>
            <a:ext cx="7388377" cy="182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1600" dirty="0"/>
              <a:t> A</a:t>
            </a:r>
            <a:r>
              <a:rPr lang="en-US" sz="1600" dirty="0" smtClean="0"/>
              <a:t>fter </a:t>
            </a:r>
            <a:r>
              <a:rPr lang="en-US" sz="1600" dirty="0"/>
              <a:t>training the final multimodal model on a balanced dataset of 100,000 users (50K bots and 50K humans), evaluation was conducted on a 15,000-user test set. </a:t>
            </a:r>
            <a:endParaRPr lang="en-US" sz="1600" dirty="0" smtClean="0"/>
          </a:p>
          <a:p>
            <a:pPr algn="just">
              <a:buFont typeface="Wingdings" panose="05000000000000000000" pitchFamily="2" charset="2"/>
              <a:buChar char="§"/>
            </a:pPr>
            <a:r>
              <a:rPr lang="en-US" sz="1600" dirty="0" smtClean="0"/>
              <a:t> Using </a:t>
            </a:r>
            <a:r>
              <a:rPr lang="en-US" sz="1600" dirty="0"/>
              <a:t>the default classification threshold of 0.5 (where the model predicts "bot" if its </a:t>
            </a:r>
            <a:r>
              <a:rPr lang="en-US" sz="1600" dirty="0" err="1"/>
              <a:t>softmax</a:t>
            </a:r>
            <a:r>
              <a:rPr lang="en-US" sz="1600" dirty="0"/>
              <a:t> probability is greater than 0.5), the model achieved a test accuracy of </a:t>
            </a:r>
            <a:r>
              <a:rPr lang="en-US" sz="1600" dirty="0" smtClean="0"/>
              <a:t>63%, </a:t>
            </a:r>
            <a:r>
              <a:rPr lang="en-US" sz="1600" dirty="0"/>
              <a:t>with a macro F1 score of 0.6287. Precision and recall scores were well-balanced for both classes: 0.63 for human and 0.63–0.64 for bots, suggesting the model could detect both classes with reasonable symmetry.</a:t>
            </a:r>
          </a:p>
        </p:txBody>
      </p:sp>
      <p:pic>
        <p:nvPicPr>
          <p:cNvPr id="3" name="Picture 2"/>
          <p:cNvPicPr>
            <a:picLocks noChangeAspect="1"/>
          </p:cNvPicPr>
          <p:nvPr/>
        </p:nvPicPr>
        <p:blipFill>
          <a:blip r:embed="rId2"/>
          <a:stretch>
            <a:fillRect/>
          </a:stretch>
        </p:blipFill>
        <p:spPr>
          <a:xfrm>
            <a:off x="995188" y="4402667"/>
            <a:ext cx="4752468" cy="1838347"/>
          </a:xfrm>
          <a:prstGeom prst="rect">
            <a:avLst/>
          </a:prstGeom>
        </p:spPr>
      </p:pic>
      <p:pic>
        <p:nvPicPr>
          <p:cNvPr id="5" name="Picture 4"/>
          <p:cNvPicPr>
            <a:picLocks noChangeAspect="1"/>
          </p:cNvPicPr>
          <p:nvPr/>
        </p:nvPicPr>
        <p:blipFill>
          <a:blip r:embed="rId3"/>
          <a:stretch>
            <a:fillRect/>
          </a:stretch>
        </p:blipFill>
        <p:spPr>
          <a:xfrm>
            <a:off x="6017064" y="4402667"/>
            <a:ext cx="4993795" cy="2120360"/>
          </a:xfrm>
          <a:prstGeom prst="rect">
            <a:avLst/>
          </a:prstGeom>
        </p:spPr>
      </p:pic>
      <p:pic>
        <p:nvPicPr>
          <p:cNvPr id="6" name="Picture 5"/>
          <p:cNvPicPr>
            <a:picLocks noChangeAspect="1"/>
          </p:cNvPicPr>
          <p:nvPr/>
        </p:nvPicPr>
        <p:blipFill>
          <a:blip r:embed="rId4"/>
          <a:stretch>
            <a:fillRect/>
          </a:stretch>
        </p:blipFill>
        <p:spPr>
          <a:xfrm>
            <a:off x="8302172" y="1707881"/>
            <a:ext cx="2841922" cy="2336768"/>
          </a:xfrm>
          <a:prstGeom prst="rect">
            <a:avLst/>
          </a:prstGeom>
        </p:spPr>
      </p:pic>
    </p:spTree>
    <p:extLst>
      <p:ext uri="{BB962C8B-B14F-4D97-AF65-F5344CB8AC3E}">
        <p14:creationId xmlns:p14="http://schemas.microsoft.com/office/powerpoint/2010/main" val="496701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normAutofit/>
          </a:bodyPr>
          <a:lstStyle/>
          <a:p>
            <a:r>
              <a:rPr lang="en-US" dirty="0"/>
              <a:t>Conclusion</a:t>
            </a:r>
            <a:endParaRPr lang="en-US" sz="2400" dirty="0"/>
          </a:p>
        </p:txBody>
      </p:sp>
      <p:sp>
        <p:nvSpPr>
          <p:cNvPr id="4" name="Rectangle 1"/>
          <p:cNvSpPr>
            <a:spLocks noGrp="1" noChangeArrowheads="1"/>
          </p:cNvSpPr>
          <p:nvPr>
            <p:ph idx="1"/>
          </p:nvPr>
        </p:nvSpPr>
        <p:spPr bwMode="auto">
          <a:xfrm>
            <a:off x="976689" y="1817154"/>
            <a:ext cx="10102549" cy="415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1600" dirty="0" smtClean="0"/>
              <a:t> This </a:t>
            </a:r>
            <a:r>
              <a:rPr lang="en-US" sz="1600" dirty="0"/>
              <a:t>project aimed to develop a </a:t>
            </a:r>
            <a:r>
              <a:rPr lang="en-US" sz="1600" dirty="0" smtClean="0"/>
              <a:t>strong </a:t>
            </a:r>
            <a:r>
              <a:rPr lang="en-US" sz="1600" dirty="0"/>
              <a:t>system for detecting </a:t>
            </a:r>
            <a:r>
              <a:rPr lang="en-US" sz="1600" dirty="0" smtClean="0"/>
              <a:t>bots </a:t>
            </a:r>
            <a:r>
              <a:rPr lang="en-US" sz="1600" dirty="0"/>
              <a:t>on Twitter using a multimodal transformer-based model. </a:t>
            </a:r>
            <a:endParaRPr lang="en-US" sz="1600" dirty="0" smtClean="0"/>
          </a:p>
          <a:p>
            <a:pPr algn="just">
              <a:buFont typeface="Wingdings" panose="05000000000000000000" pitchFamily="2" charset="2"/>
              <a:buChar char="§"/>
            </a:pPr>
            <a:r>
              <a:rPr lang="en-US" sz="1600" dirty="0"/>
              <a:t> </a:t>
            </a:r>
            <a:r>
              <a:rPr lang="en-US" sz="1600" dirty="0" smtClean="0"/>
              <a:t>The </a:t>
            </a:r>
            <a:r>
              <a:rPr lang="en-US" sz="1600" dirty="0"/>
              <a:t>model combines three sources of information: text (from profiles and tweets), behavioral metadata and profile image features</a:t>
            </a:r>
            <a:r>
              <a:rPr lang="en-US" sz="1600" dirty="0" smtClean="0"/>
              <a:t>. </a:t>
            </a:r>
          </a:p>
          <a:p>
            <a:pPr lvl="2" algn="just">
              <a:buFont typeface="Wingdings" panose="05000000000000000000" pitchFamily="2" charset="2"/>
              <a:buChar char="ü"/>
            </a:pPr>
            <a:r>
              <a:rPr lang="en-US" dirty="0"/>
              <a:t> </a:t>
            </a:r>
            <a:r>
              <a:rPr lang="en-US" dirty="0" smtClean="0"/>
              <a:t>Development </a:t>
            </a:r>
            <a:r>
              <a:rPr lang="en-US" dirty="0"/>
              <a:t>began with a text-only </a:t>
            </a:r>
            <a:r>
              <a:rPr lang="en-US" dirty="0" err="1"/>
              <a:t>RoBERTa</a:t>
            </a:r>
            <a:r>
              <a:rPr lang="en-US" dirty="0"/>
              <a:t> baseline, which reached ~</a:t>
            </a:r>
            <a:r>
              <a:rPr lang="en-US" dirty="0" smtClean="0"/>
              <a:t>73% </a:t>
            </a:r>
            <a:r>
              <a:rPr lang="en-US" dirty="0"/>
              <a:t>F1 score but struggled to consistently identify real users due to high linguistic variability. </a:t>
            </a:r>
            <a:endParaRPr lang="en-US" dirty="0" smtClean="0"/>
          </a:p>
          <a:p>
            <a:pPr lvl="2" algn="just">
              <a:buFont typeface="Wingdings" panose="05000000000000000000" pitchFamily="2" charset="2"/>
              <a:buChar char="ü"/>
            </a:pPr>
            <a:r>
              <a:rPr lang="en-US" dirty="0"/>
              <a:t> </a:t>
            </a:r>
            <a:r>
              <a:rPr lang="en-US" dirty="0" smtClean="0"/>
              <a:t>To </a:t>
            </a:r>
            <a:r>
              <a:rPr lang="en-US" dirty="0"/>
              <a:t>address this, behavioral features—such as follower-following ratio and tweet count—were incorporated, helping the model better recognize inactive or suspicious account </a:t>
            </a:r>
            <a:r>
              <a:rPr lang="en-US" dirty="0" smtClean="0"/>
              <a:t>patterns. </a:t>
            </a:r>
          </a:p>
          <a:p>
            <a:pPr lvl="2" algn="just">
              <a:buFont typeface="Wingdings" panose="05000000000000000000" pitchFamily="2" charset="2"/>
              <a:buChar char="ü"/>
            </a:pPr>
            <a:r>
              <a:rPr lang="en-US" dirty="0"/>
              <a:t> </a:t>
            </a:r>
            <a:r>
              <a:rPr lang="en-US" dirty="0" smtClean="0"/>
              <a:t>Visual </a:t>
            </a:r>
            <a:r>
              <a:rPr lang="en-US" dirty="0"/>
              <a:t>information was added next using CLIP to encode profile images into semantic vectors. This proved especially helpful for spotting misleading or AI-generated visuals. A learnable fallback embedding handled missing images, improving robustness. </a:t>
            </a:r>
            <a:endParaRPr lang="en-US" dirty="0" smtClean="0"/>
          </a:p>
          <a:p>
            <a:pPr lvl="2" algn="just">
              <a:buFont typeface="Wingdings" panose="05000000000000000000" pitchFamily="2" charset="2"/>
              <a:buChar char="ü"/>
            </a:pPr>
            <a:r>
              <a:rPr lang="en-US" dirty="0"/>
              <a:t> </a:t>
            </a:r>
            <a:r>
              <a:rPr lang="en-US" dirty="0" smtClean="0"/>
              <a:t>The </a:t>
            </a:r>
            <a:r>
              <a:rPr lang="en-US" dirty="0"/>
              <a:t>fusion layer was then redesigned to apply per-modality projections before combining the features. This approach improved both performance and training stability by letting each modality specialize before integration</a:t>
            </a:r>
            <a:r>
              <a:rPr lang="en-US" dirty="0" smtClean="0"/>
              <a:t>. </a:t>
            </a:r>
          </a:p>
          <a:p>
            <a:pPr algn="just">
              <a:buFont typeface="Wingdings" panose="05000000000000000000" pitchFamily="2" charset="2"/>
              <a:buChar char="§"/>
            </a:pPr>
            <a:r>
              <a:rPr lang="en-US" sz="1600" dirty="0"/>
              <a:t> </a:t>
            </a:r>
            <a:r>
              <a:rPr lang="en-US" sz="1600" dirty="0" smtClean="0"/>
              <a:t>The </a:t>
            </a:r>
            <a:r>
              <a:rPr lang="en-US" sz="1600" dirty="0"/>
              <a:t>final model achieved a balanced F1 score around </a:t>
            </a:r>
            <a:r>
              <a:rPr lang="en-US" sz="1600" dirty="0" smtClean="0"/>
              <a:t>63% </a:t>
            </a:r>
            <a:r>
              <a:rPr lang="en-US" sz="1600" dirty="0"/>
              <a:t>and demonstrated flexibility when tested with different classification thresholds, highlighting trade-offs between bot precision and human recall. </a:t>
            </a:r>
          </a:p>
          <a:p>
            <a:pPr algn="just">
              <a:buFont typeface="Wingdings" panose="05000000000000000000" pitchFamily="2" charset="2"/>
              <a:buChar char="§"/>
            </a:pPr>
            <a:r>
              <a:rPr lang="en-US" sz="1600" dirty="0" smtClean="0"/>
              <a:t> These </a:t>
            </a:r>
            <a:r>
              <a:rPr lang="en-US" sz="1600" dirty="0"/>
              <a:t>evaluations show the model can be adjusted depending on whether false positives or missed detections are more critical in practice.</a:t>
            </a:r>
          </a:p>
        </p:txBody>
      </p:sp>
    </p:spTree>
    <p:extLst>
      <p:ext uri="{BB962C8B-B14F-4D97-AF65-F5344CB8AC3E}">
        <p14:creationId xmlns:p14="http://schemas.microsoft.com/office/powerpoint/2010/main" val="1273850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normAutofit/>
          </a:bodyPr>
          <a:lstStyle/>
          <a:p>
            <a:r>
              <a:rPr lang="en-US" dirty="0" smtClean="0"/>
              <a:t>Future </a:t>
            </a:r>
            <a:r>
              <a:rPr lang="en-US" dirty="0"/>
              <a:t>Work</a:t>
            </a:r>
            <a:endParaRPr lang="en-US" sz="2400" dirty="0"/>
          </a:p>
        </p:txBody>
      </p:sp>
      <p:sp>
        <p:nvSpPr>
          <p:cNvPr id="4" name="Rectangle 1"/>
          <p:cNvSpPr>
            <a:spLocks noGrp="1" noChangeArrowheads="1"/>
          </p:cNvSpPr>
          <p:nvPr>
            <p:ph idx="1"/>
          </p:nvPr>
        </p:nvSpPr>
        <p:spPr bwMode="auto">
          <a:xfrm>
            <a:off x="913794" y="1990195"/>
            <a:ext cx="101896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2000" dirty="0" smtClean="0"/>
              <a:t> One </a:t>
            </a:r>
            <a:r>
              <a:rPr lang="en-US" sz="2000" dirty="0"/>
              <a:t>potential enhancement is to fine-tune the CLIP image encoder along with the rest of the model, rather than keeping it fixed. </a:t>
            </a:r>
            <a:endParaRPr lang="en-US" sz="2000" dirty="0" smtClean="0"/>
          </a:p>
          <a:p>
            <a:pPr lvl="2" algn="just">
              <a:buFont typeface="Wingdings" panose="05000000000000000000" pitchFamily="2" charset="2"/>
              <a:buChar char="ü"/>
            </a:pPr>
            <a:r>
              <a:rPr lang="en-US" dirty="0" smtClean="0"/>
              <a:t> </a:t>
            </a:r>
            <a:r>
              <a:rPr lang="en-US" sz="1200" dirty="0" smtClean="0"/>
              <a:t>This </a:t>
            </a:r>
            <a:r>
              <a:rPr lang="en-US" sz="1200" dirty="0"/>
              <a:t>allows the encoder to be updated during training so it can better learn visual features that help distinguish bots from humans, instead of relying on general-purpose features from a </a:t>
            </a:r>
            <a:r>
              <a:rPr lang="en-US" sz="1200" dirty="0" err="1"/>
              <a:t>pretrained</a:t>
            </a:r>
            <a:r>
              <a:rPr lang="en-US" sz="1200" dirty="0"/>
              <a:t> CLIP model. </a:t>
            </a:r>
            <a:endParaRPr lang="en-US" sz="1200" dirty="0" smtClean="0"/>
          </a:p>
          <a:p>
            <a:pPr lvl="2" algn="just">
              <a:buFont typeface="Wingdings" panose="05000000000000000000" pitchFamily="2" charset="2"/>
              <a:buChar char="ü"/>
            </a:pPr>
            <a:r>
              <a:rPr lang="en-US" sz="1200" dirty="0"/>
              <a:t> </a:t>
            </a:r>
            <a:r>
              <a:rPr lang="en-US" sz="1200" dirty="0" smtClean="0"/>
              <a:t>While </a:t>
            </a:r>
            <a:r>
              <a:rPr lang="en-US" sz="1200" dirty="0"/>
              <a:t>this approach can improve accuracy, it also requires more computing resources and careful tuning to prevent overfitting. Overall, it enables the model to focus more effectively on visual cues relevant to bot detection</a:t>
            </a:r>
            <a:r>
              <a:rPr lang="en-US" sz="1200" dirty="0" smtClean="0"/>
              <a:t>.</a:t>
            </a:r>
          </a:p>
          <a:p>
            <a:pPr algn="just">
              <a:buFont typeface="Wingdings" panose="05000000000000000000" pitchFamily="2" charset="2"/>
              <a:buChar char="§"/>
            </a:pPr>
            <a:r>
              <a:rPr lang="en-US" sz="2000" dirty="0" smtClean="0"/>
              <a:t> Additionally</a:t>
            </a:r>
            <a:r>
              <a:rPr lang="en-US" sz="2000" dirty="0"/>
              <a:t>, the model could be extended by incorporating social graph information, such as who follows or interacts with whom. These network-based features might reveal hidden patterns in bot behavior. </a:t>
            </a:r>
            <a:endParaRPr lang="en-US" sz="2000" dirty="0" smtClean="0"/>
          </a:p>
          <a:p>
            <a:pPr marL="0" indent="0" algn="just">
              <a:buNone/>
            </a:pPr>
            <a:endParaRPr lang="en-US" sz="2000" dirty="0" smtClean="0"/>
          </a:p>
          <a:p>
            <a:pPr marL="0" indent="0" algn="just">
              <a:buNone/>
            </a:pPr>
            <a:r>
              <a:rPr lang="en-US" sz="2000" dirty="0" smtClean="0"/>
              <a:t>Overall</a:t>
            </a:r>
            <a:r>
              <a:rPr lang="en-US" sz="2000" dirty="0"/>
              <a:t>, this project has shown that combining different types of information — text, behavior, and images — leads to a more powerful system. Future work can build on this foundation to handle even more complex and realistic fake profiles.</a:t>
            </a:r>
            <a:endParaRPr lang="en-US" sz="2000" dirty="0" smtClean="0"/>
          </a:p>
        </p:txBody>
      </p:sp>
    </p:spTree>
    <p:extLst>
      <p:ext uri="{BB962C8B-B14F-4D97-AF65-F5344CB8AC3E}">
        <p14:creationId xmlns:p14="http://schemas.microsoft.com/office/powerpoint/2010/main" val="136197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38633"/>
            <a:ext cx="10353761" cy="1326321"/>
          </a:xfrm>
        </p:spPr>
        <p:txBody>
          <a:bodyPr>
            <a:normAutofit/>
          </a:bodyPr>
          <a:lstStyle/>
          <a:p>
            <a:r>
              <a:rPr lang="en-US" sz="4400" dirty="0"/>
              <a:t>Motivation &amp; Objective</a:t>
            </a:r>
          </a:p>
        </p:txBody>
      </p:sp>
      <p:sp>
        <p:nvSpPr>
          <p:cNvPr id="3" name="Content Placeholder 2"/>
          <p:cNvSpPr>
            <a:spLocks noGrp="1"/>
          </p:cNvSpPr>
          <p:nvPr>
            <p:ph idx="1"/>
          </p:nvPr>
        </p:nvSpPr>
        <p:spPr>
          <a:xfrm>
            <a:off x="908957" y="2033169"/>
            <a:ext cx="10194471" cy="4024126"/>
          </a:xfrm>
        </p:spPr>
        <p:txBody>
          <a:bodyPr>
            <a:normAutofit fontScale="85000" lnSpcReduction="20000"/>
          </a:bodyPr>
          <a:lstStyle/>
          <a:p>
            <a:pPr algn="just"/>
            <a:r>
              <a:rPr lang="en-US" sz="2000" b="1" dirty="0" smtClean="0"/>
              <a:t>Why </a:t>
            </a:r>
            <a:r>
              <a:rPr lang="en-US" sz="2000" b="1" dirty="0"/>
              <a:t>Detecting Bots Matters</a:t>
            </a:r>
            <a:endParaRPr lang="en-US" sz="2000" dirty="0"/>
          </a:p>
          <a:p>
            <a:pPr lvl="1" algn="just"/>
            <a:r>
              <a:rPr lang="en-US" sz="2000" dirty="0"/>
              <a:t>Bots can manipulate public opinion, spread misinformation, and generate spam.</a:t>
            </a:r>
          </a:p>
          <a:p>
            <a:pPr lvl="1" algn="just"/>
            <a:r>
              <a:rPr lang="en-US" sz="2000" dirty="0"/>
              <a:t>They are hard to detect as they mimic real users using AI-generated content</a:t>
            </a:r>
            <a:r>
              <a:rPr lang="en-US" sz="2000" dirty="0" smtClean="0"/>
              <a:t>.</a:t>
            </a:r>
          </a:p>
          <a:p>
            <a:pPr marL="457200" lvl="1" indent="0" algn="just">
              <a:buNone/>
            </a:pPr>
            <a:endParaRPr lang="en-US" sz="2000" dirty="0"/>
          </a:p>
          <a:p>
            <a:pPr algn="just"/>
            <a:r>
              <a:rPr lang="en-US" sz="2000" b="1" dirty="0" smtClean="0"/>
              <a:t>Project </a:t>
            </a:r>
            <a:r>
              <a:rPr lang="en-US" sz="2000" b="1" dirty="0"/>
              <a:t>Objective</a:t>
            </a:r>
            <a:endParaRPr lang="en-US" sz="2000" dirty="0"/>
          </a:p>
          <a:p>
            <a:pPr lvl="1" algn="just"/>
            <a:r>
              <a:rPr lang="en-US" sz="2000" dirty="0"/>
              <a:t>Build a </a:t>
            </a:r>
            <a:r>
              <a:rPr lang="en-US" sz="2000" b="1" dirty="0"/>
              <a:t>multimodal classification model</a:t>
            </a:r>
            <a:r>
              <a:rPr lang="en-US" sz="2000" dirty="0"/>
              <a:t> that combines:</a:t>
            </a:r>
          </a:p>
          <a:p>
            <a:pPr lvl="2" algn="just">
              <a:buFont typeface="Wingdings" panose="05000000000000000000" pitchFamily="2" charset="2"/>
              <a:buChar char="ü"/>
            </a:pPr>
            <a:r>
              <a:rPr lang="en-US" sz="2000" dirty="0" smtClean="0"/>
              <a:t> Textual </a:t>
            </a:r>
            <a:r>
              <a:rPr lang="en-US" sz="2000" dirty="0"/>
              <a:t>data </a:t>
            </a:r>
            <a:r>
              <a:rPr lang="en-US" sz="2000" dirty="0" smtClean="0"/>
              <a:t>(User’s profile </a:t>
            </a:r>
            <a:r>
              <a:rPr lang="en-US" sz="2000" dirty="0"/>
              <a:t>description (bio), </a:t>
            </a:r>
            <a:r>
              <a:rPr lang="en-US" sz="2000" dirty="0" smtClean="0"/>
              <a:t>username </a:t>
            </a:r>
            <a:r>
              <a:rPr lang="en-US" sz="2000" dirty="0"/>
              <a:t>and tweet </a:t>
            </a:r>
            <a:r>
              <a:rPr lang="en-US" sz="2000" dirty="0" smtClean="0"/>
              <a:t>contents)</a:t>
            </a:r>
            <a:endParaRPr lang="en-US" sz="2000" dirty="0"/>
          </a:p>
          <a:p>
            <a:pPr lvl="2" algn="just">
              <a:buFont typeface="Wingdings" panose="05000000000000000000" pitchFamily="2" charset="2"/>
              <a:buChar char="ü"/>
            </a:pPr>
            <a:r>
              <a:rPr lang="en-US" sz="2000" dirty="0" smtClean="0"/>
              <a:t> Behavioral </a:t>
            </a:r>
            <a:r>
              <a:rPr lang="en-US" sz="2000" dirty="0"/>
              <a:t>metadata </a:t>
            </a:r>
            <a:r>
              <a:rPr lang="en-US" sz="2000" dirty="0" smtClean="0"/>
              <a:t>(Number </a:t>
            </a:r>
            <a:r>
              <a:rPr lang="en-US" sz="2000" dirty="0"/>
              <a:t>of followers, followings, tweets and their </a:t>
            </a:r>
            <a:r>
              <a:rPr lang="en-US" sz="2000" dirty="0" smtClean="0"/>
              <a:t>ratios)</a:t>
            </a:r>
            <a:endParaRPr lang="en-US" sz="2000" dirty="0"/>
          </a:p>
          <a:p>
            <a:pPr lvl="2" algn="just">
              <a:buFont typeface="Wingdings" panose="05000000000000000000" pitchFamily="2" charset="2"/>
              <a:buChar char="ü"/>
            </a:pPr>
            <a:r>
              <a:rPr lang="en-US" sz="2000" dirty="0" smtClean="0"/>
              <a:t> Visual </a:t>
            </a:r>
            <a:r>
              <a:rPr lang="en-US" sz="2000" dirty="0"/>
              <a:t>features </a:t>
            </a:r>
            <a:r>
              <a:rPr lang="en-US" sz="2000" dirty="0" smtClean="0"/>
              <a:t>(User’s profile image)</a:t>
            </a:r>
            <a:endParaRPr lang="en-US" sz="2000" dirty="0"/>
          </a:p>
          <a:p>
            <a:pPr lvl="1" algn="just"/>
            <a:endParaRPr lang="en-US" sz="2100" dirty="0" smtClean="0"/>
          </a:p>
          <a:p>
            <a:pPr marL="310896" lvl="2" indent="0" algn="just">
              <a:buNone/>
            </a:pPr>
            <a:r>
              <a:rPr lang="en-US" sz="1900" dirty="0" smtClean="0"/>
              <a:t>By </a:t>
            </a:r>
            <a:r>
              <a:rPr lang="en-US" sz="1900" dirty="0"/>
              <a:t>combining these diverse types of information, the model aims to learn a richer representation of each user and improve the detection of </a:t>
            </a:r>
            <a:r>
              <a:rPr lang="en-US" sz="1900" dirty="0" smtClean="0"/>
              <a:t>Bots </a:t>
            </a:r>
            <a:r>
              <a:rPr lang="en-US" sz="1900" dirty="0"/>
              <a:t>compared to what can be achieved by analyzing text alone</a:t>
            </a:r>
            <a:r>
              <a:rPr lang="en-US" sz="1900" dirty="0" smtClean="0"/>
              <a:t>.</a:t>
            </a:r>
          </a:p>
          <a:p>
            <a:pPr lvl="1" algn="just"/>
            <a:endParaRPr lang="en-US" sz="2100" dirty="0"/>
          </a:p>
          <a:p>
            <a:pPr lvl="1" algn="just"/>
            <a:r>
              <a:rPr lang="en-US" sz="2100" dirty="0"/>
              <a:t>Classify each user as either </a:t>
            </a:r>
            <a:r>
              <a:rPr lang="en-US" sz="2100" b="1" dirty="0"/>
              <a:t>Human (0)</a:t>
            </a:r>
            <a:r>
              <a:rPr lang="en-US" sz="2100" dirty="0"/>
              <a:t> or </a:t>
            </a:r>
            <a:r>
              <a:rPr lang="en-US" sz="2100" b="1" dirty="0"/>
              <a:t>Bot (1)</a:t>
            </a:r>
          </a:p>
          <a:p>
            <a:pPr marL="128016" lvl="1" indent="0" algn="just">
              <a:buNone/>
            </a:pPr>
            <a:endParaRPr lang="en-US" sz="2100" dirty="0"/>
          </a:p>
        </p:txBody>
      </p:sp>
    </p:spTree>
    <p:extLst>
      <p:ext uri="{BB962C8B-B14F-4D97-AF65-F5344CB8AC3E}">
        <p14:creationId xmlns:p14="http://schemas.microsoft.com/office/powerpoint/2010/main" val="1972219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87" y="702033"/>
            <a:ext cx="10353761" cy="1326321"/>
          </a:xfrm>
        </p:spPr>
        <p:txBody>
          <a:bodyPr>
            <a:normAutofit/>
          </a:bodyPr>
          <a:lstStyle/>
          <a:p>
            <a:r>
              <a:rPr lang="en-US" sz="4400" dirty="0"/>
              <a:t>Dataset Overview</a:t>
            </a:r>
          </a:p>
        </p:txBody>
      </p:sp>
      <p:sp>
        <p:nvSpPr>
          <p:cNvPr id="4" name="Rectangle 1"/>
          <p:cNvSpPr>
            <a:spLocks noGrp="1" noChangeArrowheads="1"/>
          </p:cNvSpPr>
          <p:nvPr>
            <p:ph idx="1"/>
          </p:nvPr>
        </p:nvSpPr>
        <p:spPr bwMode="auto">
          <a:xfrm>
            <a:off x="988287" y="2092129"/>
            <a:ext cx="6811801"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TwiBot-22 Dataset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Over </a:t>
            </a:r>
            <a:r>
              <a:rPr kumimoji="0" lang="en-US" altLang="en-US" sz="1600" b="1" i="0" u="none" strike="noStrike" cap="none" normalizeH="0" baseline="0" dirty="0" smtClean="0">
                <a:ln>
                  <a:noFill/>
                </a:ln>
                <a:solidFill>
                  <a:schemeClr val="tx1"/>
                </a:solidFill>
                <a:effectLst/>
                <a:latin typeface="Arial" panose="020B0604020202020204" pitchFamily="34" charset="0"/>
              </a:rPr>
              <a:t>1 million Twitter users</a:t>
            </a:r>
            <a:r>
              <a:rPr kumimoji="0" lang="en-US" altLang="en-US" sz="1600" b="0" i="0" u="none" strike="noStrike" cap="none" normalizeH="0" baseline="0" dirty="0" smtClean="0">
                <a:ln>
                  <a:noFill/>
                </a:ln>
                <a:solidFill>
                  <a:schemeClr val="tx1"/>
                </a:solidFill>
                <a:effectLst/>
                <a:latin typeface="Arial" panose="020B0604020202020204" pitchFamily="34" charset="0"/>
              </a:rPr>
              <a:t> with:</a:t>
            </a:r>
          </a:p>
          <a:p>
            <a:pPr marR="0" lvl="1"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smtClean="0">
                <a:ln>
                  <a:noFill/>
                </a:ln>
                <a:solidFill>
                  <a:schemeClr val="tx1"/>
                </a:solidFill>
                <a:effectLst/>
                <a:latin typeface="Arial Unicode MS"/>
              </a:rPr>
              <a:t>user.json</a:t>
            </a:r>
            <a:r>
              <a:rPr kumimoji="0" lang="en-US" altLang="en-US" sz="1600" b="0" i="0" u="none" strike="noStrike" cap="none" normalizeH="0" baseline="0" dirty="0" smtClean="0">
                <a:ln>
                  <a:noFill/>
                </a:ln>
                <a:solidFill>
                  <a:schemeClr val="tx1"/>
                </a:solidFill>
                <a:effectLst/>
              </a:rPr>
              <a:t>: Profile metadata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1"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tx1"/>
                </a:solidFill>
                <a:effectLst/>
                <a:latin typeface="Arial Unicode MS"/>
              </a:rPr>
              <a:t>tweet0-8.json</a:t>
            </a:r>
            <a:r>
              <a:rPr kumimoji="0" lang="en-US" altLang="en-US" sz="1600" b="0" i="0" u="none" strike="noStrike" cap="none" normalizeH="0" baseline="0" dirty="0" smtClean="0">
                <a:ln>
                  <a:noFill/>
                </a:ln>
                <a:solidFill>
                  <a:schemeClr val="tx1"/>
                </a:solidFill>
                <a:effectLst/>
              </a:rPr>
              <a:t>: Up to 10 tweets per user</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1"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tx1"/>
                </a:solidFill>
                <a:effectLst/>
                <a:latin typeface="Arial Unicode MS"/>
              </a:rPr>
              <a:t>label.csv</a:t>
            </a:r>
            <a:r>
              <a:rPr kumimoji="0" lang="en-US" altLang="en-US" sz="1600" b="0" i="0" u="none" strike="noStrike" cap="none" normalizeH="0" baseline="0" dirty="0" smtClean="0">
                <a:ln>
                  <a:noFill/>
                </a:ln>
                <a:solidFill>
                  <a:schemeClr val="tx1"/>
                </a:solidFill>
                <a:effectLst/>
              </a:rPr>
              <a:t>: Ground truth (bot/human)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1"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tx1"/>
                </a:solidFill>
                <a:effectLst/>
                <a:latin typeface="Arial Unicode MS"/>
              </a:rPr>
              <a:t>split.csv</a:t>
            </a:r>
            <a:r>
              <a:rPr kumimoji="0" lang="en-US" altLang="en-US" sz="1600" b="0" i="0" u="none" strike="noStrike" cap="none" normalizeH="0" baseline="0" dirty="0" smtClean="0">
                <a:ln>
                  <a:noFill/>
                </a:ln>
                <a:solidFill>
                  <a:schemeClr val="tx1"/>
                </a:solidFill>
                <a:effectLst/>
              </a:rPr>
              <a:t>: Train/Validation/Test sets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Preprocessing Highlights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 Filtered users with &lt;10 tweets for meaningful textual analysis</a:t>
            </a:r>
          </a:p>
          <a:p>
            <a:pPr lvl="1" eaLnBrk="0" fontAlgn="base" hangingPunct="0">
              <a:lnSpc>
                <a:spcPct val="150000"/>
              </a:lnSpc>
              <a:spcBef>
                <a:spcPct val="0"/>
              </a:spcBef>
              <a:spcAft>
                <a:spcPct val="0"/>
              </a:spcAft>
              <a:buFont typeface="Wingdings" panose="05000000000000000000" pitchFamily="2" charset="2"/>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 Balanced sample: 50,000 bots + 50,000 humans</a:t>
            </a:r>
          </a:p>
          <a:p>
            <a:pPr lvl="1" eaLnBrk="0" fontAlgn="base" hangingPunct="0">
              <a:lnSpc>
                <a:spcPct val="150000"/>
              </a:lnSpc>
              <a:spcBef>
                <a:spcPct val="0"/>
              </a:spcBef>
              <a:spcAft>
                <a:spcPct val="0"/>
              </a:spcAft>
              <a:buFont typeface="Wingdings" panose="05000000000000000000" pitchFamily="2" charset="2"/>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 Profile images were downloaded and organized to avoid missing data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0839" y="1570981"/>
            <a:ext cx="2227076" cy="14537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838" y="3146635"/>
            <a:ext cx="2227076" cy="145378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838" y="4688424"/>
            <a:ext cx="2227075" cy="1453786"/>
          </a:xfrm>
          <a:prstGeom prst="rect">
            <a:avLst/>
          </a:prstGeom>
        </p:spPr>
      </p:pic>
    </p:spTree>
    <p:extLst>
      <p:ext uri="{BB962C8B-B14F-4D97-AF65-F5344CB8AC3E}">
        <p14:creationId xmlns:p14="http://schemas.microsoft.com/office/powerpoint/2010/main" val="407162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77342"/>
            <a:ext cx="10716986" cy="1326321"/>
          </a:xfrm>
        </p:spPr>
        <p:txBody>
          <a:bodyPr>
            <a:normAutofit/>
          </a:bodyPr>
          <a:lstStyle/>
          <a:p>
            <a:r>
              <a:rPr lang="en-US" sz="4400" dirty="0" smtClean="0"/>
              <a:t>Initial </a:t>
            </a:r>
            <a:r>
              <a:rPr lang="en-US" sz="4400" dirty="0"/>
              <a:t>Data Loading and Preprocessing Challenges</a:t>
            </a:r>
          </a:p>
        </p:txBody>
      </p:sp>
      <p:sp>
        <p:nvSpPr>
          <p:cNvPr id="4" name="Rectangle 1"/>
          <p:cNvSpPr>
            <a:spLocks noGrp="1" noChangeArrowheads="1"/>
          </p:cNvSpPr>
          <p:nvPr>
            <p:ph idx="1"/>
          </p:nvPr>
        </p:nvSpPr>
        <p:spPr bwMode="auto">
          <a:xfrm>
            <a:off x="947662" y="2124443"/>
            <a:ext cx="10281557" cy="391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00000"/>
              </a:lnSpc>
              <a:buNone/>
            </a:pPr>
            <a:r>
              <a:rPr lang="en-US" sz="1500" b="1" dirty="0" smtClean="0">
                <a:solidFill>
                  <a:srgbClr val="00B0F0"/>
                </a:solidFill>
              </a:rPr>
              <a:t>Memory </a:t>
            </a:r>
            <a:r>
              <a:rPr lang="en-US" sz="1500" b="1" dirty="0">
                <a:solidFill>
                  <a:srgbClr val="00B0F0"/>
                </a:solidFill>
              </a:rPr>
              <a:t>limitations while processing tweet data</a:t>
            </a:r>
            <a:r>
              <a:rPr lang="en-US" sz="1500" b="1" dirty="0" smtClean="0">
                <a:solidFill>
                  <a:srgbClr val="00B0F0"/>
                </a:solidFill>
              </a:rPr>
              <a:t>: </a:t>
            </a:r>
          </a:p>
          <a:p>
            <a:pPr lvl="1" algn="just">
              <a:lnSpc>
                <a:spcPct val="100000"/>
              </a:lnSpc>
              <a:buFont typeface="Wingdings" panose="05000000000000000000" pitchFamily="2" charset="2"/>
              <a:buChar char="ü"/>
            </a:pPr>
            <a:r>
              <a:rPr lang="en-US" sz="1100" b="1" dirty="0"/>
              <a:t>Tweet file volume: </a:t>
            </a:r>
            <a:r>
              <a:rPr lang="en-US" sz="1100" b="1" dirty="0" err="1"/>
              <a:t>Aound</a:t>
            </a:r>
            <a:r>
              <a:rPr lang="en-US" sz="1100" b="1" dirty="0"/>
              <a:t> 100 GB of </a:t>
            </a:r>
            <a:r>
              <a:rPr lang="en-US" sz="1100" b="1" dirty="0" smtClean="0"/>
              <a:t>data (Each ~11–13 GB)</a:t>
            </a:r>
          </a:p>
          <a:p>
            <a:pPr lvl="1" algn="just">
              <a:lnSpc>
                <a:spcPct val="100000"/>
              </a:lnSpc>
              <a:buFont typeface="Wingdings" panose="05000000000000000000" pitchFamily="2" charset="2"/>
              <a:buChar char="ü"/>
            </a:pPr>
            <a:r>
              <a:rPr lang="en-US" sz="1100" b="1" dirty="0" smtClean="0"/>
              <a:t>Tweet file structure: Single </a:t>
            </a:r>
            <a:r>
              <a:rPr lang="en-US" sz="1100" b="1" dirty="0"/>
              <a:t>large JSON array (not line-delimited</a:t>
            </a:r>
            <a:r>
              <a:rPr lang="en-US" sz="1100" b="1" dirty="0" smtClean="0"/>
              <a:t>) </a:t>
            </a:r>
            <a:r>
              <a:rPr lang="en-US" sz="1100" b="1" dirty="0" smtClean="0">
                <a:sym typeface="Wingdings" panose="05000000000000000000" pitchFamily="2" charset="2"/>
              </a:rPr>
              <a:t> I</a:t>
            </a:r>
            <a:r>
              <a:rPr lang="en-US" sz="1100" b="1" dirty="0" smtClean="0"/>
              <a:t>ncompatible </a:t>
            </a:r>
            <a:r>
              <a:rPr lang="en-US" sz="1100" b="1" dirty="0"/>
              <a:t>with memory-efficient parsers such as </a:t>
            </a:r>
            <a:r>
              <a:rPr lang="en-US" sz="1100" b="1" dirty="0" err="1"/>
              <a:t>json.load</a:t>
            </a:r>
            <a:r>
              <a:rPr lang="en-US" sz="1100" b="1" dirty="0"/>
              <a:t>(). </a:t>
            </a:r>
            <a:endParaRPr lang="en-US" sz="1100" dirty="0"/>
          </a:p>
          <a:p>
            <a:pPr marL="173736" lvl="1" indent="0" algn="just">
              <a:lnSpc>
                <a:spcPct val="100000"/>
              </a:lnSpc>
              <a:buNone/>
            </a:pPr>
            <a:r>
              <a:rPr lang="en-US" sz="1100" b="1" dirty="0" smtClean="0"/>
              <a:t>Loading the </a:t>
            </a:r>
            <a:r>
              <a:rPr lang="en-US" sz="1100" b="1" dirty="0"/>
              <a:t>entire content using </a:t>
            </a:r>
            <a:r>
              <a:rPr lang="en-US" sz="1100" b="1" dirty="0" err="1"/>
              <a:t>json.load</a:t>
            </a:r>
            <a:r>
              <a:rPr lang="en-US" sz="1100" b="1" dirty="0" smtClean="0"/>
              <a:t>() </a:t>
            </a:r>
            <a:r>
              <a:rPr lang="en-US" sz="1100" b="1" dirty="0" smtClean="0">
                <a:sym typeface="Wingdings" panose="05000000000000000000" pitchFamily="2" charset="2"/>
              </a:rPr>
              <a:t></a:t>
            </a:r>
            <a:r>
              <a:rPr lang="en-US" sz="1100" b="1" dirty="0" smtClean="0"/>
              <a:t> </a:t>
            </a:r>
            <a:r>
              <a:rPr lang="en-US" sz="1100" b="1" dirty="0"/>
              <a:t>immediately caused RAM crashes in </a:t>
            </a:r>
            <a:r>
              <a:rPr lang="en-US" sz="1100" b="1" dirty="0" smtClean="0"/>
              <a:t>Google </a:t>
            </a:r>
            <a:r>
              <a:rPr lang="en-US" sz="1100" b="1" dirty="0" err="1"/>
              <a:t>Colab</a:t>
            </a:r>
            <a:r>
              <a:rPr lang="en-US" sz="1100" b="1" dirty="0"/>
              <a:t>. </a:t>
            </a:r>
            <a:endParaRPr lang="en-US" sz="1100" b="1" dirty="0" smtClean="0"/>
          </a:p>
          <a:p>
            <a:pPr lvl="2" algn="just">
              <a:lnSpc>
                <a:spcPct val="100000"/>
              </a:lnSpc>
              <a:spcBef>
                <a:spcPts val="1200"/>
              </a:spcBef>
              <a:buFont typeface="Wingdings" panose="05000000000000000000" pitchFamily="2" charset="2"/>
              <a:buChar char="§"/>
            </a:pPr>
            <a:r>
              <a:rPr lang="en-US" sz="1500" b="1" dirty="0" smtClean="0">
                <a:solidFill>
                  <a:srgbClr val="00B0F0"/>
                </a:solidFill>
              </a:rPr>
              <a:t>Solution</a:t>
            </a:r>
            <a:r>
              <a:rPr lang="en-US" sz="1500" b="1" dirty="0">
                <a:solidFill>
                  <a:srgbClr val="00B0F0"/>
                </a:solidFill>
              </a:rPr>
              <a:t>: </a:t>
            </a:r>
            <a:r>
              <a:rPr lang="en-US" sz="1500" dirty="0"/>
              <a:t>A</a:t>
            </a:r>
            <a:r>
              <a:rPr lang="en-US" sz="1500" dirty="0" smtClean="0"/>
              <a:t> </a:t>
            </a:r>
            <a:r>
              <a:rPr lang="en-US" sz="1500" dirty="0"/>
              <a:t>custom </a:t>
            </a:r>
            <a:r>
              <a:rPr lang="en-US" sz="1500" dirty="0"/>
              <a:t>streaming generator </a:t>
            </a:r>
            <a:r>
              <a:rPr lang="en-US" sz="1500" dirty="0" smtClean="0"/>
              <a:t>using </a:t>
            </a:r>
            <a:r>
              <a:rPr lang="en-US" sz="1500" dirty="0" err="1" smtClean="0"/>
              <a:t>ijson</a:t>
            </a:r>
            <a:endParaRPr lang="en-US" sz="1500" dirty="0" smtClean="0"/>
          </a:p>
          <a:p>
            <a:pPr marL="457200" lvl="3" indent="0" algn="just">
              <a:lnSpc>
                <a:spcPct val="100000"/>
              </a:lnSpc>
              <a:spcBef>
                <a:spcPts val="1200"/>
              </a:spcBef>
              <a:buNone/>
            </a:pPr>
            <a:r>
              <a:rPr lang="en-US" sz="1500" dirty="0" smtClean="0"/>
              <a:t>Each </a:t>
            </a:r>
            <a:r>
              <a:rPr lang="en-US" sz="1500" dirty="0"/>
              <a:t>tweet was read one-by-one and matched against a predefined list of valid user IDs. If a match was found, the tweet text was saved into </a:t>
            </a:r>
            <a:r>
              <a:rPr lang="en-US" sz="1500" dirty="0" smtClean="0"/>
              <a:t>memory. </a:t>
            </a:r>
            <a:endParaRPr lang="en-US" sz="1500" b="1" dirty="0" smtClean="0">
              <a:solidFill>
                <a:srgbClr val="00B0F0"/>
              </a:solidFill>
            </a:endParaRPr>
          </a:p>
          <a:p>
            <a:pPr marL="0" indent="0" algn="just">
              <a:lnSpc>
                <a:spcPct val="100000"/>
              </a:lnSpc>
              <a:buNone/>
            </a:pPr>
            <a:r>
              <a:rPr lang="en-US" sz="1500" b="1" dirty="0" smtClean="0">
                <a:solidFill>
                  <a:srgbClr val="00B0F0"/>
                </a:solidFill>
              </a:rPr>
              <a:t>Efficient and reliable image handling: </a:t>
            </a:r>
          </a:p>
          <a:p>
            <a:pPr lvl="1" algn="just">
              <a:lnSpc>
                <a:spcPct val="100000"/>
              </a:lnSpc>
              <a:buFont typeface="Wingdings" panose="05000000000000000000" pitchFamily="2" charset="2"/>
              <a:buChar char="ü"/>
            </a:pPr>
            <a:r>
              <a:rPr lang="en-US" sz="1100" b="1" dirty="0" smtClean="0"/>
              <a:t>TwiBot-22 provides paths to profile images. </a:t>
            </a:r>
          </a:p>
          <a:p>
            <a:pPr lvl="1" algn="just">
              <a:lnSpc>
                <a:spcPct val="100000"/>
              </a:lnSpc>
              <a:buFont typeface="Wingdings" panose="05000000000000000000" pitchFamily="2" charset="2"/>
              <a:buChar char="ü"/>
            </a:pPr>
            <a:r>
              <a:rPr lang="en-US" sz="1100" b="1" dirty="0" smtClean="0"/>
              <a:t>Downloading images on-demand during model training would have led to frequent failures due to missing URLs, timeouts or internet instability.</a:t>
            </a:r>
          </a:p>
          <a:p>
            <a:pPr lvl="2" algn="just">
              <a:lnSpc>
                <a:spcPct val="100000"/>
              </a:lnSpc>
              <a:spcBef>
                <a:spcPts val="1200"/>
              </a:spcBef>
              <a:buFont typeface="Wingdings" panose="05000000000000000000" pitchFamily="2" charset="2"/>
              <a:buChar char="§"/>
            </a:pPr>
            <a:r>
              <a:rPr lang="en-US" sz="1500" b="1" dirty="0" smtClean="0">
                <a:solidFill>
                  <a:srgbClr val="00B0F0"/>
                </a:solidFill>
              </a:rPr>
              <a:t> Solution</a:t>
            </a:r>
            <a:r>
              <a:rPr lang="en-US" sz="1500" b="1" dirty="0">
                <a:solidFill>
                  <a:srgbClr val="00B0F0"/>
                </a:solidFill>
              </a:rPr>
              <a:t>: </a:t>
            </a:r>
            <a:r>
              <a:rPr lang="en-US" sz="1500" dirty="0" smtClean="0"/>
              <a:t>A </a:t>
            </a:r>
            <a:r>
              <a:rPr lang="en-US" sz="1500" dirty="0"/>
              <a:t>dedicated preprocessing phase was added to download all valid profile images in advance. </a:t>
            </a:r>
            <a:endParaRPr lang="en-US" sz="1500" dirty="0" smtClean="0"/>
          </a:p>
          <a:p>
            <a:pPr marL="457200" lvl="3" indent="0" algn="just">
              <a:lnSpc>
                <a:spcPct val="100000"/>
              </a:lnSpc>
              <a:spcBef>
                <a:spcPts val="1200"/>
              </a:spcBef>
              <a:buNone/>
            </a:pPr>
            <a:r>
              <a:rPr lang="en-US" sz="1500" dirty="0" smtClean="0"/>
              <a:t>Corrupted </a:t>
            </a:r>
            <a:r>
              <a:rPr lang="en-US" sz="1500" dirty="0"/>
              <a:t>or broken images were skipped automatically.</a:t>
            </a:r>
            <a:endParaRPr lang="en-US" sz="1500" b="1" dirty="0">
              <a:solidFill>
                <a:srgbClr val="00B0F0"/>
              </a:solidFill>
            </a:endParaRPr>
          </a:p>
        </p:txBody>
      </p:sp>
    </p:spTree>
    <p:extLst>
      <p:ext uri="{BB962C8B-B14F-4D97-AF65-F5344CB8AC3E}">
        <p14:creationId xmlns:p14="http://schemas.microsoft.com/office/powerpoint/2010/main" val="291059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77342"/>
            <a:ext cx="10716986" cy="1326321"/>
          </a:xfrm>
        </p:spPr>
        <p:txBody>
          <a:bodyPr>
            <a:normAutofit/>
          </a:bodyPr>
          <a:lstStyle/>
          <a:p>
            <a:r>
              <a:rPr lang="en-US" sz="4400" dirty="0"/>
              <a:t>Multimodal Input Features and Processing Models</a:t>
            </a:r>
          </a:p>
        </p:txBody>
      </p:sp>
      <p:sp>
        <p:nvSpPr>
          <p:cNvPr id="4" name="Rectangle 1"/>
          <p:cNvSpPr>
            <a:spLocks noGrp="1" noChangeArrowheads="1"/>
          </p:cNvSpPr>
          <p:nvPr>
            <p:ph idx="1"/>
          </p:nvPr>
        </p:nvSpPr>
        <p:spPr bwMode="auto">
          <a:xfrm>
            <a:off x="913795" y="2167535"/>
            <a:ext cx="10281557" cy="369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500" b="1" dirty="0"/>
              <a:t>Multimodal Input </a:t>
            </a:r>
            <a:r>
              <a:rPr lang="en-US" sz="1500" b="1" dirty="0" smtClean="0"/>
              <a:t>Features</a:t>
            </a:r>
          </a:p>
          <a:p>
            <a:pPr lvl="1" algn="just">
              <a:buFont typeface="+mj-lt"/>
              <a:buAutoNum type="arabicPeriod"/>
            </a:pPr>
            <a:r>
              <a:rPr lang="en-US" sz="1500" b="1" dirty="0" smtClean="0"/>
              <a:t> Text</a:t>
            </a:r>
            <a:r>
              <a:rPr lang="en-US" sz="1500" dirty="0"/>
              <a:t>: </a:t>
            </a:r>
            <a:endParaRPr lang="en-US" sz="1500" dirty="0" smtClean="0"/>
          </a:p>
          <a:p>
            <a:pPr lvl="2" algn="just">
              <a:buFont typeface="Wingdings" panose="05000000000000000000" pitchFamily="2" charset="2"/>
              <a:buChar char="§"/>
            </a:pPr>
            <a:r>
              <a:rPr lang="en-US" sz="1500" dirty="0" smtClean="0"/>
              <a:t>Username</a:t>
            </a:r>
            <a:r>
              <a:rPr lang="en-US" sz="1500" dirty="0"/>
              <a:t>, profile bio, up to 10 tweets per </a:t>
            </a:r>
            <a:r>
              <a:rPr lang="en-US" sz="1500" dirty="0" smtClean="0"/>
              <a:t>user</a:t>
            </a:r>
          </a:p>
          <a:p>
            <a:pPr lvl="2" algn="just">
              <a:buFont typeface="Wingdings" panose="05000000000000000000" pitchFamily="2" charset="2"/>
              <a:buChar char="§"/>
            </a:pPr>
            <a:r>
              <a:rPr lang="en-US" sz="1500" b="1" dirty="0" smtClean="0"/>
              <a:t>Processing </a:t>
            </a:r>
            <a:r>
              <a:rPr lang="en-US" sz="1500" b="1" dirty="0"/>
              <a:t>Model</a:t>
            </a:r>
            <a:r>
              <a:rPr lang="en-US" sz="1500" dirty="0"/>
              <a:t>: </a:t>
            </a:r>
            <a:r>
              <a:rPr lang="en-US" sz="1500" b="1" dirty="0" err="1"/>
              <a:t>RoBERTa</a:t>
            </a:r>
            <a:r>
              <a:rPr lang="en-US" sz="1500" b="1" dirty="0"/>
              <a:t>-base (Transformer</a:t>
            </a:r>
            <a:r>
              <a:rPr lang="en-US" sz="1500" b="1" dirty="0" smtClean="0"/>
              <a:t>)</a:t>
            </a:r>
          </a:p>
          <a:p>
            <a:pPr lvl="2" algn="just">
              <a:buFont typeface="Wingdings" panose="05000000000000000000" pitchFamily="2" charset="2"/>
              <a:buChar char="§"/>
            </a:pPr>
            <a:r>
              <a:rPr lang="en-US" sz="1500" dirty="0"/>
              <a:t>Tokenizes and encodes text into a 768D </a:t>
            </a:r>
            <a:r>
              <a:rPr lang="en-US" sz="1500" dirty="0" smtClean="0"/>
              <a:t>vector </a:t>
            </a:r>
            <a:r>
              <a:rPr lang="en-US" sz="1500" dirty="0" smtClean="0">
                <a:sym typeface="Wingdings" panose="05000000000000000000" pitchFamily="2" charset="2"/>
              </a:rPr>
              <a:t> </a:t>
            </a:r>
            <a:r>
              <a:rPr lang="en-US" sz="1500" dirty="0"/>
              <a:t>Outputs a 256D semantic embedding after projection </a:t>
            </a:r>
            <a:endParaRPr lang="en-US" sz="1500" b="1" dirty="0" smtClean="0"/>
          </a:p>
          <a:p>
            <a:pPr lvl="1" algn="just">
              <a:buFont typeface="+mj-lt"/>
              <a:buAutoNum type="arabicPeriod"/>
            </a:pPr>
            <a:r>
              <a:rPr lang="en-US" sz="1500" b="1" dirty="0" smtClean="0"/>
              <a:t> Behavioral Data</a:t>
            </a:r>
            <a:r>
              <a:rPr lang="en-US" sz="1500" dirty="0" smtClean="0"/>
              <a:t>: </a:t>
            </a:r>
          </a:p>
          <a:p>
            <a:pPr lvl="2" algn="just">
              <a:buFont typeface="Wingdings" panose="05000000000000000000" pitchFamily="2" charset="2"/>
              <a:buChar char="§"/>
            </a:pPr>
            <a:r>
              <a:rPr lang="en-US" sz="1500" dirty="0" smtClean="0"/>
              <a:t>Follower/following ratio, Log-transformed </a:t>
            </a:r>
            <a:r>
              <a:rPr lang="en-US" sz="1500" dirty="0"/>
              <a:t>tweet, follower, following </a:t>
            </a:r>
            <a:r>
              <a:rPr lang="en-US" sz="1500" dirty="0" smtClean="0"/>
              <a:t>counts</a:t>
            </a:r>
          </a:p>
          <a:p>
            <a:pPr lvl="2" algn="just">
              <a:buFont typeface="Wingdings" panose="05000000000000000000" pitchFamily="2" charset="2"/>
              <a:buChar char="§"/>
            </a:pPr>
            <a:r>
              <a:rPr lang="en-US" sz="1500" b="1" dirty="0" smtClean="0"/>
              <a:t>Processing </a:t>
            </a:r>
            <a:r>
              <a:rPr lang="en-US" sz="1500" b="1" dirty="0"/>
              <a:t>Model</a:t>
            </a:r>
            <a:r>
              <a:rPr lang="en-US" sz="1500" dirty="0"/>
              <a:t>: </a:t>
            </a:r>
            <a:r>
              <a:rPr lang="en-US" sz="1500" b="1" dirty="0"/>
              <a:t>Custom Feedforward Neural </a:t>
            </a:r>
            <a:r>
              <a:rPr lang="en-US" sz="1500" b="1" dirty="0" smtClean="0"/>
              <a:t>Network</a:t>
            </a:r>
          </a:p>
          <a:p>
            <a:pPr lvl="2" algn="just">
              <a:buFont typeface="Wingdings" panose="05000000000000000000" pitchFamily="2" charset="2"/>
              <a:buChar char="§"/>
            </a:pPr>
            <a:r>
              <a:rPr lang="en-US" sz="1500" dirty="0" smtClean="0"/>
              <a:t>Outputs a 32D </a:t>
            </a:r>
            <a:r>
              <a:rPr lang="en-US" sz="1500" dirty="0"/>
              <a:t>normalized behavior embedding</a:t>
            </a:r>
          </a:p>
          <a:p>
            <a:pPr lvl="1" algn="just">
              <a:buFont typeface="+mj-lt"/>
              <a:buAutoNum type="arabicPeriod"/>
            </a:pPr>
            <a:r>
              <a:rPr lang="en-US" sz="1500" b="1" dirty="0" smtClean="0"/>
              <a:t> Image</a:t>
            </a:r>
            <a:r>
              <a:rPr lang="en-US" sz="1500" dirty="0"/>
              <a:t>: </a:t>
            </a:r>
            <a:endParaRPr lang="en-US" sz="1500" dirty="0" smtClean="0"/>
          </a:p>
          <a:p>
            <a:pPr lvl="2" algn="just">
              <a:buFont typeface="Wingdings" panose="05000000000000000000" pitchFamily="2" charset="2"/>
              <a:buChar char="§"/>
            </a:pPr>
            <a:r>
              <a:rPr lang="en-US" sz="1500" dirty="0"/>
              <a:t>Profile pictures (if available)</a:t>
            </a:r>
            <a:endParaRPr lang="en-US" sz="1500" dirty="0" smtClean="0"/>
          </a:p>
          <a:p>
            <a:pPr lvl="2" algn="just">
              <a:buFont typeface="Wingdings" panose="05000000000000000000" pitchFamily="2" charset="2"/>
              <a:buChar char="§"/>
            </a:pPr>
            <a:r>
              <a:rPr lang="en-US" sz="1500" b="1" dirty="0" smtClean="0"/>
              <a:t>Processing </a:t>
            </a:r>
            <a:r>
              <a:rPr lang="en-US" sz="1500" b="1" dirty="0"/>
              <a:t>Model: CLIP </a:t>
            </a:r>
            <a:r>
              <a:rPr lang="en-US" sz="1500" b="1" dirty="0" err="1"/>
              <a:t>ViT</a:t>
            </a:r>
            <a:r>
              <a:rPr lang="en-US" sz="1500" b="1" dirty="0"/>
              <a:t>-B/32 (Transformer Vision Encoder by </a:t>
            </a:r>
            <a:r>
              <a:rPr lang="en-US" sz="1500" b="1" dirty="0" err="1"/>
              <a:t>OpenAI</a:t>
            </a:r>
            <a:r>
              <a:rPr lang="en-US" sz="1500" b="1" dirty="0" smtClean="0"/>
              <a:t>)</a:t>
            </a:r>
          </a:p>
          <a:p>
            <a:pPr lvl="2" algn="just">
              <a:buFont typeface="Wingdings" panose="05000000000000000000" pitchFamily="2" charset="2"/>
              <a:buChar char="§"/>
            </a:pPr>
            <a:r>
              <a:rPr lang="en-US" sz="1500" dirty="0" smtClean="0"/>
              <a:t>Outputs a </a:t>
            </a:r>
            <a:r>
              <a:rPr lang="en-US" sz="1500" dirty="0"/>
              <a:t>512D semantic </a:t>
            </a:r>
            <a:r>
              <a:rPr lang="en-US" sz="1500" dirty="0" smtClean="0"/>
              <a:t>vector </a:t>
            </a:r>
            <a:r>
              <a:rPr lang="en-US" sz="1500" dirty="0" smtClean="0">
                <a:sym typeface="Wingdings" panose="05000000000000000000" pitchFamily="2" charset="2"/>
              </a:rPr>
              <a:t> </a:t>
            </a:r>
            <a:r>
              <a:rPr lang="en-US" sz="1500" dirty="0" smtClean="0"/>
              <a:t>Projected </a:t>
            </a:r>
            <a:r>
              <a:rPr lang="en-US" sz="1500" dirty="0"/>
              <a:t>to 128D image </a:t>
            </a:r>
            <a:r>
              <a:rPr lang="en-US" sz="1500" dirty="0" smtClean="0"/>
              <a:t>embedding (If </a:t>
            </a:r>
            <a:r>
              <a:rPr lang="en-US" sz="1500" dirty="0"/>
              <a:t>missing, a trainable fallback embedding is </a:t>
            </a:r>
            <a:r>
              <a:rPr lang="en-US" sz="1500" dirty="0" smtClean="0"/>
              <a:t>used)</a:t>
            </a:r>
            <a:endParaRPr lang="en-US" sz="1500" dirty="0"/>
          </a:p>
        </p:txBody>
      </p:sp>
    </p:spTree>
    <p:extLst>
      <p:ext uri="{BB962C8B-B14F-4D97-AF65-F5344CB8AC3E}">
        <p14:creationId xmlns:p14="http://schemas.microsoft.com/office/powerpoint/2010/main" val="2119555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72500"/>
            <a:ext cx="10353761" cy="1326321"/>
          </a:xfrm>
        </p:spPr>
        <p:txBody>
          <a:bodyPr/>
          <a:lstStyle/>
          <a:p>
            <a:r>
              <a:rPr lang="en-US" dirty="0"/>
              <a:t>Model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85" y="672500"/>
            <a:ext cx="3282073" cy="5834797"/>
          </a:xfrm>
          <a:prstGeom prst="rect">
            <a:avLst/>
          </a:prstGeom>
        </p:spPr>
      </p:pic>
    </p:spTree>
    <p:extLst>
      <p:ext uri="{BB962C8B-B14F-4D97-AF65-F5344CB8AC3E}">
        <p14:creationId xmlns:p14="http://schemas.microsoft.com/office/powerpoint/2010/main" val="2505755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a:t>Model Architecture </a:t>
            </a:r>
            <a:r>
              <a:rPr lang="en-US" sz="2800" dirty="0"/>
              <a:t>- </a:t>
            </a:r>
            <a:r>
              <a:rPr lang="en-US" sz="2800" dirty="0" err="1"/>
              <a:t>TexT</a:t>
            </a:r>
            <a:r>
              <a:rPr lang="en-US" sz="2800" dirty="0"/>
              <a:t> Encoder</a:t>
            </a:r>
            <a:endParaRPr lang="en-US" sz="2800" dirty="0"/>
          </a:p>
        </p:txBody>
      </p:sp>
      <p:pic>
        <p:nvPicPr>
          <p:cNvPr id="3" name="Picture 2"/>
          <p:cNvPicPr>
            <a:picLocks noChangeAspect="1"/>
          </p:cNvPicPr>
          <p:nvPr/>
        </p:nvPicPr>
        <p:blipFill>
          <a:blip r:embed="rId2"/>
          <a:stretch>
            <a:fillRect/>
          </a:stretch>
        </p:blipFill>
        <p:spPr>
          <a:xfrm>
            <a:off x="9626804" y="1112762"/>
            <a:ext cx="1477941" cy="5234819"/>
          </a:xfrm>
          <a:prstGeom prst="rect">
            <a:avLst/>
          </a:prstGeom>
        </p:spPr>
      </p:pic>
      <p:sp>
        <p:nvSpPr>
          <p:cNvPr id="6" name="Rectangle 1"/>
          <p:cNvSpPr txBox="1">
            <a:spLocks noChangeArrowheads="1"/>
          </p:cNvSpPr>
          <p:nvPr/>
        </p:nvSpPr>
        <p:spPr bwMode="auto">
          <a:xfrm>
            <a:off x="913794" y="2162048"/>
            <a:ext cx="8535006" cy="410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
            </a:pPr>
            <a:r>
              <a:rPr lang="en-US" sz="1200" dirty="0" smtClean="0"/>
              <a:t> The user’s profile data (username, profile description and tweet) is concatenated into a single long text block.</a:t>
            </a:r>
          </a:p>
          <a:p>
            <a:pPr algn="just">
              <a:buFont typeface="Wingdings" panose="05000000000000000000" pitchFamily="2" charset="2"/>
              <a:buChar char="§"/>
            </a:pPr>
            <a:r>
              <a:rPr lang="en-US" sz="1200" dirty="0" smtClean="0"/>
              <a:t> This input is first passed to the </a:t>
            </a:r>
            <a:r>
              <a:rPr lang="en-US" sz="1200" dirty="0" err="1" smtClean="0"/>
              <a:t>RoBERTa</a:t>
            </a:r>
            <a:r>
              <a:rPr lang="en-US" sz="1200" dirty="0" smtClean="0"/>
              <a:t>-base tokenizer (Byte-Pair Encoding (BPE)). The output includes a list of token IDs representing the input sentence (max 512 tokens) and a binary list marking real tokens (1) vs padding (0):</a:t>
            </a:r>
          </a:p>
          <a:p>
            <a:pPr marL="173736" lvl="1" indent="0" algn="just">
              <a:buFont typeface="Wingdings 3" pitchFamily="18" charset="2"/>
              <a:buNone/>
            </a:pPr>
            <a:r>
              <a:rPr lang="en-US" sz="900" dirty="0" err="1" smtClean="0">
                <a:solidFill>
                  <a:srgbClr val="00B0F0"/>
                </a:solidFill>
              </a:rPr>
              <a:t>input_ids</a:t>
            </a:r>
            <a:r>
              <a:rPr lang="en-US" sz="900" dirty="0" smtClean="0">
                <a:solidFill>
                  <a:srgbClr val="00B0F0"/>
                </a:solidFill>
              </a:rPr>
              <a:t> = [0, 1332, 435, 9871, 204, 4, 2, 1, 1, ..., 1] # Length 512</a:t>
            </a:r>
          </a:p>
          <a:p>
            <a:pPr marL="173736" lvl="1" indent="0" algn="just">
              <a:buFont typeface="Wingdings 3" pitchFamily="18" charset="2"/>
              <a:buNone/>
            </a:pPr>
            <a:r>
              <a:rPr lang="en-US" sz="900" dirty="0" err="1" smtClean="0">
                <a:solidFill>
                  <a:srgbClr val="00B0F0"/>
                </a:solidFill>
              </a:rPr>
              <a:t>attention_mask</a:t>
            </a:r>
            <a:r>
              <a:rPr lang="en-US" sz="900" dirty="0" smtClean="0">
                <a:solidFill>
                  <a:srgbClr val="00B0F0"/>
                </a:solidFill>
              </a:rPr>
              <a:t> = [1, 1, 1, 1, 1, 1, 1, 0, 0, ..., 0]</a:t>
            </a:r>
          </a:p>
          <a:p>
            <a:pPr algn="just">
              <a:buFont typeface="Wingdings" panose="05000000000000000000" pitchFamily="2" charset="2"/>
              <a:buChar char="§"/>
            </a:pPr>
            <a:r>
              <a:rPr lang="en-US" sz="1200" dirty="0" smtClean="0"/>
              <a:t> The tokenized output is then passed to the </a:t>
            </a:r>
            <a:r>
              <a:rPr lang="en-US" sz="1200" dirty="0" err="1" smtClean="0"/>
              <a:t>RoBERTa</a:t>
            </a:r>
            <a:r>
              <a:rPr lang="en-US" sz="1200" dirty="0" smtClean="0"/>
              <a:t>-base transformer encoder, a </a:t>
            </a:r>
            <a:r>
              <a:rPr lang="en-US" sz="1200" dirty="0" err="1" smtClean="0"/>
              <a:t>pretrained</a:t>
            </a:r>
            <a:r>
              <a:rPr lang="en-US" sz="1200" dirty="0" smtClean="0"/>
              <a:t> model from Hugging Face consisting of 12 identical transformer layers. Each layer is composed of two key subcomponents:</a:t>
            </a:r>
          </a:p>
          <a:p>
            <a:pPr marL="173736" lvl="1" indent="0" algn="just">
              <a:buFont typeface="Wingdings 3" pitchFamily="18" charset="2"/>
              <a:buNone/>
            </a:pPr>
            <a:r>
              <a:rPr lang="en-US" sz="1050" dirty="0" smtClean="0"/>
              <a:t>1. Multi-head Self-Attention Block</a:t>
            </a:r>
          </a:p>
          <a:p>
            <a:pPr marL="356616" lvl="2" indent="0" algn="just">
              <a:buFont typeface="Wingdings 3" pitchFamily="18" charset="2"/>
              <a:buNone/>
            </a:pPr>
            <a:r>
              <a:rPr lang="en-US" sz="900" dirty="0" smtClean="0"/>
              <a:t>Each self-attention block contains 12 parallel attention heads (a single self-attention mechanism) that capture different types of relationships in the text.</a:t>
            </a:r>
          </a:p>
          <a:p>
            <a:pPr marL="173736" lvl="1" indent="0" algn="just">
              <a:buFont typeface="Wingdings 3" pitchFamily="18" charset="2"/>
              <a:buNone/>
            </a:pPr>
            <a:r>
              <a:rPr lang="en-US" sz="1050" dirty="0" smtClean="0"/>
              <a:t>2. Feedforward Neural Network (FFN)</a:t>
            </a:r>
          </a:p>
          <a:p>
            <a:pPr marL="356616" lvl="2" indent="0" algn="just">
              <a:buFont typeface="Wingdings 3" pitchFamily="18" charset="2"/>
              <a:buNone/>
            </a:pPr>
            <a:r>
              <a:rPr lang="en-US" sz="900" dirty="0" smtClean="0"/>
              <a:t>A two-layer fully connected network with a hidden size of 3072 and GELU activation. The FFN processes each token representation independently, helping it refine its meaning using the context gathered from attention block.</a:t>
            </a:r>
          </a:p>
          <a:p>
            <a:pPr marL="356616" lvl="2" indent="0" algn="just">
              <a:buNone/>
            </a:pPr>
            <a:r>
              <a:rPr lang="en-US" sz="900" dirty="0" smtClean="0"/>
              <a:t>This sequence of operations is repeated 12 times, once per transformer layer </a:t>
            </a:r>
            <a:r>
              <a:rPr lang="en-US" sz="900" dirty="0" smtClean="0">
                <a:sym typeface="Wingdings" panose="05000000000000000000" pitchFamily="2" charset="2"/>
              </a:rPr>
              <a:t></a:t>
            </a:r>
            <a:r>
              <a:rPr lang="en-US" sz="900" dirty="0" smtClean="0"/>
              <a:t> build deep and rich semantic representations of text:</a:t>
            </a:r>
          </a:p>
          <a:p>
            <a:pPr marL="356616" lvl="2" indent="0" algn="just">
              <a:buNone/>
            </a:pPr>
            <a:r>
              <a:rPr lang="en-US" sz="1000" dirty="0" smtClean="0">
                <a:solidFill>
                  <a:srgbClr val="00B0F0"/>
                </a:solidFill>
              </a:rPr>
              <a:t>Output Shape: (batch size=1,512,768)</a:t>
            </a:r>
          </a:p>
          <a:p>
            <a:pPr algn="just">
              <a:buFont typeface="Wingdings" panose="05000000000000000000" pitchFamily="2" charset="2"/>
              <a:buChar char="§"/>
            </a:pPr>
            <a:r>
              <a:rPr lang="en-US" sz="1200" dirty="0" smtClean="0"/>
              <a:t> The first vector “[CLS] token” is extracted and passed through a projection block (Neural Network) to reduce its dimensionality and enhance training stability:</a:t>
            </a:r>
          </a:p>
          <a:p>
            <a:pPr marL="173736" lvl="1" indent="0" algn="just">
              <a:buFont typeface="Wingdings 3" pitchFamily="18" charset="2"/>
              <a:buNone/>
            </a:pPr>
            <a:r>
              <a:rPr lang="en-US" sz="900" dirty="0" smtClean="0">
                <a:solidFill>
                  <a:srgbClr val="00B0F0"/>
                </a:solidFill>
              </a:rPr>
              <a:t>Linear(768 → 256) → </a:t>
            </a:r>
            <a:r>
              <a:rPr lang="en-US" sz="900" dirty="0" err="1" smtClean="0">
                <a:solidFill>
                  <a:srgbClr val="00B0F0"/>
                </a:solidFill>
              </a:rPr>
              <a:t>LayerNorm</a:t>
            </a:r>
            <a:r>
              <a:rPr lang="en-US" sz="900" dirty="0" smtClean="0">
                <a:solidFill>
                  <a:srgbClr val="00B0F0"/>
                </a:solidFill>
              </a:rPr>
              <a:t> → </a:t>
            </a:r>
            <a:r>
              <a:rPr lang="en-US" sz="900" dirty="0" err="1" smtClean="0">
                <a:solidFill>
                  <a:srgbClr val="00B0F0"/>
                </a:solidFill>
              </a:rPr>
              <a:t>ReLU</a:t>
            </a:r>
            <a:r>
              <a:rPr lang="en-US" sz="900" dirty="0" smtClean="0">
                <a:solidFill>
                  <a:srgbClr val="00B0F0"/>
                </a:solidFill>
              </a:rPr>
              <a:t> → Dropout</a:t>
            </a:r>
          </a:p>
          <a:p>
            <a:pPr marL="173736" lvl="1" indent="0" algn="just">
              <a:buNone/>
            </a:pPr>
            <a:r>
              <a:rPr lang="en-US" sz="1000" dirty="0" smtClean="0"/>
              <a:t>The result is a 256-dimensional text embedding that captures the semantic and stylistic features of the user’s profile and tweet content.</a:t>
            </a:r>
            <a:endParaRPr lang="en-US" sz="1000" dirty="0"/>
          </a:p>
        </p:txBody>
      </p:sp>
    </p:spTree>
    <p:extLst>
      <p:ext uri="{BB962C8B-B14F-4D97-AF65-F5344CB8AC3E}">
        <p14:creationId xmlns:p14="http://schemas.microsoft.com/office/powerpoint/2010/main" val="1127588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a:t>Model Architecture </a:t>
            </a:r>
            <a:r>
              <a:rPr lang="en-US" sz="2800" dirty="0" smtClean="0"/>
              <a:t>– Behavioral </a:t>
            </a:r>
            <a:r>
              <a:rPr lang="en-US" sz="2800" dirty="0"/>
              <a:t>Encoder</a:t>
            </a:r>
          </a:p>
        </p:txBody>
      </p:sp>
      <p:sp>
        <p:nvSpPr>
          <p:cNvPr id="4" name="Rectangle 1"/>
          <p:cNvSpPr>
            <a:spLocks noGrp="1" noChangeArrowheads="1"/>
          </p:cNvSpPr>
          <p:nvPr>
            <p:ph idx="1"/>
          </p:nvPr>
        </p:nvSpPr>
        <p:spPr bwMode="auto">
          <a:xfrm>
            <a:off x="913794" y="2052225"/>
            <a:ext cx="7901216" cy="301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1800" dirty="0"/>
              <a:t> </a:t>
            </a:r>
            <a:r>
              <a:rPr lang="en-US" sz="1800" dirty="0" smtClean="0"/>
              <a:t>From </a:t>
            </a:r>
            <a:r>
              <a:rPr lang="en-US" sz="1800" dirty="0"/>
              <a:t>each user’s metadata, four numerical features are computed:</a:t>
            </a:r>
          </a:p>
          <a:p>
            <a:pPr lvl="1" algn="just">
              <a:buFont typeface="Wingdings" panose="05000000000000000000" pitchFamily="2" charset="2"/>
              <a:buChar char="§"/>
            </a:pPr>
            <a:r>
              <a:rPr lang="en-US" sz="1400" dirty="0" smtClean="0"/>
              <a:t> </a:t>
            </a:r>
            <a:r>
              <a:rPr lang="en-US" sz="1400" dirty="0"/>
              <a:t>Follower/following ratio</a:t>
            </a:r>
          </a:p>
          <a:p>
            <a:pPr lvl="1" algn="just">
              <a:buFont typeface="Wingdings" panose="05000000000000000000" pitchFamily="2" charset="2"/>
              <a:buChar char="§"/>
            </a:pPr>
            <a:r>
              <a:rPr lang="en-US" sz="1400" dirty="0" smtClean="0"/>
              <a:t> </a:t>
            </a:r>
            <a:r>
              <a:rPr lang="en-US" sz="1400" dirty="0"/>
              <a:t>Log of follower count</a:t>
            </a:r>
          </a:p>
          <a:p>
            <a:pPr lvl="1" algn="just">
              <a:buFont typeface="Wingdings" panose="05000000000000000000" pitchFamily="2" charset="2"/>
              <a:buChar char="§"/>
            </a:pPr>
            <a:r>
              <a:rPr lang="en-US" sz="1400" dirty="0" smtClean="0"/>
              <a:t> </a:t>
            </a:r>
            <a:r>
              <a:rPr lang="en-US" sz="1400" dirty="0"/>
              <a:t>Log of following count</a:t>
            </a:r>
          </a:p>
          <a:p>
            <a:pPr lvl="1" algn="just">
              <a:buFont typeface="Wingdings" panose="05000000000000000000" pitchFamily="2" charset="2"/>
              <a:buChar char="§"/>
            </a:pPr>
            <a:r>
              <a:rPr lang="en-US" sz="1400" dirty="0" smtClean="0"/>
              <a:t> </a:t>
            </a:r>
            <a:r>
              <a:rPr lang="en-US" sz="1400" dirty="0"/>
              <a:t>Log of tweet </a:t>
            </a:r>
            <a:r>
              <a:rPr lang="en-US" sz="1400" dirty="0" smtClean="0"/>
              <a:t>count</a:t>
            </a:r>
          </a:p>
          <a:p>
            <a:pPr marL="128016" lvl="1" indent="0" algn="just">
              <a:buNone/>
            </a:pPr>
            <a:r>
              <a:rPr lang="en-US" sz="1200" dirty="0" smtClean="0"/>
              <a:t>Logarithmic </a:t>
            </a:r>
            <a:r>
              <a:rPr lang="en-US" sz="1200" dirty="0"/>
              <a:t>transformation is used to compress large ranges and reduce skewness in distributions</a:t>
            </a:r>
            <a:r>
              <a:rPr lang="en-US" sz="1200" dirty="0" smtClean="0"/>
              <a:t>.</a:t>
            </a:r>
          </a:p>
          <a:p>
            <a:pPr marL="128016" lvl="1" indent="0" algn="just">
              <a:buNone/>
            </a:pPr>
            <a:endParaRPr lang="en-US" sz="1050" dirty="0"/>
          </a:p>
          <a:p>
            <a:pPr marL="128016" lvl="1" indent="0" algn="just">
              <a:buNone/>
            </a:pPr>
            <a:endParaRPr lang="en-US" sz="1050" dirty="0"/>
          </a:p>
          <a:p>
            <a:pPr algn="just">
              <a:buFont typeface="Wingdings" panose="05000000000000000000" pitchFamily="2" charset="2"/>
              <a:buChar char="§"/>
            </a:pPr>
            <a:r>
              <a:rPr lang="en-US" sz="1800" dirty="0" smtClean="0"/>
              <a:t> </a:t>
            </a:r>
            <a:r>
              <a:rPr lang="en-US" sz="1800" dirty="0"/>
              <a:t>The resulting 4D feature vector is passed through a dedicated feed-forward projection </a:t>
            </a:r>
            <a:r>
              <a:rPr lang="en-US" sz="1800" dirty="0" smtClean="0"/>
              <a:t>block:</a:t>
            </a:r>
            <a:endParaRPr lang="en-US" sz="1800" dirty="0"/>
          </a:p>
          <a:p>
            <a:pPr marL="173736" lvl="1" indent="0" algn="just">
              <a:buNone/>
            </a:pPr>
            <a:r>
              <a:rPr lang="en-US" sz="1400" dirty="0">
                <a:solidFill>
                  <a:srgbClr val="00B0F0"/>
                </a:solidFill>
              </a:rPr>
              <a:t>Linear(4 → 32) → </a:t>
            </a:r>
            <a:r>
              <a:rPr lang="en-US" sz="1400" dirty="0" err="1">
                <a:solidFill>
                  <a:srgbClr val="00B0F0"/>
                </a:solidFill>
              </a:rPr>
              <a:t>LayerNorm</a:t>
            </a:r>
            <a:r>
              <a:rPr lang="en-US" sz="1400" dirty="0">
                <a:solidFill>
                  <a:srgbClr val="00B0F0"/>
                </a:solidFill>
              </a:rPr>
              <a:t> → </a:t>
            </a:r>
            <a:r>
              <a:rPr lang="en-US" sz="1400" dirty="0" err="1">
                <a:solidFill>
                  <a:srgbClr val="00B0F0"/>
                </a:solidFill>
              </a:rPr>
              <a:t>ReLU</a:t>
            </a:r>
            <a:r>
              <a:rPr lang="en-US" sz="1400" dirty="0">
                <a:solidFill>
                  <a:srgbClr val="00B0F0"/>
                </a:solidFill>
              </a:rPr>
              <a:t> → </a:t>
            </a:r>
            <a:r>
              <a:rPr lang="en-US" sz="1400" dirty="0" smtClean="0">
                <a:solidFill>
                  <a:srgbClr val="00B0F0"/>
                </a:solidFill>
              </a:rPr>
              <a:t>Dropout</a:t>
            </a:r>
            <a:endParaRPr lang="en-US" sz="1400" dirty="0">
              <a:solidFill>
                <a:srgbClr val="00B0F0"/>
              </a:solidFill>
            </a:endParaRPr>
          </a:p>
        </p:txBody>
      </p:sp>
      <p:pic>
        <p:nvPicPr>
          <p:cNvPr id="5" name="Picture 4"/>
          <p:cNvPicPr>
            <a:picLocks noChangeAspect="1"/>
          </p:cNvPicPr>
          <p:nvPr/>
        </p:nvPicPr>
        <p:blipFill>
          <a:blip r:embed="rId2"/>
          <a:stretch>
            <a:fillRect/>
          </a:stretch>
        </p:blipFill>
        <p:spPr>
          <a:xfrm>
            <a:off x="8995707" y="1010998"/>
            <a:ext cx="2562432" cy="5283365"/>
          </a:xfrm>
          <a:prstGeom prst="rect">
            <a:avLst/>
          </a:prstGeom>
        </p:spPr>
      </p:pic>
    </p:spTree>
    <p:extLst>
      <p:ext uri="{BB962C8B-B14F-4D97-AF65-F5344CB8AC3E}">
        <p14:creationId xmlns:p14="http://schemas.microsoft.com/office/powerpoint/2010/main" val="337490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657986"/>
            <a:ext cx="10353761" cy="1326321"/>
          </a:xfrm>
        </p:spPr>
        <p:txBody>
          <a:bodyPr/>
          <a:lstStyle/>
          <a:p>
            <a:r>
              <a:rPr lang="en-US" dirty="0"/>
              <a:t>Model Architecture </a:t>
            </a:r>
            <a:r>
              <a:rPr lang="en-US" sz="2800" dirty="0" smtClean="0"/>
              <a:t>– Image </a:t>
            </a:r>
            <a:r>
              <a:rPr lang="en-US" sz="2800" dirty="0"/>
              <a:t>Encoder</a:t>
            </a:r>
          </a:p>
        </p:txBody>
      </p:sp>
      <p:sp>
        <p:nvSpPr>
          <p:cNvPr id="4" name="Rectangle 1"/>
          <p:cNvSpPr>
            <a:spLocks noGrp="1" noChangeArrowheads="1"/>
          </p:cNvSpPr>
          <p:nvPr>
            <p:ph idx="1"/>
          </p:nvPr>
        </p:nvSpPr>
        <p:spPr bwMode="auto">
          <a:xfrm>
            <a:off x="913794" y="1935247"/>
            <a:ext cx="7901216" cy="415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US" sz="1600" dirty="0"/>
              <a:t> </a:t>
            </a:r>
            <a:r>
              <a:rPr lang="en-US" sz="1200" dirty="0" smtClean="0"/>
              <a:t>Image </a:t>
            </a:r>
            <a:r>
              <a:rPr lang="en-US" sz="1200" dirty="0"/>
              <a:t>H</a:t>
            </a:r>
            <a:r>
              <a:rPr lang="en-US" sz="1200" dirty="0" smtClean="0"/>
              <a:t>andling:</a:t>
            </a:r>
            <a:endParaRPr lang="en-US" sz="1200" dirty="0"/>
          </a:p>
          <a:p>
            <a:pPr lvl="1" algn="just">
              <a:buFont typeface="Wingdings" panose="05000000000000000000" pitchFamily="2" charset="2"/>
              <a:buChar char="§"/>
            </a:pPr>
            <a:r>
              <a:rPr lang="en-US" sz="1050" dirty="0" smtClean="0"/>
              <a:t>TwiBot-22 </a:t>
            </a:r>
            <a:r>
              <a:rPr lang="en-US" sz="1050" dirty="0"/>
              <a:t>provides paths to profile images but does not include precomputed image features. </a:t>
            </a:r>
            <a:endParaRPr lang="en-US" sz="1050" dirty="0" smtClean="0"/>
          </a:p>
          <a:p>
            <a:pPr lvl="1" algn="just">
              <a:buFont typeface="Wingdings" panose="05000000000000000000" pitchFamily="2" charset="2"/>
              <a:buChar char="§"/>
            </a:pPr>
            <a:r>
              <a:rPr lang="en-US" sz="1050" dirty="0"/>
              <a:t>A dedicated preprocessing phase was added to download all valid profile images in </a:t>
            </a:r>
            <a:r>
              <a:rPr lang="en-US" sz="1050" dirty="0" smtClean="0"/>
              <a:t>advance.</a:t>
            </a:r>
            <a:endParaRPr lang="en-US" sz="800" dirty="0"/>
          </a:p>
          <a:p>
            <a:pPr algn="just">
              <a:buFont typeface="Wingdings" panose="05000000000000000000" pitchFamily="2" charset="2"/>
              <a:buChar char="§"/>
            </a:pPr>
            <a:r>
              <a:rPr lang="en-US" sz="1200" dirty="0"/>
              <a:t> </a:t>
            </a:r>
            <a:r>
              <a:rPr lang="en-US" sz="1200" dirty="0" smtClean="0"/>
              <a:t>Each </a:t>
            </a:r>
            <a:r>
              <a:rPr lang="en-US" sz="1200" dirty="0"/>
              <a:t>profile image is passed through the CLIP </a:t>
            </a:r>
            <a:r>
              <a:rPr lang="en-US" sz="1200" dirty="0" err="1"/>
              <a:t>ViT</a:t>
            </a:r>
            <a:r>
              <a:rPr lang="en-US" sz="1200" dirty="0"/>
              <a:t>-B/32 image encoder, a </a:t>
            </a:r>
            <a:r>
              <a:rPr lang="en-US" sz="1200" dirty="0" err="1"/>
              <a:t>pretrained</a:t>
            </a:r>
            <a:r>
              <a:rPr lang="en-US" sz="1200" dirty="0"/>
              <a:t> transformer model from </a:t>
            </a:r>
            <a:r>
              <a:rPr lang="en-US" sz="1200" dirty="0" err="1" smtClean="0"/>
              <a:t>OpenAI</a:t>
            </a:r>
            <a:r>
              <a:rPr lang="en-US" sz="1200" dirty="0" smtClean="0"/>
              <a:t>.</a:t>
            </a:r>
          </a:p>
          <a:p>
            <a:pPr lvl="1" algn="just">
              <a:buFont typeface="Wingdings" panose="05000000000000000000" pitchFamily="2" charset="2"/>
              <a:buChar char="ü"/>
            </a:pPr>
            <a:endParaRPr lang="en-US" sz="1200" dirty="0" smtClean="0"/>
          </a:p>
          <a:p>
            <a:pPr lvl="1" algn="just">
              <a:buFont typeface="Wingdings" panose="05000000000000000000" pitchFamily="2" charset="2"/>
              <a:buChar char="ü"/>
            </a:pPr>
            <a:r>
              <a:rPr lang="en-US" sz="1200" dirty="0" smtClean="0"/>
              <a:t> CLIP </a:t>
            </a:r>
            <a:r>
              <a:rPr lang="en-US" sz="1200" dirty="0"/>
              <a:t>generates a 512-dimensional vector for each image, capturing abstract concepts like gender cues, image quality, </a:t>
            </a:r>
            <a:r>
              <a:rPr lang="en-US" sz="1200" dirty="0" smtClean="0"/>
              <a:t>realism </a:t>
            </a:r>
            <a:r>
              <a:rPr lang="en-US" sz="1200" dirty="0"/>
              <a:t>and </a:t>
            </a:r>
            <a:r>
              <a:rPr lang="en-US" sz="1200" dirty="0" smtClean="0"/>
              <a:t>more.</a:t>
            </a:r>
          </a:p>
          <a:p>
            <a:pPr algn="just">
              <a:buFont typeface="Wingdings" panose="05000000000000000000" pitchFamily="2" charset="2"/>
              <a:buChar char="§"/>
            </a:pPr>
            <a:r>
              <a:rPr lang="en-US" sz="1200" dirty="0" smtClean="0"/>
              <a:t> Initially</a:t>
            </a:r>
            <a:r>
              <a:rPr lang="en-US" sz="1200" dirty="0"/>
              <a:t>, users without a valid profile image were simply assigned a fixed zero vector of shape "512" like [</a:t>
            </a:r>
            <a:r>
              <a:rPr lang="en-US" sz="1200" dirty="0" smtClean="0"/>
              <a:t>0, </a:t>
            </a:r>
            <a:r>
              <a:rPr lang="en-US" sz="1200" dirty="0"/>
              <a:t>0, ..., 0] </a:t>
            </a:r>
            <a:r>
              <a:rPr lang="en-US" sz="1200" dirty="0" smtClean="0">
                <a:sym typeface="Wingdings" panose="05000000000000000000" pitchFamily="2" charset="2"/>
              </a:rPr>
              <a:t></a:t>
            </a:r>
            <a:r>
              <a:rPr lang="en-US" sz="1200" dirty="0" smtClean="0"/>
              <a:t> </a:t>
            </a:r>
            <a:r>
              <a:rPr lang="en-US" sz="1200" dirty="0"/>
              <a:t>hard distinction between users with and without images, which could negatively impact the model's </a:t>
            </a:r>
            <a:r>
              <a:rPr lang="en-US" sz="1200" dirty="0" smtClean="0"/>
              <a:t>generalization.</a:t>
            </a:r>
          </a:p>
          <a:p>
            <a:pPr marL="173736" lvl="1" indent="0" algn="just">
              <a:buNone/>
            </a:pPr>
            <a:endParaRPr lang="en-US" sz="1050" dirty="0" smtClean="0"/>
          </a:p>
          <a:p>
            <a:pPr marL="345186" lvl="1" indent="-171450" algn="just">
              <a:buFont typeface="Wingdings" panose="05000000000000000000" pitchFamily="2" charset="2"/>
              <a:buChar char="ü"/>
            </a:pPr>
            <a:r>
              <a:rPr lang="en-US" sz="1200" dirty="0" smtClean="0"/>
              <a:t>To </a:t>
            </a:r>
            <a:r>
              <a:rPr lang="en-US" sz="1200" dirty="0"/>
              <a:t>address this, the zero vector strategy </a:t>
            </a:r>
            <a:r>
              <a:rPr lang="en-US" sz="1200" dirty="0" smtClean="0"/>
              <a:t>with </a:t>
            </a:r>
            <a:r>
              <a:rPr lang="en-US" sz="1200" dirty="0"/>
              <a:t>a learnable fallback </a:t>
            </a:r>
            <a:r>
              <a:rPr lang="en-US" sz="1200" dirty="0" smtClean="0"/>
              <a:t>embedding, </a:t>
            </a:r>
            <a:r>
              <a:rPr lang="en-US" sz="1200" dirty="0"/>
              <a:t>was replaced</a:t>
            </a:r>
            <a:r>
              <a:rPr lang="en-US" sz="1200" dirty="0" smtClean="0"/>
              <a:t> </a:t>
            </a:r>
            <a:r>
              <a:rPr lang="en-US" sz="1200" dirty="0"/>
              <a:t>— a randomly initialized trainable vector of the same size "512</a:t>
            </a:r>
            <a:r>
              <a:rPr lang="en-US" sz="1200" dirty="0" smtClean="0"/>
              <a:t>". </a:t>
            </a:r>
            <a:r>
              <a:rPr lang="en-US" sz="1200" dirty="0" smtClean="0">
                <a:sym typeface="Wingdings" panose="05000000000000000000" pitchFamily="2" charset="2"/>
              </a:rPr>
              <a:t></a:t>
            </a:r>
            <a:r>
              <a:rPr lang="en-US" sz="1200" dirty="0" smtClean="0"/>
              <a:t> </a:t>
            </a:r>
            <a:r>
              <a:rPr lang="en-US" sz="1200" dirty="0"/>
              <a:t>This embedding is updated during model training alongside other weights. It adapts based on how users without images behave in combination with text and numeric features. </a:t>
            </a:r>
            <a:r>
              <a:rPr lang="en-US" sz="1200" dirty="0" smtClean="0">
                <a:sym typeface="Wingdings" panose="05000000000000000000" pitchFamily="2" charset="2"/>
              </a:rPr>
              <a:t> Better generalization results.</a:t>
            </a:r>
          </a:p>
          <a:p>
            <a:pPr algn="just">
              <a:buFont typeface="Wingdings" panose="05000000000000000000" pitchFamily="2" charset="2"/>
              <a:buChar char="§"/>
            </a:pPr>
            <a:r>
              <a:rPr lang="en-US" sz="1200" dirty="0">
                <a:sym typeface="Wingdings" panose="05000000000000000000" pitchFamily="2" charset="2"/>
              </a:rPr>
              <a:t> The 512-dimensional image feature is passed through another projection block</a:t>
            </a:r>
            <a:r>
              <a:rPr lang="en-US" sz="1200" dirty="0" smtClean="0">
                <a:sym typeface="Wingdings" panose="05000000000000000000" pitchFamily="2" charset="2"/>
              </a:rPr>
              <a:t>:</a:t>
            </a:r>
          </a:p>
          <a:p>
            <a:pPr marL="173736" lvl="1" indent="0" algn="just">
              <a:buNone/>
            </a:pPr>
            <a:r>
              <a:rPr lang="en-US" sz="1200" dirty="0">
                <a:sym typeface="Wingdings" panose="05000000000000000000" pitchFamily="2" charset="2"/>
              </a:rPr>
              <a:t> </a:t>
            </a:r>
            <a:r>
              <a:rPr lang="en-US" sz="1000" dirty="0" smtClean="0">
                <a:solidFill>
                  <a:srgbClr val="00B0F0"/>
                </a:solidFill>
                <a:sym typeface="Wingdings" panose="05000000000000000000" pitchFamily="2" charset="2"/>
              </a:rPr>
              <a:t>Linear(512 </a:t>
            </a:r>
            <a:r>
              <a:rPr lang="en-US" sz="1000" dirty="0">
                <a:solidFill>
                  <a:srgbClr val="00B0F0"/>
                </a:solidFill>
                <a:sym typeface="Wingdings" panose="05000000000000000000" pitchFamily="2" charset="2"/>
              </a:rPr>
              <a:t>→ 128) → </a:t>
            </a:r>
            <a:r>
              <a:rPr lang="en-US" sz="1000" dirty="0" err="1">
                <a:solidFill>
                  <a:srgbClr val="00B0F0"/>
                </a:solidFill>
                <a:sym typeface="Wingdings" panose="05000000000000000000" pitchFamily="2" charset="2"/>
              </a:rPr>
              <a:t>LayerNorm</a:t>
            </a:r>
            <a:r>
              <a:rPr lang="en-US" sz="1000" dirty="0">
                <a:solidFill>
                  <a:srgbClr val="00B0F0"/>
                </a:solidFill>
                <a:sym typeface="Wingdings" panose="05000000000000000000" pitchFamily="2" charset="2"/>
              </a:rPr>
              <a:t> → </a:t>
            </a:r>
            <a:r>
              <a:rPr lang="en-US" sz="1000" dirty="0" err="1">
                <a:solidFill>
                  <a:srgbClr val="00B0F0"/>
                </a:solidFill>
                <a:sym typeface="Wingdings" panose="05000000000000000000" pitchFamily="2" charset="2"/>
              </a:rPr>
              <a:t>ReLU</a:t>
            </a:r>
            <a:r>
              <a:rPr lang="en-US" sz="1000" dirty="0">
                <a:solidFill>
                  <a:srgbClr val="00B0F0"/>
                </a:solidFill>
                <a:sym typeface="Wingdings" panose="05000000000000000000" pitchFamily="2" charset="2"/>
              </a:rPr>
              <a:t> → </a:t>
            </a:r>
            <a:r>
              <a:rPr lang="en-US" sz="1000" dirty="0" smtClean="0">
                <a:solidFill>
                  <a:srgbClr val="00B0F0"/>
                </a:solidFill>
                <a:sym typeface="Wingdings" panose="05000000000000000000" pitchFamily="2" charset="2"/>
              </a:rPr>
              <a:t>Dropout</a:t>
            </a:r>
            <a:endParaRPr lang="en-US" sz="1000" dirty="0">
              <a:solidFill>
                <a:srgbClr val="00B0F0"/>
              </a:solidFill>
              <a:sym typeface="Wingdings" panose="05000000000000000000" pitchFamily="2" charset="2"/>
            </a:endParaRPr>
          </a:p>
          <a:p>
            <a:pPr marL="173736" lvl="1" indent="0" algn="just">
              <a:buNone/>
            </a:pPr>
            <a:r>
              <a:rPr lang="en-US" sz="1000" dirty="0"/>
              <a:t>This results in a 128-dimensional image embedding, providing semantic visual context for the user</a:t>
            </a:r>
            <a:r>
              <a:rPr lang="en-US" sz="1000" dirty="0" smtClean="0"/>
              <a:t>. </a:t>
            </a:r>
            <a:r>
              <a:rPr lang="en-US" sz="1000" dirty="0" smtClean="0">
                <a:sym typeface="Wingdings" panose="05000000000000000000" pitchFamily="2" charset="2"/>
              </a:rPr>
              <a:t> </a:t>
            </a:r>
            <a:r>
              <a:rPr lang="en-US" sz="1000" dirty="0" smtClean="0"/>
              <a:t>These </a:t>
            </a:r>
            <a:r>
              <a:rPr lang="en-US" sz="1000" dirty="0"/>
              <a:t>features were stored in a dictionary by user ID and serialized to a file (</a:t>
            </a:r>
            <a:r>
              <a:rPr lang="en-US" sz="1000" dirty="0" smtClean="0"/>
              <a:t>clip_features.pt</a:t>
            </a:r>
            <a:r>
              <a:rPr lang="en-US" sz="1000" dirty="0"/>
              <a:t>) for quick loading during model training.</a:t>
            </a:r>
          </a:p>
        </p:txBody>
      </p:sp>
      <p:pic>
        <p:nvPicPr>
          <p:cNvPr id="3" name="Picture 2"/>
          <p:cNvPicPr>
            <a:picLocks noChangeAspect="1"/>
          </p:cNvPicPr>
          <p:nvPr/>
        </p:nvPicPr>
        <p:blipFill>
          <a:blip r:embed="rId2"/>
          <a:stretch>
            <a:fillRect/>
          </a:stretch>
        </p:blipFill>
        <p:spPr>
          <a:xfrm>
            <a:off x="9068722" y="1267581"/>
            <a:ext cx="2519870" cy="4973562"/>
          </a:xfrm>
          <a:prstGeom prst="rect">
            <a:avLst/>
          </a:prstGeom>
        </p:spPr>
      </p:pic>
    </p:spTree>
    <p:extLst>
      <p:ext uri="{BB962C8B-B14F-4D97-AF65-F5344CB8AC3E}">
        <p14:creationId xmlns:p14="http://schemas.microsoft.com/office/powerpoint/2010/main" val="2087316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5399</TotalTime>
  <Words>2015</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Tw Cen MT</vt:lpstr>
      <vt:lpstr>Tw Cen MT Condensed</vt:lpstr>
      <vt:lpstr>Wingdings</vt:lpstr>
      <vt:lpstr>Wingdings 3</vt:lpstr>
      <vt:lpstr>Integral</vt:lpstr>
      <vt:lpstr>To Bot or Not To Bot Detecting AI-Generated Fake Personas on Twitter Using Multimodal Transformers</vt:lpstr>
      <vt:lpstr>Motivation &amp; Objective</vt:lpstr>
      <vt:lpstr>Dataset Overview</vt:lpstr>
      <vt:lpstr>Initial Data Loading and Preprocessing Challenges</vt:lpstr>
      <vt:lpstr>Multimodal Input Features and Processing Models</vt:lpstr>
      <vt:lpstr>Model Architecture</vt:lpstr>
      <vt:lpstr>Model Architecture - TexT Encoder</vt:lpstr>
      <vt:lpstr>Model Architecture – Behavioral Encoder</vt:lpstr>
      <vt:lpstr>Model Architecture – Image Encoder</vt:lpstr>
      <vt:lpstr>Model Architecture – Fusion Layer</vt:lpstr>
      <vt:lpstr>Model Architecture – Classification Layer</vt:lpstr>
      <vt:lpstr>Training Configuration</vt:lpstr>
      <vt:lpstr>Experimental Results and Threshold Tuning</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Bot or Not To Bot Detecting AI-Generated Fake Personas on Twitter Using Multimodal Transformers</dc:title>
  <dc:creator>Sarah Mirsepassi</dc:creator>
  <cp:lastModifiedBy>Sarah Mirsepassi</cp:lastModifiedBy>
  <cp:revision>54</cp:revision>
  <dcterms:created xsi:type="dcterms:W3CDTF">2025-07-11T13:07:04Z</dcterms:created>
  <dcterms:modified xsi:type="dcterms:W3CDTF">2025-07-15T07:06:09Z</dcterms:modified>
</cp:coreProperties>
</file>