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.jpeg" ContentType="image/jpeg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B5BA5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B5BA5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B5BA5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B5BA5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B5BA5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B5BA5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B5BA5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B5BA5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B5BA5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B5BA5"/>
        </a:fontRef>
        <a:srgbClr val="5B5BA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FCFE"/>
          </a:solidFill>
        </a:fill>
      </a:tcStyle>
    </a:wholeTbl>
    <a:band2H>
      <a:tcTxStyle b="def" i="def"/>
      <a:tcStyle>
        <a:tcBdr/>
        <a:fill>
          <a:solidFill>
            <a:srgbClr val="FBFDF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B5BA5"/>
        </a:fontRef>
        <a:srgbClr val="5B5BA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CFB"/>
          </a:solidFill>
        </a:fill>
      </a:tcStyle>
    </a:wholeTbl>
    <a:band2H>
      <a:tcTxStyle b="def" i="def"/>
      <a:tcStyle>
        <a:tcBdr/>
        <a:fill>
          <a:solidFill>
            <a:srgbClr val="FBFE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B5BA5"/>
        </a:fontRef>
        <a:srgbClr val="5B5BA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FBF8"/>
          </a:solidFill>
        </a:fill>
      </a:tcStyle>
    </a:wholeTbl>
    <a:band2H>
      <a:tcTxStyle b="def" i="def"/>
      <a:tcStyle>
        <a:tcBdr/>
        <a:fill>
          <a:solidFill>
            <a:srgbClr val="FCFD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B5BA5"/>
        </a:fontRef>
        <a:srgbClr val="5B5BA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F0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B5BA5"/>
        </a:fontRef>
        <a:srgbClr val="5B5BA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B5BA5"/>
              </a:solidFill>
              <a:prstDash val="solid"/>
              <a:round/>
            </a:ln>
          </a:top>
          <a:bottom>
            <a:ln w="25400" cap="flat">
              <a:solidFill>
                <a:srgbClr val="5B5BA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B5BA5"/>
              </a:solidFill>
              <a:prstDash val="solid"/>
              <a:round/>
            </a:ln>
          </a:top>
          <a:bottom>
            <a:ln w="25400" cap="flat">
              <a:solidFill>
                <a:srgbClr val="5B5BA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B5BA5"/>
        </a:fontRef>
        <a:srgbClr val="5B5BA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E0"/>
          </a:solidFill>
        </a:fill>
      </a:tcStyle>
    </a:wholeTbl>
    <a:band2H>
      <a:tcTxStyle b="def" i="def"/>
      <a:tcStyle>
        <a:tcBdr/>
        <a:fill>
          <a:solidFill>
            <a:srgbClr val="E9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B5BA5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B5BA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B5BA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B5BA5"/>
        </a:fontRef>
        <a:srgbClr val="5B5BA5"/>
      </a:tcTxStyle>
      <a:tcStyle>
        <a:tcBdr>
          <a:left>
            <a:ln w="12700" cap="flat">
              <a:solidFill>
                <a:srgbClr val="5B5BA5"/>
              </a:solidFill>
              <a:prstDash val="solid"/>
              <a:round/>
            </a:ln>
          </a:left>
          <a:right>
            <a:ln w="12700" cap="flat">
              <a:solidFill>
                <a:srgbClr val="5B5BA5"/>
              </a:solidFill>
              <a:prstDash val="solid"/>
              <a:round/>
            </a:ln>
          </a:right>
          <a:top>
            <a:ln w="12700" cap="flat">
              <a:solidFill>
                <a:srgbClr val="5B5BA5"/>
              </a:solidFill>
              <a:prstDash val="solid"/>
              <a:round/>
            </a:ln>
          </a:top>
          <a:bottom>
            <a:ln w="12700" cap="flat">
              <a:solidFill>
                <a:srgbClr val="5B5BA5"/>
              </a:solidFill>
              <a:prstDash val="solid"/>
              <a:round/>
            </a:ln>
          </a:bottom>
          <a:insideH>
            <a:ln w="12700" cap="flat">
              <a:solidFill>
                <a:srgbClr val="5B5BA5"/>
              </a:solidFill>
              <a:prstDash val="solid"/>
              <a:round/>
            </a:ln>
          </a:insideH>
          <a:insideV>
            <a:ln w="12700" cap="flat">
              <a:solidFill>
                <a:srgbClr val="5B5BA5"/>
              </a:solidFill>
              <a:prstDash val="solid"/>
              <a:round/>
            </a:ln>
          </a:insideV>
        </a:tcBdr>
        <a:fill>
          <a:solidFill>
            <a:srgbClr val="5B5BA5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B5BA5"/>
        </a:fontRef>
        <a:srgbClr val="5B5BA5"/>
      </a:tcTxStyle>
      <a:tcStyle>
        <a:tcBdr>
          <a:left>
            <a:ln w="12700" cap="flat">
              <a:solidFill>
                <a:srgbClr val="5B5BA5"/>
              </a:solidFill>
              <a:prstDash val="solid"/>
              <a:round/>
            </a:ln>
          </a:left>
          <a:right>
            <a:ln w="12700" cap="flat">
              <a:solidFill>
                <a:srgbClr val="5B5BA5"/>
              </a:solidFill>
              <a:prstDash val="solid"/>
              <a:round/>
            </a:ln>
          </a:right>
          <a:top>
            <a:ln w="12700" cap="flat">
              <a:solidFill>
                <a:srgbClr val="5B5BA5"/>
              </a:solidFill>
              <a:prstDash val="solid"/>
              <a:round/>
            </a:ln>
          </a:top>
          <a:bottom>
            <a:ln w="12700" cap="flat">
              <a:solidFill>
                <a:srgbClr val="5B5BA5"/>
              </a:solidFill>
              <a:prstDash val="solid"/>
              <a:round/>
            </a:ln>
          </a:bottom>
          <a:insideH>
            <a:ln w="12700" cap="flat">
              <a:solidFill>
                <a:srgbClr val="5B5BA5"/>
              </a:solidFill>
              <a:prstDash val="solid"/>
              <a:round/>
            </a:ln>
          </a:insideH>
          <a:insideV>
            <a:ln w="12700" cap="flat">
              <a:solidFill>
                <a:srgbClr val="5B5BA5"/>
              </a:solidFill>
              <a:prstDash val="solid"/>
              <a:round/>
            </a:ln>
          </a:insideV>
        </a:tcBdr>
        <a:fill>
          <a:solidFill>
            <a:srgbClr val="5B5BA5">
              <a:alpha val="20000"/>
            </a:srgbClr>
          </a:solidFill>
        </a:fill>
      </a:tcStyle>
    </a:firstCol>
    <a:lastRow>
      <a:tcTxStyle b="on" i="off">
        <a:fontRef idx="minor">
          <a:srgbClr val="5B5BA5"/>
        </a:fontRef>
        <a:srgbClr val="5B5BA5"/>
      </a:tcTxStyle>
      <a:tcStyle>
        <a:tcBdr>
          <a:left>
            <a:ln w="12700" cap="flat">
              <a:solidFill>
                <a:srgbClr val="5B5BA5"/>
              </a:solidFill>
              <a:prstDash val="solid"/>
              <a:round/>
            </a:ln>
          </a:left>
          <a:right>
            <a:ln w="12700" cap="flat">
              <a:solidFill>
                <a:srgbClr val="5B5BA5"/>
              </a:solidFill>
              <a:prstDash val="solid"/>
              <a:round/>
            </a:ln>
          </a:right>
          <a:top>
            <a:ln w="50800" cap="flat">
              <a:solidFill>
                <a:srgbClr val="5B5BA5"/>
              </a:solidFill>
              <a:prstDash val="solid"/>
              <a:round/>
            </a:ln>
          </a:top>
          <a:bottom>
            <a:ln w="12700" cap="flat">
              <a:solidFill>
                <a:srgbClr val="5B5BA5"/>
              </a:solidFill>
              <a:prstDash val="solid"/>
              <a:round/>
            </a:ln>
          </a:bottom>
          <a:insideH>
            <a:ln w="12700" cap="flat">
              <a:solidFill>
                <a:srgbClr val="5B5BA5"/>
              </a:solidFill>
              <a:prstDash val="solid"/>
              <a:round/>
            </a:ln>
          </a:insideH>
          <a:insideV>
            <a:ln w="12700" cap="flat">
              <a:solidFill>
                <a:srgbClr val="5B5BA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B5BA5"/>
        </a:fontRef>
        <a:srgbClr val="5B5BA5"/>
      </a:tcTxStyle>
      <a:tcStyle>
        <a:tcBdr>
          <a:left>
            <a:ln w="12700" cap="flat">
              <a:solidFill>
                <a:srgbClr val="5B5BA5"/>
              </a:solidFill>
              <a:prstDash val="solid"/>
              <a:round/>
            </a:ln>
          </a:left>
          <a:right>
            <a:ln w="12700" cap="flat">
              <a:solidFill>
                <a:srgbClr val="5B5BA5"/>
              </a:solidFill>
              <a:prstDash val="solid"/>
              <a:round/>
            </a:ln>
          </a:right>
          <a:top>
            <a:ln w="12700" cap="flat">
              <a:solidFill>
                <a:srgbClr val="5B5BA5"/>
              </a:solidFill>
              <a:prstDash val="solid"/>
              <a:round/>
            </a:ln>
          </a:top>
          <a:bottom>
            <a:ln w="25400" cap="flat">
              <a:solidFill>
                <a:srgbClr val="5B5BA5"/>
              </a:solidFill>
              <a:prstDash val="solid"/>
              <a:round/>
            </a:ln>
          </a:bottom>
          <a:insideH>
            <a:ln w="12700" cap="flat">
              <a:solidFill>
                <a:srgbClr val="5B5BA5"/>
              </a:solidFill>
              <a:prstDash val="solid"/>
              <a:round/>
            </a:ln>
          </a:insideH>
          <a:insideV>
            <a:ln w="12700" cap="flat">
              <a:solidFill>
                <a:srgbClr val="5B5BA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9" name="Shape 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ncce.io/tcc" TargetMode="External"/><Relationship Id="rId4" Type="http://schemas.openxmlformats.org/officeDocument/2006/relationships/hyperlink" Target="http://ncce.io/ogl" TargetMode="Externa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pixabay.com/vectors/laptop-computer-appliances-3055413/" TargetMode="External"/><Relationship Id="rId4" Type="http://schemas.openxmlformats.org/officeDocument/2006/relationships/hyperlink" Target="https://pixabay.com/vectors/laptop-149342" TargetMode="Externa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pixabay.com/illustrations/drawing-house-building-simply-516251/" TargetMode="External"/><Relationship Id="rId4" Type="http://schemas.openxmlformats.org/officeDocument/2006/relationships/hyperlink" Target="https://pixabay.com/vectors/pencil-green-writing-tools-37254/" TargetMode="Externa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pixabay.com/illustrations/drawing-house-building-simply-516251/" TargetMode="External"/><Relationship Id="rId4" Type="http://schemas.openxmlformats.org/officeDocument/2006/relationships/hyperlink" Target="https://pixabay.com/vectors/pencil-green-writing-tools-37254/" TargetMode="Externa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cratch.mit.edu/projects/343870811/" TargetMode="Externa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cratch.mit.edu/projects/343870811/" TargetMode="Externa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pixabay.com/illustrations/fax-white-male-3d-model-isolated-1889016/" TargetMode="Externa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pixabay.com/vectors/thumb-up-hand-like-confirm-go-top-307176/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5000"/>
              </a:lnSpc>
              <a:defRPr sz="1000">
                <a:latin typeface="Quicksand"/>
                <a:ea typeface="Quicksand"/>
                <a:cs typeface="Quicksand"/>
                <a:sym typeface="Quicksand"/>
              </a:defRPr>
            </a:pPr>
            <a:r>
              <a:t>Last updated: 09-05-22</a:t>
            </a:r>
          </a:p>
          <a:p>
            <a:pPr>
              <a:lnSpc>
                <a:spcPct val="115000"/>
              </a:lnSpc>
              <a:defRPr sz="1100"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>
              <a:lnSpc>
                <a:spcPct val="115000"/>
              </a:lnSpc>
              <a:defRPr sz="1000">
                <a:latin typeface="Quicksand"/>
                <a:ea typeface="Quicksand"/>
                <a:cs typeface="Quicksand"/>
                <a:sym typeface="Quicksand"/>
              </a:defRPr>
            </a:pPr>
            <a:r>
              <a:t>Resources are updated regularly — the latest version is available at:</a:t>
            </a:r>
            <a:r>
              <a:rPr>
                <a:solidFill>
                  <a:srgbClr val="666666"/>
                </a:solidFill>
              </a:rPr>
              <a:t> </a:t>
            </a:r>
            <a:r>
              <a:rPr u="sng">
                <a:solidFill>
                  <a:srgbClr val="3197A8"/>
                </a:solidFill>
                <a:uFill>
                  <a:solidFill>
                    <a:srgbClr val="3197A8"/>
                  </a:solidFill>
                </a:uFill>
                <a:hlinkClick r:id="rId3" invalidUrl="" action="" tgtFrame="" tooltip="" history="1" highlightClick="0" endSnd="0"/>
              </a:rPr>
              <a:t>ncce.io/tcc</a:t>
            </a:r>
            <a:r>
              <a:rPr>
                <a:solidFill>
                  <a:srgbClr val="666666"/>
                </a:solidFill>
              </a:rPr>
              <a:t>.</a:t>
            </a:r>
            <a:endParaRPr>
              <a:solidFill>
                <a:srgbClr val="666666"/>
              </a:solidFill>
            </a:endParaRPr>
          </a:p>
          <a:p>
            <a:pPr>
              <a:lnSpc>
                <a:spcPct val="115000"/>
              </a:lnSpc>
              <a:defRPr sz="1100"/>
            </a:pPr>
            <a:endParaRPr sz="1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lnSpc>
                <a:spcPct val="115000"/>
              </a:lnSpc>
              <a:defRPr sz="1000">
                <a:latin typeface="Quicksand"/>
                <a:ea typeface="Quicksand"/>
                <a:cs typeface="Quicksand"/>
                <a:sym typeface="Quicksand"/>
              </a:defRPr>
            </a:pPr>
            <a:r>
              <a:t>This resource is licensed under the Open Government Licence, version 3. For more information on this licence, see </a:t>
            </a:r>
            <a:r>
              <a:rPr u="sng">
                <a:solidFill>
                  <a:srgbClr val="3197A8"/>
                </a:solidFill>
                <a:uFill>
                  <a:solidFill>
                    <a:srgbClr val="3197A8"/>
                  </a:solidFill>
                </a:uFill>
                <a:hlinkClick r:id="rId4" invalidUrl="" action="" tgtFrame="" tooltip="" history="1" highlightClick="0" endSnd="0"/>
              </a:rPr>
              <a:t>ncce.io/ogl</a:t>
            </a:r>
            <a:r>
              <a:rPr>
                <a:solidFill>
                  <a:srgbClr val="666666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00">
                <a:latin typeface="Quicksand"/>
                <a:ea typeface="Quicksand"/>
                <a:cs typeface="Quicksand"/>
                <a:sym typeface="Quicksand"/>
              </a:defRPr>
            </a:pPr>
            <a:r>
              <a:t>Image sources:</a:t>
            </a:r>
          </a:p>
          <a:p>
            <a:pPr>
              <a:defRPr sz="1000" u="sng">
                <a:solidFill>
                  <a:srgbClr val="2200CC"/>
                </a:solidFill>
                <a:latin typeface="Quicksand"/>
                <a:ea typeface="Quicksand"/>
                <a:cs typeface="Quicksand"/>
                <a:sym typeface="Quicksand"/>
              </a:defRPr>
            </a:pPr>
            <a:r>
              <a:rPr>
                <a:solidFill>
                  <a:srgbClr val="3197A8"/>
                </a:solidFill>
                <a:uFill>
                  <a:solidFill>
                    <a:srgbClr val="3197A8"/>
                  </a:solidFill>
                </a:uFill>
                <a:hlinkClick r:id="rId3" invalidUrl="" action="" tgtFrame="" tooltip="" history="1" highlightClick="0" endSnd="0"/>
              </a:rPr>
              <a:t>http://pixabay.com/vectors/laptop-computer-appliances-3055413</a:t>
            </a:r>
          </a:p>
          <a:p>
            <a:pPr>
              <a:defRPr sz="1000" u="sng">
                <a:solidFill>
                  <a:srgbClr val="2200CC"/>
                </a:solidFill>
                <a:latin typeface="Quicksand"/>
                <a:ea typeface="Quicksand"/>
                <a:cs typeface="Quicksand"/>
                <a:sym typeface="Quicksand"/>
              </a:defRPr>
            </a:pPr>
            <a:r>
              <a:rPr>
                <a:solidFill>
                  <a:srgbClr val="3197A8"/>
                </a:solidFill>
                <a:uFill>
                  <a:solidFill>
                    <a:srgbClr val="3197A8"/>
                  </a:solidFill>
                </a:uFill>
                <a:hlinkClick r:id="rId4" invalidUrl="" action="" tgtFrame="" tooltip="" history="1" highlightClick="0" endSnd="0"/>
              </a:rPr>
              <a:t>http://pixabay.com/vectors/laptop-149342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00">
                <a:latin typeface="Quicksand"/>
                <a:ea typeface="Quicksand"/>
                <a:cs typeface="Quicksand"/>
                <a:sym typeface="Quicksand"/>
              </a:defRPr>
            </a:pPr>
            <a:r>
              <a:t>Image sources:</a:t>
            </a:r>
          </a:p>
          <a:p>
            <a:pPr>
              <a:defRPr sz="1000" u="sng">
                <a:solidFill>
                  <a:srgbClr val="2200CC"/>
                </a:solidFill>
                <a:latin typeface="Quicksand"/>
                <a:ea typeface="Quicksand"/>
                <a:cs typeface="Quicksand"/>
                <a:sym typeface="Quicksand"/>
              </a:defRPr>
            </a:pPr>
            <a:r>
              <a:rPr>
                <a:solidFill>
                  <a:srgbClr val="3197A8"/>
                </a:solidFill>
                <a:uFill>
                  <a:solidFill>
                    <a:srgbClr val="3197A8"/>
                  </a:solidFill>
                </a:uFill>
                <a:hlinkClick r:id="rId3" invalidUrl="" action="" tgtFrame="" tooltip="" history="1" highlightClick="0" endSnd="0"/>
              </a:rPr>
              <a:t>http://pixabay.com/illustrations/drawing-house-building-simply-516251</a:t>
            </a:r>
          </a:p>
          <a:p>
            <a:pPr>
              <a:defRPr sz="1000" u="sng">
                <a:solidFill>
                  <a:srgbClr val="2200CC"/>
                </a:solidFill>
                <a:latin typeface="Quicksand"/>
                <a:ea typeface="Quicksand"/>
                <a:cs typeface="Quicksand"/>
                <a:sym typeface="Quicksand"/>
              </a:defRPr>
            </a:pPr>
            <a:r>
              <a:rPr>
                <a:solidFill>
                  <a:srgbClr val="3197A8"/>
                </a:solidFill>
                <a:uFill>
                  <a:solidFill>
                    <a:srgbClr val="3197A8"/>
                  </a:solidFill>
                </a:uFill>
                <a:hlinkClick r:id="rId4" invalidUrl="" action="" tgtFrame="" tooltip="" history="1" highlightClick="0" endSnd="0"/>
              </a:rPr>
              <a:t>http://pixabay.com/vectors/pencil-green-writing-tools-37254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00">
                <a:latin typeface="Quicksand"/>
                <a:ea typeface="Quicksand"/>
                <a:cs typeface="Quicksand"/>
                <a:sym typeface="Quicksand"/>
              </a:defRPr>
            </a:pPr>
            <a:r>
              <a:t>Image sources:</a:t>
            </a:r>
          </a:p>
          <a:p>
            <a:pPr>
              <a:defRPr sz="1000" u="sng">
                <a:solidFill>
                  <a:srgbClr val="2200CC"/>
                </a:solidFill>
                <a:latin typeface="Quicksand"/>
                <a:ea typeface="Quicksand"/>
                <a:cs typeface="Quicksand"/>
                <a:sym typeface="Quicksand"/>
              </a:defRPr>
            </a:pPr>
            <a:r>
              <a:rPr>
                <a:solidFill>
                  <a:srgbClr val="3197A8"/>
                </a:solidFill>
                <a:uFill>
                  <a:solidFill>
                    <a:srgbClr val="3197A8"/>
                  </a:solidFill>
                </a:uFill>
                <a:hlinkClick r:id="rId3" invalidUrl="" action="" tgtFrame="" tooltip="" history="1" highlightClick="0" endSnd="0"/>
              </a:rPr>
              <a:t>http://pixabay.com/illustrations/drawing-house-building-simply-516251</a:t>
            </a:r>
          </a:p>
          <a:p>
            <a:pPr>
              <a:defRPr sz="1000" u="sng">
                <a:solidFill>
                  <a:srgbClr val="2200CC"/>
                </a:solidFill>
                <a:latin typeface="Quicksand"/>
                <a:ea typeface="Quicksand"/>
                <a:cs typeface="Quicksand"/>
                <a:sym typeface="Quicksand"/>
              </a:defRPr>
            </a:pPr>
            <a:r>
              <a:rPr>
                <a:solidFill>
                  <a:srgbClr val="3197A8"/>
                </a:solidFill>
                <a:uFill>
                  <a:solidFill>
                    <a:srgbClr val="3197A8"/>
                  </a:solidFill>
                </a:uFill>
                <a:hlinkClick r:id="rId4" invalidUrl="" action="" tgtFrame="" tooltip="" history="1" highlightClick="0" endSnd="0"/>
              </a:rPr>
              <a:t>http://pixabay.com/vectors/pencil-green-writing-tools-37254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 u="sng">
                <a:solidFill>
                  <a:srgbClr val="2200CC"/>
                </a:solidFill>
                <a:latin typeface="Quicksand"/>
                <a:ea typeface="Quicksand"/>
                <a:cs typeface="Quicksand"/>
                <a:sym typeface="Quicksand"/>
              </a:defRPr>
            </a:pPr>
            <a:r>
              <a:rPr>
                <a:solidFill>
                  <a:srgbClr val="3197A8"/>
                </a:solidFill>
                <a:uFill>
                  <a:solidFill>
                    <a:srgbClr val="3197A8"/>
                  </a:solidFill>
                </a:uFill>
                <a:hlinkClick r:id="rId3" invalidUrl="" action="" tgtFrame="" tooltip="" history="1" highlightClick="0" endSnd="0"/>
              </a:rPr>
              <a:t>scratch.mit.edu/projects/343870811</a:t>
            </a:r>
          </a:p>
          <a:p>
            <a:pPr>
              <a:defRPr sz="1100"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>
              <a:defRPr sz="1100">
                <a:latin typeface="Quicksand"/>
                <a:ea typeface="Quicksand"/>
                <a:cs typeface="Quicksand"/>
                <a:sym typeface="Quicksand"/>
              </a:defRPr>
            </a:pPr>
            <a:r>
              <a:t>When you are signed in to Scratch, you will see a </a:t>
            </a:r>
            <a:r>
              <a:rPr b="1"/>
              <a:t>Remix</a:t>
            </a:r>
            <a:r>
              <a:t> button on every project. Clicking it will make a copy of the project, which you can then change.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 u="sng">
                <a:solidFill>
                  <a:srgbClr val="2200CC"/>
                </a:solidFill>
                <a:latin typeface="Quicksand"/>
                <a:ea typeface="Quicksand"/>
                <a:cs typeface="Quicksand"/>
                <a:sym typeface="Quicksand"/>
              </a:defRPr>
            </a:pPr>
            <a:r>
              <a:rPr>
                <a:solidFill>
                  <a:srgbClr val="3197A8"/>
                </a:solidFill>
                <a:uFill>
                  <a:solidFill>
                    <a:srgbClr val="3197A8"/>
                  </a:solidFill>
                </a:uFill>
                <a:hlinkClick r:id="rId3" invalidUrl="" action="" tgtFrame="" tooltip="" history="1" highlightClick="0" endSnd="0"/>
              </a:rPr>
              <a:t>scratch.mit.edu/projects/343870811</a:t>
            </a:r>
          </a:p>
          <a:p>
            <a:pPr>
              <a:defRPr sz="1100"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>
              <a:defRPr sz="1100">
                <a:latin typeface="Quicksand"/>
                <a:ea typeface="Quicksand"/>
                <a:cs typeface="Quicksand"/>
                <a:sym typeface="Quicksand"/>
              </a:defRPr>
            </a:pPr>
            <a:r>
              <a:t>When you are signed in to Scratch, you will see a </a:t>
            </a:r>
            <a:r>
              <a:rPr b="1"/>
              <a:t>Remix</a:t>
            </a:r>
            <a:r>
              <a:t> button on every project. Clicking it will make a copy of the project, which you can then change.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00">
                <a:latin typeface="Quicksand"/>
                <a:ea typeface="Quicksand"/>
                <a:cs typeface="Quicksand"/>
                <a:sym typeface="Quicksand"/>
              </a:defRPr>
            </a:pPr>
            <a:r>
              <a:t>3D men: </a:t>
            </a:r>
            <a:r>
              <a:rPr u="sng">
                <a:solidFill>
                  <a:srgbClr val="3197A8"/>
                </a:solidFill>
                <a:uFill>
                  <a:solidFill>
                    <a:srgbClr val="3197A8"/>
                  </a:solidFill>
                </a:uFill>
                <a:hlinkClick r:id="rId3" invalidUrl="" action="" tgtFrame="" tooltip="" history="1" highlightClick="0" endSnd="0"/>
              </a:rPr>
              <a:t>https://pixabay.com/illustrations/fax-white-male-3d-model-isolated-1889016/</a:t>
            </a:r>
            <a:r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>
                <a:latin typeface="Quicksand"/>
                <a:ea typeface="Quicksand"/>
                <a:cs typeface="Quicksand"/>
                <a:sym typeface="Quicksand"/>
              </a:defRPr>
            </a:pPr>
            <a:r>
              <a:t>Image source: </a:t>
            </a:r>
            <a:r>
              <a:rPr sz="1000" u="sng">
                <a:solidFill>
                  <a:srgbClr val="3197A8"/>
                </a:solidFill>
                <a:uFill>
                  <a:solidFill>
                    <a:srgbClr val="3197A8"/>
                  </a:solidFill>
                </a:uFill>
                <a:hlinkClick r:id="rId3" invalidUrl="" action="" tgtFrame="" tooltip="" history="1" highlightClick="0" endSnd="0"/>
              </a:rPr>
              <a:t>https://pixabay.com/vectors/thumb-up-hand-like-confirm-go-top-307176/</a:t>
            </a:r>
            <a:endParaRPr sz="1000"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526875" y="576775"/>
            <a:ext cx="8095800" cy="2034901"/>
          </a:xfrm>
          <a:prstGeom prst="rect">
            <a:avLst/>
          </a:prstGeom>
        </p:spPr>
        <p:txBody>
          <a:bodyPr anchor="t"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532724" y="2665399"/>
            <a:ext cx="8095801" cy="731101"/>
          </a:xfrm>
          <a:prstGeom prst="rect">
            <a:avLst/>
          </a:prstGeom>
        </p:spPr>
        <p:txBody>
          <a:bodyPr/>
          <a:lstStyle>
            <a:lvl1pPr marL="342900" indent="-228600">
              <a:buClrTx/>
              <a:buSzTx/>
              <a:buFontTx/>
              <a:buNone/>
            </a:lvl1pPr>
            <a:lvl2pPr marL="342900" indent="254000">
              <a:buClrTx/>
              <a:buSzTx/>
              <a:buFontTx/>
              <a:buNone/>
            </a:lvl2pPr>
            <a:lvl3pPr marL="342900" indent="711200">
              <a:buClrTx/>
              <a:buSzTx/>
              <a:buFontTx/>
              <a:buNone/>
            </a:lvl3pPr>
            <a:lvl4pPr marL="342900" indent="1168400">
              <a:buClrTx/>
              <a:buSzTx/>
              <a:buFontTx/>
              <a:buNone/>
            </a:lvl4pPr>
            <a:lvl5pPr marL="342900" indent="16256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" name="Google Shape;14;p2" descr="Google Shape;14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7675" y="4249149"/>
            <a:ext cx="1465424" cy="65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5486400" y="4612337"/>
            <a:ext cx="2133600" cy="30985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4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4_1_1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 Level One…"/>
          <p:cNvSpPr txBox="1"/>
          <p:nvPr>
            <p:ph type="body" idx="1"/>
          </p:nvPr>
        </p:nvSpPr>
        <p:spPr>
          <a:xfrm>
            <a:off x="310899" y="1017724"/>
            <a:ext cx="8521202" cy="30972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Google Shape;22;p4"/>
          <p:cNvSpPr txBox="1"/>
          <p:nvPr>
            <p:ph type="body" sz="quarter" idx="21"/>
          </p:nvPr>
        </p:nvSpPr>
        <p:spPr>
          <a:xfrm>
            <a:off x="310899" y="4117599"/>
            <a:ext cx="8521201" cy="698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310899" y="319599"/>
            <a:ext cx="8521202" cy="6981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4_1_1_1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ody Level One…"/>
          <p:cNvSpPr txBox="1"/>
          <p:nvPr>
            <p:ph type="body" idx="1"/>
          </p:nvPr>
        </p:nvSpPr>
        <p:spPr>
          <a:xfrm>
            <a:off x="310899" y="472000"/>
            <a:ext cx="8521202" cy="37953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Google Shape;28;p5"/>
          <p:cNvSpPr txBox="1"/>
          <p:nvPr>
            <p:ph type="body" sz="quarter" idx="21"/>
          </p:nvPr>
        </p:nvSpPr>
        <p:spPr>
          <a:xfrm>
            <a:off x="310899" y="4282175"/>
            <a:ext cx="8521201" cy="546001"/>
          </a:xfrm>
          <a:prstGeom prst="rect">
            <a:avLst/>
          </a:prstGeom>
        </p:spPr>
        <p:txBody>
          <a:bodyPr/>
          <a:lstStyle/>
          <a:p>
            <a:pPr algn="ctr"/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4_1_1_1_3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ody Level One…"/>
          <p:cNvSpPr txBox="1"/>
          <p:nvPr>
            <p:ph type="body" idx="1"/>
          </p:nvPr>
        </p:nvSpPr>
        <p:spPr>
          <a:xfrm>
            <a:off x="310899" y="1017724"/>
            <a:ext cx="8521202" cy="38115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xfrm>
            <a:off x="310899" y="319599"/>
            <a:ext cx="8521202" cy="7089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4_1_1_1_3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310899" y="1170124"/>
            <a:ext cx="4096501" cy="36591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310899" y="319599"/>
            <a:ext cx="8521202" cy="6981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Google Shape;40;p7"/>
          <p:cNvSpPr txBox="1"/>
          <p:nvPr>
            <p:ph type="body" sz="half" idx="21"/>
          </p:nvPr>
        </p:nvSpPr>
        <p:spPr>
          <a:xfrm>
            <a:off x="4736600" y="1170099"/>
            <a:ext cx="4096500" cy="36591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4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xfrm>
            <a:off x="310899" y="319599"/>
            <a:ext cx="8521202" cy="4508401"/>
          </a:xfrm>
          <a:prstGeom prst="rect">
            <a:avLst/>
          </a:prstGeom>
        </p:spPr>
        <p:txBody>
          <a:bodyPr anchor="t"/>
          <a:lstStyle>
            <a:lvl1pPr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228600" algn="r">
              <a:lnSpc>
                <a:spcPct val="100000"/>
              </a:lnSpc>
              <a:buClrTx/>
              <a:buSzTx/>
              <a:buFontTx/>
              <a:buNone/>
              <a:defRPr b="1" sz="1200"/>
            </a:lvl1pPr>
            <a:lvl2pPr marL="342900" indent="254000" algn="r">
              <a:lnSpc>
                <a:spcPct val="100000"/>
              </a:lnSpc>
              <a:buClrTx/>
              <a:buSzTx/>
              <a:buFontTx/>
              <a:buNone/>
              <a:defRPr b="1" sz="1200"/>
            </a:lvl2pPr>
            <a:lvl3pPr marL="342900" indent="711200" algn="r">
              <a:lnSpc>
                <a:spcPct val="100000"/>
              </a:lnSpc>
              <a:buClrTx/>
              <a:buSzTx/>
              <a:buFontTx/>
              <a:buNone/>
              <a:defRPr b="1" sz="1200"/>
            </a:lvl3pPr>
            <a:lvl4pPr marL="342900" indent="1168400" algn="r">
              <a:lnSpc>
                <a:spcPct val="100000"/>
              </a:lnSpc>
              <a:buClrTx/>
              <a:buSzTx/>
              <a:buFontTx/>
              <a:buNone/>
              <a:defRPr b="1" sz="1200"/>
            </a:lvl4pPr>
            <a:lvl5pPr marL="342900" indent="1625600" algn="r">
              <a:lnSpc>
                <a:spcPct val="100000"/>
              </a:lnSpc>
              <a:buClrTx/>
              <a:buSzTx/>
              <a:buFontTx/>
              <a:buNone/>
              <a:defRPr b="1"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47;p9"/>
          <p:cNvSpPr/>
          <p:nvPr/>
        </p:nvSpPr>
        <p:spPr>
          <a:xfrm>
            <a:off x="-75" y="0"/>
            <a:ext cx="9144001" cy="5143500"/>
          </a:xfrm>
          <a:prstGeom prst="rect">
            <a:avLst/>
          </a:prstGeom>
          <a:solidFill>
            <a:srgbClr val="EBE9E9">
              <a:alpha val="4134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9" name="Google Shape;48;p9"/>
          <p:cNvSpPr/>
          <p:nvPr/>
        </p:nvSpPr>
        <p:spPr>
          <a:xfrm>
            <a:off x="-9751" y="-4475"/>
            <a:ext cx="9153902" cy="3069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0" name="Google Shape;49;p9"/>
          <p:cNvSpPr/>
          <p:nvPr/>
        </p:nvSpPr>
        <p:spPr>
          <a:xfrm>
            <a:off x="8316875" y="4351925"/>
            <a:ext cx="564301" cy="465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81" name="Google Shape;50;p9" descr="Google Shape;50;p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5699" y="4163248"/>
            <a:ext cx="980802" cy="980249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5486400" y="4612337"/>
            <a:ext cx="2133600" cy="30985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1155CC">
            <a:alpha val="559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0899" y="1017724"/>
            <a:ext cx="8522101" cy="381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310899" y="310899"/>
            <a:ext cx="8522101" cy="7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833769" y="4829300"/>
            <a:ext cx="308561" cy="3098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>
            <a:spAutoFit/>
          </a:bodyPr>
          <a:lstStyle>
            <a:lvl1pPr algn="ctr"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5B5BA5"/>
          </a:solidFill>
          <a:uFillTx/>
          <a:latin typeface="Quicksand"/>
          <a:ea typeface="Quicksand"/>
          <a:cs typeface="Quicksand"/>
          <a:sym typeface="Quicksan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5B5BA5"/>
          </a:solidFill>
          <a:uFillTx/>
          <a:latin typeface="Quicksand"/>
          <a:ea typeface="Quicksand"/>
          <a:cs typeface="Quicksand"/>
          <a:sym typeface="Quicksan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5B5BA5"/>
          </a:solidFill>
          <a:uFillTx/>
          <a:latin typeface="Quicksand"/>
          <a:ea typeface="Quicksand"/>
          <a:cs typeface="Quicksand"/>
          <a:sym typeface="Quicksan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5B5BA5"/>
          </a:solidFill>
          <a:uFillTx/>
          <a:latin typeface="Quicksand"/>
          <a:ea typeface="Quicksand"/>
          <a:cs typeface="Quicksand"/>
          <a:sym typeface="Quicksan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5B5BA5"/>
          </a:solidFill>
          <a:uFillTx/>
          <a:latin typeface="Quicksand"/>
          <a:ea typeface="Quicksand"/>
          <a:cs typeface="Quicksand"/>
          <a:sym typeface="Quicksan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5B5BA5"/>
          </a:solidFill>
          <a:uFillTx/>
          <a:latin typeface="Quicksand"/>
          <a:ea typeface="Quicksand"/>
          <a:cs typeface="Quicksand"/>
          <a:sym typeface="Quicksan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5B5BA5"/>
          </a:solidFill>
          <a:uFillTx/>
          <a:latin typeface="Quicksand"/>
          <a:ea typeface="Quicksand"/>
          <a:cs typeface="Quicksand"/>
          <a:sym typeface="Quicksan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5B5BA5"/>
          </a:solidFill>
          <a:uFillTx/>
          <a:latin typeface="Quicksand"/>
          <a:ea typeface="Quicksand"/>
          <a:cs typeface="Quicksand"/>
          <a:sym typeface="Quicksan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5B5BA5"/>
          </a:solidFill>
          <a:uFillTx/>
          <a:latin typeface="Quicksand"/>
          <a:ea typeface="Quicksand"/>
          <a:cs typeface="Quicksand"/>
          <a:sym typeface="Quicksand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B5BA5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5B5BA5"/>
          </a:solidFill>
          <a:uFillTx/>
          <a:latin typeface="Quicksand"/>
          <a:ea typeface="Quicksand"/>
          <a:cs typeface="Quicksand"/>
          <a:sym typeface="Quicksand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B5BA5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5B5BA5"/>
          </a:solidFill>
          <a:uFillTx/>
          <a:latin typeface="Quicksand"/>
          <a:ea typeface="Quicksand"/>
          <a:cs typeface="Quicksand"/>
          <a:sym typeface="Quicksand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B5BA5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5B5BA5"/>
          </a:solidFill>
          <a:uFillTx/>
          <a:latin typeface="Quicksand"/>
          <a:ea typeface="Quicksand"/>
          <a:cs typeface="Quicksand"/>
          <a:sym typeface="Quicksand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B5BA5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5B5BA5"/>
          </a:solidFill>
          <a:uFillTx/>
          <a:latin typeface="Quicksand"/>
          <a:ea typeface="Quicksand"/>
          <a:cs typeface="Quicksand"/>
          <a:sym typeface="Quicksand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B5BA5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5B5BA5"/>
          </a:solidFill>
          <a:uFillTx/>
          <a:latin typeface="Quicksand"/>
          <a:ea typeface="Quicksand"/>
          <a:cs typeface="Quicksand"/>
          <a:sym typeface="Quicksand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B5BA5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5B5BA5"/>
          </a:solidFill>
          <a:uFillTx/>
          <a:latin typeface="Quicksand"/>
          <a:ea typeface="Quicksand"/>
          <a:cs typeface="Quicksand"/>
          <a:sym typeface="Quicksand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B5BA5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5B5BA5"/>
          </a:solidFill>
          <a:uFillTx/>
          <a:latin typeface="Quicksand"/>
          <a:ea typeface="Quicksand"/>
          <a:cs typeface="Quicksand"/>
          <a:sym typeface="Quicksand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B5BA5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5B5BA5"/>
          </a:solidFill>
          <a:uFillTx/>
          <a:latin typeface="Quicksand"/>
          <a:ea typeface="Quicksand"/>
          <a:cs typeface="Quicksand"/>
          <a:sym typeface="Quicksand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B5BA5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5B5BA5"/>
          </a:solidFill>
          <a:uFillTx/>
          <a:latin typeface="Quicksand"/>
          <a:ea typeface="Quicksand"/>
          <a:cs typeface="Quicksand"/>
          <a:sym typeface="Quicksand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Quicksand Medium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Quicksand Medium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Quicksand Medium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Quicksand Medium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Quicksand Medium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Quicksand Medium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Quicksand Medium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Quicksand Medium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Quicksand Medium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cce.io/remixproject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9E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55;p10"/>
          <p:cNvSpPr txBox="1"/>
          <p:nvPr>
            <p:ph type="ctrTitle"/>
          </p:nvPr>
        </p:nvSpPr>
        <p:spPr>
          <a:xfrm>
            <a:off x="526875" y="576775"/>
            <a:ext cx="8095799" cy="2034901"/>
          </a:xfrm>
          <a:prstGeom prst="rect">
            <a:avLst/>
          </a:prstGeom>
        </p:spPr>
        <p:txBody>
          <a:bodyPr/>
          <a:lstStyle/>
          <a:p>
            <a:pPr/>
            <a:r>
              <a:t>Lesson 4: Shared working</a:t>
            </a:r>
          </a:p>
        </p:txBody>
      </p:sp>
      <p:sp>
        <p:nvSpPr>
          <p:cNvPr id="92" name="Google Shape;56;p10"/>
          <p:cNvSpPr txBox="1"/>
          <p:nvPr>
            <p:ph type="subTitle" sz="quarter" idx="1"/>
          </p:nvPr>
        </p:nvSpPr>
        <p:spPr>
          <a:xfrm>
            <a:off x="532725" y="2665399"/>
            <a:ext cx="8095799" cy="731101"/>
          </a:xfrm>
          <a:prstGeom prst="rect">
            <a:avLst/>
          </a:prstGeom>
        </p:spPr>
        <p:txBody>
          <a:bodyPr/>
          <a:lstStyle>
            <a:lvl1pPr marL="0" indent="0" defTabSz="905255">
              <a:spcBef>
                <a:spcPts val="1500"/>
              </a:spcBef>
              <a:defRPr sz="1782"/>
            </a:lvl1pPr>
          </a:lstStyle>
          <a:p>
            <a:pPr/>
            <a:r>
              <a:t>Year 6 – Computing systems and networks – Communication and collaboration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16;p17"/>
          <p:cNvSpPr txBox="1"/>
          <p:nvPr>
            <p:ph type="body" sz="half" idx="1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Visit this Scratch project:</a:t>
            </a:r>
          </a:p>
          <a:p>
            <a:pPr marL="0" indent="0">
              <a:spcBef>
                <a:spcPts val="1600"/>
              </a:spcBef>
              <a:buSzTx/>
              <a:buNone/>
              <a:defRPr u="sng">
                <a:solidFill>
                  <a:srgbClr val="3197A8"/>
                </a:solidFill>
              </a:defRPr>
            </a:pPr>
            <a:r>
              <a:rPr>
                <a:uFill>
                  <a:solidFill>
                    <a:srgbClr val="3197A8"/>
                  </a:solidFill>
                </a:uFill>
                <a:hlinkClick r:id="rId3" invalidUrl="" action="" tgtFrame="" tooltip="" history="1" highlightClick="0" endSnd="0"/>
              </a:rPr>
              <a:t>ncce.io/remixproject</a:t>
            </a: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  <a:r>
              <a:t>Click the </a:t>
            </a:r>
            <a:r>
              <a:rPr b="1"/>
              <a:t>Remix</a:t>
            </a:r>
            <a:r>
              <a:t> button to create your own version of this project.</a:t>
            </a:r>
          </a:p>
        </p:txBody>
      </p:sp>
      <p:sp>
        <p:nvSpPr>
          <p:cNvPr id="155" name="Google Shape;117;p17"/>
          <p:cNvSpPr txBox="1"/>
          <p:nvPr>
            <p:ph type="title"/>
          </p:nvPr>
        </p:nvSpPr>
        <p:spPr>
          <a:xfrm>
            <a:off x="310899" y="319600"/>
            <a:ext cx="8521201" cy="698100"/>
          </a:xfrm>
          <a:prstGeom prst="rect">
            <a:avLst/>
          </a:prstGeom>
        </p:spPr>
        <p:txBody>
          <a:bodyPr/>
          <a:lstStyle/>
          <a:p>
            <a:pPr/>
            <a:r>
              <a:t>Reusing</a:t>
            </a:r>
          </a:p>
        </p:txBody>
      </p:sp>
      <p:sp>
        <p:nvSpPr>
          <p:cNvPr id="156" name="Google Shape;118;p17"/>
          <p:cNvSpPr txBox="1"/>
          <p:nvPr>
            <p:ph type="sldNum" sz="quarter" idx="2"/>
          </p:nvPr>
        </p:nvSpPr>
        <p:spPr>
          <a:xfrm>
            <a:off x="8833769" y="4829300"/>
            <a:ext cx="308561" cy="309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Google Shape;119;p17"/>
          <p:cNvSpPr txBox="1"/>
          <p:nvPr/>
        </p:nvSpPr>
        <p:spPr>
          <a:xfrm>
            <a:off x="5349225" y="91425"/>
            <a:ext cx="3473475" cy="13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r" defTabSz="640079">
              <a:defRPr b="1" sz="839">
                <a:latin typeface="Quicksand"/>
                <a:ea typeface="Quicksand"/>
                <a:cs typeface="Quicksand"/>
                <a:sym typeface="Quicksand"/>
              </a:defRPr>
            </a:lvl1pPr>
          </a:lstStyle>
          <a:p>
            <a:pPr/>
            <a:r>
              <a:t>Activity 2</a:t>
            </a:r>
          </a:p>
        </p:txBody>
      </p:sp>
      <p:pic>
        <p:nvPicPr>
          <p:cNvPr id="158" name="Google Shape;120;p17" descr="Google Shape;120;p17"/>
          <p:cNvPicPr>
            <a:picLocks noChangeAspect="1"/>
          </p:cNvPicPr>
          <p:nvPr/>
        </p:nvPicPr>
        <p:blipFill>
          <a:blip r:embed="rId4">
            <a:extLst/>
          </a:blip>
          <a:srcRect l="0" t="0" r="58635" b="0"/>
          <a:stretch>
            <a:fillRect/>
          </a:stretch>
        </p:blipFill>
        <p:spPr>
          <a:xfrm>
            <a:off x="6074238" y="1170124"/>
            <a:ext cx="1421226" cy="63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Google Shape;121;p17" descr="Google Shape;121;p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66862" y="1991797"/>
            <a:ext cx="3436007" cy="1937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26;p18"/>
          <p:cNvSpPr txBox="1"/>
          <p:nvPr>
            <p:ph type="body" sz="half" idx="1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Can you think of examples of other people’s work being used?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When can it be useful to use someone else’s work?</a:t>
            </a: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  <a:defRPr b="1"/>
            </a:pPr>
            <a:r>
              <a:t>Think, pair, share</a:t>
            </a:r>
          </a:p>
        </p:txBody>
      </p:sp>
      <p:sp>
        <p:nvSpPr>
          <p:cNvPr id="164" name="Google Shape;127;p18"/>
          <p:cNvSpPr txBox="1"/>
          <p:nvPr>
            <p:ph type="title"/>
          </p:nvPr>
        </p:nvSpPr>
        <p:spPr>
          <a:xfrm>
            <a:off x="310899" y="319600"/>
            <a:ext cx="8521201" cy="698100"/>
          </a:xfrm>
          <a:prstGeom prst="rect">
            <a:avLst/>
          </a:prstGeom>
        </p:spPr>
        <p:txBody>
          <a:bodyPr/>
          <a:lstStyle/>
          <a:p>
            <a:pPr/>
            <a:r>
              <a:t>Sharing work openly</a:t>
            </a:r>
          </a:p>
        </p:txBody>
      </p:sp>
      <p:sp>
        <p:nvSpPr>
          <p:cNvPr id="165" name="Google Shape;128;p18"/>
          <p:cNvSpPr txBox="1"/>
          <p:nvPr>
            <p:ph type="sldNum" sz="quarter" idx="2"/>
          </p:nvPr>
        </p:nvSpPr>
        <p:spPr>
          <a:xfrm>
            <a:off x="8837515" y="4829300"/>
            <a:ext cx="301070" cy="309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Google Shape;129;p18"/>
          <p:cNvSpPr txBox="1"/>
          <p:nvPr/>
        </p:nvSpPr>
        <p:spPr>
          <a:xfrm>
            <a:off x="5349225" y="91425"/>
            <a:ext cx="3473475" cy="13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r" defTabSz="640079">
              <a:defRPr b="1" sz="839">
                <a:latin typeface="Quicksand"/>
                <a:ea typeface="Quicksand"/>
                <a:cs typeface="Quicksand"/>
                <a:sym typeface="Quicksand"/>
              </a:defRPr>
            </a:lvl1pPr>
          </a:lstStyle>
          <a:p>
            <a:pPr/>
            <a:r>
              <a:t>Activity 3</a:t>
            </a:r>
          </a:p>
        </p:txBody>
      </p:sp>
      <p:pic>
        <p:nvPicPr>
          <p:cNvPr id="167" name="Google Shape;130;p18" descr="Google Shape;130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4925" y="1170124"/>
            <a:ext cx="3346278" cy="3346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35;p19"/>
          <p:cNvSpPr txBox="1"/>
          <p:nvPr>
            <p:ph type="body" idx="1"/>
          </p:nvPr>
        </p:nvSpPr>
        <p:spPr>
          <a:xfrm>
            <a:off x="310899" y="1017724"/>
            <a:ext cx="8521201" cy="3097201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1600"/>
              </a:spcBef>
              <a:buSzTx/>
              <a:buNone/>
              <a:defRPr b="1" sz="4000"/>
            </a:lvl1pPr>
          </a:lstStyle>
          <a:p>
            <a:pPr/>
            <a:r>
              <a:t>It’s always OK to use someone else’s work.</a:t>
            </a:r>
          </a:p>
        </p:txBody>
      </p:sp>
      <p:sp>
        <p:nvSpPr>
          <p:cNvPr id="172" name="Google Shape;136;p19"/>
          <p:cNvSpPr txBox="1"/>
          <p:nvPr>
            <p:ph type="title"/>
          </p:nvPr>
        </p:nvSpPr>
        <p:spPr>
          <a:xfrm>
            <a:off x="310899" y="319600"/>
            <a:ext cx="8521201" cy="698100"/>
          </a:xfrm>
          <a:prstGeom prst="rect">
            <a:avLst/>
          </a:prstGeom>
        </p:spPr>
        <p:txBody>
          <a:bodyPr/>
          <a:lstStyle/>
          <a:p>
            <a:pPr/>
            <a:r>
              <a:t>Using other people’s work</a:t>
            </a:r>
          </a:p>
        </p:txBody>
      </p:sp>
      <p:sp>
        <p:nvSpPr>
          <p:cNvPr id="173" name="Google Shape;137;p19"/>
          <p:cNvSpPr txBox="1"/>
          <p:nvPr>
            <p:ph type="sldNum" sz="quarter" idx="2"/>
          </p:nvPr>
        </p:nvSpPr>
        <p:spPr>
          <a:xfrm>
            <a:off x="8833769" y="4829300"/>
            <a:ext cx="308561" cy="309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Google Shape;138;p19"/>
          <p:cNvSpPr txBox="1"/>
          <p:nvPr/>
        </p:nvSpPr>
        <p:spPr>
          <a:xfrm>
            <a:off x="5349225" y="91425"/>
            <a:ext cx="3473475" cy="13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r" defTabSz="640079">
              <a:defRPr b="1" sz="839">
                <a:latin typeface="Quicksand"/>
                <a:ea typeface="Quicksand"/>
                <a:cs typeface="Quicksand"/>
                <a:sym typeface="Quicksand"/>
              </a:defRPr>
            </a:lvl1pPr>
          </a:lstStyle>
          <a:p>
            <a:pPr/>
            <a:r>
              <a:t>Plenary</a:t>
            </a:r>
          </a:p>
        </p:txBody>
      </p:sp>
      <p:sp>
        <p:nvSpPr>
          <p:cNvPr id="175" name="Google Shape;139;p19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  <a:defRPr b="1"/>
            </a:pPr>
            <a:r>
              <a:t>Think, pair, share </a:t>
            </a:r>
            <a:r>
              <a:rPr b="0"/>
              <a:t>- Do you agree or disagree?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44;p20"/>
          <p:cNvSpPr txBox="1"/>
          <p:nvPr>
            <p:ph type="sldNum" sz="quarter" idx="2"/>
          </p:nvPr>
        </p:nvSpPr>
        <p:spPr>
          <a:xfrm>
            <a:off x="8833769" y="4829300"/>
            <a:ext cx="308561" cy="309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Google Shape;145;p20"/>
          <p:cNvSpPr txBox="1"/>
          <p:nvPr>
            <p:ph type="body" sz="quarter" idx="1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>
              <a:lnSpc>
                <a:spcPct val="100000"/>
              </a:lnSpc>
              <a:buSzTx/>
              <a:buNone/>
              <a:defRPr b="1" sz="1200"/>
            </a:lvl1pPr>
          </a:lstStyle>
          <a:p>
            <a:pPr/>
            <a:r>
              <a:t>Assessment</a:t>
            </a:r>
          </a:p>
        </p:txBody>
      </p:sp>
      <p:sp>
        <p:nvSpPr>
          <p:cNvPr id="179" name="Google Shape;146;p20"/>
          <p:cNvSpPr txBox="1"/>
          <p:nvPr/>
        </p:nvSpPr>
        <p:spPr>
          <a:xfrm>
            <a:off x="310900" y="1170124"/>
            <a:ext cx="4096500" cy="3092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15000"/>
              </a:lnSpc>
              <a:buClr>
                <a:srgbClr val="5B5BA5"/>
              </a:buClr>
              <a:buSzPts val="1800"/>
              <a:buFont typeface="Helvetica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pPr>
            <a:r>
              <a:t>I can identify different ways of working together online</a:t>
            </a:r>
          </a:p>
          <a:p>
            <a:pPr marL="457200" indent="-342900">
              <a:lnSpc>
                <a:spcPct val="115000"/>
              </a:lnSpc>
              <a:spcBef>
                <a:spcPts val="1000"/>
              </a:spcBef>
              <a:buClr>
                <a:srgbClr val="5B5BA5"/>
              </a:buClr>
              <a:buSzPts val="1800"/>
              <a:buFont typeface="Helvetica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pPr>
            <a:r>
              <a:t>I can recognise that working together on the internet can be public or private</a:t>
            </a:r>
          </a:p>
          <a:p>
            <a:pPr marL="457200" indent="-342900">
              <a:lnSpc>
                <a:spcPct val="115000"/>
              </a:lnSpc>
              <a:spcBef>
                <a:spcPts val="1000"/>
              </a:spcBef>
              <a:buClr>
                <a:srgbClr val="5B5BA5"/>
              </a:buClr>
              <a:buSzPts val="1800"/>
              <a:buFont typeface="Helvetica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pPr>
            <a:r>
              <a:t>I can explain how the internet enables effective collaboration</a:t>
            </a:r>
          </a:p>
        </p:txBody>
      </p:sp>
      <p:sp>
        <p:nvSpPr>
          <p:cNvPr id="180" name="Google Shape;147;p20"/>
          <p:cNvSpPr txBox="1"/>
          <p:nvPr/>
        </p:nvSpPr>
        <p:spPr>
          <a:xfrm>
            <a:off x="310899" y="393074"/>
            <a:ext cx="8521201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2400">
                <a:latin typeface="Quicksand"/>
                <a:ea typeface="Quicksand"/>
                <a:cs typeface="Quicksand"/>
                <a:sym typeface="Quicksand"/>
              </a:defRPr>
            </a:lvl1pPr>
          </a:lstStyle>
          <a:p>
            <a:pPr/>
            <a:r>
              <a:t>How confident are you? (1–3)</a:t>
            </a:r>
          </a:p>
        </p:txBody>
      </p:sp>
      <p:sp>
        <p:nvSpPr>
          <p:cNvPr id="181" name="Google Shape;148;p20"/>
          <p:cNvSpPr txBox="1"/>
          <p:nvPr/>
        </p:nvSpPr>
        <p:spPr>
          <a:xfrm>
            <a:off x="6185599" y="1292599"/>
            <a:ext cx="1904102" cy="4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1500">
                <a:latin typeface="Quicksand"/>
                <a:ea typeface="Quicksand"/>
                <a:cs typeface="Quicksand"/>
                <a:sym typeface="Quicksand"/>
              </a:defRPr>
            </a:pPr>
            <a:r>
              <a:t>3 </a:t>
            </a:r>
            <a:r>
              <a:rPr sz="1400"/>
              <a:t>–</a:t>
            </a:r>
            <a:r>
              <a:t> Very confident</a:t>
            </a:r>
          </a:p>
        </p:txBody>
      </p:sp>
      <p:sp>
        <p:nvSpPr>
          <p:cNvPr id="182" name="Google Shape;149;p20"/>
          <p:cNvSpPr txBox="1"/>
          <p:nvPr/>
        </p:nvSpPr>
        <p:spPr>
          <a:xfrm>
            <a:off x="6262999" y="3414350"/>
            <a:ext cx="1904101" cy="4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1500">
                <a:latin typeface="Quicksand"/>
                <a:ea typeface="Quicksand"/>
                <a:cs typeface="Quicksand"/>
                <a:sym typeface="Quicksand"/>
              </a:defRPr>
            </a:pPr>
            <a:r>
              <a:t>1 </a:t>
            </a:r>
            <a:r>
              <a:rPr sz="1400"/>
              <a:t>–</a:t>
            </a:r>
            <a:r>
              <a:t> Not confident</a:t>
            </a:r>
          </a:p>
        </p:txBody>
      </p:sp>
      <p:pic>
        <p:nvPicPr>
          <p:cNvPr id="183" name="Google Shape;150;p20" descr="Google Shape;150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68223" y="1131669"/>
            <a:ext cx="485776" cy="796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Google Shape;151;p20" descr="Google Shape;151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7981798" y="2192558"/>
            <a:ext cx="485776" cy="796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Google Shape;152;p20" descr="Google Shape;152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8032623" y="3253432"/>
            <a:ext cx="485776" cy="79672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Google Shape;153;p20"/>
          <p:cNvSpPr txBox="1"/>
          <p:nvPr/>
        </p:nvSpPr>
        <p:spPr>
          <a:xfrm>
            <a:off x="6185599" y="2347549"/>
            <a:ext cx="1448101" cy="4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1500">
                <a:latin typeface="Quicksand"/>
                <a:ea typeface="Quicksand"/>
                <a:cs typeface="Quicksand"/>
                <a:sym typeface="Quicksand"/>
              </a:defRPr>
            </a:pPr>
            <a:r>
              <a:t>2 </a:t>
            </a:r>
            <a:r>
              <a:rPr sz="1400"/>
              <a:t>–</a:t>
            </a:r>
            <a:r>
              <a:t> Unsure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58;p21"/>
          <p:cNvSpPr txBox="1"/>
          <p:nvPr>
            <p:ph type="body" sz="half" idx="1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In this lesson, you...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Tried another way of collaborating together online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Developed your own ideas using someone else’s work as a starting point</a:t>
            </a:r>
          </a:p>
        </p:txBody>
      </p:sp>
      <p:sp>
        <p:nvSpPr>
          <p:cNvPr id="191" name="Google Shape;159;p21"/>
          <p:cNvSpPr txBox="1"/>
          <p:nvPr>
            <p:ph type="title"/>
          </p:nvPr>
        </p:nvSpPr>
        <p:spPr>
          <a:xfrm>
            <a:off x="310899" y="319600"/>
            <a:ext cx="8521201" cy="698100"/>
          </a:xfrm>
          <a:prstGeom prst="rect">
            <a:avLst/>
          </a:prstGeom>
        </p:spPr>
        <p:txBody>
          <a:bodyPr/>
          <a:lstStyle/>
          <a:p>
            <a:pPr/>
            <a:r>
              <a:t>Next lesson</a:t>
            </a:r>
          </a:p>
        </p:txBody>
      </p:sp>
      <p:sp>
        <p:nvSpPr>
          <p:cNvPr id="192" name="Google Shape;160;p21"/>
          <p:cNvSpPr txBox="1"/>
          <p:nvPr>
            <p:ph type="sldNum" sz="quarter" idx="2"/>
          </p:nvPr>
        </p:nvSpPr>
        <p:spPr>
          <a:xfrm>
            <a:off x="8833769" y="4829300"/>
            <a:ext cx="308561" cy="309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Google Shape;161;p21"/>
          <p:cNvSpPr txBox="1"/>
          <p:nvPr>
            <p:ph type="body" idx="21"/>
          </p:nvPr>
        </p:nvSpPr>
        <p:spPr>
          <a:xfrm>
            <a:off x="4736600" y="1170099"/>
            <a:ext cx="4270801" cy="36591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Google Shape;162;p21"/>
          <p:cNvSpPr txBox="1"/>
          <p:nvPr/>
        </p:nvSpPr>
        <p:spPr>
          <a:xfrm>
            <a:off x="5349225" y="91425"/>
            <a:ext cx="3473475" cy="13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r" defTabSz="640079">
              <a:defRPr b="1" sz="839">
                <a:latin typeface="Quicksand"/>
                <a:ea typeface="Quicksand"/>
                <a:cs typeface="Quicksand"/>
                <a:sym typeface="Quicksand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95" name="Google Shape;163;p21"/>
          <p:cNvSpPr txBox="1"/>
          <p:nvPr/>
        </p:nvSpPr>
        <p:spPr>
          <a:xfrm>
            <a:off x="4736600" y="1170099"/>
            <a:ext cx="4270801" cy="1308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b="1" sz="1800">
                <a:latin typeface="Quicksand"/>
                <a:ea typeface="Quicksand"/>
                <a:cs typeface="Quicksand"/>
                <a:sym typeface="Quicksand"/>
              </a:defRPr>
            </a:pPr>
            <a:r>
              <a:t>Next lesson, you will…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800">
                <a:latin typeface="Quicksand"/>
                <a:ea typeface="Quicksand"/>
                <a:cs typeface="Quicksand"/>
                <a:sym typeface="Quicksand"/>
              </a:defRPr>
            </a:pPr>
            <a:r>
              <a:t>Look at different methods of communication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69;p12"/>
          <p:cNvSpPr txBox="1"/>
          <p:nvPr>
            <p:ph type="body" sz="half" idx="1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In the last lesson, you worked with other people online.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What are your top tips for working online collaboratively?</a:t>
            </a:r>
          </a:p>
        </p:txBody>
      </p:sp>
      <p:sp>
        <p:nvSpPr>
          <p:cNvPr id="97" name="Google Shape;70;p12"/>
          <p:cNvSpPr txBox="1"/>
          <p:nvPr>
            <p:ph type="title"/>
          </p:nvPr>
        </p:nvSpPr>
        <p:spPr>
          <a:xfrm>
            <a:off x="310899" y="319600"/>
            <a:ext cx="8521201" cy="698100"/>
          </a:xfrm>
          <a:prstGeom prst="rect">
            <a:avLst/>
          </a:prstGeom>
        </p:spPr>
        <p:txBody>
          <a:bodyPr/>
          <a:lstStyle/>
          <a:p>
            <a:pPr/>
            <a:r>
              <a:t>Shared working</a:t>
            </a:r>
          </a:p>
        </p:txBody>
      </p:sp>
      <p:sp>
        <p:nvSpPr>
          <p:cNvPr id="98" name="Google Shape;71;p12"/>
          <p:cNvSpPr txBox="1"/>
          <p:nvPr>
            <p:ph type="sldNum" sz="quarter" idx="2"/>
          </p:nvPr>
        </p:nvSpPr>
        <p:spPr>
          <a:xfrm>
            <a:off x="8862022" y="4829300"/>
            <a:ext cx="252056" cy="309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Google Shape;72;p12"/>
          <p:cNvSpPr txBox="1"/>
          <p:nvPr/>
        </p:nvSpPr>
        <p:spPr>
          <a:xfrm>
            <a:off x="5349225" y="91425"/>
            <a:ext cx="3473475" cy="13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r" defTabSz="640079">
              <a:defRPr b="1" sz="839">
                <a:latin typeface="Quicksand"/>
                <a:ea typeface="Quicksand"/>
                <a:cs typeface="Quicksand"/>
                <a:sym typeface="Quicksand"/>
              </a:defRPr>
            </a:lvl1pPr>
          </a:lstStyle>
          <a:p>
            <a:pPr/>
            <a:r>
              <a:t>Introduction</a:t>
            </a:r>
          </a:p>
        </p:txBody>
      </p:sp>
      <p:pic>
        <p:nvPicPr>
          <p:cNvPr id="100" name="Google Shape;73;p12" descr="Google Shape;73;p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4349" y="2329550"/>
            <a:ext cx="4084801" cy="204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Google Shape;74;p12" descr="Google Shape;74;p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73524" y="1170124"/>
            <a:ext cx="2380251" cy="1190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9E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61;p11"/>
          <p:cNvSpPr txBox="1"/>
          <p:nvPr>
            <p:ph type="body" idx="1"/>
          </p:nvPr>
        </p:nvSpPr>
        <p:spPr>
          <a:xfrm>
            <a:off x="310900" y="1017724"/>
            <a:ext cx="8522100" cy="3811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To evaluate different ways of working together online</a:t>
            </a:r>
          </a:p>
          <a:p>
            <a:pPr>
              <a:spcBef>
                <a:spcPts val="1000"/>
              </a:spcBef>
            </a:pPr>
            <a:r>
              <a:t>I can identify different ways of working together</a:t>
            </a:r>
          </a:p>
          <a:p>
            <a:pPr>
              <a:spcBef>
                <a:spcPts val="1000"/>
              </a:spcBef>
            </a:pPr>
            <a:r>
              <a:t>I can recognise that working together on the internet can be public or private</a:t>
            </a:r>
          </a:p>
          <a:p>
            <a:pPr>
              <a:spcBef>
                <a:spcPts val="1000"/>
              </a:spcBef>
            </a:pPr>
            <a:r>
              <a:t>I can explain how the internet can enable effective collaboration</a:t>
            </a:r>
          </a:p>
        </p:txBody>
      </p:sp>
      <p:sp>
        <p:nvSpPr>
          <p:cNvPr id="106" name="Google Shape;62;p11"/>
          <p:cNvSpPr txBox="1"/>
          <p:nvPr>
            <p:ph type="title"/>
          </p:nvPr>
        </p:nvSpPr>
        <p:spPr>
          <a:xfrm>
            <a:off x="310900" y="310899"/>
            <a:ext cx="8522100" cy="706801"/>
          </a:xfrm>
          <a:prstGeom prst="rect">
            <a:avLst/>
          </a:prstGeom>
        </p:spPr>
        <p:txBody>
          <a:bodyPr/>
          <a:lstStyle/>
          <a:p>
            <a:pPr/>
            <a:r>
              <a:t>Lesson 4: Shared working</a:t>
            </a:r>
          </a:p>
        </p:txBody>
      </p:sp>
      <p:sp>
        <p:nvSpPr>
          <p:cNvPr id="107" name="Google Shape;63;p11"/>
          <p:cNvSpPr txBox="1"/>
          <p:nvPr>
            <p:ph type="sldNum" sz="quarter" idx="2"/>
          </p:nvPr>
        </p:nvSpPr>
        <p:spPr>
          <a:xfrm>
            <a:off x="8862022" y="4829300"/>
            <a:ext cx="252056" cy="309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8" name="Google Shape;64;p11"/>
          <p:cNvSpPr txBox="1"/>
          <p:nvPr/>
        </p:nvSpPr>
        <p:spPr>
          <a:xfrm>
            <a:off x="5349225" y="91425"/>
            <a:ext cx="3473475" cy="13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r" defTabSz="640079">
              <a:defRPr b="1" sz="839">
                <a:latin typeface="Quicksand"/>
                <a:ea typeface="Quicksand"/>
                <a:cs typeface="Quicksand"/>
                <a:sym typeface="Quicksand"/>
              </a:defRPr>
            </a:lvl1pPr>
          </a:lstStyle>
          <a:p>
            <a:pPr/>
            <a:r>
              <a:t>Objectives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79;p13"/>
          <p:cNvSpPr txBox="1"/>
          <p:nvPr>
            <p:ph type="title"/>
          </p:nvPr>
        </p:nvSpPr>
        <p:spPr>
          <a:xfrm>
            <a:off x="310900" y="310899"/>
            <a:ext cx="8522100" cy="706801"/>
          </a:xfrm>
          <a:prstGeom prst="rect">
            <a:avLst/>
          </a:prstGeom>
        </p:spPr>
        <p:txBody>
          <a:bodyPr/>
          <a:lstStyle/>
          <a:p>
            <a:pPr/>
            <a:r>
              <a:t>Shared working on paper</a:t>
            </a:r>
          </a:p>
        </p:txBody>
      </p:sp>
      <p:sp>
        <p:nvSpPr>
          <p:cNvPr id="111" name="Google Shape;80;p13"/>
          <p:cNvSpPr txBox="1"/>
          <p:nvPr>
            <p:ph type="sldNum" sz="quarter" idx="2"/>
          </p:nvPr>
        </p:nvSpPr>
        <p:spPr>
          <a:xfrm>
            <a:off x="8862022" y="4829300"/>
            <a:ext cx="252056" cy="309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Google Shape;81;p13"/>
          <p:cNvSpPr txBox="1"/>
          <p:nvPr>
            <p:ph type="body" sz="quarter" idx="1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>
              <a:lnSpc>
                <a:spcPct val="100000"/>
              </a:lnSpc>
              <a:buSzTx/>
              <a:buNone/>
              <a:defRPr b="1" sz="1200"/>
            </a:lvl1pPr>
          </a:lstStyle>
          <a:p>
            <a:pPr/>
            <a:r>
              <a:t>Activity 1</a:t>
            </a:r>
          </a:p>
        </p:txBody>
      </p:sp>
      <p:sp>
        <p:nvSpPr>
          <p:cNvPr id="113" name="Google Shape;82;p13"/>
          <p:cNvSpPr txBox="1"/>
          <p:nvPr/>
        </p:nvSpPr>
        <p:spPr>
          <a:xfrm>
            <a:off x="310900" y="1017724"/>
            <a:ext cx="8522100" cy="381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457200" indent="-342900">
              <a:lnSpc>
                <a:spcPct val="115000"/>
              </a:lnSpc>
              <a:buClr>
                <a:srgbClr val="5B5BA5"/>
              </a:buClr>
              <a:buSzPts val="1800"/>
              <a:buFont typeface="Helvetica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</a:lstStyle>
          <a:p>
            <a:pPr/>
            <a:r>
              <a:t>Last time, we worked together online. For this next lesson, we’re going to work together on paper and compare.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87;p14"/>
          <p:cNvSpPr/>
          <p:nvPr/>
        </p:nvSpPr>
        <p:spPr>
          <a:xfrm>
            <a:off x="4836600" y="2074574"/>
            <a:ext cx="2940001" cy="2320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6" name="Google Shape;88;p14"/>
          <p:cNvSpPr txBox="1"/>
          <p:nvPr>
            <p:ph type="body" sz="half" idx="1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Stage 1</a:t>
            </a:r>
            <a:r>
              <a:rPr b="0"/>
              <a:t>: On your paper, draw something of your choice. You have three minutes to work on your drawing. Leave room on the page for more drawing in stage 2.</a:t>
            </a:r>
            <a:endParaRPr b="0"/>
          </a:p>
        </p:txBody>
      </p:sp>
      <p:sp>
        <p:nvSpPr>
          <p:cNvPr id="117" name="Google Shape;89;p14"/>
          <p:cNvSpPr txBox="1"/>
          <p:nvPr>
            <p:ph type="title"/>
          </p:nvPr>
        </p:nvSpPr>
        <p:spPr>
          <a:xfrm>
            <a:off x="310899" y="319600"/>
            <a:ext cx="8521201" cy="698100"/>
          </a:xfrm>
          <a:prstGeom prst="rect">
            <a:avLst/>
          </a:prstGeom>
        </p:spPr>
        <p:txBody>
          <a:bodyPr/>
          <a:lstStyle/>
          <a:p>
            <a:pPr/>
            <a:r>
              <a:t>Shared drawing</a:t>
            </a:r>
          </a:p>
        </p:txBody>
      </p:sp>
      <p:sp>
        <p:nvSpPr>
          <p:cNvPr id="118" name="Google Shape;90;p14"/>
          <p:cNvSpPr txBox="1"/>
          <p:nvPr>
            <p:ph type="sldNum" sz="quarter" idx="2"/>
          </p:nvPr>
        </p:nvSpPr>
        <p:spPr>
          <a:xfrm>
            <a:off x="8862022" y="4829300"/>
            <a:ext cx="252056" cy="309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Google Shape;91;p14"/>
          <p:cNvSpPr txBox="1"/>
          <p:nvPr/>
        </p:nvSpPr>
        <p:spPr>
          <a:xfrm>
            <a:off x="5349225" y="91425"/>
            <a:ext cx="3473475" cy="13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r" defTabSz="640079">
              <a:defRPr b="1" sz="839">
                <a:latin typeface="Quicksand"/>
                <a:ea typeface="Quicksand"/>
                <a:cs typeface="Quicksand"/>
                <a:sym typeface="Quicksand"/>
              </a:defRPr>
            </a:lvl1pPr>
          </a:lstStyle>
          <a:p>
            <a:pPr/>
            <a:r>
              <a:t>Activity 1</a:t>
            </a:r>
          </a:p>
        </p:txBody>
      </p:sp>
      <p:pic>
        <p:nvPicPr>
          <p:cNvPr id="120" name="Google Shape;92;p14" descr="Google Shape;92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1450" y="2019349"/>
            <a:ext cx="2825326" cy="254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Google Shape;93;p14" descr="Google Shape;93;p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37425" y="2129825"/>
            <a:ext cx="1726627" cy="2093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87;p14"/>
          <p:cNvSpPr/>
          <p:nvPr/>
        </p:nvSpPr>
        <p:spPr>
          <a:xfrm>
            <a:off x="4836600" y="2074574"/>
            <a:ext cx="2940001" cy="2320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6" name="Google Shape;88;p14"/>
          <p:cNvSpPr txBox="1"/>
          <p:nvPr>
            <p:ph type="body" sz="half" idx="1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Stage 2</a:t>
            </a:r>
            <a:r>
              <a:rPr b="0"/>
              <a:t>: Fold you piece of paper and then hand it in to me.</a:t>
            </a:r>
            <a:endParaRPr b="0"/>
          </a:p>
          <a:p>
            <a:pPr marL="0" indent="0">
              <a:buSzTx/>
              <a:buNone/>
              <a:defRPr b="1"/>
            </a:pPr>
            <a:endParaRPr b="0"/>
          </a:p>
          <a:p>
            <a:pPr marL="0" indent="0">
              <a:buSzTx/>
              <a:buNone/>
              <a:defRPr b="1"/>
            </a:pPr>
            <a:r>
              <a:rPr b="0"/>
              <a:t>With the new drawing you have, add something to the drawing you are given. You also have three minutes to draw.</a:t>
            </a:r>
          </a:p>
        </p:txBody>
      </p:sp>
      <p:sp>
        <p:nvSpPr>
          <p:cNvPr id="127" name="Google Shape;89;p14"/>
          <p:cNvSpPr txBox="1"/>
          <p:nvPr>
            <p:ph type="title"/>
          </p:nvPr>
        </p:nvSpPr>
        <p:spPr>
          <a:xfrm>
            <a:off x="310899" y="319600"/>
            <a:ext cx="8521201" cy="698100"/>
          </a:xfrm>
          <a:prstGeom prst="rect">
            <a:avLst/>
          </a:prstGeom>
        </p:spPr>
        <p:txBody>
          <a:bodyPr/>
          <a:lstStyle/>
          <a:p>
            <a:pPr/>
            <a:r>
              <a:t>Shared drawing</a:t>
            </a:r>
          </a:p>
        </p:txBody>
      </p:sp>
      <p:sp>
        <p:nvSpPr>
          <p:cNvPr id="128" name="Google Shape;90;p14"/>
          <p:cNvSpPr txBox="1"/>
          <p:nvPr>
            <p:ph type="sldNum" sz="quarter" idx="2"/>
          </p:nvPr>
        </p:nvSpPr>
        <p:spPr>
          <a:xfrm>
            <a:off x="8862022" y="4829300"/>
            <a:ext cx="252056" cy="309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9" name="Google Shape;91;p14"/>
          <p:cNvSpPr txBox="1"/>
          <p:nvPr/>
        </p:nvSpPr>
        <p:spPr>
          <a:xfrm>
            <a:off x="5349225" y="91425"/>
            <a:ext cx="3473475" cy="13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r" defTabSz="640079">
              <a:defRPr b="1" sz="839">
                <a:latin typeface="Quicksand"/>
                <a:ea typeface="Quicksand"/>
                <a:cs typeface="Quicksand"/>
                <a:sym typeface="Quicksand"/>
              </a:defRPr>
            </a:lvl1pPr>
          </a:lstStyle>
          <a:p>
            <a:pPr/>
            <a:r>
              <a:t>Activity 1</a:t>
            </a:r>
          </a:p>
        </p:txBody>
      </p:sp>
      <p:pic>
        <p:nvPicPr>
          <p:cNvPr id="130" name="Google Shape;92;p14" descr="Google Shape;92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1450" y="2019349"/>
            <a:ext cx="2825326" cy="254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Google Shape;93;p14" descr="Google Shape;93;p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37425" y="2129825"/>
            <a:ext cx="1726627" cy="2093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79;p13"/>
          <p:cNvSpPr txBox="1"/>
          <p:nvPr>
            <p:ph type="title"/>
          </p:nvPr>
        </p:nvSpPr>
        <p:spPr>
          <a:xfrm>
            <a:off x="310900" y="310899"/>
            <a:ext cx="8522100" cy="706801"/>
          </a:xfrm>
          <a:prstGeom prst="rect">
            <a:avLst/>
          </a:prstGeom>
        </p:spPr>
        <p:txBody>
          <a:bodyPr/>
          <a:lstStyle/>
          <a:p>
            <a:pPr/>
            <a:r>
              <a:t>Shared working on paper</a:t>
            </a:r>
          </a:p>
        </p:txBody>
      </p:sp>
      <p:sp>
        <p:nvSpPr>
          <p:cNvPr id="136" name="Google Shape;80;p13"/>
          <p:cNvSpPr txBox="1"/>
          <p:nvPr>
            <p:ph type="sldNum" sz="quarter" idx="2"/>
          </p:nvPr>
        </p:nvSpPr>
        <p:spPr>
          <a:xfrm>
            <a:off x="8862022" y="4829300"/>
            <a:ext cx="252056" cy="309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Google Shape;81;p13"/>
          <p:cNvSpPr txBox="1"/>
          <p:nvPr>
            <p:ph type="body" sz="quarter" idx="1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>
              <a:lnSpc>
                <a:spcPct val="100000"/>
              </a:lnSpc>
              <a:buSzTx/>
              <a:buNone/>
              <a:defRPr b="1" sz="1200"/>
            </a:lvl1pPr>
          </a:lstStyle>
          <a:p>
            <a:pPr/>
            <a:r>
              <a:t>Activity 1</a:t>
            </a:r>
          </a:p>
        </p:txBody>
      </p:sp>
      <p:sp>
        <p:nvSpPr>
          <p:cNvPr id="138" name="Google Shape;82;p13"/>
          <p:cNvSpPr txBox="1"/>
          <p:nvPr/>
        </p:nvSpPr>
        <p:spPr>
          <a:xfrm>
            <a:off x="310900" y="1017724"/>
            <a:ext cx="8522100" cy="381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457200" indent="-342900">
              <a:lnSpc>
                <a:spcPct val="115000"/>
              </a:lnSpc>
              <a:spcBef>
                <a:spcPts val="1000"/>
              </a:spcBef>
              <a:buClr>
                <a:srgbClr val="5B5BA5"/>
              </a:buClr>
              <a:buSzPts val="1800"/>
              <a:buFont typeface="Helvetica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</a:lstStyle>
          <a:p>
            <a:pPr/>
            <a:r>
              <a:t>Now that you have completed the drawing, consider how a similar activity could work on a computer.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98;p15"/>
          <p:cNvSpPr txBox="1"/>
          <p:nvPr>
            <p:ph type="body" idx="1"/>
          </p:nvPr>
        </p:nvSpPr>
        <p:spPr>
          <a:xfrm>
            <a:off x="310900" y="1017724"/>
            <a:ext cx="8522100" cy="3811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What are the limitations of adding to a drawing like this?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How many people can update the drawing at once?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How could lots of people add to a drawing at the same time?</a:t>
            </a:r>
          </a:p>
        </p:txBody>
      </p:sp>
      <p:sp>
        <p:nvSpPr>
          <p:cNvPr id="141" name="Google Shape;99;p15"/>
          <p:cNvSpPr txBox="1"/>
          <p:nvPr>
            <p:ph type="title"/>
          </p:nvPr>
        </p:nvSpPr>
        <p:spPr>
          <a:xfrm>
            <a:off x="310900" y="310899"/>
            <a:ext cx="8522100" cy="706801"/>
          </a:xfrm>
          <a:prstGeom prst="rect">
            <a:avLst/>
          </a:prstGeom>
        </p:spPr>
        <p:txBody>
          <a:bodyPr/>
          <a:lstStyle/>
          <a:p>
            <a:pPr/>
            <a:r>
              <a:t>Reflection</a:t>
            </a:r>
          </a:p>
        </p:txBody>
      </p:sp>
      <p:sp>
        <p:nvSpPr>
          <p:cNvPr id="142" name="Google Shape;100;p15"/>
          <p:cNvSpPr txBox="1"/>
          <p:nvPr>
            <p:ph type="sldNum" sz="quarter" idx="2"/>
          </p:nvPr>
        </p:nvSpPr>
        <p:spPr>
          <a:xfrm>
            <a:off x="8862022" y="4829300"/>
            <a:ext cx="252056" cy="309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Google Shape;101;p15"/>
          <p:cNvSpPr txBox="1"/>
          <p:nvPr/>
        </p:nvSpPr>
        <p:spPr>
          <a:xfrm>
            <a:off x="5349225" y="91425"/>
            <a:ext cx="3473475" cy="13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r" defTabSz="640079">
              <a:defRPr b="1" sz="839">
                <a:latin typeface="Quicksand"/>
                <a:ea typeface="Quicksand"/>
                <a:cs typeface="Quicksand"/>
                <a:sym typeface="Quicksand"/>
              </a:defRPr>
            </a:lvl1pPr>
          </a:lstStyle>
          <a:p>
            <a:pPr/>
            <a:r>
              <a:t>Activity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06;p16"/>
          <p:cNvSpPr txBox="1"/>
          <p:nvPr>
            <p:ph type="body" sz="half" idx="1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In a similar way to the drawing activity, you can reuse someone else’s project in Scratch.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You can use the </a:t>
            </a:r>
            <a:r>
              <a:rPr b="1"/>
              <a:t>See inside</a:t>
            </a:r>
            <a:r>
              <a:t> button to see the blocks of the Scratch project. You can change these without impacting the original author’s project.</a:t>
            </a:r>
          </a:p>
        </p:txBody>
      </p:sp>
      <p:sp>
        <p:nvSpPr>
          <p:cNvPr id="146" name="Google Shape;107;p16"/>
          <p:cNvSpPr txBox="1"/>
          <p:nvPr>
            <p:ph type="title"/>
          </p:nvPr>
        </p:nvSpPr>
        <p:spPr>
          <a:xfrm>
            <a:off x="310899" y="319600"/>
            <a:ext cx="8521201" cy="698100"/>
          </a:xfrm>
          <a:prstGeom prst="rect">
            <a:avLst/>
          </a:prstGeom>
        </p:spPr>
        <p:txBody>
          <a:bodyPr/>
          <a:lstStyle/>
          <a:p>
            <a:pPr/>
            <a:r>
              <a:t>Reusing</a:t>
            </a:r>
          </a:p>
        </p:txBody>
      </p:sp>
      <p:sp>
        <p:nvSpPr>
          <p:cNvPr id="147" name="Google Shape;108;p16"/>
          <p:cNvSpPr txBox="1"/>
          <p:nvPr>
            <p:ph type="sldNum" sz="quarter" idx="2"/>
          </p:nvPr>
        </p:nvSpPr>
        <p:spPr>
          <a:xfrm>
            <a:off x="8862022" y="4829300"/>
            <a:ext cx="252056" cy="309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Google Shape;109;p16"/>
          <p:cNvSpPr txBox="1"/>
          <p:nvPr/>
        </p:nvSpPr>
        <p:spPr>
          <a:xfrm>
            <a:off x="5349225" y="91425"/>
            <a:ext cx="3473475" cy="13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r" defTabSz="640079">
              <a:defRPr b="1" sz="839">
                <a:latin typeface="Quicksand"/>
                <a:ea typeface="Quicksand"/>
                <a:cs typeface="Quicksand"/>
                <a:sym typeface="Quicksand"/>
              </a:defRPr>
            </a:lvl1pPr>
          </a:lstStyle>
          <a:p>
            <a:pPr/>
            <a:r>
              <a:t>Activity 2</a:t>
            </a:r>
          </a:p>
        </p:txBody>
      </p:sp>
      <p:pic>
        <p:nvPicPr>
          <p:cNvPr id="149" name="Google Shape;110;p16" descr="Google Shape;110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66862" y="1991797"/>
            <a:ext cx="3436007" cy="1937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Google Shape;111;p16" descr="Google Shape;111;p16"/>
          <p:cNvPicPr>
            <a:picLocks noChangeAspect="1"/>
          </p:cNvPicPr>
          <p:nvPr/>
        </p:nvPicPr>
        <p:blipFill>
          <a:blip r:embed="rId4">
            <a:extLst/>
          </a:blip>
          <a:srcRect l="46980" t="0" r="0" b="0"/>
          <a:stretch>
            <a:fillRect/>
          </a:stretch>
        </p:blipFill>
        <p:spPr>
          <a:xfrm>
            <a:off x="5873988" y="1170124"/>
            <a:ext cx="1821726" cy="63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CCE Slides">
  <a:themeElements>
    <a:clrScheme name="NCCE Slides">
      <a:dk1>
        <a:srgbClr val="1155CC">
          <a:alpha val="5590"/>
        </a:srgbClr>
      </a:dk1>
      <a:lt1>
        <a:srgbClr val="5B5BA5"/>
      </a:lt1>
      <a:dk2>
        <a:srgbClr val="A7A7A7"/>
      </a:dk2>
      <a:lt2>
        <a:srgbClr val="535353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0000FF"/>
      </a:hlink>
      <a:folHlink>
        <a:srgbClr val="FF00FF"/>
      </a:folHlink>
    </a:clrScheme>
    <a:fontScheme name="NCCE Slide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NCCE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5B5BA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5B5BA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CCE Slides">
  <a:themeElements>
    <a:clrScheme name="NCCE Slid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0000FF"/>
      </a:hlink>
      <a:folHlink>
        <a:srgbClr val="FF00FF"/>
      </a:folHlink>
    </a:clrScheme>
    <a:fontScheme name="NCCE Slide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NCCE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5B5BA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5B5BA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