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GillSans-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GillSans-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(SM - fill in AMPL matrix) </a:t>
            </a:r>
            <a:endParaRPr/>
          </a:p>
        </p:txBody>
      </p:sp>
      <p:sp>
        <p:nvSpPr>
          <p:cNvPr id="144" name="Google Shape;14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(SM - fill in AMPL matrix) </a:t>
            </a:r>
            <a:endParaRPr/>
          </a:p>
          <a:p>
            <a:pPr indent="0" lvl="0" marL="0" rtl="0" algn="l">
              <a:spcBef>
                <a:spcPts val="0"/>
              </a:spcBef>
              <a:spcAft>
                <a:spcPts val="0"/>
              </a:spcAft>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should be highlited way more (I can run an iteration of this too)</a:t>
            </a:r>
            <a:endParaRPr/>
          </a:p>
        </p:txBody>
      </p:sp>
      <p:sp>
        <p:nvSpPr>
          <p:cNvPr id="167" name="Google Shape;16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is wonderful! (Great Job, Tom)</a:t>
            </a:r>
            <a:endParaRPr/>
          </a:p>
        </p:txBody>
      </p:sp>
      <p:sp>
        <p:nvSpPr>
          <p:cNvPr id="173" name="Google Shape;17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7b95329f1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a7b95329f1_1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a7b95329f1_1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a7b95329f1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a7b95329f1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a7b95329f1_0_1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a7b95329f1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a7b95329f1_1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a7b95329f1_1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a7b95329f1_1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a7b95329f1_1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a7b95329f1_1_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7b95329f1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7b95329f1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a7b95329f1_0_1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7ba93f588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7ba93f588_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a7ba93f588_1_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7ba93f588_1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a7ba93f588_1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a7ba93f588_1_1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07e8a239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07e8a2398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b07e8a2398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07f8cf9d7_3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07f8cf9d7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b07f8cf9d7_3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a7b95329f1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a7b95329f1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a7b95329f1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7b95329f1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a7b95329f1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a7b95329f1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 don’t think we need the photo of the mod file</a:t>
            </a:r>
            <a:endParaRPr/>
          </a:p>
          <a:p>
            <a:pPr indent="0" lvl="0" marL="0" rtl="0" algn="l">
              <a:spcBef>
                <a:spcPts val="0"/>
              </a:spcBef>
              <a:spcAft>
                <a:spcPts val="0"/>
              </a:spcAft>
              <a:buNone/>
            </a:pPr>
            <a:r>
              <a:t/>
            </a:r>
            <a:endParaRPr/>
          </a:p>
        </p:txBody>
      </p:sp>
      <p:sp>
        <p:nvSpPr>
          <p:cNvPr id="125" name="Google Shape;12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I don’t think we need the photo of the dat file</a:t>
            </a:r>
            <a:endParaRPr/>
          </a:p>
          <a:p>
            <a:pPr indent="0" lvl="0" marL="0" rtl="0" algn="l">
              <a:spcBef>
                <a:spcPts val="0"/>
              </a:spcBef>
              <a:spcAft>
                <a:spcPts val="0"/>
              </a:spcAft>
              <a:buNone/>
            </a:pPr>
            <a:r>
              <a:t/>
            </a:r>
            <a:endParaRPr/>
          </a:p>
        </p:txBody>
      </p:sp>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80808"/>
              </a:buClr>
              <a:buSzPts val="4000"/>
              <a:buFont typeface="Gill Sans"/>
              <a:buNone/>
              <a:defRPr sz="4000">
                <a:solidFill>
                  <a:srgbClr val="080808"/>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rgbClr val="888888"/>
              </a:buClr>
              <a:buSzPts val="2800"/>
              <a:buNone/>
              <a:defRPr sz="2800">
                <a:solidFill>
                  <a:srgbClr val="888888"/>
                </a:solidFill>
                <a:latin typeface="Arial"/>
                <a:ea typeface="Arial"/>
                <a:cs typeface="Arial"/>
                <a:sym typeface="Aria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11"/>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80808"/>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txBox="1"/>
          <p:nvPr>
            <p:ph idx="1" type="body"/>
          </p:nvPr>
        </p:nvSpPr>
        <p:spPr>
          <a:xfrm rot="5400000">
            <a:off x="2324100" y="-495300"/>
            <a:ext cx="4495800" cy="82296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Clr>
                <a:srgbClr val="080808"/>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69" name="Google Shape;69;p11"/>
          <p:cNvCxnSpPr/>
          <p:nvPr/>
        </p:nvCxnSpPr>
        <p:spPr>
          <a:xfrm>
            <a:off x="457200" y="1071324"/>
            <a:ext cx="8229600" cy="0"/>
          </a:xfrm>
          <a:prstGeom prst="straightConnector1">
            <a:avLst/>
          </a:prstGeom>
          <a:noFill/>
          <a:ln cap="flat" cmpd="sng" w="38100">
            <a:solidFill>
              <a:srgbClr val="E36C09"/>
            </a:solidFill>
            <a:prstDash val="solid"/>
            <a:round/>
            <a:headEnd len="sm" w="sm" type="none"/>
            <a:tailEnd len="sm" w="sm" type="none"/>
          </a:ln>
        </p:spPr>
      </p:cxnSp>
      <p:sp>
        <p:nvSpPr>
          <p:cNvPr id="70" name="Google Shape;70;p11"/>
          <p:cNvSpPr txBox="1"/>
          <p:nvPr/>
        </p:nvSpPr>
        <p:spPr>
          <a:xfrm>
            <a:off x="7772400" y="6432419"/>
            <a:ext cx="1143000"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7F7F7F"/>
                </a:solidFill>
                <a:latin typeface="Calibri"/>
                <a:ea typeface="Calibri"/>
                <a:cs typeface="Calibri"/>
                <a:sym typeface="Calibri"/>
              </a:rPr>
              <a:t>‹#›</a:t>
            </a:fld>
            <a:endParaRPr b="0" i="0" sz="1400" u="none" cap="none" strike="noStrike">
              <a:solidFill>
                <a:srgbClr val="7F7F7F"/>
              </a:solidFill>
              <a:latin typeface="Calibri"/>
              <a:ea typeface="Calibri"/>
              <a:cs typeface="Calibri"/>
              <a:sym typeface="Calibri"/>
            </a:endParaRPr>
          </a:p>
        </p:txBody>
      </p:sp>
      <p:sp>
        <p:nvSpPr>
          <p:cNvPr id="71" name="Google Shape;71;p11"/>
          <p:cNvSpPr txBox="1"/>
          <p:nvPr/>
        </p:nvSpPr>
        <p:spPr>
          <a:xfrm>
            <a:off x="6400800" y="6432420"/>
            <a:ext cx="16002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7F7F7F"/>
                </a:solidFill>
                <a:latin typeface="Calibri"/>
                <a:ea typeface="Calibri"/>
                <a:cs typeface="Calibri"/>
                <a:sym typeface="Calibri"/>
              </a:rPr>
              <a:t>6 December 2020</a:t>
            </a:r>
            <a:endParaRPr b="0" i="0" sz="1400" u="none" cap="none" strike="noStrike">
              <a:solidFill>
                <a:srgbClr val="7F7F7F"/>
              </a:solidFill>
              <a:latin typeface="Calibri"/>
              <a:ea typeface="Calibri"/>
              <a:cs typeface="Calibri"/>
              <a:sym typeface="Calibri"/>
            </a:endParaRPr>
          </a:p>
        </p:txBody>
      </p:sp>
      <p:sp>
        <p:nvSpPr>
          <p:cNvPr id="72" name="Google Shape;72;p11"/>
          <p:cNvSpPr txBox="1"/>
          <p:nvPr/>
        </p:nvSpPr>
        <p:spPr>
          <a:xfrm>
            <a:off x="3048000" y="6432421"/>
            <a:ext cx="33528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7F7F7F"/>
                </a:solidFill>
                <a:latin typeface="Calibri"/>
                <a:ea typeface="Calibri"/>
                <a:cs typeface="Calibri"/>
                <a:sym typeface="Calibri"/>
              </a:rPr>
              <a:t>SYS 4021/6021</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8080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228600" lvl="0" marL="457200" algn="l">
              <a:spcBef>
                <a:spcPts val="360"/>
              </a:spcBef>
              <a:spcAft>
                <a:spcPts val="0"/>
              </a:spcAft>
              <a:buClr>
                <a:srgbClr val="080808"/>
              </a:buClr>
              <a:buSzPts val="1800"/>
              <a:buNone/>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12"/>
          <p:cNvSpPr txBox="1"/>
          <p:nvPr/>
        </p:nvSpPr>
        <p:spPr>
          <a:xfrm>
            <a:off x="7772400" y="6432419"/>
            <a:ext cx="1143000"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7F7F7F"/>
                </a:solidFill>
                <a:latin typeface="Calibri"/>
                <a:ea typeface="Calibri"/>
                <a:cs typeface="Calibri"/>
                <a:sym typeface="Calibri"/>
              </a:rPr>
              <a:t>‹#›</a:t>
            </a:fld>
            <a:endParaRPr b="0" i="0" sz="1400" u="none" cap="none" strike="noStrike">
              <a:solidFill>
                <a:srgbClr val="7F7F7F"/>
              </a:solidFill>
              <a:latin typeface="Calibri"/>
              <a:ea typeface="Calibri"/>
              <a:cs typeface="Calibri"/>
              <a:sym typeface="Calibri"/>
            </a:endParaRPr>
          </a:p>
        </p:txBody>
      </p:sp>
      <p:sp>
        <p:nvSpPr>
          <p:cNvPr id="77" name="Google Shape;77;p12"/>
          <p:cNvSpPr txBox="1"/>
          <p:nvPr/>
        </p:nvSpPr>
        <p:spPr>
          <a:xfrm>
            <a:off x="6400800" y="6432420"/>
            <a:ext cx="16002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7F7F7F"/>
                </a:solidFill>
                <a:latin typeface="Calibri"/>
                <a:ea typeface="Calibri"/>
                <a:cs typeface="Calibri"/>
                <a:sym typeface="Calibri"/>
              </a:rPr>
              <a:t>6 December 2020</a:t>
            </a:r>
            <a:endParaRPr b="0" i="0" sz="1400" u="none" cap="none" strike="noStrike">
              <a:solidFill>
                <a:srgbClr val="7F7F7F"/>
              </a:solidFill>
              <a:latin typeface="Calibri"/>
              <a:ea typeface="Calibri"/>
              <a:cs typeface="Calibri"/>
              <a:sym typeface="Calibri"/>
            </a:endParaRPr>
          </a:p>
        </p:txBody>
      </p:sp>
      <p:sp>
        <p:nvSpPr>
          <p:cNvPr id="78" name="Google Shape;78;p12"/>
          <p:cNvSpPr txBox="1"/>
          <p:nvPr/>
        </p:nvSpPr>
        <p:spPr>
          <a:xfrm>
            <a:off x="3048000" y="6432421"/>
            <a:ext cx="33528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7F7F7F"/>
                </a:solidFill>
                <a:latin typeface="Calibri"/>
                <a:ea typeface="Calibri"/>
                <a:cs typeface="Calibri"/>
                <a:sym typeface="Calibri"/>
              </a:rPr>
              <a:t>SYS 4021/6021</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80808"/>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457200" y="1295400"/>
            <a:ext cx="8229600" cy="4648200"/>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rgbClr val="080808"/>
              </a:buClr>
              <a:buSzPts val="2400"/>
              <a:buNone/>
              <a:defRPr>
                <a:latin typeface="Gill Sans"/>
                <a:ea typeface="Gill Sans"/>
                <a:cs typeface="Gill Sans"/>
                <a:sym typeface="Gill Sans"/>
              </a:defRPr>
            </a:lvl1pPr>
            <a:lvl2pPr indent="-381000" lvl="1" marL="914400" algn="l">
              <a:spcBef>
                <a:spcPts val="480"/>
              </a:spcBef>
              <a:spcAft>
                <a:spcPts val="0"/>
              </a:spcAft>
              <a:buClr>
                <a:schemeClr val="dk1"/>
              </a:buClr>
              <a:buSzPts val="2400"/>
              <a:buFont typeface="Arial"/>
              <a:buChar char="•"/>
              <a:defRPr sz="2400">
                <a:latin typeface="Gill Sans"/>
                <a:ea typeface="Gill Sans"/>
                <a:cs typeface="Gill Sans"/>
                <a:sym typeface="Gill Sans"/>
              </a:defRPr>
            </a:lvl2pPr>
            <a:lvl3pPr indent="-355600" lvl="2" marL="1371600" algn="l">
              <a:spcBef>
                <a:spcPts val="400"/>
              </a:spcBef>
              <a:spcAft>
                <a:spcPts val="0"/>
              </a:spcAft>
              <a:buClr>
                <a:schemeClr val="dk1"/>
              </a:buClr>
              <a:buSzPts val="2000"/>
              <a:buChar char="•"/>
              <a:defRPr sz="2000">
                <a:latin typeface="Gill Sans"/>
                <a:ea typeface="Gill Sans"/>
                <a:cs typeface="Gill Sans"/>
                <a:sym typeface="Gill Sans"/>
              </a:defRPr>
            </a:lvl3pPr>
            <a:lvl4pPr indent="-355600" lvl="3" marL="1828800" algn="l">
              <a:spcBef>
                <a:spcPts val="400"/>
              </a:spcBef>
              <a:spcAft>
                <a:spcPts val="0"/>
              </a:spcAft>
              <a:buClr>
                <a:schemeClr val="dk1"/>
              </a:buClr>
              <a:buSzPts val="2000"/>
              <a:buChar char="–"/>
              <a:defRPr>
                <a:latin typeface="Gill Sans"/>
                <a:ea typeface="Gill Sans"/>
                <a:cs typeface="Gill Sans"/>
                <a:sym typeface="Gill Sans"/>
              </a:defRPr>
            </a:lvl4pPr>
            <a:lvl5pPr indent="-355600" lvl="4" marL="2286000" algn="l">
              <a:spcBef>
                <a:spcPts val="400"/>
              </a:spcBef>
              <a:spcAft>
                <a:spcPts val="0"/>
              </a:spcAft>
              <a:buClr>
                <a:schemeClr val="dk1"/>
              </a:buClr>
              <a:buSzPts val="2000"/>
              <a:buChar char="»"/>
              <a:defRPr>
                <a:latin typeface="Gill Sans"/>
                <a:ea typeface="Gill Sans"/>
                <a:cs typeface="Gill Sans"/>
                <a:sym typeface="Gill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cxnSp>
        <p:nvCxnSpPr>
          <p:cNvPr id="22" name="Google Shape;22;p3"/>
          <p:cNvCxnSpPr/>
          <p:nvPr/>
        </p:nvCxnSpPr>
        <p:spPr>
          <a:xfrm>
            <a:off x="457200" y="1071324"/>
            <a:ext cx="8229600" cy="0"/>
          </a:xfrm>
          <a:prstGeom prst="straightConnector1">
            <a:avLst/>
          </a:prstGeom>
          <a:noFill/>
          <a:ln cap="flat" cmpd="sng" w="38100">
            <a:solidFill>
              <a:srgbClr val="E36C09"/>
            </a:solidFill>
            <a:prstDash val="solid"/>
            <a:round/>
            <a:headEnd len="sm" w="sm" type="none"/>
            <a:tailEnd len="sm" w="sm" type="none"/>
          </a:ln>
        </p:spPr>
      </p:cxnSp>
      <p:sp>
        <p:nvSpPr>
          <p:cNvPr id="23" name="Google Shape;23;p3"/>
          <p:cNvSpPr txBox="1"/>
          <p:nvPr/>
        </p:nvSpPr>
        <p:spPr>
          <a:xfrm>
            <a:off x="7772400" y="6432419"/>
            <a:ext cx="1143000"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7F7F7F"/>
                </a:solidFill>
                <a:latin typeface="Calibri"/>
                <a:ea typeface="Calibri"/>
                <a:cs typeface="Calibri"/>
                <a:sym typeface="Calibri"/>
              </a:rPr>
              <a:t>‹#›</a:t>
            </a:fld>
            <a:endParaRPr b="0" i="0" sz="1400" u="none" cap="none" strike="noStrike">
              <a:solidFill>
                <a:srgbClr val="7F7F7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4"/>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80808"/>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algn="l">
              <a:spcBef>
                <a:spcPts val="560"/>
              </a:spcBef>
              <a:spcAft>
                <a:spcPts val="0"/>
              </a:spcAft>
              <a:buClr>
                <a:srgbClr val="080808"/>
              </a:buClr>
              <a:buSzPts val="2800"/>
              <a:buNone/>
              <a:defRPr sz="2800"/>
            </a:lvl1pPr>
            <a:lvl2pPr indent="-381000" lvl="1" marL="914400" algn="l">
              <a:spcBef>
                <a:spcPts val="480"/>
              </a:spcBef>
              <a:spcAft>
                <a:spcPts val="0"/>
              </a:spcAft>
              <a:buClr>
                <a:schemeClr val="dk1"/>
              </a:buClr>
              <a:buSzPts val="2400"/>
              <a:buChar char="–"/>
              <a:defRPr sz="24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algn="l">
              <a:spcBef>
                <a:spcPts val="560"/>
              </a:spcBef>
              <a:spcAft>
                <a:spcPts val="0"/>
              </a:spcAft>
              <a:buClr>
                <a:srgbClr val="080808"/>
              </a:buClr>
              <a:buSzPts val="2800"/>
              <a:buNone/>
              <a:defRPr sz="2800"/>
            </a:lvl1pPr>
            <a:lvl2pPr indent="-381000" lvl="1" marL="914400" algn="l">
              <a:spcBef>
                <a:spcPts val="480"/>
              </a:spcBef>
              <a:spcAft>
                <a:spcPts val="0"/>
              </a:spcAft>
              <a:buClr>
                <a:schemeClr val="dk1"/>
              </a:buClr>
              <a:buSzPts val="2400"/>
              <a:buChar char="–"/>
              <a:defRPr sz="2400">
                <a:latin typeface="Arial"/>
                <a:ea typeface="Arial"/>
                <a:cs typeface="Arial"/>
                <a:sym typeface="Arial"/>
              </a:defRPr>
            </a:lvl2pPr>
            <a:lvl3pPr indent="-355600" lvl="2" marL="1371600" algn="l">
              <a:spcBef>
                <a:spcPts val="400"/>
              </a:spcBef>
              <a:spcAft>
                <a:spcPts val="0"/>
              </a:spcAft>
              <a:buClr>
                <a:schemeClr val="dk1"/>
              </a:buClr>
              <a:buSzPts val="2000"/>
              <a:buChar char="•"/>
              <a:defRPr sz="2000">
                <a:latin typeface="Arial"/>
                <a:ea typeface="Arial"/>
                <a:cs typeface="Arial"/>
                <a:sym typeface="Arial"/>
              </a:defRPr>
            </a:lvl3pPr>
            <a:lvl4pPr indent="-342900" lvl="3" marL="1828800" algn="l">
              <a:spcBef>
                <a:spcPts val="360"/>
              </a:spcBef>
              <a:spcAft>
                <a:spcPts val="0"/>
              </a:spcAft>
              <a:buClr>
                <a:schemeClr val="dk1"/>
              </a:buClr>
              <a:buSzPts val="1800"/>
              <a:buChar char="–"/>
              <a:defRPr sz="1800">
                <a:latin typeface="Arial"/>
                <a:ea typeface="Arial"/>
                <a:cs typeface="Arial"/>
                <a:sym typeface="Arial"/>
              </a:defRPr>
            </a:lvl4pPr>
            <a:lvl5pPr indent="-342900" lvl="4" marL="2286000" algn="l">
              <a:spcBef>
                <a:spcPts val="360"/>
              </a:spcBef>
              <a:spcAft>
                <a:spcPts val="0"/>
              </a:spcAft>
              <a:buClr>
                <a:schemeClr val="dk1"/>
              </a:buClr>
              <a:buSzPts val="1800"/>
              <a:buChar char="»"/>
              <a:defRPr sz="1800">
                <a:latin typeface="Arial"/>
                <a:ea typeface="Arial"/>
                <a:cs typeface="Arial"/>
                <a:sym typeface="Arial"/>
              </a:defRPr>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cxnSp>
        <p:nvCxnSpPr>
          <p:cNvPr id="28" name="Google Shape;28;p4"/>
          <p:cNvCxnSpPr/>
          <p:nvPr/>
        </p:nvCxnSpPr>
        <p:spPr>
          <a:xfrm>
            <a:off x="457200" y="1071324"/>
            <a:ext cx="8229600" cy="0"/>
          </a:xfrm>
          <a:prstGeom prst="straightConnector1">
            <a:avLst/>
          </a:prstGeom>
          <a:noFill/>
          <a:ln cap="flat" cmpd="sng" w="38100">
            <a:solidFill>
              <a:srgbClr val="E36C09"/>
            </a:solidFill>
            <a:prstDash val="solid"/>
            <a:round/>
            <a:headEnd len="sm" w="sm" type="none"/>
            <a:tailEnd len="sm" w="sm" type="none"/>
          </a:ln>
        </p:spPr>
      </p:cxnSp>
      <p:sp>
        <p:nvSpPr>
          <p:cNvPr id="29" name="Google Shape;29;p4"/>
          <p:cNvSpPr txBox="1"/>
          <p:nvPr/>
        </p:nvSpPr>
        <p:spPr>
          <a:xfrm>
            <a:off x="7772400" y="6432419"/>
            <a:ext cx="1143000"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7F7F7F"/>
                </a:solidFill>
                <a:latin typeface="Calibri"/>
                <a:ea typeface="Calibri"/>
                <a:cs typeface="Calibri"/>
                <a:sym typeface="Calibri"/>
              </a:rPr>
              <a:t>‹#›</a:t>
            </a:fld>
            <a:endParaRPr b="0" i="0" sz="1400" u="none" cap="none" strike="noStrike">
              <a:solidFill>
                <a:srgbClr val="7F7F7F"/>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080808"/>
              </a:buClr>
              <a:buSzPts val="4000"/>
              <a:buFont typeface="Gill Sans"/>
              <a:buNone/>
              <a:defRPr b="0"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3" name="Google Shape;33;p5"/>
          <p:cNvSpPr txBox="1"/>
          <p:nvPr/>
        </p:nvSpPr>
        <p:spPr>
          <a:xfrm>
            <a:off x="7772400" y="6432419"/>
            <a:ext cx="1143000"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7F7F7F"/>
                </a:solidFill>
                <a:latin typeface="Calibri"/>
                <a:ea typeface="Calibri"/>
                <a:cs typeface="Calibri"/>
                <a:sym typeface="Calibri"/>
              </a:rPr>
              <a:t>‹#›</a:t>
            </a:fld>
            <a:endParaRPr b="0" i="0" sz="1400" u="none" cap="none" strike="noStrike">
              <a:solidFill>
                <a:srgbClr val="7F7F7F"/>
              </a:solidFill>
              <a:latin typeface="Calibri"/>
              <a:ea typeface="Calibri"/>
              <a:cs typeface="Calibri"/>
              <a:sym typeface="Calibri"/>
            </a:endParaRPr>
          </a:p>
        </p:txBody>
      </p:sp>
      <p:sp>
        <p:nvSpPr>
          <p:cNvPr id="34" name="Google Shape;34;p5"/>
          <p:cNvSpPr txBox="1"/>
          <p:nvPr/>
        </p:nvSpPr>
        <p:spPr>
          <a:xfrm>
            <a:off x="6400800" y="6432420"/>
            <a:ext cx="16002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7F7F7F"/>
                </a:solidFill>
                <a:latin typeface="Calibri"/>
                <a:ea typeface="Calibri"/>
                <a:cs typeface="Calibri"/>
                <a:sym typeface="Calibri"/>
              </a:rPr>
              <a:t>6 December 2020</a:t>
            </a:r>
            <a:endParaRPr b="0" i="0" sz="1400" u="none" cap="none" strike="noStrike">
              <a:solidFill>
                <a:srgbClr val="7F7F7F"/>
              </a:solidFill>
              <a:latin typeface="Calibri"/>
              <a:ea typeface="Calibri"/>
              <a:cs typeface="Calibri"/>
              <a:sym typeface="Calibri"/>
            </a:endParaRPr>
          </a:p>
        </p:txBody>
      </p:sp>
      <p:sp>
        <p:nvSpPr>
          <p:cNvPr id="35" name="Google Shape;35;p5"/>
          <p:cNvSpPr txBox="1"/>
          <p:nvPr/>
        </p:nvSpPr>
        <p:spPr>
          <a:xfrm>
            <a:off x="3048000" y="6432421"/>
            <a:ext cx="33528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7F7F7F"/>
                </a:solidFill>
                <a:latin typeface="Calibri"/>
                <a:ea typeface="Calibri"/>
                <a:cs typeface="Calibri"/>
                <a:sym typeface="Calibri"/>
              </a:rPr>
              <a:t>SYS 4021/6021</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80808"/>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143000"/>
            <a:ext cx="4040188" cy="7921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80808"/>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1935162"/>
            <a:ext cx="4040188" cy="4084638"/>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rgbClr val="080808"/>
              </a:buClr>
              <a:buSzPts val="2400"/>
              <a:buNone/>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143000"/>
            <a:ext cx="4041775" cy="7921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80808"/>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1935162"/>
            <a:ext cx="4041775" cy="4084638"/>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Clr>
                <a:srgbClr val="080808"/>
              </a:buClr>
              <a:buSzPts val="2400"/>
              <a:buNone/>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cxnSp>
        <p:nvCxnSpPr>
          <p:cNvPr id="42" name="Google Shape;42;p6"/>
          <p:cNvCxnSpPr/>
          <p:nvPr/>
        </p:nvCxnSpPr>
        <p:spPr>
          <a:xfrm>
            <a:off x="457200" y="1071324"/>
            <a:ext cx="8229600" cy="0"/>
          </a:xfrm>
          <a:prstGeom prst="straightConnector1">
            <a:avLst/>
          </a:prstGeom>
          <a:noFill/>
          <a:ln cap="flat" cmpd="sng" w="38100">
            <a:solidFill>
              <a:srgbClr val="E36C09"/>
            </a:solidFill>
            <a:prstDash val="solid"/>
            <a:round/>
            <a:headEnd len="sm" w="sm" type="none"/>
            <a:tailEnd len="sm" w="sm" type="none"/>
          </a:ln>
        </p:spPr>
      </p:cxnSp>
      <p:sp>
        <p:nvSpPr>
          <p:cNvPr id="43" name="Google Shape;43;p6"/>
          <p:cNvSpPr txBox="1"/>
          <p:nvPr/>
        </p:nvSpPr>
        <p:spPr>
          <a:xfrm>
            <a:off x="7772400" y="6432419"/>
            <a:ext cx="1143000"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7F7F7F"/>
                </a:solidFill>
                <a:latin typeface="Calibri"/>
                <a:ea typeface="Calibri"/>
                <a:cs typeface="Calibri"/>
                <a:sym typeface="Calibri"/>
              </a:rPr>
              <a:t>‹#›</a:t>
            </a:fld>
            <a:endParaRPr b="0" i="0" sz="1400" u="none" cap="none" strike="noStrike">
              <a:solidFill>
                <a:srgbClr val="7F7F7F"/>
              </a:solidFill>
              <a:latin typeface="Calibri"/>
              <a:ea typeface="Calibri"/>
              <a:cs typeface="Calibri"/>
              <a:sym typeface="Calibri"/>
            </a:endParaRPr>
          </a:p>
        </p:txBody>
      </p:sp>
      <p:sp>
        <p:nvSpPr>
          <p:cNvPr id="44" name="Google Shape;44;p6"/>
          <p:cNvSpPr txBox="1"/>
          <p:nvPr/>
        </p:nvSpPr>
        <p:spPr>
          <a:xfrm>
            <a:off x="6400800" y="6432420"/>
            <a:ext cx="16002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7F7F7F"/>
                </a:solidFill>
                <a:latin typeface="Calibri"/>
                <a:ea typeface="Calibri"/>
                <a:cs typeface="Calibri"/>
                <a:sym typeface="Calibri"/>
              </a:rPr>
              <a:t>6 December 2020</a:t>
            </a:r>
            <a:endParaRPr b="0" i="0" sz="1400" u="none" cap="none" strike="noStrike">
              <a:solidFill>
                <a:srgbClr val="7F7F7F"/>
              </a:solidFill>
              <a:latin typeface="Calibri"/>
              <a:ea typeface="Calibri"/>
              <a:cs typeface="Calibri"/>
              <a:sym typeface="Calibri"/>
            </a:endParaRPr>
          </a:p>
        </p:txBody>
      </p:sp>
      <p:sp>
        <p:nvSpPr>
          <p:cNvPr id="45" name="Google Shape;45;p6"/>
          <p:cNvSpPr txBox="1"/>
          <p:nvPr/>
        </p:nvSpPr>
        <p:spPr>
          <a:xfrm>
            <a:off x="3048000" y="6432421"/>
            <a:ext cx="33528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7F7F7F"/>
                </a:solidFill>
                <a:latin typeface="Calibri"/>
                <a:ea typeface="Calibri"/>
                <a:cs typeface="Calibri"/>
                <a:sym typeface="Calibri"/>
              </a:rPr>
              <a:t>SYS 4021/6021</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6" name="Shape 46"/>
        <p:cNvGrpSpPr/>
        <p:nvPr/>
      </p:nvGrpSpPr>
      <p:grpSpPr>
        <a:xfrm>
          <a:off x="0" y="0"/>
          <a:ext cx="0" cy="0"/>
          <a:chOff x="0" y="0"/>
          <a:chExt cx="0" cy="0"/>
        </a:xfrm>
      </p:grpSpPr>
      <p:sp>
        <p:nvSpPr>
          <p:cNvPr id="47" name="Google Shape;47;p7"/>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80808"/>
              </a:buClr>
              <a:buSzPts val="32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8" name="Google Shape;48;p7"/>
          <p:cNvCxnSpPr/>
          <p:nvPr/>
        </p:nvCxnSpPr>
        <p:spPr>
          <a:xfrm>
            <a:off x="457200" y="1071324"/>
            <a:ext cx="8229600" cy="0"/>
          </a:xfrm>
          <a:prstGeom prst="straightConnector1">
            <a:avLst/>
          </a:prstGeom>
          <a:noFill/>
          <a:ln cap="flat" cmpd="sng" w="38100">
            <a:solidFill>
              <a:srgbClr val="E36C09"/>
            </a:solidFill>
            <a:prstDash val="solid"/>
            <a:round/>
            <a:headEnd len="sm" w="sm" type="none"/>
            <a:tailEnd len="sm" w="sm" type="none"/>
          </a:ln>
        </p:spPr>
      </p:cxnSp>
      <p:sp>
        <p:nvSpPr>
          <p:cNvPr id="49" name="Google Shape;49;p7"/>
          <p:cNvSpPr txBox="1"/>
          <p:nvPr/>
        </p:nvSpPr>
        <p:spPr>
          <a:xfrm>
            <a:off x="7772400" y="6432419"/>
            <a:ext cx="1143000"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7F7F7F"/>
                </a:solidFill>
                <a:latin typeface="Calibri"/>
                <a:ea typeface="Calibri"/>
                <a:cs typeface="Calibri"/>
                <a:sym typeface="Calibri"/>
              </a:rPr>
              <a:t>‹#›</a:t>
            </a:fld>
            <a:endParaRPr b="0" i="0" sz="1400" u="none" cap="none" strike="noStrike">
              <a:solidFill>
                <a:srgbClr val="7F7F7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nvSpPr>
        <p:spPr>
          <a:xfrm>
            <a:off x="7772400" y="6432419"/>
            <a:ext cx="1143000"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7F7F7F"/>
                </a:solidFill>
                <a:latin typeface="Calibri"/>
                <a:ea typeface="Calibri"/>
                <a:cs typeface="Calibri"/>
                <a:sym typeface="Calibri"/>
              </a:rPr>
              <a:t>‹#›</a:t>
            </a:fld>
            <a:endParaRPr b="0" i="0" sz="1400" u="none" cap="none" strike="noStrike">
              <a:solidFill>
                <a:srgbClr val="7F7F7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080808"/>
              </a:buClr>
              <a:buSzPts val="2000"/>
              <a:buFont typeface="Gill San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228600" lvl="0" marL="457200" algn="l">
              <a:spcBef>
                <a:spcPts val="640"/>
              </a:spcBef>
              <a:spcAft>
                <a:spcPts val="0"/>
              </a:spcAft>
              <a:buClr>
                <a:srgbClr val="080808"/>
              </a:buClr>
              <a:buSzPts val="3200"/>
              <a:buNone/>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5" name="Google Shape;55;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80808"/>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6" name="Google Shape;56;p9"/>
          <p:cNvSpPr txBox="1"/>
          <p:nvPr/>
        </p:nvSpPr>
        <p:spPr>
          <a:xfrm>
            <a:off x="7772400" y="6432419"/>
            <a:ext cx="1143000"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7F7F7F"/>
                </a:solidFill>
                <a:latin typeface="Calibri"/>
                <a:ea typeface="Calibri"/>
                <a:cs typeface="Calibri"/>
                <a:sym typeface="Calibri"/>
              </a:rPr>
              <a:t>‹#›</a:t>
            </a:fld>
            <a:endParaRPr b="0" i="0" sz="1400" u="none" cap="none" strike="noStrike">
              <a:solidFill>
                <a:srgbClr val="7F7F7F"/>
              </a:solidFill>
              <a:latin typeface="Calibri"/>
              <a:ea typeface="Calibri"/>
              <a:cs typeface="Calibri"/>
              <a:sym typeface="Calibri"/>
            </a:endParaRPr>
          </a:p>
        </p:txBody>
      </p:sp>
      <p:sp>
        <p:nvSpPr>
          <p:cNvPr id="57" name="Google Shape;57;p9"/>
          <p:cNvSpPr txBox="1"/>
          <p:nvPr/>
        </p:nvSpPr>
        <p:spPr>
          <a:xfrm>
            <a:off x="6400800" y="6432420"/>
            <a:ext cx="16002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7F7F7F"/>
                </a:solidFill>
                <a:latin typeface="Calibri"/>
                <a:ea typeface="Calibri"/>
                <a:cs typeface="Calibri"/>
                <a:sym typeface="Calibri"/>
              </a:rPr>
              <a:t>6 December 2020</a:t>
            </a:r>
            <a:endParaRPr b="0" i="0" sz="1400" u="none" cap="none" strike="noStrike">
              <a:solidFill>
                <a:srgbClr val="7F7F7F"/>
              </a:solidFill>
              <a:latin typeface="Calibri"/>
              <a:ea typeface="Calibri"/>
              <a:cs typeface="Calibri"/>
              <a:sym typeface="Calibri"/>
            </a:endParaRPr>
          </a:p>
        </p:txBody>
      </p:sp>
      <p:sp>
        <p:nvSpPr>
          <p:cNvPr id="58" name="Google Shape;58;p9"/>
          <p:cNvSpPr txBox="1"/>
          <p:nvPr/>
        </p:nvSpPr>
        <p:spPr>
          <a:xfrm>
            <a:off x="3048000" y="6432421"/>
            <a:ext cx="33528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7F7F7F"/>
                </a:solidFill>
                <a:latin typeface="Calibri"/>
                <a:ea typeface="Calibri"/>
                <a:cs typeface="Calibri"/>
                <a:sym typeface="Calibri"/>
              </a:rPr>
              <a:t>SYS 4021/6021</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080808"/>
              </a:buClr>
              <a:buSzPts val="2000"/>
              <a:buFont typeface="Gill San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rgbClr val="080808"/>
              </a:buClr>
              <a:buSzPts val="3200"/>
              <a:buFont typeface="Arial"/>
              <a:buNone/>
              <a:defRPr b="0" i="0" sz="3200" u="none" cap="none" strike="noStrike">
                <a:solidFill>
                  <a:srgbClr val="080808"/>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2" name="Google Shape;62;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80808"/>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10"/>
          <p:cNvSpPr txBox="1"/>
          <p:nvPr/>
        </p:nvSpPr>
        <p:spPr>
          <a:xfrm>
            <a:off x="7772400" y="6432419"/>
            <a:ext cx="1143000" cy="307777"/>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400" u="none" cap="none" strike="noStrike">
                <a:solidFill>
                  <a:srgbClr val="7F7F7F"/>
                </a:solidFill>
                <a:latin typeface="Calibri"/>
                <a:ea typeface="Calibri"/>
                <a:cs typeface="Calibri"/>
                <a:sym typeface="Calibri"/>
              </a:rPr>
              <a:t>‹#›</a:t>
            </a:fld>
            <a:endParaRPr b="0" i="0" sz="1400" u="none" cap="none" strike="noStrike">
              <a:solidFill>
                <a:srgbClr val="7F7F7F"/>
              </a:solidFill>
              <a:latin typeface="Calibri"/>
              <a:ea typeface="Calibri"/>
              <a:cs typeface="Calibri"/>
              <a:sym typeface="Calibri"/>
            </a:endParaRPr>
          </a:p>
        </p:txBody>
      </p:sp>
      <p:sp>
        <p:nvSpPr>
          <p:cNvPr id="64" name="Google Shape;64;p10"/>
          <p:cNvSpPr txBox="1"/>
          <p:nvPr/>
        </p:nvSpPr>
        <p:spPr>
          <a:xfrm>
            <a:off x="6400800" y="6432420"/>
            <a:ext cx="16002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7F7F7F"/>
                </a:solidFill>
                <a:latin typeface="Calibri"/>
                <a:ea typeface="Calibri"/>
                <a:cs typeface="Calibri"/>
                <a:sym typeface="Calibri"/>
              </a:rPr>
              <a:t>6 December 2020</a:t>
            </a:r>
            <a:endParaRPr b="0" i="0" sz="1400" u="none" cap="none" strike="noStrike">
              <a:solidFill>
                <a:srgbClr val="7F7F7F"/>
              </a:solidFill>
              <a:latin typeface="Calibri"/>
              <a:ea typeface="Calibri"/>
              <a:cs typeface="Calibri"/>
              <a:sym typeface="Calibri"/>
            </a:endParaRPr>
          </a:p>
        </p:txBody>
      </p:sp>
      <p:sp>
        <p:nvSpPr>
          <p:cNvPr id="65" name="Google Shape;65;p10"/>
          <p:cNvSpPr txBox="1"/>
          <p:nvPr/>
        </p:nvSpPr>
        <p:spPr>
          <a:xfrm>
            <a:off x="3048000" y="6432421"/>
            <a:ext cx="3352800"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400" u="none" cap="none" strike="noStrike">
                <a:solidFill>
                  <a:srgbClr val="7F7F7F"/>
                </a:solidFill>
                <a:latin typeface="Calibri"/>
                <a:ea typeface="Calibri"/>
                <a:cs typeface="Calibri"/>
                <a:sym typeface="Calibri"/>
              </a:rPr>
              <a:t>SYS 4021/6021</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rgbClr val="080808"/>
              </a:buClr>
              <a:buSzPts val="3200"/>
              <a:buFont typeface="Gill Sans"/>
              <a:buNone/>
              <a:defRPr b="0" i="0" sz="3200" u="none" cap="none" strike="noStrike">
                <a:solidFill>
                  <a:srgbClr val="080808"/>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295400"/>
            <a:ext cx="8229600" cy="4648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rgbClr val="080808"/>
              </a:buClr>
              <a:buSzPts val="2400"/>
              <a:buFont typeface="Arial"/>
              <a:buNone/>
              <a:defRPr b="0" i="0" sz="2400" u="none" cap="none" strike="noStrike">
                <a:solidFill>
                  <a:srgbClr val="080808"/>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324600" y="6440951"/>
            <a:ext cx="1143000" cy="29512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2" type="sldNum"/>
          </p:nvPr>
        </p:nvSpPr>
        <p:spPr>
          <a:xfrm>
            <a:off x="7543800" y="6440951"/>
            <a:ext cx="1143000" cy="26464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00" u="none" cap="none" strike="noStrike">
                <a:solidFill>
                  <a:srgbClr val="888888"/>
                </a:solidFill>
                <a:latin typeface="Calibri"/>
                <a:ea typeface="Calibri"/>
                <a:cs typeface="Calibri"/>
                <a:sym typeface="Calibri"/>
              </a:defRPr>
            </a:lvl1pPr>
            <a:lvl2pPr indent="0" lvl="1" marL="0" marR="0" rtl="0" algn="r">
              <a:spcBef>
                <a:spcPts val="0"/>
              </a:spcBef>
              <a:buNone/>
              <a:defRPr b="0" i="0" sz="1400" u="none" cap="none" strike="noStrike">
                <a:solidFill>
                  <a:srgbClr val="888888"/>
                </a:solidFill>
                <a:latin typeface="Calibri"/>
                <a:ea typeface="Calibri"/>
                <a:cs typeface="Calibri"/>
                <a:sym typeface="Calibri"/>
              </a:defRPr>
            </a:lvl2pPr>
            <a:lvl3pPr indent="0" lvl="2" marL="0" marR="0" rtl="0" algn="r">
              <a:spcBef>
                <a:spcPts val="0"/>
              </a:spcBef>
              <a:buNone/>
              <a:defRPr b="0" i="0" sz="1400" u="none" cap="none" strike="noStrike">
                <a:solidFill>
                  <a:srgbClr val="888888"/>
                </a:solidFill>
                <a:latin typeface="Calibri"/>
                <a:ea typeface="Calibri"/>
                <a:cs typeface="Calibri"/>
                <a:sym typeface="Calibri"/>
              </a:defRPr>
            </a:lvl3pPr>
            <a:lvl4pPr indent="0" lvl="3" marL="0" marR="0" rtl="0" algn="r">
              <a:spcBef>
                <a:spcPts val="0"/>
              </a:spcBef>
              <a:buNone/>
              <a:defRPr b="0" i="0" sz="1400" u="none" cap="none" strike="noStrike">
                <a:solidFill>
                  <a:srgbClr val="888888"/>
                </a:solidFill>
                <a:latin typeface="Calibri"/>
                <a:ea typeface="Calibri"/>
                <a:cs typeface="Calibri"/>
                <a:sym typeface="Calibri"/>
              </a:defRPr>
            </a:lvl4pPr>
            <a:lvl5pPr indent="0" lvl="4" marL="0" marR="0" rtl="0" algn="r">
              <a:spcBef>
                <a:spcPts val="0"/>
              </a:spcBef>
              <a:buNone/>
              <a:defRPr b="0" i="0" sz="1400" u="none" cap="none" strike="noStrike">
                <a:solidFill>
                  <a:srgbClr val="888888"/>
                </a:solidFill>
                <a:latin typeface="Calibri"/>
                <a:ea typeface="Calibri"/>
                <a:cs typeface="Calibri"/>
                <a:sym typeface="Calibri"/>
              </a:defRPr>
            </a:lvl5pPr>
            <a:lvl6pPr indent="0" lvl="5" marL="0" marR="0" rtl="0" algn="r">
              <a:spcBef>
                <a:spcPts val="0"/>
              </a:spcBef>
              <a:buNone/>
              <a:defRPr b="0" i="0" sz="1400" u="none" cap="none" strike="noStrike">
                <a:solidFill>
                  <a:srgbClr val="888888"/>
                </a:solidFill>
                <a:latin typeface="Calibri"/>
                <a:ea typeface="Calibri"/>
                <a:cs typeface="Calibri"/>
                <a:sym typeface="Calibri"/>
              </a:defRPr>
            </a:lvl6pPr>
            <a:lvl7pPr indent="0" lvl="6" marL="0" marR="0" rtl="0" algn="r">
              <a:spcBef>
                <a:spcPts val="0"/>
              </a:spcBef>
              <a:buNone/>
              <a:defRPr b="0" i="0" sz="1400" u="none" cap="none" strike="noStrike">
                <a:solidFill>
                  <a:srgbClr val="888888"/>
                </a:solidFill>
                <a:latin typeface="Calibri"/>
                <a:ea typeface="Calibri"/>
                <a:cs typeface="Calibri"/>
                <a:sym typeface="Calibri"/>
              </a:defRPr>
            </a:lvl7pPr>
            <a:lvl8pPr indent="0" lvl="7" marL="0" marR="0" rtl="0" algn="r">
              <a:spcBef>
                <a:spcPts val="0"/>
              </a:spcBef>
              <a:buNone/>
              <a:defRPr b="0" i="0" sz="1400" u="none" cap="none" strike="noStrike">
                <a:solidFill>
                  <a:srgbClr val="888888"/>
                </a:solidFill>
                <a:latin typeface="Calibri"/>
                <a:ea typeface="Calibri"/>
                <a:cs typeface="Calibri"/>
                <a:sym typeface="Calibri"/>
              </a:defRPr>
            </a:lvl8pPr>
            <a:lvl9pPr indent="0" lvl="8" marL="0" marR="0" rtl="0" algn="r">
              <a:spcBef>
                <a:spcPts val="0"/>
              </a:spcBef>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4" name="Google Shape;14;p1"/>
          <p:cNvCxnSpPr/>
          <p:nvPr/>
        </p:nvCxnSpPr>
        <p:spPr>
          <a:xfrm>
            <a:off x="2743200" y="6416041"/>
            <a:ext cx="6019800" cy="0"/>
          </a:xfrm>
          <a:prstGeom prst="straightConnector1">
            <a:avLst/>
          </a:prstGeom>
          <a:noFill/>
          <a:ln cap="flat" cmpd="sng" w="15875">
            <a:solidFill>
              <a:srgbClr val="002060"/>
            </a:solidFill>
            <a:prstDash val="solid"/>
            <a:round/>
            <a:headEnd len="sm" w="sm" type="none"/>
            <a:tailEnd len="sm" w="sm" type="none"/>
          </a:ln>
        </p:spPr>
      </p:cxnSp>
      <p:pic>
        <p:nvPicPr>
          <p:cNvPr descr="Image result for uva logo" id="15" name="Google Shape;15;p1"/>
          <p:cNvPicPr preferRelativeResize="0"/>
          <p:nvPr/>
        </p:nvPicPr>
        <p:blipFill rotWithShape="1">
          <a:blip r:embed="rId1">
            <a:alphaModFix/>
          </a:blip>
          <a:srcRect b="0" l="0" r="0" t="0"/>
          <a:stretch/>
        </p:blipFill>
        <p:spPr>
          <a:xfrm>
            <a:off x="152400" y="6125534"/>
            <a:ext cx="2514600" cy="6308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8.png"/><Relationship Id="rId5" Type="http://schemas.openxmlformats.org/officeDocument/2006/relationships/image" Target="../media/image20.png"/><Relationship Id="rId6"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peerj.com/preprints/27420/" TargetMode="External"/><Relationship Id="rId4" Type="http://schemas.openxmlformats.org/officeDocument/2006/relationships/hyperlink" Target="https://link.springer.com/article/10.1007/s11750-019-00515-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80808"/>
              </a:buClr>
              <a:buSzPts val="4000"/>
              <a:buFont typeface="Gill Sans"/>
              <a:buNone/>
            </a:pPr>
            <a:r>
              <a:rPr lang="en-US"/>
              <a:t>Final Project:</a:t>
            </a:r>
            <a:br>
              <a:rPr lang="en-US"/>
            </a:br>
            <a:r>
              <a:rPr lang="en-US"/>
              <a:t>Finding an optimal seating chart</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2800"/>
              <a:buNone/>
            </a:pPr>
            <a:r>
              <a:rPr lang="en-US"/>
              <a:t>SYS 6003</a:t>
            </a:r>
            <a:endParaRPr/>
          </a:p>
          <a:p>
            <a:pPr indent="0" lvl="0" marL="0" rtl="0" algn="ctr">
              <a:spcBef>
                <a:spcPts val="560"/>
              </a:spcBef>
              <a:spcAft>
                <a:spcPts val="0"/>
              </a:spcAft>
              <a:buClr>
                <a:srgbClr val="888888"/>
              </a:buClr>
              <a:buSzPts val="2800"/>
              <a:buNone/>
            </a:pPr>
            <a:r>
              <a:rPr lang="en-US"/>
              <a:t>Saran Mishra, Tom Muhlbauer, and Yihan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80808"/>
              </a:buClr>
              <a:buSzPts val="3200"/>
              <a:buFont typeface="Gill Sans"/>
              <a:buNone/>
            </a:pPr>
            <a:r>
              <a:rPr lang="en-US"/>
              <a:t>weddingseating (m=17, n=2, a=10, b=1)</a:t>
            </a:r>
            <a:endParaRPr/>
          </a:p>
        </p:txBody>
      </p:sp>
      <p:sp>
        <p:nvSpPr>
          <p:cNvPr id="147" name="Google Shape;147;p22"/>
          <p:cNvSpPr txBox="1"/>
          <p:nvPr>
            <p:ph idx="1" type="body"/>
          </p:nvPr>
        </p:nvSpPr>
        <p:spPr>
          <a:xfrm>
            <a:off x="457200" y="1066801"/>
            <a:ext cx="4038600" cy="50595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0808"/>
              </a:buClr>
              <a:buSzPts val="2800"/>
              <a:buNone/>
            </a:pPr>
            <a:r>
              <a:rPr lang="en-US"/>
              <a:t>Article:</a:t>
            </a:r>
            <a:endParaRPr/>
          </a:p>
        </p:txBody>
      </p:sp>
      <p:sp>
        <p:nvSpPr>
          <p:cNvPr id="148" name="Google Shape;148;p22"/>
          <p:cNvSpPr txBox="1"/>
          <p:nvPr>
            <p:ph idx="2" type="body"/>
          </p:nvPr>
        </p:nvSpPr>
        <p:spPr>
          <a:xfrm>
            <a:off x="4648200" y="1159376"/>
            <a:ext cx="4038600" cy="496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0808"/>
              </a:buClr>
              <a:buSzPts val="2800"/>
              <a:buNone/>
            </a:pPr>
            <a:r>
              <a:rPr lang="en-US"/>
              <a:t>AMPL:</a:t>
            </a:r>
            <a:endParaRPr/>
          </a:p>
        </p:txBody>
      </p:sp>
      <p:pic>
        <p:nvPicPr>
          <p:cNvPr id="149" name="Google Shape;149;p22"/>
          <p:cNvPicPr preferRelativeResize="0"/>
          <p:nvPr/>
        </p:nvPicPr>
        <p:blipFill rotWithShape="1">
          <a:blip r:embed="rId3">
            <a:alphaModFix/>
          </a:blip>
          <a:srcRect b="0" l="0" r="77169" t="0"/>
          <a:stretch/>
        </p:blipFill>
        <p:spPr>
          <a:xfrm>
            <a:off x="421299" y="1524000"/>
            <a:ext cx="950302" cy="3733800"/>
          </a:xfrm>
          <a:prstGeom prst="rect">
            <a:avLst/>
          </a:prstGeom>
          <a:noFill/>
          <a:ln>
            <a:noFill/>
          </a:ln>
        </p:spPr>
      </p:pic>
      <p:pic>
        <p:nvPicPr>
          <p:cNvPr id="150" name="Google Shape;150;p22"/>
          <p:cNvPicPr preferRelativeResize="0"/>
          <p:nvPr/>
        </p:nvPicPr>
        <p:blipFill rotWithShape="1">
          <a:blip r:embed="rId3">
            <a:alphaModFix/>
          </a:blip>
          <a:srcRect b="10203" l="60412" r="0" t="0"/>
          <a:stretch/>
        </p:blipFill>
        <p:spPr>
          <a:xfrm>
            <a:off x="1371600" y="1524000"/>
            <a:ext cx="1647825" cy="3352800"/>
          </a:xfrm>
          <a:prstGeom prst="rect">
            <a:avLst/>
          </a:prstGeom>
          <a:noFill/>
          <a:ln>
            <a:noFill/>
          </a:ln>
        </p:spPr>
      </p:pic>
      <p:pic>
        <p:nvPicPr>
          <p:cNvPr id="151" name="Google Shape;151;p22"/>
          <p:cNvPicPr preferRelativeResize="0"/>
          <p:nvPr/>
        </p:nvPicPr>
        <p:blipFill>
          <a:blip r:embed="rId4">
            <a:alphaModFix/>
          </a:blip>
          <a:stretch>
            <a:fillRect/>
          </a:stretch>
        </p:blipFill>
        <p:spPr>
          <a:xfrm>
            <a:off x="4756500" y="1588300"/>
            <a:ext cx="3800375" cy="2202175"/>
          </a:xfrm>
          <a:prstGeom prst="rect">
            <a:avLst/>
          </a:prstGeom>
          <a:noFill/>
          <a:ln>
            <a:noFill/>
          </a:ln>
        </p:spPr>
      </p:pic>
      <p:pic>
        <p:nvPicPr>
          <p:cNvPr id="152" name="Google Shape;152;p22"/>
          <p:cNvPicPr preferRelativeResize="0"/>
          <p:nvPr/>
        </p:nvPicPr>
        <p:blipFill>
          <a:blip r:embed="rId5">
            <a:alphaModFix/>
          </a:blip>
          <a:stretch>
            <a:fillRect/>
          </a:stretch>
        </p:blipFill>
        <p:spPr>
          <a:xfrm>
            <a:off x="4767310" y="3866687"/>
            <a:ext cx="3800375" cy="2275763"/>
          </a:xfrm>
          <a:prstGeom prst="rect">
            <a:avLst/>
          </a:prstGeom>
          <a:noFill/>
          <a:ln>
            <a:noFill/>
          </a:ln>
        </p:spPr>
      </p:pic>
      <p:sp>
        <p:nvSpPr>
          <p:cNvPr id="153" name="Google Shape;153;p22"/>
          <p:cNvSpPr txBox="1"/>
          <p:nvPr/>
        </p:nvSpPr>
        <p:spPr>
          <a:xfrm>
            <a:off x="216150" y="5050150"/>
            <a:ext cx="4279500" cy="10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We can see how the groups get divided in the scenario that has just two tables (persons 1 to 9 (One family) sit together and persons 10 to 17 (the other family) sit together.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80808"/>
              </a:buClr>
              <a:buSzPts val="3200"/>
              <a:buFont typeface="Gill Sans"/>
              <a:buNone/>
            </a:pPr>
            <a:r>
              <a:rPr lang="en-US"/>
              <a:t>weddingseating_v2 (m=17, n=5, a=4, b=1)</a:t>
            </a:r>
            <a:endParaRPr/>
          </a:p>
        </p:txBody>
      </p:sp>
      <p:sp>
        <p:nvSpPr>
          <p:cNvPr id="159" name="Google Shape;159;p23"/>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0808"/>
              </a:buClr>
              <a:buSzPts val="2800"/>
              <a:buNone/>
            </a:pPr>
            <a:r>
              <a:rPr lang="en-US"/>
              <a:t>Article:</a:t>
            </a:r>
            <a:endParaRPr/>
          </a:p>
        </p:txBody>
      </p:sp>
      <p:sp>
        <p:nvSpPr>
          <p:cNvPr id="160" name="Google Shape;160;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0808"/>
              </a:buClr>
              <a:buSzPts val="2800"/>
              <a:buNone/>
            </a:pPr>
            <a:r>
              <a:rPr lang="en-US"/>
              <a:t>AMPL:</a:t>
            </a:r>
            <a:endParaRPr/>
          </a:p>
        </p:txBody>
      </p:sp>
      <p:pic>
        <p:nvPicPr>
          <p:cNvPr id="161" name="Google Shape;161;p23"/>
          <p:cNvPicPr preferRelativeResize="0"/>
          <p:nvPr/>
        </p:nvPicPr>
        <p:blipFill rotWithShape="1">
          <a:blip r:embed="rId3">
            <a:alphaModFix/>
          </a:blip>
          <a:srcRect b="10203" l="0" r="77169" t="0"/>
          <a:stretch/>
        </p:blipFill>
        <p:spPr>
          <a:xfrm>
            <a:off x="421299" y="2133600"/>
            <a:ext cx="950302" cy="3352800"/>
          </a:xfrm>
          <a:prstGeom prst="rect">
            <a:avLst/>
          </a:prstGeom>
          <a:noFill/>
          <a:ln>
            <a:noFill/>
          </a:ln>
        </p:spPr>
      </p:pic>
      <p:pic>
        <p:nvPicPr>
          <p:cNvPr id="162" name="Google Shape;162;p23"/>
          <p:cNvPicPr preferRelativeResize="0"/>
          <p:nvPr/>
        </p:nvPicPr>
        <p:blipFill rotWithShape="1">
          <a:blip r:embed="rId3">
            <a:alphaModFix/>
          </a:blip>
          <a:srcRect b="10203" l="25628" r="39589" t="0"/>
          <a:stretch/>
        </p:blipFill>
        <p:spPr>
          <a:xfrm>
            <a:off x="1371600" y="2133600"/>
            <a:ext cx="1447801" cy="3352800"/>
          </a:xfrm>
          <a:prstGeom prst="rect">
            <a:avLst/>
          </a:prstGeom>
          <a:noFill/>
          <a:ln>
            <a:noFill/>
          </a:ln>
        </p:spPr>
      </p:pic>
      <p:pic>
        <p:nvPicPr>
          <p:cNvPr id="163" name="Google Shape;163;p23"/>
          <p:cNvPicPr preferRelativeResize="0"/>
          <p:nvPr/>
        </p:nvPicPr>
        <p:blipFill>
          <a:blip r:embed="rId4">
            <a:alphaModFix/>
          </a:blip>
          <a:stretch>
            <a:fillRect/>
          </a:stretch>
        </p:blipFill>
        <p:spPr>
          <a:xfrm>
            <a:off x="4514850" y="2135348"/>
            <a:ext cx="4253400" cy="2470000"/>
          </a:xfrm>
          <a:prstGeom prst="rect">
            <a:avLst/>
          </a:prstGeom>
          <a:noFill/>
          <a:ln>
            <a:noFill/>
          </a:ln>
        </p:spPr>
      </p:pic>
      <p:sp>
        <p:nvSpPr>
          <p:cNvPr id="164" name="Google Shape;164;p23"/>
          <p:cNvSpPr txBox="1"/>
          <p:nvPr/>
        </p:nvSpPr>
        <p:spPr>
          <a:xfrm>
            <a:off x="3753225" y="4625050"/>
            <a:ext cx="5015100" cy="17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Our Gurobi solver garnished the similar results as to the study when we take into account the allocation per table, if every table is homogenous. For example, our table 1 matches with the same people in table 1 from the paper. However, our table 2 and table 5 are flipped -- with our table 5 matching the paper’s table 2. The same with tables 3 and 4.</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80808"/>
              </a:buClr>
              <a:buSzPts val="3200"/>
              <a:buFont typeface="Gill Sans"/>
              <a:buNone/>
            </a:pPr>
            <a:r>
              <a:rPr lang="en-US"/>
              <a:t>More Difficult Problems</a:t>
            </a:r>
            <a:endParaRPr/>
          </a:p>
        </p:txBody>
      </p:sp>
      <p:sp>
        <p:nvSpPr>
          <p:cNvPr id="170" name="Google Shape;170;p24"/>
          <p:cNvSpPr txBox="1"/>
          <p:nvPr>
            <p:ph idx="1" type="body"/>
          </p:nvPr>
        </p:nvSpPr>
        <p:spPr>
          <a:xfrm>
            <a:off x="457200" y="1295400"/>
            <a:ext cx="82296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0808"/>
              </a:buClr>
              <a:buSzPts val="2400"/>
              <a:buFont typeface="Arial"/>
              <a:buChar char="•"/>
            </a:pPr>
            <a:r>
              <a:rPr lang="en-US"/>
              <a:t>The authors stated that their wedding problem, m=107, n=11, a=10, and b=0, took 36 hours to run so we made some different problems for the model to run to see whether a solution could be found</a:t>
            </a:r>
            <a:endParaRPr/>
          </a:p>
          <a:p>
            <a:pPr indent="-342900" lvl="0" marL="342900" rtl="0" algn="l">
              <a:spcBef>
                <a:spcPts val="480"/>
              </a:spcBef>
              <a:spcAft>
                <a:spcPts val="0"/>
              </a:spcAft>
              <a:buClr>
                <a:srgbClr val="080808"/>
              </a:buClr>
              <a:buSzPts val="2400"/>
              <a:buFont typeface="Arial"/>
              <a:buChar char="•"/>
            </a:pPr>
            <a:r>
              <a:rPr lang="en-US"/>
              <a:t>weddingseatingv3.dat (m=50, n=12, a=5, b=1) added in some additional values in the connection matrix, using “2” for teenage children that should sit with their parents (or with friends if there isn’t room) and “-50” for former spouses who should not be seated at the same table. Note: this problem took 23.4 hours to find the optimal solution so it was the most difficult problem we tried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80808"/>
              </a:buClr>
              <a:buSzPts val="3200"/>
              <a:buFont typeface="Gill Sans"/>
              <a:buNone/>
            </a:pPr>
            <a:r>
              <a:rPr lang="en-US"/>
              <a:t>weddingseating_v3.dat</a:t>
            </a:r>
            <a:endParaRPr/>
          </a:p>
        </p:txBody>
      </p:sp>
      <p:pic>
        <p:nvPicPr>
          <p:cNvPr id="176" name="Google Shape;176;p25"/>
          <p:cNvPicPr preferRelativeResize="0"/>
          <p:nvPr/>
        </p:nvPicPr>
        <p:blipFill rotWithShape="1">
          <a:blip r:embed="rId3">
            <a:alphaModFix/>
          </a:blip>
          <a:srcRect b="0" l="0" r="0" t="0"/>
          <a:stretch/>
        </p:blipFill>
        <p:spPr>
          <a:xfrm>
            <a:off x="5773401" y="0"/>
            <a:ext cx="3370599" cy="6858000"/>
          </a:xfrm>
          <a:prstGeom prst="rect">
            <a:avLst/>
          </a:prstGeom>
          <a:noFill/>
          <a:ln>
            <a:noFill/>
          </a:ln>
        </p:spPr>
      </p:pic>
      <p:sp>
        <p:nvSpPr>
          <p:cNvPr id="177" name="Google Shape;177;p25"/>
          <p:cNvSpPr txBox="1"/>
          <p:nvPr>
            <p:ph idx="1" type="body"/>
          </p:nvPr>
        </p:nvSpPr>
        <p:spPr>
          <a:xfrm>
            <a:off x="152400" y="4131910"/>
            <a:ext cx="5486400" cy="196409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Clr>
                <a:srgbClr val="080808"/>
              </a:buClr>
              <a:buSzPts val="2040"/>
              <a:buNone/>
            </a:pPr>
            <a:r>
              <a:rPr lang="en-US" sz="2040"/>
              <a:t>The optimal solution looks pretty good here. Children are with parents or someone they know and divorced people are not at the same table. There are also two empty tables so this particular venue could remove two tables entirely. This would be a good starting point for the bride and groom to make changes from, if desired.</a:t>
            </a:r>
            <a:endParaRPr/>
          </a:p>
        </p:txBody>
      </p:sp>
      <p:pic>
        <p:nvPicPr>
          <p:cNvPr id="178" name="Google Shape;178;p25"/>
          <p:cNvPicPr preferRelativeResize="0"/>
          <p:nvPr/>
        </p:nvPicPr>
        <p:blipFill rotWithShape="1">
          <a:blip r:embed="rId4">
            <a:alphaModFix/>
          </a:blip>
          <a:srcRect b="0" l="0" r="0" t="0"/>
          <a:stretch/>
        </p:blipFill>
        <p:spPr>
          <a:xfrm>
            <a:off x="64111" y="1113455"/>
            <a:ext cx="5727089" cy="297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457200" y="274638"/>
            <a:ext cx="8229600" cy="79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700"/>
              <a:t>More difficult Problems: Yihan’s Model -- Baby’s banquet</a:t>
            </a:r>
            <a:endParaRPr sz="2700"/>
          </a:p>
        </p:txBody>
      </p:sp>
      <p:sp>
        <p:nvSpPr>
          <p:cNvPr id="185" name="Google Shape;185;p26"/>
          <p:cNvSpPr txBox="1"/>
          <p:nvPr/>
        </p:nvSpPr>
        <p:spPr>
          <a:xfrm>
            <a:off x="638700" y="1838525"/>
            <a:ext cx="7866600" cy="352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Yihan and Shanshan plan to hold a 100-day banquet for the baby recently. It is estimated that 5 people per table or 9 people per table. The general situation is this. Yihan, Shanshan and baby first need to be at the same table as possible. Secondly, Yihan's parents and Shanshan's parents are best at the same table. The husband and wife should be arranged the same table first. People of similar age and of same family like to sit together or at a table with their parents. The relatives of both families are more familiar with each other, and it is more appropriate to arrange them together. Shanshan wants to introduce her roommates Ying and Ting to Yihan's cousin Yang. Yang is slightly inclined to have a table with Yihan or his parents, but Ying and Ting will be nervous with Yang's parents at the table. Yihan's grandfather likes his grandson very much and wants to be with his grandson. ZheCheng played Overwatch with Ying Shuai, and they shared many topics. </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57200" y="274638"/>
            <a:ext cx="8229600" cy="79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700"/>
              <a:t>More difficult Problems: Yihan’s Model -- Baby’s banquet</a:t>
            </a:r>
            <a:endParaRPr sz="2700"/>
          </a:p>
        </p:txBody>
      </p:sp>
      <p:sp>
        <p:nvSpPr>
          <p:cNvPr id="192" name="Google Shape;192;p27"/>
          <p:cNvSpPr txBox="1"/>
          <p:nvPr>
            <p:ph idx="1" type="body"/>
          </p:nvPr>
        </p:nvSpPr>
        <p:spPr>
          <a:xfrm>
            <a:off x="4085775" y="5726925"/>
            <a:ext cx="1165500" cy="2727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1700"/>
              <a:t>Guest List</a:t>
            </a:r>
            <a:endParaRPr sz="1700"/>
          </a:p>
        </p:txBody>
      </p:sp>
      <p:pic>
        <p:nvPicPr>
          <p:cNvPr id="193" name="Google Shape;193;p27"/>
          <p:cNvPicPr preferRelativeResize="0"/>
          <p:nvPr/>
        </p:nvPicPr>
        <p:blipFill>
          <a:blip r:embed="rId3">
            <a:alphaModFix/>
          </a:blip>
          <a:stretch>
            <a:fillRect/>
          </a:stretch>
        </p:blipFill>
        <p:spPr>
          <a:xfrm>
            <a:off x="1672199" y="1139099"/>
            <a:ext cx="5992644" cy="445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457200" y="274638"/>
            <a:ext cx="8229600" cy="79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700"/>
              <a:t>More difficult Problems: Yihan’s Model -- Baby’s banquet</a:t>
            </a:r>
            <a:endParaRPr sz="2700"/>
          </a:p>
        </p:txBody>
      </p:sp>
      <p:sp>
        <p:nvSpPr>
          <p:cNvPr id="200" name="Google Shape;200;p28"/>
          <p:cNvSpPr txBox="1"/>
          <p:nvPr>
            <p:ph idx="1" type="body"/>
          </p:nvPr>
        </p:nvSpPr>
        <p:spPr>
          <a:xfrm>
            <a:off x="3622800" y="6009325"/>
            <a:ext cx="1898400" cy="2727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1700"/>
              <a:t>Connection Matrix</a:t>
            </a:r>
            <a:endParaRPr sz="1700"/>
          </a:p>
        </p:txBody>
      </p:sp>
      <p:pic>
        <p:nvPicPr>
          <p:cNvPr id="201" name="Google Shape;201;p28"/>
          <p:cNvPicPr preferRelativeResize="0"/>
          <p:nvPr/>
        </p:nvPicPr>
        <p:blipFill>
          <a:blip r:embed="rId3">
            <a:alphaModFix/>
          </a:blip>
          <a:stretch>
            <a:fillRect/>
          </a:stretch>
        </p:blipFill>
        <p:spPr>
          <a:xfrm>
            <a:off x="1708800" y="1135551"/>
            <a:ext cx="5726401" cy="4881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457200" y="274638"/>
            <a:ext cx="8229600" cy="79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700"/>
              <a:t>More difficult Problems: Yihan’s Model -- Baby’s banquet</a:t>
            </a:r>
            <a:endParaRPr sz="2700"/>
          </a:p>
        </p:txBody>
      </p:sp>
      <p:pic>
        <p:nvPicPr>
          <p:cNvPr id="208" name="Google Shape;208;p29"/>
          <p:cNvPicPr preferRelativeResize="0"/>
          <p:nvPr/>
        </p:nvPicPr>
        <p:blipFill>
          <a:blip r:embed="rId3">
            <a:alphaModFix/>
          </a:blip>
          <a:stretch>
            <a:fillRect/>
          </a:stretch>
        </p:blipFill>
        <p:spPr>
          <a:xfrm>
            <a:off x="381000" y="1219338"/>
            <a:ext cx="2200275" cy="4324350"/>
          </a:xfrm>
          <a:prstGeom prst="rect">
            <a:avLst/>
          </a:prstGeom>
          <a:noFill/>
          <a:ln>
            <a:noFill/>
          </a:ln>
        </p:spPr>
      </p:pic>
      <p:pic>
        <p:nvPicPr>
          <p:cNvPr id="209" name="Google Shape;209;p29"/>
          <p:cNvPicPr preferRelativeResize="0"/>
          <p:nvPr/>
        </p:nvPicPr>
        <p:blipFill>
          <a:blip r:embed="rId4">
            <a:alphaModFix/>
          </a:blip>
          <a:stretch>
            <a:fillRect/>
          </a:stretch>
        </p:blipFill>
        <p:spPr>
          <a:xfrm>
            <a:off x="2886075" y="1219338"/>
            <a:ext cx="1419225" cy="4400550"/>
          </a:xfrm>
          <a:prstGeom prst="rect">
            <a:avLst/>
          </a:prstGeom>
          <a:noFill/>
          <a:ln>
            <a:noFill/>
          </a:ln>
        </p:spPr>
      </p:pic>
      <p:sp>
        <p:nvSpPr>
          <p:cNvPr id="210" name="Google Shape;210;p29"/>
          <p:cNvSpPr txBox="1"/>
          <p:nvPr/>
        </p:nvSpPr>
        <p:spPr>
          <a:xfrm>
            <a:off x="4583400" y="1468700"/>
            <a:ext cx="3899700" cy="3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When there are 6 tables, and a</a:t>
            </a:r>
            <a:r>
              <a:rPr lang="en-US">
                <a:solidFill>
                  <a:schemeClr val="dk1"/>
                </a:solidFill>
              </a:rPr>
              <a:t> table can seat up to 5 people</a:t>
            </a:r>
            <a:r>
              <a:rPr lang="en-US">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When there are 3 tables, and a table can seat up to 9 people: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US">
                <a:solidFill>
                  <a:schemeClr val="dk1"/>
                </a:solidFill>
              </a:rPr>
              <a:t>From the perspective of the optimal solution, the second solution is more appropriate. This is indeed the case. In the first plan, the family of Yihan could not sit at a table and many close friends were forced to separate. But the second option gave a relatively better results.</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211" name="Google Shape;211;p29"/>
          <p:cNvPicPr preferRelativeResize="0"/>
          <p:nvPr/>
        </p:nvPicPr>
        <p:blipFill>
          <a:blip r:embed="rId5">
            <a:alphaModFix/>
          </a:blip>
          <a:stretch>
            <a:fillRect/>
          </a:stretch>
        </p:blipFill>
        <p:spPr>
          <a:xfrm>
            <a:off x="4583400" y="2001950"/>
            <a:ext cx="3318000" cy="173192"/>
          </a:xfrm>
          <a:prstGeom prst="rect">
            <a:avLst/>
          </a:prstGeom>
          <a:noFill/>
          <a:ln>
            <a:noFill/>
          </a:ln>
        </p:spPr>
      </p:pic>
      <p:pic>
        <p:nvPicPr>
          <p:cNvPr id="212" name="Google Shape;212;p29"/>
          <p:cNvPicPr preferRelativeResize="0"/>
          <p:nvPr/>
        </p:nvPicPr>
        <p:blipFill>
          <a:blip r:embed="rId6">
            <a:alphaModFix/>
          </a:blip>
          <a:stretch>
            <a:fillRect/>
          </a:stretch>
        </p:blipFill>
        <p:spPr>
          <a:xfrm>
            <a:off x="4608863" y="2629500"/>
            <a:ext cx="3267075" cy="18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457200" y="274638"/>
            <a:ext cx="8229600" cy="79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800"/>
              <a:t>More difficult Problems: Noncooperative Families</a:t>
            </a:r>
            <a:endParaRPr sz="2800"/>
          </a:p>
          <a:p>
            <a:pPr indent="0" lvl="0" marL="0" rtl="0" algn="l">
              <a:spcBef>
                <a:spcPts val="0"/>
              </a:spcBef>
              <a:spcAft>
                <a:spcPts val="0"/>
              </a:spcAft>
              <a:buNone/>
            </a:pPr>
            <a:r>
              <a:t/>
            </a:r>
            <a:endParaRPr/>
          </a:p>
        </p:txBody>
      </p:sp>
      <p:sp>
        <p:nvSpPr>
          <p:cNvPr id="219" name="Google Shape;219;p30"/>
          <p:cNvSpPr txBox="1"/>
          <p:nvPr>
            <p:ph idx="1" type="body"/>
          </p:nvPr>
        </p:nvSpPr>
        <p:spPr>
          <a:xfrm>
            <a:off x="457200" y="1295400"/>
            <a:ext cx="8229600" cy="46482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Set up: </a:t>
            </a:r>
            <a:endParaRPr/>
          </a:p>
          <a:p>
            <a:pPr indent="0" lvl="0" marL="0" rtl="0" algn="l">
              <a:spcBef>
                <a:spcPts val="480"/>
              </a:spcBef>
              <a:spcAft>
                <a:spcPts val="0"/>
              </a:spcAft>
              <a:buNone/>
            </a:pPr>
            <a:r>
              <a:rPr lang="en-US" sz="1500"/>
              <a:t>In a largely theoretical exercise, w</a:t>
            </a:r>
            <a:r>
              <a:rPr lang="en-US" sz="1500"/>
              <a:t>e take the same group characters from the smaller examples in the paper (due to run-time issues). However, we imagine in this iteration, there are certain family members who do not get along with other family members. We iterate upon the more complicated game i.e. </a:t>
            </a:r>
            <a:r>
              <a:rPr lang="en-US" sz="1500"/>
              <a:t>(m=17, n=5, a=4, b=1) for both simulations. These games allow us to ask questions of membership groups for the agents (guests).</a:t>
            </a:r>
            <a:endParaRPr sz="1500"/>
          </a:p>
          <a:p>
            <a:pPr indent="0" lvl="0" marL="0" rtl="0" algn="l">
              <a:spcBef>
                <a:spcPts val="480"/>
              </a:spcBef>
              <a:spcAft>
                <a:spcPts val="0"/>
              </a:spcAft>
              <a:buNone/>
            </a:pPr>
            <a:r>
              <a:t/>
            </a:r>
            <a:endParaRPr sz="1600"/>
          </a:p>
          <a:p>
            <a:pPr indent="0" lvl="0" marL="0" rtl="0" algn="l">
              <a:spcBef>
                <a:spcPts val="480"/>
              </a:spcBef>
              <a:spcAft>
                <a:spcPts val="0"/>
              </a:spcAft>
              <a:buNone/>
            </a:pPr>
            <a:r>
              <a:rPr lang="en-US" sz="1600"/>
              <a:t>All original constraints, parameters, variables are held. </a:t>
            </a:r>
            <a:endParaRPr sz="1600"/>
          </a:p>
          <a:p>
            <a:pPr indent="0" lvl="0" marL="0" rtl="0" algn="l">
              <a:spcBef>
                <a:spcPts val="480"/>
              </a:spcBef>
              <a:spcAft>
                <a:spcPts val="0"/>
              </a:spcAft>
              <a:buNone/>
            </a:pPr>
            <a:r>
              <a:t/>
            </a:r>
            <a:endParaRPr sz="1600"/>
          </a:p>
          <a:p>
            <a:pPr indent="-330200" lvl="0" marL="457200" rtl="0" algn="l">
              <a:spcBef>
                <a:spcPts val="480"/>
              </a:spcBef>
              <a:spcAft>
                <a:spcPts val="0"/>
              </a:spcAft>
              <a:buSzPts val="1600"/>
              <a:buAutoNum type="arabicParenBoth"/>
            </a:pPr>
            <a:r>
              <a:rPr lang="en-US" sz="1600"/>
              <a:t>Unwanted (but obligatory) Guest (A singular noncooperative agent -- forced discrimination)</a:t>
            </a:r>
            <a:endParaRPr sz="1600"/>
          </a:p>
          <a:p>
            <a:pPr indent="0" lvl="0" marL="457200" rtl="0" algn="l">
              <a:spcBef>
                <a:spcPts val="480"/>
              </a:spcBef>
              <a:spcAft>
                <a:spcPts val="0"/>
              </a:spcAft>
              <a:buNone/>
            </a:pPr>
            <a:r>
              <a:rPr lang="en-US" sz="1600"/>
              <a:t> </a:t>
            </a:r>
            <a:endParaRPr sz="1600"/>
          </a:p>
          <a:p>
            <a:pPr indent="-330200" lvl="0" marL="457200" rtl="0" algn="l">
              <a:spcBef>
                <a:spcPts val="480"/>
              </a:spcBef>
              <a:spcAft>
                <a:spcPts val="0"/>
              </a:spcAft>
              <a:buSzPts val="1600"/>
              <a:buAutoNum type="arabicParenBoth"/>
            </a:pPr>
            <a:r>
              <a:rPr lang="en-US" sz="1600"/>
              <a:t>Quarrelling Couples  ( Multiple </a:t>
            </a:r>
            <a:r>
              <a:rPr lang="en-US" sz="1600"/>
              <a:t>non cooperative</a:t>
            </a:r>
            <a:r>
              <a:rPr lang="en-US" sz="1600"/>
              <a:t> Agents)</a:t>
            </a:r>
            <a:endParaRPr sz="1600"/>
          </a:p>
          <a:p>
            <a:pPr indent="0" lvl="0" marL="0" rtl="0" algn="l">
              <a:spcBef>
                <a:spcPts val="480"/>
              </a:spcBef>
              <a:spcAft>
                <a:spcPts val="0"/>
              </a:spcAft>
              <a:buNone/>
            </a:pPr>
            <a:r>
              <a:t/>
            </a:r>
            <a:endParaRPr sz="1600"/>
          </a:p>
          <a:p>
            <a:pPr indent="0" lvl="0" marL="0" rtl="0" algn="l">
              <a:spcBef>
                <a:spcPts val="480"/>
              </a:spcBef>
              <a:spcAft>
                <a:spcPts val="0"/>
              </a:spcAft>
              <a:buNone/>
            </a:pPr>
            <a:r>
              <a:t/>
            </a:r>
            <a:endParaRPr sz="1600"/>
          </a:p>
          <a:p>
            <a:pPr indent="0" lvl="0" marL="0" rtl="0" algn="l">
              <a:spcBef>
                <a:spcPts val="480"/>
              </a:spcBef>
              <a:spcAft>
                <a:spcPts val="0"/>
              </a:spcAft>
              <a:buNone/>
            </a:pPr>
            <a:r>
              <a:t/>
            </a:r>
            <a:endParaRPr/>
          </a:p>
          <a:p>
            <a:pPr indent="0" lvl="0" marL="0" rtl="0" algn="l">
              <a:spcBef>
                <a:spcPts val="48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457200" y="274638"/>
            <a:ext cx="8229600" cy="79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300"/>
              <a:t>Noncooperative Families: </a:t>
            </a:r>
            <a:r>
              <a:rPr lang="en-US" sz="3700"/>
              <a:t>Unwanted Guest</a:t>
            </a:r>
            <a:endParaRPr sz="3700"/>
          </a:p>
        </p:txBody>
      </p:sp>
      <p:sp>
        <p:nvSpPr>
          <p:cNvPr id="226" name="Google Shape;226;p31"/>
          <p:cNvSpPr txBox="1"/>
          <p:nvPr>
            <p:ph idx="1" type="body"/>
          </p:nvPr>
        </p:nvSpPr>
        <p:spPr>
          <a:xfrm>
            <a:off x="457200" y="990600"/>
            <a:ext cx="8229600" cy="46482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2000"/>
              <a:t>We imagine a scenario where Travis (guest 4) and Martha (</a:t>
            </a:r>
            <a:r>
              <a:rPr lang="en-US" sz="2000"/>
              <a:t>guest</a:t>
            </a:r>
            <a:r>
              <a:rPr lang="en-US" sz="2000"/>
              <a:t> 3) have gotten into an argument and now no one on the bride’s side of the family 𝞫, where </a:t>
            </a:r>
            <a:r>
              <a:rPr lang="en-US" sz="2000"/>
              <a:t>𝞫 ⊆ G (Guests) ∀ g ∈ G {1,2, … 17}, wants to sit with Travis τ ⊆ 𝞫. Utilizing the Connection Matrix, we weigh sitting with τ with a negative value, forcing a seat away from any other members of (𝞫-1).  Additionally, to discriminate him out of his original membership group, we make Travis’s preferences for placement negative for all of the bridal guests (𝞫-2) except for his girlfriend Martha. This is an obvious violation of constraints (1) and (4) which were previously discussed. We find a result of τ ∪ G</a:t>
            </a:r>
            <a:r>
              <a:rPr baseline="-25000" lang="en-US" sz="2000"/>
              <a:t>17 </a:t>
            </a:r>
            <a:r>
              <a:rPr lang="en-US" sz="2000"/>
              <a:t> where G</a:t>
            </a:r>
            <a:r>
              <a:rPr baseline="-25000" lang="en-US" sz="2000"/>
              <a:t>17  </a:t>
            </a:r>
            <a:r>
              <a:rPr lang="en-US" sz="2000"/>
              <a:t>⊆ Ɣ (Groom’s family) and Ɣ ⊆ G,∀ g ∈ G. </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US" sz="2000"/>
              <a:t>This still gives us a feasible (perhaps not optimal) solution and what we realize is that given the parameters, agent τ will always find someone to sit with at some table. But one other thing to note is that we are able to quite easily discriminate an agent out of its original membership group given our parameters.</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4"/>
          <p:cNvPicPr preferRelativeResize="0"/>
          <p:nvPr/>
        </p:nvPicPr>
        <p:blipFill rotWithShape="1">
          <a:blip r:embed="rId3">
            <a:alphaModFix amt="50000"/>
          </a:blip>
          <a:srcRect b="0" l="19869" r="18544" t="0"/>
          <a:stretch/>
        </p:blipFill>
        <p:spPr>
          <a:xfrm>
            <a:off x="1" y="0"/>
            <a:ext cx="9144000" cy="6857999"/>
          </a:xfrm>
          <a:prstGeom prst="rect">
            <a:avLst/>
          </a:prstGeom>
          <a:noFill/>
          <a:ln>
            <a:noFill/>
          </a:ln>
        </p:spPr>
      </p:pic>
      <p:sp>
        <p:nvSpPr>
          <p:cNvPr id="91" name="Google Shape;91;p14"/>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80808"/>
              </a:buClr>
              <a:buSzPts val="3200"/>
              <a:buFont typeface="Gill Sans"/>
              <a:buNone/>
            </a:pPr>
            <a:r>
              <a:rPr lang="en-US"/>
              <a:t>Article Summary</a:t>
            </a:r>
            <a:endParaRPr/>
          </a:p>
        </p:txBody>
      </p:sp>
      <p:sp>
        <p:nvSpPr>
          <p:cNvPr id="92" name="Google Shape;92;p14"/>
          <p:cNvSpPr txBox="1"/>
          <p:nvPr>
            <p:ph idx="1" type="body"/>
          </p:nvPr>
        </p:nvSpPr>
        <p:spPr>
          <a:xfrm>
            <a:off x="228600" y="1066800"/>
            <a:ext cx="86106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0808"/>
              </a:buClr>
              <a:buSzPts val="2220"/>
              <a:buFont typeface="Arial"/>
              <a:buChar char="•"/>
            </a:pPr>
            <a:r>
              <a:rPr lang="en-US" sz="2220"/>
              <a:t>The optimization problem we selected was a light-hearted but very important issue for many people: optimizing the seating chart for their wedding </a:t>
            </a:r>
            <a:endParaRPr/>
          </a:p>
          <a:p>
            <a:pPr indent="-342900" lvl="0" marL="342900" rtl="0" algn="l">
              <a:spcBef>
                <a:spcPts val="444"/>
              </a:spcBef>
              <a:spcAft>
                <a:spcPts val="0"/>
              </a:spcAft>
              <a:buClr>
                <a:srgbClr val="080808"/>
              </a:buClr>
              <a:buSzPts val="2220"/>
              <a:buFont typeface="Arial"/>
              <a:buChar char="•"/>
            </a:pPr>
            <a:r>
              <a:rPr lang="en-US" sz="2220"/>
              <a:t>This task can take a lot of time, create stress, and cause arguments between the bride and groom and their mothers</a:t>
            </a:r>
            <a:endParaRPr/>
          </a:p>
          <a:p>
            <a:pPr indent="-342900" lvl="0" marL="342900" rtl="0" algn="l">
              <a:spcBef>
                <a:spcPts val="444"/>
              </a:spcBef>
              <a:spcAft>
                <a:spcPts val="0"/>
              </a:spcAft>
              <a:buClr>
                <a:srgbClr val="080808"/>
              </a:buClr>
              <a:buSzPts val="2220"/>
              <a:buFont typeface="Arial"/>
              <a:buChar char="•"/>
            </a:pPr>
            <a:r>
              <a:rPr lang="en-US" sz="2220"/>
              <a:t>Dr. Meghan Bellows and her fiancé, Dr. Luc Peterson, built this optimization program and actually used it as a starting point for their wedding</a:t>
            </a:r>
            <a:endParaRPr/>
          </a:p>
          <a:p>
            <a:pPr indent="-342900" lvl="0" marL="342900" rtl="0" algn="l">
              <a:spcBef>
                <a:spcPts val="444"/>
              </a:spcBef>
              <a:spcAft>
                <a:spcPts val="0"/>
              </a:spcAft>
              <a:buClr>
                <a:srgbClr val="080808"/>
              </a:buClr>
              <a:buSzPts val="2220"/>
              <a:buFont typeface="Arial"/>
              <a:buChar char="•"/>
            </a:pPr>
            <a:r>
              <a:rPr lang="en-US" sz="2220"/>
              <a:t>They also suggested many other uses when a seating chart needs to be made (conferences, meetings, bar mitzvahs, etc.)</a:t>
            </a:r>
            <a:endParaRPr/>
          </a:p>
          <a:p>
            <a:pPr indent="-342900" lvl="0" marL="342900" rtl="0" algn="l">
              <a:spcBef>
                <a:spcPts val="444"/>
              </a:spcBef>
              <a:spcAft>
                <a:spcPts val="0"/>
              </a:spcAft>
              <a:buClr>
                <a:srgbClr val="080808"/>
              </a:buClr>
              <a:buSzPts val="2220"/>
              <a:buFont typeface="Arial"/>
              <a:buChar char="•"/>
            </a:pPr>
            <a:r>
              <a:rPr lang="en-US" sz="2220"/>
              <a:t>Our group noted that it could be used for other</a:t>
            </a:r>
            <a:r>
              <a:rPr lang="en-US" sz="2220"/>
              <a:t> integer programs such as task-assignment problems, matching problems, as well as, crossing domains into resource allocation problems, scheduling/queuing problems, etc.</a:t>
            </a:r>
            <a:endParaRPr sz="222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457200" y="274638"/>
            <a:ext cx="8229600" cy="79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2800"/>
              <a:t>Noncooperative Families: Unwanted Guest Visualized</a:t>
            </a:r>
            <a:endParaRPr sz="2800"/>
          </a:p>
        </p:txBody>
      </p:sp>
      <p:pic>
        <p:nvPicPr>
          <p:cNvPr id="233" name="Google Shape;233;p32"/>
          <p:cNvPicPr preferRelativeResize="0"/>
          <p:nvPr/>
        </p:nvPicPr>
        <p:blipFill>
          <a:blip r:embed="rId3">
            <a:alphaModFix/>
          </a:blip>
          <a:stretch>
            <a:fillRect/>
          </a:stretch>
        </p:blipFill>
        <p:spPr>
          <a:xfrm>
            <a:off x="-76200" y="1274450"/>
            <a:ext cx="4478025" cy="4047975"/>
          </a:xfrm>
          <a:prstGeom prst="rect">
            <a:avLst/>
          </a:prstGeom>
          <a:noFill/>
          <a:ln>
            <a:noFill/>
          </a:ln>
        </p:spPr>
      </p:pic>
      <p:pic>
        <p:nvPicPr>
          <p:cNvPr id="234" name="Google Shape;234;p32"/>
          <p:cNvPicPr preferRelativeResize="0"/>
          <p:nvPr/>
        </p:nvPicPr>
        <p:blipFill>
          <a:blip r:embed="rId4">
            <a:alphaModFix/>
          </a:blip>
          <a:stretch>
            <a:fillRect/>
          </a:stretch>
        </p:blipFill>
        <p:spPr>
          <a:xfrm>
            <a:off x="4571999" y="1516113"/>
            <a:ext cx="4572001" cy="25777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457200" y="274638"/>
            <a:ext cx="8229600" cy="79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900"/>
              <a:t>Noncooperative Families: Quarrelling Couples</a:t>
            </a:r>
            <a:endParaRPr sz="2900"/>
          </a:p>
          <a:p>
            <a:pPr indent="0" lvl="0" marL="0" rtl="0" algn="l">
              <a:spcBef>
                <a:spcPts val="0"/>
              </a:spcBef>
              <a:spcAft>
                <a:spcPts val="0"/>
              </a:spcAft>
              <a:buNone/>
            </a:pPr>
            <a:r>
              <a:t/>
            </a:r>
            <a:endParaRPr/>
          </a:p>
        </p:txBody>
      </p:sp>
      <p:sp>
        <p:nvSpPr>
          <p:cNvPr id="241" name="Google Shape;241;p33"/>
          <p:cNvSpPr txBox="1"/>
          <p:nvPr>
            <p:ph idx="1" type="body"/>
          </p:nvPr>
        </p:nvSpPr>
        <p:spPr>
          <a:xfrm>
            <a:off x="457200" y="1295400"/>
            <a:ext cx="8229600" cy="4756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sz="2000"/>
              <a:t>We iterate further into the idea of multiple non cooperative agents. This time, every couple-pair (distinguished in the article with a positive weight of 50 for value of sitting together) is reweighted at  -50 since they are in a quarrel. In this case, we identify 10 such agents, or 5 distinct pairs. This additional constraint allows us to evaluate if the </a:t>
            </a:r>
            <a:r>
              <a:rPr lang="en-US" sz="2000"/>
              <a:t>quarrelling</a:t>
            </a:r>
            <a:r>
              <a:rPr lang="en-US" sz="2000"/>
              <a:t> agents (q</a:t>
            </a:r>
            <a:r>
              <a:rPr baseline="-25000" lang="en-US" sz="2000"/>
              <a:t>1</a:t>
            </a:r>
            <a:r>
              <a:rPr lang="en-US" sz="2000"/>
              <a:t>, </a:t>
            </a:r>
            <a:r>
              <a:rPr lang="en-US" sz="2000"/>
              <a:t>q</a:t>
            </a:r>
            <a:r>
              <a:rPr baseline="-25000" lang="en-US" sz="2000"/>
              <a:t>2</a:t>
            </a:r>
            <a:r>
              <a:rPr lang="en-US" sz="2000"/>
              <a:t>, ... q</a:t>
            </a:r>
            <a:r>
              <a:rPr baseline="-25000" lang="en-US" sz="2000"/>
              <a:t>10</a:t>
            </a:r>
            <a:r>
              <a:rPr lang="en-US" sz="2000"/>
              <a:t>) ⊆ G (Guests) ∀ g ∈ G {1,2, … 17} are retaining their membership to their respective groups (q</a:t>
            </a:r>
            <a:r>
              <a:rPr baseline="-25000" lang="en-US" sz="2000"/>
              <a:t>1</a:t>
            </a:r>
            <a:r>
              <a:rPr lang="en-US" sz="2000"/>
              <a:t>, q</a:t>
            </a:r>
            <a:r>
              <a:rPr baseline="-25000" lang="en-US" sz="2000"/>
              <a:t>2</a:t>
            </a:r>
            <a:r>
              <a:rPr lang="en-US" sz="2000"/>
              <a:t>, .. q</a:t>
            </a:r>
            <a:r>
              <a:rPr baseline="-25000" lang="en-US" sz="2000"/>
              <a:t>8</a:t>
            </a:r>
            <a:r>
              <a:rPr lang="en-US" sz="2000"/>
              <a:t>) ⊆ 𝞫 where 𝞫 ⊆ G ∀ g ∈ G and (q</a:t>
            </a:r>
            <a:r>
              <a:rPr baseline="-25000" lang="en-US" sz="2000"/>
              <a:t>9</a:t>
            </a:r>
            <a:r>
              <a:rPr lang="en-US" sz="2000"/>
              <a:t>,q</a:t>
            </a:r>
            <a:r>
              <a:rPr baseline="-25000" lang="en-US" sz="2000"/>
              <a:t>10</a:t>
            </a:r>
            <a:r>
              <a:rPr lang="en-US" sz="2000"/>
              <a:t>) ⊆ Ɣ (Groom’s family) , where Ɣ  ⊆ G,∀ g ∈ G  all while sitting at different tables from their own respective quarrelling partner i.e. q</a:t>
            </a:r>
            <a:r>
              <a:rPr baseline="-25000" lang="en-US" sz="2000"/>
              <a:t>1</a:t>
            </a:r>
            <a:r>
              <a:rPr lang="en-US" sz="2000"/>
              <a:t>∅ q</a:t>
            </a:r>
            <a:r>
              <a:rPr baseline="-25000" lang="en-US" sz="2000"/>
              <a:t>2, </a:t>
            </a:r>
            <a:r>
              <a:rPr lang="en-US" sz="2000"/>
              <a:t>. </a:t>
            </a:r>
            <a:endParaRPr sz="2000"/>
          </a:p>
          <a:p>
            <a:pPr indent="0" lvl="0" marL="0" rtl="0" algn="l">
              <a:spcBef>
                <a:spcPts val="480"/>
              </a:spcBef>
              <a:spcAft>
                <a:spcPts val="0"/>
              </a:spcAft>
              <a:buNone/>
            </a:pPr>
            <a:r>
              <a:t/>
            </a:r>
            <a:endParaRPr sz="2000"/>
          </a:p>
          <a:p>
            <a:pPr indent="0" lvl="0" marL="0" rtl="0" algn="l">
              <a:spcBef>
                <a:spcPts val="480"/>
              </a:spcBef>
              <a:spcAft>
                <a:spcPts val="0"/>
              </a:spcAft>
              <a:buNone/>
            </a:pPr>
            <a:r>
              <a:rPr lang="en-US" sz="2000"/>
              <a:t>Note: We identify membership retainment as whether an agent is still sitting at a table with members who are all from their original membership group or have they been shifted to a table with the other group (family).</a:t>
            </a:r>
            <a:endParaRPr sz="2000"/>
          </a:p>
          <a:p>
            <a:pPr indent="0" lvl="0" marL="0" rtl="0" algn="l">
              <a:spcBef>
                <a:spcPts val="480"/>
              </a:spcBef>
              <a:spcAft>
                <a:spcPts val="0"/>
              </a:spcAft>
              <a:buNone/>
            </a:pPr>
            <a:r>
              <a:t/>
            </a:r>
            <a:endParaRPr baseline="-25000" sz="2000"/>
          </a:p>
          <a:p>
            <a:pPr indent="0" lvl="0" marL="0" rtl="0" algn="l">
              <a:spcBef>
                <a:spcPts val="480"/>
              </a:spcBef>
              <a:spcAft>
                <a:spcPts val="0"/>
              </a:spcAft>
              <a:buNone/>
            </a:pPr>
            <a:r>
              <a:t/>
            </a:r>
            <a:endParaRPr baseline="-25000" sz="2000"/>
          </a:p>
          <a:p>
            <a:pPr indent="0" lvl="0" marL="0" rtl="0" algn="l">
              <a:spcBef>
                <a:spcPts val="480"/>
              </a:spcBef>
              <a:spcAft>
                <a:spcPts val="0"/>
              </a:spcAft>
              <a:buNone/>
            </a:pPr>
            <a:r>
              <a:t/>
            </a:r>
            <a:endParaRPr sz="2800"/>
          </a:p>
          <a:p>
            <a:pPr indent="0" lvl="0" marL="0" rtl="0" algn="l">
              <a:spcBef>
                <a:spcPts val="480"/>
              </a:spcBef>
              <a:spcAft>
                <a:spcPts val="0"/>
              </a:spcAft>
              <a:buNone/>
            </a:pPr>
            <a:r>
              <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457200" y="503238"/>
            <a:ext cx="8229600" cy="79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100"/>
              <a:t>Quarrelling Couples visualized</a:t>
            </a:r>
            <a:endParaRPr sz="3100"/>
          </a:p>
          <a:p>
            <a:pPr indent="0" lvl="0" marL="0" rtl="0" algn="l">
              <a:spcBef>
                <a:spcPts val="0"/>
              </a:spcBef>
              <a:spcAft>
                <a:spcPts val="0"/>
              </a:spcAft>
              <a:buNone/>
            </a:pPr>
            <a:r>
              <a:t/>
            </a:r>
            <a:endParaRPr sz="3400"/>
          </a:p>
        </p:txBody>
      </p:sp>
      <p:pic>
        <p:nvPicPr>
          <p:cNvPr id="248" name="Google Shape;248;p34"/>
          <p:cNvPicPr preferRelativeResize="0"/>
          <p:nvPr/>
        </p:nvPicPr>
        <p:blipFill>
          <a:blip r:embed="rId3">
            <a:alphaModFix/>
          </a:blip>
          <a:stretch>
            <a:fillRect/>
          </a:stretch>
        </p:blipFill>
        <p:spPr>
          <a:xfrm>
            <a:off x="352913" y="1608325"/>
            <a:ext cx="8438175" cy="3350850"/>
          </a:xfrm>
          <a:prstGeom prst="rect">
            <a:avLst/>
          </a:prstGeom>
          <a:noFill/>
          <a:ln>
            <a:noFill/>
          </a:ln>
        </p:spPr>
      </p:pic>
      <p:sp>
        <p:nvSpPr>
          <p:cNvPr id="249" name="Google Shape;249;p34"/>
          <p:cNvSpPr txBox="1"/>
          <p:nvPr/>
        </p:nvSpPr>
        <p:spPr>
          <a:xfrm>
            <a:off x="648475" y="5364575"/>
            <a:ext cx="7761900" cy="53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We do find a feasible solution here, as well. Membership in this case is held for all </a:t>
            </a:r>
            <a:r>
              <a:rPr lang="en-US"/>
              <a:t>quarrelling</a:t>
            </a:r>
            <a:r>
              <a:rPr lang="en-US"/>
              <a:t> agents but no couple is placed at the same table as their quarrelling counterpart.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457200" y="274638"/>
            <a:ext cx="8229600" cy="79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Conclusion</a:t>
            </a:r>
            <a:endParaRPr/>
          </a:p>
        </p:txBody>
      </p:sp>
      <p:sp>
        <p:nvSpPr>
          <p:cNvPr id="256" name="Google Shape;256;p35"/>
          <p:cNvSpPr txBox="1"/>
          <p:nvPr>
            <p:ph idx="1" type="body"/>
          </p:nvPr>
        </p:nvSpPr>
        <p:spPr>
          <a:xfrm>
            <a:off x="457200" y="1295400"/>
            <a:ext cx="8229600" cy="33759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en-US"/>
              <a:t>Main ideas discussed: </a:t>
            </a:r>
            <a:endParaRPr/>
          </a:p>
          <a:p>
            <a:pPr indent="0" lvl="0" marL="0" rtl="0" algn="l">
              <a:spcBef>
                <a:spcPts val="480"/>
              </a:spcBef>
              <a:spcAft>
                <a:spcPts val="0"/>
              </a:spcAft>
              <a:buNone/>
            </a:pPr>
            <a:r>
              <a:t/>
            </a:r>
            <a:endParaRPr/>
          </a:p>
          <a:p>
            <a:pPr indent="0" lvl="0" marL="457200" rtl="0" algn="l">
              <a:spcBef>
                <a:spcPts val="480"/>
              </a:spcBef>
              <a:spcAft>
                <a:spcPts val="0"/>
              </a:spcAft>
              <a:buNone/>
            </a:pPr>
            <a:r>
              <a:rPr lang="en-US"/>
              <a:t>This article provides us with the idea of a connection matrix which is a shortcut to impute the preferences of singular agents. Obviously, we could have added more constraints to achieve the various iterations (especially the theoretical ones).</a:t>
            </a:r>
            <a:endParaRPr/>
          </a:p>
          <a:p>
            <a:pPr indent="0" lvl="0" marL="457200" rtl="0" algn="l">
              <a:spcBef>
                <a:spcPts val="480"/>
              </a:spcBef>
              <a:spcAft>
                <a:spcPts val="0"/>
              </a:spcAft>
              <a:buNone/>
            </a:pPr>
            <a:r>
              <a:t/>
            </a:r>
            <a:endParaRPr/>
          </a:p>
          <a:p>
            <a:pPr indent="0" lvl="0" marL="457200" rtl="0" algn="l">
              <a:spcBef>
                <a:spcPts val="480"/>
              </a:spcBef>
              <a:spcAft>
                <a:spcPts val="0"/>
              </a:spcAft>
              <a:buNone/>
            </a:pPr>
            <a:r>
              <a:rPr lang="en-US"/>
              <a:t>We have additionally shown how to expand this example utilizing a few real-world scenarios. </a:t>
            </a:r>
            <a:endParaRPr/>
          </a:p>
          <a:p>
            <a:pPr indent="0" lvl="0" marL="457200" rtl="0" algn="l">
              <a:spcBef>
                <a:spcPts val="480"/>
              </a:spcBef>
              <a:spcAft>
                <a:spcPts val="0"/>
              </a:spcAft>
              <a:buNone/>
            </a:pPr>
            <a:r>
              <a:t/>
            </a:r>
            <a:endParaRPr/>
          </a:p>
          <a:p>
            <a:pPr indent="0" lvl="0" marL="457200" rtl="0" algn="l">
              <a:spcBef>
                <a:spcPts val="480"/>
              </a:spcBef>
              <a:spcAft>
                <a:spcPts val="0"/>
              </a:spcAft>
              <a:buNone/>
            </a:pPr>
            <a:r>
              <a:t/>
            </a:r>
            <a:endParaRPr/>
          </a:p>
          <a:p>
            <a:pPr indent="0" lvl="0" marL="457200" rtl="0" algn="l">
              <a:spcBef>
                <a:spcPts val="480"/>
              </a:spcBef>
              <a:spcAft>
                <a:spcPts val="0"/>
              </a:spcAft>
              <a:buNone/>
            </a:pPr>
            <a:r>
              <a:rPr lang="en-US"/>
              <a:t> </a:t>
            </a:r>
            <a:endParaRPr/>
          </a:p>
          <a:p>
            <a:pPr indent="0" lvl="0" marL="457200" rtl="0" algn="l">
              <a:spcBef>
                <a:spcPts val="480"/>
              </a:spcBef>
              <a:spcAft>
                <a:spcPts val="0"/>
              </a:spcAft>
              <a:buNone/>
            </a:pPr>
            <a:r>
              <a:t/>
            </a:r>
            <a:endParaRPr/>
          </a:p>
          <a:p>
            <a:pPr indent="0" lvl="0" marL="457200" rtl="0" algn="l">
              <a:spcBef>
                <a:spcPts val="480"/>
              </a:spcBef>
              <a:spcAft>
                <a:spcPts val="0"/>
              </a:spcAft>
              <a:buNone/>
            </a:pPr>
            <a:r>
              <a:t/>
            </a:r>
            <a:endParaRPr/>
          </a:p>
          <a:p>
            <a:pPr indent="0" lvl="0" marL="457200" rtl="0" algn="l">
              <a:spcBef>
                <a:spcPts val="480"/>
              </a:spcBef>
              <a:spcAft>
                <a:spcPts val="0"/>
              </a:spcAft>
              <a:buNone/>
            </a:pPr>
            <a:r>
              <a:t/>
            </a:r>
            <a:endParaRPr/>
          </a:p>
          <a:p>
            <a:pPr indent="0" lvl="0" marL="0" rtl="0" algn="l">
              <a:spcBef>
                <a:spcPts val="480"/>
              </a:spcBef>
              <a:spcAft>
                <a:spcPts val="0"/>
              </a:spcAft>
              <a:buNone/>
            </a:pPr>
            <a:r>
              <a:t/>
            </a:r>
            <a:endParaRPr/>
          </a:p>
          <a:p>
            <a:pPr indent="0" lvl="0" marL="457200" rtl="0" algn="l">
              <a:spcBef>
                <a:spcPts val="48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80808"/>
              </a:buClr>
              <a:buSzPts val="3200"/>
              <a:buFont typeface="Gill Sans"/>
              <a:buNone/>
            </a:pPr>
            <a:r>
              <a:rPr lang="en-US"/>
              <a:t>Literature Review</a:t>
            </a:r>
            <a:endParaRPr/>
          </a:p>
        </p:txBody>
      </p:sp>
      <p:sp>
        <p:nvSpPr>
          <p:cNvPr id="98" name="Google Shape;98;p15"/>
          <p:cNvSpPr txBox="1"/>
          <p:nvPr>
            <p:ph idx="1" type="body"/>
          </p:nvPr>
        </p:nvSpPr>
        <p:spPr>
          <a:xfrm>
            <a:off x="457200" y="1295400"/>
            <a:ext cx="8229600" cy="4648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rgbClr val="080808"/>
              </a:buClr>
              <a:buSzPts val="1850"/>
              <a:buFont typeface="Arial"/>
              <a:buChar char="•"/>
            </a:pPr>
            <a:r>
              <a:rPr lang="en-US" sz="1850"/>
              <a:t>The authors did not cite other academic papers in their article so we did a cursory literature review to see if others have tried to do the same thing and found a few hits:</a:t>
            </a:r>
            <a:endParaRPr/>
          </a:p>
          <a:p>
            <a:pPr indent="-285750" lvl="1" marL="742950" rtl="0" algn="l">
              <a:lnSpc>
                <a:spcPct val="80000"/>
              </a:lnSpc>
              <a:spcBef>
                <a:spcPts val="370"/>
              </a:spcBef>
              <a:spcAft>
                <a:spcPts val="0"/>
              </a:spcAft>
              <a:buClr>
                <a:schemeClr val="dk1"/>
              </a:buClr>
              <a:buSzPts val="1850"/>
              <a:buChar char="•"/>
            </a:pPr>
            <a:r>
              <a:rPr lang="en-US" sz="1850" u="sng"/>
              <a:t>An automatic seating plan algorithm</a:t>
            </a:r>
            <a:r>
              <a:rPr lang="en-US" sz="1850"/>
              <a:t>, Kresten Lindor-Larsen, May 24, 2004, </a:t>
            </a:r>
            <a:r>
              <a:rPr lang="en-US" sz="1850" u="sng">
                <a:solidFill>
                  <a:schemeClr val="hlink"/>
                </a:solidFill>
                <a:hlinkClick r:id="rId3"/>
              </a:rPr>
              <a:t>https://peerj.com/preprints/27420/</a:t>
            </a:r>
            <a:r>
              <a:rPr lang="en-US" sz="1850"/>
              <a:t> - this article (prepublished peer review in 2018) used a connection matrix that holds the possible interaction “value” between two guests but also includes a dissimilarity matrix holding a cost of personality traits the people exhibited in answering questions about themselves to improve chances that people would like the people seated with them</a:t>
            </a:r>
            <a:endParaRPr/>
          </a:p>
          <a:p>
            <a:pPr indent="-285750" lvl="1" marL="742950" rtl="0" algn="l">
              <a:lnSpc>
                <a:spcPct val="80000"/>
              </a:lnSpc>
              <a:spcBef>
                <a:spcPts val="370"/>
              </a:spcBef>
              <a:spcAft>
                <a:spcPts val="0"/>
              </a:spcAft>
              <a:buClr>
                <a:schemeClr val="dk1"/>
              </a:buClr>
              <a:buSzPts val="1850"/>
              <a:buChar char="•"/>
            </a:pPr>
            <a:r>
              <a:rPr lang="en-US" sz="1850" u="sng"/>
              <a:t>Congress seat allocation using mathematical optimization</a:t>
            </a:r>
            <a:r>
              <a:rPr lang="en-US" sz="1850"/>
              <a:t>, Roland Oliver Hales and Sergio García, 29 April 2019, </a:t>
            </a:r>
            <a:r>
              <a:rPr lang="en-US" sz="1850" u="sng">
                <a:solidFill>
                  <a:schemeClr val="hlink"/>
                </a:solidFill>
                <a:hlinkClick r:id="rId4"/>
              </a:rPr>
              <a:t>https://link.springer.com/article/10.1007/s11750-019-00515-3</a:t>
            </a:r>
            <a:r>
              <a:rPr lang="en-US" sz="1850"/>
              <a:t> - This article was very interesting. Their goal was to set up a math program to build seating charts for various congresses (Spain, EU, Canada, New Zeland were examples); the approach they used was to represent seats as points on a graph and then calculate a shortest-distance path through the seats of each political party ensuring that the party delegates all sat in a contiguous area and no one party got “better” or “worse” seats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80808"/>
              </a:buClr>
              <a:buSzPts val="3200"/>
              <a:buFont typeface="Gill Sans"/>
              <a:buNone/>
            </a:pPr>
            <a:r>
              <a:rPr lang="en-US"/>
              <a:t>Math Problem from article (model)</a:t>
            </a:r>
            <a:endParaRPr/>
          </a:p>
        </p:txBody>
      </p:sp>
      <p:pic>
        <p:nvPicPr>
          <p:cNvPr id="104" name="Google Shape;104;p16"/>
          <p:cNvPicPr preferRelativeResize="0"/>
          <p:nvPr/>
        </p:nvPicPr>
        <p:blipFill rotWithShape="1">
          <a:blip r:embed="rId3">
            <a:alphaModFix/>
          </a:blip>
          <a:srcRect b="0" l="4336" r="0" t="0"/>
          <a:stretch/>
        </p:blipFill>
        <p:spPr>
          <a:xfrm>
            <a:off x="76200" y="1388025"/>
            <a:ext cx="8452075" cy="2184475"/>
          </a:xfrm>
          <a:prstGeom prst="rect">
            <a:avLst/>
          </a:prstGeom>
          <a:noFill/>
          <a:ln>
            <a:noFill/>
          </a:ln>
        </p:spPr>
      </p:pic>
      <p:pic>
        <p:nvPicPr>
          <p:cNvPr id="105" name="Google Shape;105;p16"/>
          <p:cNvPicPr preferRelativeResize="0"/>
          <p:nvPr/>
        </p:nvPicPr>
        <p:blipFill rotWithShape="1">
          <a:blip r:embed="rId4">
            <a:alphaModFix/>
          </a:blip>
          <a:srcRect b="0" l="4898" r="0" t="11259"/>
          <a:stretch/>
        </p:blipFill>
        <p:spPr>
          <a:xfrm>
            <a:off x="76200" y="3855980"/>
            <a:ext cx="8820437" cy="1827600"/>
          </a:xfrm>
          <a:prstGeom prst="rect">
            <a:avLst/>
          </a:prstGeom>
          <a:noFill/>
          <a:ln>
            <a:noFill/>
          </a:ln>
        </p:spPr>
      </p:pic>
      <p:sp>
        <p:nvSpPr>
          <p:cNvPr id="106" name="Google Shape;106;p16"/>
          <p:cNvSpPr txBox="1"/>
          <p:nvPr/>
        </p:nvSpPr>
        <p:spPr>
          <a:xfrm>
            <a:off x="520950" y="4531600"/>
            <a:ext cx="5187600" cy="18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80808"/>
              </a:buClr>
              <a:buSzPts val="3200"/>
              <a:buFont typeface="Gill Sans"/>
              <a:buNone/>
            </a:pPr>
            <a:r>
              <a:rPr lang="en-US"/>
              <a:t>Math Problem from article (data)</a:t>
            </a:r>
            <a:endParaRPr/>
          </a:p>
        </p:txBody>
      </p:sp>
      <p:pic>
        <p:nvPicPr>
          <p:cNvPr id="112" name="Google Shape;112;p17"/>
          <p:cNvPicPr preferRelativeResize="0"/>
          <p:nvPr/>
        </p:nvPicPr>
        <p:blipFill rotWithShape="1">
          <a:blip r:embed="rId3">
            <a:alphaModFix/>
          </a:blip>
          <a:srcRect b="0" l="2767" r="0" t="0"/>
          <a:stretch/>
        </p:blipFill>
        <p:spPr>
          <a:xfrm>
            <a:off x="76200" y="1295400"/>
            <a:ext cx="3500804" cy="3371850"/>
          </a:xfrm>
          <a:prstGeom prst="rect">
            <a:avLst/>
          </a:prstGeom>
          <a:noFill/>
          <a:ln>
            <a:noFill/>
          </a:ln>
        </p:spPr>
      </p:pic>
      <p:pic>
        <p:nvPicPr>
          <p:cNvPr id="113" name="Google Shape;113;p17"/>
          <p:cNvPicPr preferRelativeResize="0"/>
          <p:nvPr/>
        </p:nvPicPr>
        <p:blipFill rotWithShape="1">
          <a:blip r:embed="rId4">
            <a:alphaModFix/>
          </a:blip>
          <a:srcRect b="0" l="0" r="0" t="0"/>
          <a:stretch/>
        </p:blipFill>
        <p:spPr>
          <a:xfrm>
            <a:off x="3495675" y="1333500"/>
            <a:ext cx="5572125" cy="333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457200" y="274638"/>
            <a:ext cx="8229600" cy="792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Discussion on Objective Function/Constraints</a:t>
            </a:r>
            <a:endParaRPr/>
          </a:p>
        </p:txBody>
      </p:sp>
      <p:sp>
        <p:nvSpPr>
          <p:cNvPr id="120" name="Google Shape;120;p18"/>
          <p:cNvSpPr txBox="1"/>
          <p:nvPr>
            <p:ph idx="1" type="body"/>
          </p:nvPr>
        </p:nvSpPr>
        <p:spPr>
          <a:xfrm>
            <a:off x="457200" y="1066800"/>
            <a:ext cx="8229600" cy="4648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400">
                <a:solidFill>
                  <a:schemeClr val="dk1"/>
                </a:solidFill>
                <a:latin typeface="Arial"/>
                <a:ea typeface="Arial"/>
                <a:cs typeface="Arial"/>
                <a:sym typeface="Arial"/>
              </a:rPr>
              <a:t>Objective Function</a:t>
            </a:r>
            <a:endParaRPr b="1" sz="1400">
              <a:solidFill>
                <a:schemeClr val="dk1"/>
              </a:solidFill>
              <a:latin typeface="Arial"/>
              <a:ea typeface="Arial"/>
              <a:cs typeface="Arial"/>
              <a:sym typeface="Arial"/>
            </a:endParaRPr>
          </a:p>
          <a:p>
            <a:pPr indent="0" lvl="0" marL="0" rtl="0" algn="l">
              <a:spcBef>
                <a:spcPts val="0"/>
              </a:spcBef>
              <a:spcAft>
                <a:spcPts val="0"/>
              </a:spcAft>
              <a:buNone/>
            </a:pPr>
            <a:r>
              <a:t/>
            </a:r>
            <a:endParaRPr sz="14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400">
                <a:solidFill>
                  <a:schemeClr val="dk1"/>
                </a:solidFill>
                <a:latin typeface="Arial"/>
                <a:ea typeface="Arial"/>
                <a:cs typeface="Arial"/>
                <a:sym typeface="Arial"/>
              </a:rPr>
              <a:t>The objective function is trying to maximize the value received from when two people sit together. The connection matrix allows us to understand the values each individual places (based on a familial relationship) on another individual. For ex. the bride’s mother and father (we assume) would enjoy sitting next to one another and thus we give a weight of 50 if that occurs.</a:t>
            </a:r>
            <a:endParaRPr sz="1400">
              <a:solidFill>
                <a:schemeClr val="dk1"/>
              </a:solidFill>
              <a:latin typeface="Arial"/>
              <a:ea typeface="Arial"/>
              <a:cs typeface="Arial"/>
              <a:sym typeface="Arial"/>
            </a:endParaRPr>
          </a:p>
          <a:p>
            <a:pPr indent="0" lvl="0" marL="0" rtl="0" algn="l">
              <a:spcBef>
                <a:spcPts val="480"/>
              </a:spcBef>
              <a:spcAft>
                <a:spcPts val="0"/>
              </a:spcAft>
              <a:buNone/>
            </a:pPr>
            <a:r>
              <a:t/>
            </a:r>
            <a:endParaRPr/>
          </a:p>
          <a:p>
            <a:pPr indent="0" lvl="0" marL="0" rtl="0" algn="l">
              <a:spcBef>
                <a:spcPts val="480"/>
              </a:spcBef>
              <a:spcAft>
                <a:spcPts val="0"/>
              </a:spcAft>
              <a:buNone/>
            </a:pPr>
            <a:r>
              <a:rPr b="1" lang="en-US" sz="1400">
                <a:latin typeface="Arial"/>
                <a:ea typeface="Arial"/>
                <a:cs typeface="Arial"/>
                <a:sym typeface="Arial"/>
              </a:rPr>
              <a:t>Constraints Translated</a:t>
            </a:r>
            <a:endParaRPr b="1" sz="1400">
              <a:latin typeface="Arial"/>
              <a:ea typeface="Arial"/>
              <a:cs typeface="Arial"/>
              <a:sym typeface="Arial"/>
            </a:endParaRPr>
          </a:p>
          <a:p>
            <a:pPr indent="0" lvl="0" marL="0" rtl="0" algn="l">
              <a:spcBef>
                <a:spcPts val="480"/>
              </a:spcBef>
              <a:spcAft>
                <a:spcPts val="0"/>
              </a:spcAft>
              <a:buNone/>
            </a:pPr>
            <a:r>
              <a:t/>
            </a:r>
            <a:endParaRPr/>
          </a:p>
        </p:txBody>
      </p:sp>
      <p:pic>
        <p:nvPicPr>
          <p:cNvPr id="121" name="Google Shape;121;p18"/>
          <p:cNvPicPr preferRelativeResize="0"/>
          <p:nvPr/>
        </p:nvPicPr>
        <p:blipFill rotWithShape="1">
          <a:blip r:embed="rId3">
            <a:alphaModFix/>
          </a:blip>
          <a:srcRect b="0" l="0" r="14199" t="0"/>
          <a:stretch/>
        </p:blipFill>
        <p:spPr>
          <a:xfrm>
            <a:off x="5587629" y="2809442"/>
            <a:ext cx="3432401" cy="3562350"/>
          </a:xfrm>
          <a:prstGeom prst="rect">
            <a:avLst/>
          </a:prstGeom>
          <a:noFill/>
          <a:ln cap="flat" cmpd="sng" w="9525">
            <a:solidFill>
              <a:schemeClr val="dk1"/>
            </a:solidFill>
            <a:prstDash val="solid"/>
            <a:round/>
            <a:headEnd len="sm" w="sm" type="none"/>
            <a:tailEnd len="sm" w="sm" type="none"/>
          </a:ln>
        </p:spPr>
      </p:pic>
      <p:sp>
        <p:nvSpPr>
          <p:cNvPr id="122" name="Google Shape;122;p18"/>
          <p:cNvSpPr txBox="1"/>
          <p:nvPr/>
        </p:nvSpPr>
        <p:spPr>
          <a:xfrm>
            <a:off x="294750" y="3183375"/>
            <a:ext cx="4401600" cy="3321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Both"/>
            </a:pPr>
            <a:r>
              <a:rPr lang="en-US"/>
              <a:t>For all guests, maximize the number of people they know at their table.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US"/>
              <a:t>Each guest can only sit at 1 table.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US"/>
              <a:t>Each table has a maximum number of seats.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US"/>
              <a:t>Guests must know a minimum number of people at their tables.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Both"/>
            </a:pPr>
            <a:r>
              <a:rPr lang="en-US"/>
              <a:t>Function used to linearize tables*guests j</a:t>
            </a:r>
            <a:endParaRPr/>
          </a:p>
          <a:p>
            <a:pPr indent="-317500" lvl="0" marL="457200" rtl="0" algn="l">
              <a:spcBef>
                <a:spcPts val="0"/>
              </a:spcBef>
              <a:spcAft>
                <a:spcPts val="0"/>
              </a:spcAft>
              <a:buSzPts val="1400"/>
              <a:buAutoNum type="arabicParenBoth"/>
            </a:pPr>
            <a:r>
              <a:rPr lang="en-US"/>
              <a:t>Function used to linearize tables*guests k</a:t>
            </a:r>
            <a:endParaRPr/>
          </a:p>
          <a:p>
            <a:pPr indent="-317500" lvl="0" marL="457200" rtl="0" algn="l">
              <a:spcBef>
                <a:spcPts val="0"/>
              </a:spcBef>
              <a:spcAft>
                <a:spcPts val="0"/>
              </a:spcAft>
              <a:buSzPts val="1400"/>
              <a:buAutoNum type="arabicParenBoth"/>
            </a:pPr>
            <a:r>
              <a:rPr lang="en-US"/>
              <a:t>Decision Variables are binary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80808"/>
              </a:buClr>
              <a:buSzPts val="3200"/>
              <a:buFont typeface="Gill Sans"/>
              <a:buNone/>
            </a:pPr>
            <a:r>
              <a:rPr lang="en-US"/>
              <a:t>Math Problem in AMPL (model)</a:t>
            </a:r>
            <a:endParaRPr/>
          </a:p>
        </p:txBody>
      </p:sp>
      <p:sp>
        <p:nvSpPr>
          <p:cNvPr id="128" name="Google Shape;128;p19"/>
          <p:cNvSpPr txBox="1"/>
          <p:nvPr>
            <p:ph idx="1" type="body"/>
          </p:nvPr>
        </p:nvSpPr>
        <p:spPr>
          <a:xfrm>
            <a:off x="457200" y="4648200"/>
            <a:ext cx="8229600" cy="1295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80808"/>
              </a:buClr>
              <a:buSzPts val="2400"/>
              <a:buNone/>
            </a:pPr>
            <a:r>
              <a:rPr lang="en-US"/>
              <a:t>Initially we ran the problem without the last constraint but found that the solver would then set the Gj and Gk differently, causing incorrect assignment in Pjk and therefore an incorrect solution</a:t>
            </a:r>
            <a:endParaRPr/>
          </a:p>
        </p:txBody>
      </p:sp>
      <p:pic>
        <p:nvPicPr>
          <p:cNvPr id="129" name="Google Shape;129;p19"/>
          <p:cNvPicPr preferRelativeResize="0"/>
          <p:nvPr/>
        </p:nvPicPr>
        <p:blipFill rotWithShape="1">
          <a:blip r:embed="rId3">
            <a:alphaModFix/>
          </a:blip>
          <a:srcRect b="0" l="0" r="0" t="0"/>
          <a:stretch/>
        </p:blipFill>
        <p:spPr>
          <a:xfrm>
            <a:off x="387048" y="1066800"/>
            <a:ext cx="8299752" cy="3581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80808"/>
              </a:buClr>
              <a:buSzPts val="3200"/>
              <a:buFont typeface="Gill Sans"/>
              <a:buNone/>
            </a:pPr>
            <a:r>
              <a:rPr lang="en-US"/>
              <a:t>Results from AMPL</a:t>
            </a:r>
            <a:endParaRPr/>
          </a:p>
        </p:txBody>
      </p:sp>
      <p:sp>
        <p:nvSpPr>
          <p:cNvPr id="135" name="Google Shape;135;p20"/>
          <p:cNvSpPr txBox="1"/>
          <p:nvPr>
            <p:ph idx="1" type="body"/>
          </p:nvPr>
        </p:nvSpPr>
        <p:spPr>
          <a:xfrm>
            <a:off x="457200" y="1295400"/>
            <a:ext cx="8229600" cy="4648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80808"/>
              </a:buClr>
              <a:buSzPts val="2400"/>
              <a:buFont typeface="Arial"/>
              <a:buChar char="•"/>
            </a:pPr>
            <a:r>
              <a:rPr lang="en-US"/>
              <a:t>There were two examples in the article as written so we simulated them first:</a:t>
            </a:r>
            <a:endParaRPr/>
          </a:p>
          <a:p>
            <a:pPr indent="-285750" lvl="1" marL="742950" rtl="0" algn="l">
              <a:spcBef>
                <a:spcPts val="480"/>
              </a:spcBef>
              <a:spcAft>
                <a:spcPts val="0"/>
              </a:spcAft>
              <a:buClr>
                <a:schemeClr val="dk1"/>
              </a:buClr>
              <a:buSzPts val="2400"/>
              <a:buChar char="•"/>
            </a:pPr>
            <a:r>
              <a:rPr lang="en-US"/>
              <a:t>m=17, n=2, a=10, b=1 (weddingseating)</a:t>
            </a:r>
            <a:endParaRPr/>
          </a:p>
          <a:p>
            <a:pPr indent="-285750" lvl="1" marL="742950" rtl="0" algn="l">
              <a:spcBef>
                <a:spcPts val="480"/>
              </a:spcBef>
              <a:spcAft>
                <a:spcPts val="0"/>
              </a:spcAft>
              <a:buClr>
                <a:schemeClr val="dk1"/>
              </a:buClr>
              <a:buSzPts val="2400"/>
              <a:buChar char="•"/>
            </a:pPr>
            <a:r>
              <a:rPr lang="en-US"/>
              <a:t>m=17, n=5, a=4, b=1 (weddingseating_v2)</a:t>
            </a:r>
            <a:endParaRPr/>
          </a:p>
          <a:p>
            <a:pPr indent="-342900" lvl="0" marL="342900" rtl="0" algn="l">
              <a:spcBef>
                <a:spcPts val="480"/>
              </a:spcBef>
              <a:spcAft>
                <a:spcPts val="0"/>
              </a:spcAft>
              <a:buClr>
                <a:srgbClr val="080808"/>
              </a:buClr>
              <a:buSzPts val="2400"/>
              <a:buFont typeface="Arial"/>
              <a:buChar char="•"/>
            </a:pPr>
            <a:r>
              <a:rPr lang="en-US"/>
              <a:t>Both of these math problems, using the same connection matrix as listed in the article, generated similar solutions but the objective value changed. With 5 tables, we net an objective value of 292 while with 2 tables, we get a higher objective value: 334.</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457200" y="274638"/>
            <a:ext cx="8229600" cy="7921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80808"/>
              </a:buClr>
              <a:buSzPts val="3200"/>
              <a:buFont typeface="Gill Sans"/>
              <a:buNone/>
            </a:pPr>
            <a:r>
              <a:rPr lang="en-US"/>
              <a:t>Math Problem in AMPL (data)</a:t>
            </a:r>
            <a:endParaRPr/>
          </a:p>
        </p:txBody>
      </p:sp>
      <p:pic>
        <p:nvPicPr>
          <p:cNvPr id="141" name="Google Shape;141;p21"/>
          <p:cNvPicPr preferRelativeResize="0"/>
          <p:nvPr/>
        </p:nvPicPr>
        <p:blipFill rotWithShape="1">
          <a:blip r:embed="rId3">
            <a:alphaModFix/>
          </a:blip>
          <a:srcRect b="0" l="0" r="0" t="0"/>
          <a:stretch/>
        </p:blipFill>
        <p:spPr>
          <a:xfrm>
            <a:off x="1143000" y="1219200"/>
            <a:ext cx="6858000" cy="46234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