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5" d="100"/>
          <a:sy n="75"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Salary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'[Employee_Dataset (3).xlsx]Sheet3'!$A$1</c:f>
              <c:strCache>
                <c:ptCount val="1"/>
                <c:pt idx="0">
                  <c:v>Salary</c:v>
                </c:pt>
              </c:strCache>
            </c:strRef>
          </c:tx>
          <c:spPr>
            <a:solidFill>
              <a:schemeClr val="accent1"/>
            </a:solidFill>
            <a:ln>
              <a:noFill/>
            </a:ln>
            <a:effectLst/>
          </c:spPr>
          <c:invertIfNegative val="0"/>
          <c:val>
            <c:numRef>
              <c:f>'[Employee_Dataset (3).xlsx]Sheet3'!$A$2:$A$31</c:f>
              <c:numCache>
                <c:formatCode>General</c:formatCode>
                <c:ptCount val="30"/>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pt idx="24">
                  <c:v>78840.23</c:v>
                </c:pt>
                <c:pt idx="25">
                  <c:v>61994.76</c:v>
                </c:pt>
                <c:pt idx="26">
                  <c:v>89690.38</c:v>
                </c:pt>
                <c:pt idx="27">
                  <c:v>104335.03999999999</c:v>
                </c:pt>
                <c:pt idx="28">
                  <c:v>52246.29</c:v>
                </c:pt>
              </c:numCache>
            </c:numRef>
          </c:val>
          <c:extLst>
            <c:ext xmlns:c16="http://schemas.microsoft.com/office/drawing/2014/chart" uri="{C3380CC4-5D6E-409C-BE32-E72D297353CC}">
              <c16:uniqueId val="{00000000-6C7F-F74E-801C-4B06E752E522}"/>
            </c:ext>
          </c:extLst>
        </c:ser>
        <c:dLbls>
          <c:showLegendKey val="0"/>
          <c:showVal val="0"/>
          <c:showCatName val="0"/>
          <c:showSerName val="0"/>
          <c:showPercent val="0"/>
          <c:showBubbleSize val="0"/>
        </c:dLbls>
        <c:gapWidth val="219"/>
        <c:axId val="1331527936"/>
        <c:axId val="1467552256"/>
      </c:barChart>
      <c:catAx>
        <c:axId val="1331527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552256"/>
        <c:crosses val="autoZero"/>
        <c:auto val="1"/>
        <c:lblAlgn val="ctr"/>
        <c:lblOffset val="100"/>
        <c:noMultiLvlLbl val="0"/>
      </c:catAx>
      <c:valAx>
        <c:axId val="146755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527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9"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40"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06-09-2024</a:t>
            </a:fld>
            <a:endParaRPr lang="en-IN" altLang="en-US" sz="1200"/>
          </a:p>
        </p:txBody>
      </p:sp>
      <p:sp>
        <p:nvSpPr>
          <p:cNvPr id="1048741"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2"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3"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4"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6"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68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68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68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69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ltLang="zh-CN"/>
              <a:t>Click to edit Master title style</a:t>
            </a:r>
            <a:endParaRPr lang="zh-CN" altLang="en-US"/>
          </a:p>
        </p:txBody>
      </p:sp>
      <p:sp>
        <p:nvSpPr>
          <p:cNvPr id="1048707"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0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70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71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5"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696"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9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69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69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1"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8712"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71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71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71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6" name="Title 1"/>
          <p:cNvSpPr>
            <a:spLocks noGrp="1"/>
          </p:cNvSpPr>
          <p:nvPr>
            <p:ph type="title"/>
          </p:nvPr>
        </p:nvSpPr>
        <p:spPr/>
        <p:txBody>
          <a:bodyPr/>
          <a:lstStyle/>
          <a:p>
            <a:r>
              <a:rPr lang="en-US" altLang="zh-CN"/>
              <a:t>Click to edit Master title style</a:t>
            </a:r>
            <a:endParaRPr lang="zh-CN" altLang="en-US"/>
          </a:p>
        </p:txBody>
      </p:sp>
      <p:sp>
        <p:nvSpPr>
          <p:cNvPr id="1048717"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18"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1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72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721"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872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2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25"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26"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2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72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72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altLang="zh-CN"/>
              <a:t>Click to edit Master title style</a:t>
            </a:r>
            <a:endParaRPr lang="zh-CN" altLang="en-US"/>
          </a:p>
        </p:txBody>
      </p:sp>
      <p:sp>
        <p:nvSpPr>
          <p:cNvPr id="1048692"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693"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694"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73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73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73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35"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3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73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73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70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02"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70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
        <p:nvSpPr>
          <p:cNvPr id="104870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pPr lvl="0"/>
            <a:endParaRPr lang="en-US" altLang="en-US"/>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0" lvl="0" indent="0" algn="l" fontAlgn="base">
              <a:buFontTx/>
              <a:buNone/>
            </a:pPr>
            <a:fld id="{566ABCEB-ACFC-4714-9973-3DA970169C29}" type="datetime1">
              <a:rPr lang="en-US" altLang="en-US">
                <a:solidFill>
                  <a:srgbClr val="898989"/>
                </a:solidFill>
              </a:rPr>
              <a:pPr marL="0" lvl="0" indent="0" algn="l" fontAlgn="base">
                <a:buFontTx/>
                <a:buNone/>
              </a:pPr>
              <a:t>9/6/2024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fontAlgn="base">
              <a:lnSpc>
                <a:spcPct val="100000"/>
              </a:lnSpc>
              <a:spcBef>
                <a:spcPts val="50"/>
              </a:spcBef>
              <a:buFontTx/>
              <a:buNone/>
            </a:pPr>
            <a:fld id="{566ABCEB-ACFC-4714-9973-3DA970169C29}" type="slidenum">
              <a:rPr lang="en-US" altLang="en-US" sz="1100" b="0" i="0">
                <a:solidFill>
                  <a:srgbClr val="2D936B"/>
                </a:solidFill>
                <a:latin typeface="Trebuchet MS"/>
                <a:ea typeface="Trebuchet MS"/>
              </a:rPr>
              <a:pPr marL="38100" lvl="0" indent="-38100" fontAlgn="base">
                <a:lnSpc>
                  <a:spcPct val="100000"/>
                </a:lnSpc>
                <a:spcBef>
                  <a:spcPts val="50"/>
                </a:spcBef>
                <a:buFontTx/>
                <a:buNone/>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876300" y="37465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fontAlgn="base">
              <a:spcBef>
                <a:spcPts val="125"/>
              </a:spcBef>
              <a:buFontTx/>
              <a:buNone/>
            </a:pPr>
            <a:r>
              <a:rPr lang="en-US" altLang="en-US" sz="3200" b="1">
                <a:solidFill>
                  <a:srgbClr val="0F0F0F"/>
                </a:solidFill>
                <a:latin typeface="Times New Roman" pitchFamily="18" charset="0"/>
                <a:ea typeface="Times New Roman" pitchFamily="18" charset="0"/>
              </a:rPr>
              <a:t>Employee Data Analysis using Excel </a:t>
            </a:r>
            <a:br>
              <a:rPr lang="en-US" altLang="en-US" b="1">
                <a:solidFill>
                  <a:srgbClr val="0F0F0F"/>
                </a:solidFill>
                <a:latin typeface="Roboto" pitchFamily="2" charset="0"/>
              </a:rPr>
            </a:br>
            <a:endParaRPr lang="en-US" altLang="en-US" sz="3200" b="1">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1</a:t>
            </a:fld>
            <a:endParaRPr lang="en-US" altLang="en-US" sz="1100">
              <a:solidFill>
                <a:srgbClr val="2D936B"/>
              </a:solidFill>
              <a:latin typeface="Trebuchet MS"/>
              <a:ea typeface="Trebuchet MS"/>
            </a:endParaRPr>
          </a:p>
        </p:txBody>
      </p:sp>
      <p:sp>
        <p:nvSpPr>
          <p:cNvPr id="1048602" name="TextBox 13"/>
          <p:cNvSpPr/>
          <p:nvPr/>
        </p:nvSpPr>
        <p:spPr>
          <a:xfrm>
            <a:off x="1490662" y="3247791"/>
            <a:ext cx="8610600" cy="1938992"/>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US" altLang="en-US" sz="2400">
                <a:solidFill>
                  <a:srgbClr val="000000"/>
                </a:solidFill>
                <a:latin typeface="Arial" charset="0"/>
                <a:ea typeface="Arial" charset="0"/>
              </a:rPr>
              <a:t>STUDENT NAME:S Saranraj </a:t>
            </a:r>
          </a:p>
          <a:p>
            <a:pPr marL="0" lvl="0" indent="0" algn="l" eaLnBrk="1" fontAlgn="base" latinLnBrk="0" hangingPunct="1">
              <a:buFontTx/>
              <a:buNone/>
            </a:pPr>
            <a:r>
              <a:rPr lang="en-US" altLang="en-US" sz="2400">
                <a:solidFill>
                  <a:srgbClr val="000000"/>
                </a:solidFill>
                <a:latin typeface="Arial" charset="0"/>
                <a:ea typeface="Arial" charset="0"/>
              </a:rPr>
              <a:t>REGISTER NO:</a:t>
            </a:r>
          </a:p>
          <a:p>
            <a:pPr marL="0" lvl="0" indent="0" algn="l" eaLnBrk="1" fontAlgn="base" latinLnBrk="0" hangingPunct="1">
              <a:buFontTx/>
              <a:buNone/>
            </a:pPr>
            <a:r>
              <a:rPr lang="en-US" altLang="en-US" sz="2400">
                <a:solidFill>
                  <a:srgbClr val="000000"/>
                </a:solidFill>
                <a:latin typeface="Arial" charset="0"/>
                <a:ea typeface="Arial" charset="0"/>
              </a:rPr>
              <a:t>DEPARTMENT: Bcom (A&amp;f)</a:t>
            </a:r>
          </a:p>
          <a:p>
            <a:pPr marL="0" lvl="0" indent="0" algn="l" eaLnBrk="1" fontAlgn="base" latinLnBrk="0" hangingPunct="1">
              <a:buFontTx/>
              <a:buNone/>
            </a:pPr>
            <a:r>
              <a:rPr lang="en-US" altLang="en-US" sz="2400">
                <a:solidFill>
                  <a:srgbClr val="000000"/>
                </a:solidFill>
                <a:latin typeface="Arial" charset="0"/>
                <a:ea typeface="Arial" charset="0"/>
              </a:rPr>
              <a:t>COLLEGE:S.I.V.E.T COLLEGE </a:t>
            </a:r>
          </a:p>
          <a:p>
            <a:pPr marL="0" lvl="0" indent="0" algn="l" eaLnBrk="1" fontAlgn="base" latinLnBrk="0" hangingPunct="1">
              <a:buFontTx/>
              <a:buNone/>
            </a:pPr>
            <a:r>
              <a:rPr lang="en-US" altLang="en-US" sz="2400">
                <a:solidFill>
                  <a:srgbClr val="000000"/>
                </a:solidFill>
                <a:latin typeface="Arial" charset="0"/>
                <a:ea typeface="Arial" charset="0"/>
              </a:rPr>
              <a:t> NM id6138F98838002E7A13143724746B577B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4"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10</a:t>
            </a:fld>
            <a:endParaRPr lang="en-US" altLang="en-US" sz="1100">
              <a:solidFill>
                <a:srgbClr val="2D936B"/>
              </a:solidFill>
              <a:latin typeface="Trebuchet MS"/>
              <a:ea typeface="Trebuchet MS"/>
            </a:endParaRPr>
          </a:p>
        </p:txBody>
      </p:sp>
      <p:sp>
        <p:nvSpPr>
          <p:cNvPr id="1048675" name="object 8"/>
          <p:cNvSpPr/>
          <p:nvPr/>
        </p:nvSpPr>
        <p:spPr>
          <a:xfrm>
            <a:off x="739775" y="290512"/>
            <a:ext cx="3917950" cy="609600"/>
          </a:xfrm>
          <a:prstGeom prst="rect">
            <a:avLst/>
          </a:prstGeom>
          <a:solidFill>
            <a:srgbClr val="FFFFFF"/>
          </a:solidFill>
          <a:ln w="9525" cap="flat" cmpd="sng">
            <a:solidFill>
              <a:srgbClr val="02A5E3">
                <a:alpha val="100000"/>
              </a:srgbClr>
            </a:solidFill>
            <a:prstDash val="solid"/>
            <a:round/>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gn="l" eaLnBrk="1" fontAlgn="base" latinLnBrk="0" hangingPunct="1">
              <a:lnSpc>
                <a:spcPct val="100000"/>
              </a:lnSpc>
              <a:spcBef>
                <a:spcPts val="100"/>
              </a:spcBef>
              <a:buFontTx/>
              <a:buNone/>
            </a:pPr>
            <a:r>
              <a:rPr lang="en-US" altLang="en-US" sz="4000" b="1">
                <a:solidFill>
                  <a:srgbClr val="000000"/>
                </a:solidFill>
                <a:latin typeface="Trebuchet MS"/>
                <a:ea typeface="Trebuchet MS"/>
              </a:rPr>
              <a:t>MODELLING</a:t>
            </a:r>
          </a:p>
        </p:txBody>
      </p:sp>
      <p:sp>
        <p:nvSpPr>
          <p:cNvPr id="1048676"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Rectangle 1048676"/>
          <p:cNvSpPr/>
          <p:nvPr/>
        </p:nvSpPr>
        <p:spPr>
          <a:xfrm>
            <a:off x="1212850" y="1435100"/>
            <a:ext cx="8513762"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IN" altLang="en-US" sz="2800">
                <a:solidFill>
                  <a:srgbClr val="000000"/>
                </a:solidFill>
                <a:latin typeface="Arial" charset="0"/>
                <a:ea typeface="Arial" charset="0"/>
              </a:rPr>
              <a:t>
1. Integrate data from HR systems, performance management systems, and customer feedback systems.
2. Transform and structure data for analysis.
3. Establish clear performance metrics (e.g., sales, customer satisfaction).
4. Create interactive visualizations (charts, tables, graphs).
5. Perform statistical analysis and identify trends.
6. Maintain and update the Excel dashboard regularly.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81" name="object 7"/>
          <p:cNvSpPr>
            <a:spLocks noGrp="1"/>
          </p:cNvSpPr>
          <p:nvPr>
            <p:ph type="title"/>
          </p:nvPr>
        </p:nvSpPr>
        <p:spPr>
          <a:xfrm>
            <a:off x="336550" y="0"/>
            <a:ext cx="3806825" cy="6096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fontAlgn="base">
              <a:lnSpc>
                <a:spcPct val="100000"/>
              </a:lnSpc>
              <a:spcBef>
                <a:spcPts val="100"/>
              </a:spcBef>
              <a:buFontTx/>
              <a:buNone/>
            </a:pPr>
            <a:r>
              <a:rPr lang="en-US" altLang="en-US" sz="4000" b="1">
                <a:solidFill>
                  <a:srgbClr val="00B0F0"/>
                </a:solidFill>
                <a:latin typeface="Trebuchet MS"/>
                <a:ea typeface="Trebuchet MS"/>
              </a:rPr>
              <a:t>RESULTS</a:t>
            </a:r>
          </a:p>
        </p:txBody>
      </p:sp>
      <p:sp>
        <p:nvSpPr>
          <p:cNvPr id="104868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11</a:t>
            </a:fld>
            <a:endParaRPr lang="en-US" altLang="en-US" sz="1100">
              <a:solidFill>
                <a:srgbClr val="2D936B"/>
              </a:solidFill>
              <a:latin typeface="Trebuchet MS"/>
              <a:ea typeface="Trebuchet MS"/>
            </a:endParaRPr>
          </a:p>
        </p:txBody>
      </p:sp>
      <p:graphicFrame>
        <p:nvGraphicFramePr>
          <p:cNvPr id="4" name="Chart 3">
            <a:extLst>
              <a:ext uri="{FF2B5EF4-FFF2-40B4-BE49-F238E27FC236}">
                <a16:creationId xmlns:a16="http://schemas.microsoft.com/office/drawing/2014/main" id="{AFA32E0B-AAA3-F22C-6673-2969930852C2}"/>
              </a:ext>
            </a:extLst>
          </p:cNvPr>
          <p:cNvGraphicFramePr>
            <a:graphicFrameLocks/>
          </p:cNvGraphicFramePr>
          <p:nvPr>
            <p:extLst>
              <p:ext uri="{D42A27DB-BD31-4B8C-83A1-F6EECF244321}">
                <p14:modId xmlns:p14="http://schemas.microsoft.com/office/powerpoint/2010/main" val="2537712296"/>
              </p:ext>
            </p:extLst>
          </p:nvPr>
        </p:nvGraphicFramePr>
        <p:xfrm>
          <a:off x="1424026" y="1110708"/>
          <a:ext cx="8260352" cy="49420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marL="0" lvl="0" indent="0" fontAlgn="base">
              <a:buFontTx/>
              <a:buNone/>
            </a:pPr>
            <a:r>
              <a:rPr lang="en-US" altLang="en-US" sz="4800" b="1">
                <a:solidFill>
                  <a:srgbClr val="000000"/>
                </a:solidFill>
                <a:latin typeface="Times New Roman" pitchFamily="18" charset="0"/>
                <a:ea typeface="Times New Roman" pitchFamily="18" charset="0"/>
              </a:rPr>
              <a:t>conclusion</a:t>
            </a:r>
          </a:p>
        </p:txBody>
      </p:sp>
      <p:sp>
        <p:nvSpPr>
          <p:cNvPr id="1048684" name="Rectangle 1048683"/>
          <p:cNvSpPr/>
          <p:nvPr/>
        </p:nvSpPr>
        <p:spPr>
          <a:xfrm>
            <a:off x="755650" y="239712"/>
            <a:ext cx="9723438" cy="6378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IN" altLang="en-US" sz="2800">
                <a:solidFill>
                  <a:srgbClr val="000000"/>
                </a:solidFill>
                <a:latin typeface="Arial" charset="0"/>
                <a:ea typeface="Arial" charset="0"/>
              </a:rPr>
              <a:t>
Employee Performance Analytics using Excel provides a powerful solution for tracking and analyzing employee performance. By leveraging Excel's data analysis capabilities, organizations can gain actionable insights, identify areas for improvement, and make informed decisions. The interactive dashboard enables real-time performance tracking, improving productivity and efficiency in performance management. With data-driven insights, organizations can drive business outcomes, enhance employee development, and foster a culture of high performance. This cost-effective and user-friendly solution empowers HR and department managers to optimize employee performance and achieve strategic goals.</a:t>
            </a:r>
          </a:p>
        </p:txBody>
      </p:sp>
      <p:sp>
        <p:nvSpPr>
          <p:cNvPr id="1048685" name="Rectangle 1048684"/>
          <p:cNvSpPr/>
          <p:nvPr/>
        </p:nvSpPr>
        <p:spPr>
          <a:xfrm flipH="1">
            <a:off x="16233775" y="3219450"/>
            <a:ext cx="979487" cy="511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endParaRPr lang="en-IN" altLang="en-US"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12611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fontAlgn="base">
              <a:lnSpc>
                <a:spcPct val="100000"/>
              </a:lnSpc>
              <a:spcBef>
                <a:spcPts val="125"/>
              </a:spcBef>
              <a:buFontTx/>
              <a:buNone/>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2</a:t>
            </a:fld>
            <a:endParaRPr lang="en-US" altLang="en-US" sz="1100">
              <a:solidFill>
                <a:srgbClr val="2D936B"/>
              </a:solidFill>
              <a:latin typeface="Trebuchet MS"/>
              <a:ea typeface="Trebuchet MS"/>
            </a:endParaRPr>
          </a:p>
        </p:txBody>
      </p:sp>
      <p:sp>
        <p:nvSpPr>
          <p:cNvPr id="1048619" name="TextBox 22"/>
          <p:cNvSpPr/>
          <p:nvPr/>
        </p:nvSpPr>
        <p:spPr>
          <a:xfrm>
            <a:off x="1217612" y="2122487"/>
            <a:ext cx="9302750"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lnSpc>
                <a:spcPts val="1275"/>
              </a:lnSpc>
              <a:buFontTx/>
              <a:buNone/>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3454400" cy="5461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fontAlgn="base">
              <a:lnSpc>
                <a:spcPct val="100000"/>
              </a:lnSpc>
              <a:spcBef>
                <a:spcPts val="100"/>
              </a:spcBef>
              <a:buFontTx/>
              <a:buNone/>
            </a:pPr>
            <a:r>
              <a:rPr lang="en-US" altLang="en-US" sz="36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3</a:t>
            </a:fld>
            <a:endParaRPr lang="en-US" altLang="en-US" sz="110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endParaRPr lang="en-US" altLang="en-US" sz="2800">
              <a:solidFill>
                <a:srgbClr val="0D0D0D"/>
              </a:solidFill>
              <a:latin typeface="Times New Roman" pitchFamily="18" charset="0"/>
              <a:ea typeface="Times New Roman" pitchFamily="18" charset="0"/>
            </a:endParaRPr>
          </a:p>
          <a:p>
            <a:pPr marL="0" lvl="0" indent="0" algn="l" eaLnBrk="1" fontAlgn="base" latinLnBrk="0" hangingPunct="1">
              <a:buFontTx/>
              <a:buAutoNum type="arabicPeriod"/>
            </a:pPr>
            <a:r>
              <a:rPr lang="en-US" altLang="en-US" sz="2800">
                <a:solidFill>
                  <a:srgbClr val="0D0D0D"/>
                </a:solidFill>
                <a:latin typeface="Times New Roman" pitchFamily="18" charset="0"/>
                <a:ea typeface="Times New Roman" pitchFamily="18" charset="0"/>
              </a:rPr>
              <a:t>Problem Statement</a:t>
            </a:r>
          </a:p>
          <a:p>
            <a:pPr marL="0" lvl="0" indent="0" algn="l" eaLnBrk="1" fontAlgn="base" latinLnBrk="0" hangingPunct="1">
              <a:buFontTx/>
              <a:buAutoNum type="arabicPeriod"/>
            </a:pPr>
            <a:r>
              <a:rPr lang="en-US" altLang="en-US" sz="2800">
                <a:solidFill>
                  <a:srgbClr val="0D0D0D"/>
                </a:solidFill>
                <a:latin typeface="Times New Roman" pitchFamily="18" charset="0"/>
                <a:ea typeface="Times New Roman" pitchFamily="18" charset="0"/>
              </a:rPr>
              <a:t>Project Overview</a:t>
            </a:r>
          </a:p>
          <a:p>
            <a:pPr marL="0" lvl="0" indent="0" algn="l" eaLnBrk="1" fontAlgn="base" latinLnBrk="0" hangingPunct="1">
              <a:buFontTx/>
              <a:buAutoNum type="arabicPeriod"/>
            </a:pPr>
            <a:r>
              <a:rPr lang="en-US" altLang="en-US" sz="2800">
                <a:solidFill>
                  <a:srgbClr val="0D0D0D"/>
                </a:solidFill>
                <a:latin typeface="Times New Roman" pitchFamily="18" charset="0"/>
                <a:ea typeface="Times New Roman" pitchFamily="18" charset="0"/>
              </a:rPr>
              <a:t>End Users</a:t>
            </a:r>
          </a:p>
          <a:p>
            <a:pPr marL="0" lvl="0" indent="0" algn="l" eaLnBrk="1" fontAlgn="base" latinLnBrk="0" hangingPunct="1">
              <a:buFontTx/>
              <a:buAutoNum type="arabicPeriod"/>
            </a:pPr>
            <a:r>
              <a:rPr lang="en-US" altLang="en-US" sz="2800">
                <a:solidFill>
                  <a:srgbClr val="0D0D0D"/>
                </a:solidFill>
                <a:latin typeface="Times New Roman" pitchFamily="18" charset="0"/>
                <a:ea typeface="Times New Roman" pitchFamily="18" charset="0"/>
              </a:rPr>
              <a:t>Our Solution and Proposition</a:t>
            </a:r>
          </a:p>
          <a:p>
            <a:pPr marL="0" lvl="0" indent="0" algn="l" eaLnBrk="1" fontAlgn="base" latinLnBrk="0" hangingPunct="1">
              <a:buFontTx/>
              <a:buAutoNum type="arabicPeriod"/>
            </a:pPr>
            <a:r>
              <a:rPr lang="en-US" altLang="en-US" sz="2800">
                <a:solidFill>
                  <a:srgbClr val="0D0D0D"/>
                </a:solidFill>
                <a:latin typeface="Times New Roman" pitchFamily="18" charset="0"/>
                <a:ea typeface="Times New Roman" pitchFamily="18" charset="0"/>
              </a:rPr>
              <a:t>Dataset Description</a:t>
            </a:r>
          </a:p>
          <a:p>
            <a:pPr marL="0" lvl="0" indent="0" algn="l" eaLnBrk="1" fontAlgn="base" latinLnBrk="0" hangingPunct="1">
              <a:buFontTx/>
              <a:buAutoNum type="arabicPeriod"/>
            </a:pPr>
            <a:r>
              <a:rPr lang="en-US" altLang="en-US" sz="2800">
                <a:solidFill>
                  <a:srgbClr val="0D0D0D"/>
                </a:solidFill>
                <a:latin typeface="Times New Roman" pitchFamily="18" charset="0"/>
                <a:ea typeface="Times New Roman" pitchFamily="18" charset="0"/>
              </a:rPr>
              <a:t>Modelling Approach</a:t>
            </a:r>
          </a:p>
          <a:p>
            <a:pPr marL="0" lvl="0" indent="0" algn="l" eaLnBrk="1" fontAlgn="base" latinLnBrk="0" hangingPunct="1">
              <a:buFontTx/>
              <a:buAutoNum type="arabicPeriod"/>
            </a:pPr>
            <a:r>
              <a:rPr lang="en-US" altLang="en-US" sz="2800">
                <a:solidFill>
                  <a:srgbClr val="0D0D0D"/>
                </a:solidFill>
                <a:latin typeface="Times New Roman" pitchFamily="18" charset="0"/>
                <a:ea typeface="Times New Roman" pitchFamily="18" charset="0"/>
              </a:rPr>
              <a:t>Results and Discussion</a:t>
            </a:r>
          </a:p>
          <a:p>
            <a:pPr marL="0" lvl="0" indent="0" algn="l" eaLnBrk="1" fontAlgn="base" latinLnBrk="0" hangingPunct="1">
              <a:buFontTx/>
              <a:buAutoNum type="arabicPeriod"/>
            </a:pPr>
            <a:r>
              <a:rPr lang="en-US" altLang="en-US" sz="2800">
                <a:solidFill>
                  <a:srgbClr val="0D0D0D"/>
                </a:solidFill>
                <a:latin typeface="Times New Roman" pitchFamily="18" charset="0"/>
                <a:ea typeface="Times New Roman" pitchFamily="18" charset="0"/>
              </a:rPr>
              <a:t>Conclusion</a:t>
            </a:r>
          </a:p>
          <a:p>
            <a:pPr marL="0" lvl="0" indent="0" algn="l" eaLnBrk="1" fontAlgn="base" latinLnBrk="0" hangingPunct="1">
              <a:buFontTx/>
              <a:buNone/>
            </a:pPr>
            <a:endParaRPr lang="en-IN" altLang="en-US" sz="2800">
              <a:solidFill>
                <a:srgbClr val="000000"/>
              </a:solidFill>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2"/>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7" y="574675"/>
            <a:ext cx="5454650" cy="4984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fontAlgn="base">
              <a:lnSpc>
                <a:spcPct val="100000"/>
              </a:lnSpc>
              <a:spcBef>
                <a:spcPts val="125"/>
              </a:spcBef>
              <a:buFontTx/>
              <a:buNone/>
              <a:tabLst>
                <a:tab pos="2727325" algn="l"/>
              </a:tabLst>
            </a:pPr>
            <a:r>
              <a:rPr lang="en-US" altLang="en-US" sz="3200" b="1">
                <a:solidFill>
                  <a:srgbClr val="000000"/>
                </a:solidFill>
                <a:latin typeface="Trebuchet MS"/>
                <a:ea typeface="Trebuchet MS"/>
              </a:rPr>
              <a:t>PROBLEM   STATEMENT</a:t>
            </a:r>
          </a:p>
        </p:txBody>
      </p:sp>
      <p:pic>
        <p:nvPicPr>
          <p:cNvPr id="2097159"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4</a:t>
            </a:fld>
            <a:endParaRPr lang="en-US" altLang="en-US" sz="1100">
              <a:solidFill>
                <a:srgbClr val="2D936B"/>
              </a:solidFill>
              <a:latin typeface="Trebuchet MS"/>
              <a:ea typeface="Trebuchet MS"/>
            </a:endParaRPr>
          </a:p>
        </p:txBody>
      </p:sp>
      <p:sp>
        <p:nvSpPr>
          <p:cNvPr id="1048642" name="Rectangle 1048641"/>
          <p:cNvSpPr/>
          <p:nvPr/>
        </p:nvSpPr>
        <p:spPr>
          <a:xfrm rot="9530464">
            <a:off x="-6002337" y="-10971690"/>
            <a:ext cx="1284287" cy="40744144"/>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IN" altLang="en-US" sz="2800">
                <a:solidFill>
                  <a:srgbClr val="000000"/>
                </a:solidFill>
                <a:latin typeface="Arial" charset="0"/>
                <a:ea typeface="Arial" charset="0"/>
              </a:rPr>
              <a:t>Here is a possible problem statement based on the context:
*Problem Statement:*
"Develop a predictive model to identify potentially fraudulent auto insurance claims, using a dataset of approved claims, in order to improve the accuracy of fraud detection and reduce financial losses for the company."
This problem statement defines the goal of the project, which is to build a predictive model that can identify fraudulent claims, and provides context about the dataset and the motivation for the project. Let me know if you'd like me to modify it!</a:t>
            </a:r>
          </a:p>
        </p:txBody>
      </p:sp>
      <p:sp>
        <p:nvSpPr>
          <p:cNvPr id="1048643" name="Rectangle 1048642"/>
          <p:cNvSpPr/>
          <p:nvPr/>
        </p:nvSpPr>
        <p:spPr>
          <a:xfrm>
            <a:off x="241300" y="2039937"/>
            <a:ext cx="7750175"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US" altLang="en-US" sz="2800">
                <a:solidFill>
                  <a:srgbClr val="000000"/>
                </a:solidFill>
                <a:latin typeface="Arial" charset="0"/>
                <a:ea typeface="Arial" charset="0"/>
              </a:rPr>
              <a:t>The</a:t>
            </a:r>
            <a:r>
              <a:rPr lang="en-IN" altLang="en-US" sz="2800">
                <a:solidFill>
                  <a:srgbClr val="000000"/>
                </a:solidFill>
                <a:latin typeface="Arial" charset="0"/>
                <a:ea typeface="Arial" charset="0"/>
              </a:rPr>
              <a:t> HR department wants to analyze the performance of employees across various departments and roles to identify areas of strength and weakness, and make data-driven decisions for promotions, training, and development. Currently, employee performance data is scattered across multiple spreadsheets and systems, making it difficult to get a comprehensive view of individual and team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4"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5"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6"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7"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fontAlgn="base">
              <a:lnSpc>
                <a:spcPct val="100000"/>
              </a:lnSpc>
              <a:spcBef>
                <a:spcPts val="125"/>
              </a:spcBef>
              <a:buFontTx/>
              <a:buNone/>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8"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5</a:t>
            </a:fld>
            <a:endParaRPr lang="en-US" altLang="en-US" sz="1100">
              <a:solidFill>
                <a:srgbClr val="2D936B"/>
              </a:solidFill>
              <a:latin typeface="Trebuchet MS"/>
              <a:ea typeface="Trebuchet MS"/>
            </a:endParaRPr>
          </a:p>
        </p:txBody>
      </p:sp>
      <p:sp>
        <p:nvSpPr>
          <p:cNvPr id="1048649"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fontAlgn="base">
              <a:buFont typeface="Arial" pitchFamily="34" charset="0"/>
              <a:buChar char="•"/>
            </a:pPr>
            <a:r>
              <a:rPr lang="en-US" altLang="en-US" sz="2400">
                <a:solidFill>
                  <a:srgbClr val="0D0D0D"/>
                </a:solidFill>
                <a:latin typeface="Times New Roman" pitchFamily="18" charset="0"/>
                <a:ea typeface="Times New Roman" pitchFamily="18" charset="0"/>
              </a:rPr>
              <a:t>.</a:t>
            </a:r>
          </a:p>
          <a:p>
            <a:pPr marL="0" lvl="0" indent="0" algn="l" eaLnBrk="1" fontAlgn="base" latinLnBrk="0" hangingPunct="1">
              <a:buFontTx/>
              <a:buNone/>
            </a:pPr>
            <a:endParaRPr lang="en-IN" altLang="en-US" sz="2400">
              <a:solidFill>
                <a:srgbClr val="000000"/>
              </a:solidFill>
              <a:latin typeface="Times New Roman" pitchFamily="18" charset="0"/>
              <a:ea typeface="Times New Roman" pitchFamily="18" charset="0"/>
            </a:endParaRPr>
          </a:p>
        </p:txBody>
      </p:sp>
      <p:sp>
        <p:nvSpPr>
          <p:cNvPr id="1048650" name="Rectangle 1048649"/>
          <p:cNvSpPr/>
          <p:nvPr/>
        </p:nvSpPr>
        <p:spPr>
          <a:xfrm>
            <a:off x="955675" y="1468437"/>
            <a:ext cx="7423150" cy="59594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IN" altLang="en-US" sz="2800">
                <a:solidFill>
                  <a:srgbClr val="000000"/>
                </a:solidFill>
                <a:latin typeface="Arial" charset="0"/>
                <a:ea typeface="Arial" charset="0"/>
              </a:rPr>
              <a:t>
1. Collect employee data
2. Create an Excel dashboard
3. Measure performance with clear metrics
4. Identify top performers and areas for improvement
_Benefits:_
- Better performance management
- Data-driven decisions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2"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3"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4" name="object 5"/>
          <p:cNvSpPr>
            <a:spLocks noGrp="1"/>
          </p:cNvSpPr>
          <p:nvPr>
            <p:ph type="title"/>
          </p:nvPr>
        </p:nvSpPr>
        <p:spPr>
          <a:xfrm>
            <a:off x="700087" y="892175"/>
            <a:ext cx="5013325" cy="51752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fontAlgn="base">
              <a:lnSpc>
                <a:spcPct val="100000"/>
              </a:lnSpc>
              <a:spcBef>
                <a:spcPts val="125"/>
              </a:spcBef>
              <a:buFontTx/>
              <a:buNone/>
            </a:pPr>
            <a:r>
              <a:rPr lang="en-US" altLang="en-US" sz="3200" b="1">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5"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6</a:t>
            </a:fld>
            <a:endParaRPr lang="en-US" altLang="en-US" sz="1100">
              <a:solidFill>
                <a:srgbClr val="2D936B"/>
              </a:solidFill>
              <a:latin typeface="Trebuchet MS"/>
              <a:ea typeface="Trebuchet MS"/>
            </a:endParaRPr>
          </a:p>
        </p:txBody>
      </p:sp>
      <p:sp>
        <p:nvSpPr>
          <p:cNvPr id="1048656" name="Rectangle 1048655"/>
          <p:cNvSpPr/>
          <p:nvPr/>
        </p:nvSpPr>
        <p:spPr>
          <a:xfrm>
            <a:off x="1141412" y="1736725"/>
            <a:ext cx="6175375"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IN" altLang="en-US" sz="2800">
                <a:solidFill>
                  <a:srgbClr val="000000"/>
                </a:solidFill>
                <a:latin typeface="Arial" charset="0"/>
                <a:ea typeface="Arial" charset="0"/>
              </a:rPr>
              <a:t>
1. HR Managers
2. Department Managers
3. Team Leads
4. Business Analysts
5. Executives
These users will use the Excel dashboard to track employee performance and make informed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8"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9"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60"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fontAlgn="base">
              <a:lnSpc>
                <a:spcPct val="100000"/>
              </a:lnSpc>
              <a:spcBef>
                <a:spcPts val="100"/>
              </a:spcBef>
              <a:buFontTx/>
              <a:buNone/>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1"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7</a:t>
            </a:fld>
            <a:endParaRPr lang="en-US" altLang="en-US" sz="1100">
              <a:solidFill>
                <a:srgbClr val="2D936B"/>
              </a:solidFill>
              <a:latin typeface="Trebuchet MS"/>
              <a:ea typeface="Trebuchet MS"/>
            </a:endParaRPr>
          </a:p>
        </p:txBody>
      </p:sp>
      <p:sp>
        <p:nvSpPr>
          <p:cNvPr id="1048662" name="Rectangle 1048661"/>
          <p:cNvSpPr/>
          <p:nvPr/>
        </p:nvSpPr>
        <p:spPr>
          <a:xfrm>
            <a:off x="2501900" y="857250"/>
            <a:ext cx="9690100" cy="6378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IN" altLang="en-US" sz="2800">
                <a:solidFill>
                  <a:srgbClr val="000000"/>
                </a:solidFill>
                <a:latin typeface="Arial" charset="0"/>
                <a:ea typeface="Arial" charset="0"/>
              </a:rPr>
              <a:t>
*Solution:*
- A customizable Excel dashboard to track and analyze employee performance
- Pre-built templates and reports for easy implementation</a:t>
            </a:r>
          </a:p>
          <a:p>
            <a:pPr marL="0" lvl="0" indent="0" algn="l" eaLnBrk="1" fontAlgn="base" latinLnBrk="0" hangingPunct="1">
              <a:buFontTx/>
              <a:buNone/>
            </a:pPr>
            <a:r>
              <a:rPr lang="en-US" altLang="en-US" sz="2800">
                <a:solidFill>
                  <a:srgbClr val="000000"/>
                </a:solidFill>
                <a:latin typeface="Arial" charset="0"/>
                <a:ea typeface="Arial" charset="0"/>
              </a:rPr>
              <a:t> </a:t>
            </a:r>
            <a:r>
              <a:rPr lang="en-IN" altLang="en-US" sz="2800">
                <a:solidFill>
                  <a:srgbClr val="000000"/>
                </a:solidFill>
                <a:latin typeface="Arial" charset="0"/>
                <a:ea typeface="Arial" charset="0"/>
              </a:rPr>
              <a:t>
*Value Proposition:*
- *Data-Driven Decisions*: Make informed decisions about promotions, training, and development with accurate and timely performance data.
- *Improved Productivity*: Streamline performance tracking and analysis, freeing up time for strategic HR initiatives.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marL="0" lvl="0" indent="0" fontAlgn="base">
              <a:buFontTx/>
              <a:buNone/>
            </a:pPr>
            <a:r>
              <a:rPr lang="en-IN" altLang="en-US" sz="4800" b="1">
                <a:solidFill>
                  <a:srgbClr val="000000"/>
                </a:solidFill>
                <a:latin typeface="Trebuchet MS"/>
                <a:ea typeface="Trebuchet MS"/>
              </a:rPr>
              <a:t>Dataset Description</a:t>
            </a:r>
          </a:p>
        </p:txBody>
      </p:sp>
      <p:sp>
        <p:nvSpPr>
          <p:cNvPr id="1048664" name="Rectangle 1048663"/>
          <p:cNvSpPr/>
          <p:nvPr/>
        </p:nvSpPr>
        <p:spPr>
          <a:xfrm>
            <a:off x="1524000" y="1368425"/>
            <a:ext cx="7599362" cy="51196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IN" altLang="en-US" sz="2800">
                <a:solidFill>
                  <a:srgbClr val="000000"/>
                </a:solidFill>
                <a:latin typeface="Arial" charset="0"/>
                <a:ea typeface="Arial" charset="0"/>
              </a:rPr>
              <a:t>
_Dataset:_
- *Employee Data*: Employee ID, Name, Department, Job Title, Hire Date, etc.
- *Performance Metrics*: Sales Performance, Customer Satisfaction, Project Completion Rate, Quality Scores, etc.
- *Time Period*: Monthly, Quarterly, Annually
- *Data Frequency*: Regularly updated (e.g., monthly) to reflect current performance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lnSpc>
                <a:spcPts val="1275"/>
              </a:lnSpc>
              <a:buFontTx/>
              <a:buNone/>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9"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fontAlgn="base">
              <a:lnSpc>
                <a:spcPct val="100000"/>
              </a:lnSpc>
              <a:spcBef>
                <a:spcPts val="125"/>
              </a:spcBef>
              <a:buFontTx/>
              <a:buNone/>
            </a:pPr>
            <a:r>
              <a:rPr lang="en-US" altLang="en-US" sz="4200" b="1">
                <a:solidFill>
                  <a:srgbClr val="000000"/>
                </a:solidFill>
                <a:latin typeface="Trebuchet MS"/>
                <a:ea typeface="Trebuchet MS"/>
              </a:rPr>
              <a:t>THE "WOW" IN OUR SOLUTION</a:t>
            </a:r>
          </a:p>
        </p:txBody>
      </p:sp>
      <p:sp>
        <p:nvSpPr>
          <p:cNvPr id="1048670"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gn="l" eaLnBrk="1" fontAlgn="base" latinLnBrk="0" hangingPunct="1">
              <a:lnSpc>
                <a:spcPct val="100000"/>
              </a:lnSpc>
              <a:spcBef>
                <a:spcPts val="50"/>
              </a:spcBef>
              <a:buFontTx/>
              <a:buNone/>
            </a:pPr>
            <a:fld id="{566ABCEB-ACFC-4714-9973-3DA970169C29}" type="slidenum">
              <a:rPr lang="en-US" altLang="en-US" sz="1100">
                <a:solidFill>
                  <a:srgbClr val="2D936B"/>
                </a:solidFill>
                <a:latin typeface="Trebuchet MS"/>
                <a:ea typeface="Trebuchet MS"/>
              </a:rPr>
              <a:pPr marL="38100" lvl="0" indent="-38100" algn="l" eaLnBrk="1" fontAlgn="base" latinLnBrk="0" hangingPunct="1">
                <a:lnSpc>
                  <a:spcPct val="100000"/>
                </a:lnSpc>
                <a:spcBef>
                  <a:spcPts val="50"/>
                </a:spcBef>
                <a:buFontTx/>
                <a:buNone/>
              </a:pPr>
              <a:t>9</a:t>
            </a:fld>
            <a:endParaRPr lang="en-US" altLang="en-US" sz="1100">
              <a:solidFill>
                <a:srgbClr val="2D936B"/>
              </a:solidFill>
              <a:latin typeface="Trebuchet MS"/>
              <a:ea typeface="Trebuchet MS"/>
            </a:endParaRPr>
          </a:p>
        </p:txBody>
      </p:sp>
      <p:sp>
        <p:nvSpPr>
          <p:cNvPr id="1048671" name="TextBox 8"/>
          <p:cNvSpPr/>
          <p:nvPr/>
        </p:nvSpPr>
        <p:spPr>
          <a:xfrm>
            <a:off x="2743200" y="2354262"/>
            <a:ext cx="8534400" cy="954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fontAlgn="base">
              <a:buFont typeface="Arial" pitchFamily="34" charset="0"/>
              <a:buChar char="•"/>
            </a:pPr>
            <a:endParaRPr lang="en-US" altLang="en-US" sz="2800">
              <a:solidFill>
                <a:srgbClr val="0D0D0D"/>
              </a:solidFill>
              <a:latin typeface="Times New Roman" pitchFamily="18" charset="0"/>
              <a:ea typeface="Times New Roman" pitchFamily="18" charset="0"/>
            </a:endParaRPr>
          </a:p>
          <a:p>
            <a:pPr marL="0" lvl="0" indent="0" algn="l" eaLnBrk="1" fontAlgn="base" latinLnBrk="0" hangingPunct="1">
              <a:buFontTx/>
              <a:buNone/>
            </a:pPr>
            <a:endParaRPr lang="en-IN" altLang="en-US" sz="2800">
              <a:solidFill>
                <a:srgbClr val="000000"/>
              </a:solidFill>
              <a:latin typeface="Times New Roman" pitchFamily="18" charset="0"/>
              <a:ea typeface="Times New Roman" pitchFamily="18" charset="0"/>
            </a:endParaRPr>
          </a:p>
        </p:txBody>
      </p:sp>
      <p:sp>
        <p:nvSpPr>
          <p:cNvPr id="1048672" name="Rectangle 1048671"/>
          <p:cNvSpPr/>
          <p:nvPr/>
        </p:nvSpPr>
        <p:spPr>
          <a:xfrm>
            <a:off x="2525712" y="1679575"/>
            <a:ext cx="7762875"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eaLnBrk="1" fontAlgn="base" latinLnBrk="0" hangingPunct="1">
              <a:buFontTx/>
              <a:buNone/>
            </a:pPr>
            <a:r>
              <a:rPr lang="en-IN" altLang="en-US" sz="2800">
                <a:solidFill>
                  <a:srgbClr val="000000"/>
                </a:solidFill>
                <a:latin typeface="Arial" charset="0"/>
                <a:ea typeface="Arial" charset="0"/>
              </a:rPr>
              <a:t>
 HR Managers, Department Managers, Team Leads, Business Analysts, Executives
- *Stakeholders:* HR Department, Department Heads, Team Members, Employees
- *Data Providers:* HR Systems, Performance Management Systems, Customer Feedback Systems
- *IT/Technical Support:* Excel Administrators, IT Department (for technical assistance)
*Roles and Responsibilities:*</a:t>
            </a:r>
          </a:p>
        </p:txBody>
      </p:sp>
      <p:cxnSp>
        <p:nvCxnSpPr>
          <p:cNvPr id="3145728" name="Straight Arrow Connector 3145727"/>
          <p:cNvCxnSpPr>
            <a:cxnSpLocks/>
          </p:cNvCxnSpPr>
          <p:nvPr/>
        </p:nvCxnSpPr>
        <p:spPr>
          <a:xfrm>
            <a:off x="10925175" y="5091112"/>
            <a:ext cx="3376612" cy="2454275"/>
          </a:xfrm>
          <a:prstGeom prst="straightConnector1">
            <a:avLst/>
          </a:prstGeom>
          <a:noFill/>
          <a:ln w="25400" cap="flat" cmpd="sng">
            <a:solidFill>
              <a:srgbClr val="666666">
                <a:alpha val="100000"/>
              </a:srgbClr>
            </a:solidFill>
            <a:prstDash val="dash"/>
            <a:round/>
            <a:tailEnd type="triangle" w="lg" len="lg"/>
          </a:ln>
        </p:spPr>
      </p:cxn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saranraj2082004@gmail.com</cp:lastModifiedBy>
  <cp:revision>3</cp:revision>
  <dcterms:created xsi:type="dcterms:W3CDTF">2024-03-27T19:07:22Z</dcterms:created>
  <dcterms:modified xsi:type="dcterms:W3CDTF">2024-09-06T04:09:48Z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2024-03-20T13:00:00Z</vt:filetime>
  </property>
  <property fmtid="{D5CDD505-2E9C-101B-9397-08002B2CF9AE}" pid="3" name="LastSaved">
    <vt:filetime>2024-03-28T13:00:00Z</vt:filetime>
  </property>
  <property fmtid="{D5CDD505-2E9C-101B-9397-08002B2CF9AE}" pid="4" name="ICV">
    <vt:lpwstr>2c25e47f9bb342e19e10ebd3452da343</vt:lpwstr>
  </property>
</Properties>
</file>