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0" r:id="rId1"/>
  </p:sldMasterIdLst>
  <p:notesMasterIdLst>
    <p:notesMasterId r:id="rId24"/>
  </p:notesMasterIdLst>
  <p:sldIdLst>
    <p:sldId id="256" r:id="rId2"/>
    <p:sldId id="257" r:id="rId3"/>
    <p:sldId id="278" r:id="rId4"/>
    <p:sldId id="275" r:id="rId5"/>
    <p:sldId id="261" r:id="rId6"/>
    <p:sldId id="279" r:id="rId7"/>
    <p:sldId id="262" r:id="rId8"/>
    <p:sldId id="264" r:id="rId9"/>
    <p:sldId id="277" r:id="rId10"/>
    <p:sldId id="276" r:id="rId11"/>
    <p:sldId id="283" r:id="rId12"/>
    <p:sldId id="266" r:id="rId13"/>
    <p:sldId id="267" r:id="rId14"/>
    <p:sldId id="282" r:id="rId15"/>
    <p:sldId id="269" r:id="rId16"/>
    <p:sldId id="281" r:id="rId17"/>
    <p:sldId id="280" r:id="rId18"/>
    <p:sldId id="271" r:id="rId19"/>
    <p:sldId id="273" r:id="rId20"/>
    <p:sldId id="284" r:id="rId21"/>
    <p:sldId id="272" r:id="rId22"/>
    <p:sldId id="274" r:id="rId23"/>
  </p:sldIdLst>
  <p:sldSz cx="9144000" cy="5143500" type="screen16x9"/>
  <p:notesSz cx="6858000" cy="9144000"/>
  <p:embeddedFontLst>
    <p:embeddedFont>
      <p:font typeface="Gill Sans MT" pitchFamily="34" charset="0"/>
      <p:regular r:id="rId25"/>
      <p:bold r:id="rId26"/>
      <p:italic r:id="rId27"/>
      <p:boldItalic r:id="rId28"/>
    </p:embeddedFont>
    <p:embeddedFont>
      <p:font typeface="Wingdings 3" pitchFamily="18" charset="2"/>
      <p:regular r:id="rId29"/>
    </p:embeddedFont>
    <p:embeddedFont>
      <p:font typeface="Bookman Old Style" pitchFamily="18" charset="0"/>
      <p:regular r:id="rId30"/>
      <p:bold r:id="rId31"/>
      <p:italic r:id="rId32"/>
      <p:boldItalic r:id="rId33"/>
    </p:embeddedFont>
    <p:embeddedFont>
      <p:font typeface="Lato" charset="0"/>
      <p:regular r:id="rId34"/>
      <p:bold r:id="rId35"/>
      <p:italic r:id="rId36"/>
      <p:boldItalic r:id="rId37"/>
    </p:embeddedFont>
    <p:embeddedFont>
      <p:font typeface="Georgia"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19" autoAdjust="0"/>
  </p:normalViewPr>
  <p:slideViewPr>
    <p:cSldViewPr snapToGrid="0">
      <p:cViewPr varScale="1">
        <p:scale>
          <a:sx n="112" d="100"/>
          <a:sy n="112" d="100"/>
        </p:scale>
        <p:origin x="-744"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fa743358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fa743358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fa7433584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fa743358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fa743358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fa743358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fa743358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fa743358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fa743358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fa743358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fa7433584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fa743358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fa7433584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fa7433584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fa743358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fa743358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fa743358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fa743358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fa743358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fa743358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Human BioMolecular Atlas Program</a:t>
            </a:r>
            <a:endParaRPr/>
          </a:p>
          <a:p>
            <a:pPr marL="0" lvl="0" indent="0" algn="l" rtl="0">
              <a:spcBef>
                <a:spcPts val="0"/>
              </a:spcBef>
              <a:spcAft>
                <a:spcPts val="0"/>
              </a:spcAft>
              <a:buClr>
                <a:schemeClr val="dk1"/>
              </a:buClr>
              <a:buSzPts val="1100"/>
              <a:buFont typeface="Arial"/>
              <a:buNone/>
            </a:pPr>
            <a:r>
              <a:rPr lang="en"/>
              <a:t>An open, global atlas of the human body at the cellular level The HuBMAP Data Portal is the central resource for discovery, visualization, and download of single-cell tissue data generated by the consortium.</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fa743358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fa743358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Human BioMolecular Atlas Program</a:t>
            </a:r>
            <a:endParaRPr/>
          </a:p>
          <a:p>
            <a:pPr marL="0" lvl="0" indent="0" algn="l" rtl="0">
              <a:spcBef>
                <a:spcPts val="0"/>
              </a:spcBef>
              <a:spcAft>
                <a:spcPts val="0"/>
              </a:spcAft>
              <a:buClr>
                <a:schemeClr val="dk1"/>
              </a:buClr>
              <a:buSzPts val="1100"/>
              <a:buFont typeface="Arial"/>
              <a:buNone/>
            </a:pPr>
            <a:r>
              <a:rPr lang="en"/>
              <a:t>An open, global atlas of the human body at the cellular level The HuBMAP Data Portal is the central resource for discovery, visualization, and download of single-cell tissue data generated by the consortium.</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fa743358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fa743358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fa743358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fa743358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fa743358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fa743358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Human BioMolecular Atlas Program</a:t>
            </a:r>
            <a:endParaRPr/>
          </a:p>
          <a:p>
            <a:pPr marL="0" lvl="0" indent="0" algn="l" rtl="0">
              <a:spcBef>
                <a:spcPts val="0"/>
              </a:spcBef>
              <a:spcAft>
                <a:spcPts val="0"/>
              </a:spcAft>
              <a:buClr>
                <a:schemeClr val="dk1"/>
              </a:buClr>
              <a:buSzPts val="1100"/>
              <a:buFont typeface="Arial"/>
              <a:buNone/>
            </a:pPr>
            <a:r>
              <a:rPr lang="en"/>
              <a:t>An open, global atlas of the human body at the cellular level The HuBMAP Data Portal is the central resource for discovery, visualization, and download of single-cell tissue data generated by the consortium.</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fa743358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fa743358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Human BioMolecular Atlas Program</a:t>
            </a:r>
            <a:endParaRPr/>
          </a:p>
          <a:p>
            <a:pPr marL="0" lvl="0" indent="0" algn="l" rtl="0">
              <a:spcBef>
                <a:spcPts val="0"/>
              </a:spcBef>
              <a:spcAft>
                <a:spcPts val="0"/>
              </a:spcAft>
              <a:buClr>
                <a:schemeClr val="dk1"/>
              </a:buClr>
              <a:buSzPts val="1100"/>
              <a:buFont typeface="Arial"/>
              <a:buNone/>
            </a:pPr>
            <a:r>
              <a:rPr lang="en"/>
              <a:t>An open, global atlas of the human body at the cellular level The HuBMAP Data Portal is the central resource for discovery, visualization, and download of single-cell tissue data generated by the consortium.</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fld id="{9BDA2431-A268-4332-919E-72D9A2DDD147}" type="datetimeFigureOut">
              <a:rPr lang="en-US" smtClean="0"/>
              <a:pPr/>
              <a:t>4/22/2023</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fld id="{9BDA2431-A268-4332-919E-72D9A2DDD147}" type="datetimeFigureOut">
              <a:rPr lang="en-US" smtClean="0"/>
              <a:pPr/>
              <a:t>4/22/2023</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DA2431-A268-4332-919E-72D9A2DDD14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9BDA2431-A268-4332-919E-72D9A2DDD147}" type="datetimeFigureOut">
              <a:rPr lang="en-US" smtClean="0"/>
              <a:pPr/>
              <a:t>4/22/2023</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7326/0003-4819-145-4-200608150-00004"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Google Shape;101;p15"/>
          <p:cNvPicPr preferRelativeResize="0"/>
          <p:nvPr/>
        </p:nvPicPr>
        <p:blipFill>
          <a:blip r:embed="rId3">
            <a:alphaModFix/>
          </a:blip>
          <a:stretch>
            <a:fillRect/>
          </a:stretch>
        </p:blipFill>
        <p:spPr>
          <a:xfrm>
            <a:off x="539606" y="3017519"/>
            <a:ext cx="2087216" cy="13652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7" name="Google Shape;87;p13"/>
          <p:cNvSpPr txBox="1">
            <a:spLocks noGrp="1"/>
          </p:cNvSpPr>
          <p:nvPr>
            <p:ph type="subTitle" idx="4294967295"/>
          </p:nvPr>
        </p:nvSpPr>
        <p:spPr>
          <a:xfrm>
            <a:off x="577446" y="996950"/>
            <a:ext cx="7959725" cy="1230313"/>
          </a:xfrm>
          <a:prstGeom prst="rect">
            <a:avLst/>
          </a:prstGeom>
        </p:spPr>
        <p:txBody>
          <a:bodyPr spcFirstLastPara="1" wrap="square" lIns="91425" tIns="91425" rIns="0" bIns="91425" anchor="t" anchorCtr="0">
            <a:normAutofit/>
          </a:bodyPr>
          <a:lstStyle/>
          <a:p>
            <a:pPr marL="0" lvl="0" indent="0" algn="ctr" rtl="0">
              <a:spcBef>
                <a:spcPts val="0"/>
              </a:spcBef>
              <a:spcAft>
                <a:spcPts val="0"/>
              </a:spcAft>
              <a:buNone/>
            </a:pPr>
            <a:r>
              <a:rPr lang="en" sz="2900" dirty="0">
                <a:latin typeface="+mn-lt"/>
              </a:rPr>
              <a:t>Visualizing </a:t>
            </a:r>
            <a:r>
              <a:rPr lang="en" sz="2900" dirty="0" smtClean="0">
                <a:latin typeface="+mn-lt"/>
              </a:rPr>
              <a:t>Renal Gl</a:t>
            </a:r>
            <a:r>
              <a:rPr lang="en-US" sz="2900" dirty="0" smtClean="0">
                <a:latin typeface="+mn-lt"/>
              </a:rPr>
              <a:t>omerular Characteristics Relative to Patient Metadata</a:t>
            </a:r>
            <a:endParaRPr sz="2900">
              <a:latin typeface="+mn-lt"/>
            </a:endParaRPr>
          </a:p>
          <a:p>
            <a:pPr marL="0" lvl="0" indent="0" algn="ctr" rtl="0">
              <a:spcBef>
                <a:spcPts val="0"/>
              </a:spcBef>
              <a:spcAft>
                <a:spcPts val="0"/>
              </a:spcAft>
              <a:buNone/>
            </a:pPr>
            <a:endParaRPr>
              <a:latin typeface="+mn-lt"/>
            </a:endParaRPr>
          </a:p>
          <a:p>
            <a:pPr marL="0" lvl="0" indent="0" algn="ctr" rtl="0">
              <a:spcBef>
                <a:spcPts val="0"/>
              </a:spcBef>
              <a:spcAft>
                <a:spcPts val="0"/>
              </a:spcAft>
              <a:buNone/>
            </a:pPr>
            <a:endParaRPr>
              <a:latin typeface="+mn-lt"/>
            </a:endParaRPr>
          </a:p>
          <a:p>
            <a:pPr marL="0" lvl="0" indent="0" algn="ctr" rtl="0">
              <a:spcBef>
                <a:spcPts val="0"/>
              </a:spcBef>
              <a:spcAft>
                <a:spcPts val="0"/>
              </a:spcAft>
              <a:buNone/>
            </a:pPr>
            <a:endParaRPr lang="en-US" sz="1900" dirty="0" smtClean="0">
              <a:latin typeface="+mn-lt"/>
            </a:endParaRPr>
          </a:p>
          <a:p>
            <a:pPr marL="393192" lvl="1">
              <a:spcBef>
                <a:spcPts val="0"/>
              </a:spcBef>
            </a:pPr>
            <a:endParaRPr lang="en" sz="2100" u="sng" dirty="0" smtClean="0"/>
          </a:p>
        </p:txBody>
      </p:sp>
      <p:sp>
        <p:nvSpPr>
          <p:cNvPr id="5" name="Rectangle 4"/>
          <p:cNvSpPr/>
          <p:nvPr/>
        </p:nvSpPr>
        <p:spPr>
          <a:xfrm>
            <a:off x="3699163" y="3051346"/>
            <a:ext cx="3466408" cy="954107"/>
          </a:xfrm>
          <a:prstGeom prst="rect">
            <a:avLst/>
          </a:prstGeom>
        </p:spPr>
        <p:txBody>
          <a:bodyPr wrap="square">
            <a:spAutoFit/>
          </a:bodyPr>
          <a:lstStyle/>
          <a:p>
            <a:pPr marL="393192" lvl="1"/>
            <a:r>
              <a:rPr lang="en-US" dirty="0" smtClean="0">
                <a:solidFill>
                  <a:schemeClr val="accent6"/>
                </a:solidFill>
                <a:latin typeface="+mn-lt"/>
              </a:rPr>
              <a:t>Amanda Alonzo</a:t>
            </a:r>
          </a:p>
          <a:p>
            <a:pPr marL="393192" lvl="1"/>
            <a:r>
              <a:rPr lang="en-US" dirty="0" smtClean="0">
                <a:solidFill>
                  <a:schemeClr val="accent6"/>
                </a:solidFill>
                <a:latin typeface="+mn-lt"/>
              </a:rPr>
              <a:t>Saranjeet Saluja</a:t>
            </a:r>
          </a:p>
          <a:p>
            <a:pPr marL="393192" lvl="1"/>
            <a:r>
              <a:rPr lang="en-US" dirty="0" smtClean="0">
                <a:solidFill>
                  <a:schemeClr val="accent6"/>
                </a:solidFill>
                <a:latin typeface="+mn-lt"/>
              </a:rPr>
              <a:t>John Savage</a:t>
            </a:r>
          </a:p>
          <a:p>
            <a:pPr marL="393192" lvl="1"/>
            <a:r>
              <a:rPr lang="en-US" dirty="0" smtClean="0">
                <a:solidFill>
                  <a:schemeClr val="accent6"/>
                </a:solidFill>
                <a:latin typeface="+mn-lt"/>
              </a:rPr>
              <a:t>Chunlin Yang</a:t>
            </a:r>
            <a:endParaRPr lang="en-US" dirty="0">
              <a:solidFill>
                <a:schemeClr val="accent6"/>
              </a:solidFill>
              <a:latin typeface="+mn-lt"/>
            </a:endParaRPr>
          </a:p>
        </p:txBody>
      </p:sp>
      <p:sp>
        <p:nvSpPr>
          <p:cNvPr id="6" name="TextBox 5"/>
          <p:cNvSpPr txBox="1"/>
          <p:nvPr/>
        </p:nvSpPr>
        <p:spPr>
          <a:xfrm>
            <a:off x="3241963" y="2128059"/>
            <a:ext cx="2917767" cy="738664"/>
          </a:xfrm>
          <a:prstGeom prst="rect">
            <a:avLst/>
          </a:prstGeom>
          <a:noFill/>
        </p:spPr>
        <p:txBody>
          <a:bodyPr wrap="square" rtlCol="0">
            <a:spAutoFit/>
          </a:bodyPr>
          <a:lstStyle/>
          <a:p>
            <a:pPr lvl="0" algn="ctr"/>
            <a:r>
              <a:rPr lang="en" dirty="0" smtClean="0">
                <a:solidFill>
                  <a:schemeClr val="tx2"/>
                </a:solidFill>
              </a:rPr>
              <a:t>ENGR-E583 Visual Analytics </a:t>
            </a:r>
          </a:p>
          <a:p>
            <a:pPr marL="0" indent="0" algn="ctr"/>
            <a:r>
              <a:rPr lang="en-US" dirty="0" smtClean="0">
                <a:solidFill>
                  <a:schemeClr val="tx2"/>
                </a:solidFill>
              </a:rPr>
              <a:t>Indiana University Bloomington</a:t>
            </a:r>
          </a:p>
          <a:p>
            <a:pPr marL="0" lvl="0" indent="0" algn="ctr"/>
            <a:r>
              <a:rPr lang="en-US" dirty="0" smtClean="0">
                <a:solidFill>
                  <a:schemeClr val="tx2"/>
                </a:solidFill>
              </a:rPr>
              <a:t>Spring 2023</a:t>
            </a:r>
          </a:p>
        </p:txBody>
      </p:sp>
      <p:sp>
        <p:nvSpPr>
          <p:cNvPr id="8" name="Title 7"/>
          <p:cNvSpPr>
            <a:spLocks noGrp="1"/>
          </p:cNvSpPr>
          <p:nvPr>
            <p:ph type="title"/>
          </p:nvPr>
        </p:nvSpPr>
        <p:spPr>
          <a:xfrm>
            <a:off x="290945" y="2399261"/>
            <a:ext cx="8229600" cy="685800"/>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80563" y="304498"/>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mn-lt"/>
              </a:rPr>
              <a:t>Transformed Data for Comparison</a:t>
            </a:r>
            <a:endParaRPr sz="2400">
              <a:latin typeface="+mn-lt"/>
            </a:endParaRPr>
          </a:p>
        </p:txBody>
      </p:sp>
      <p:pic>
        <p:nvPicPr>
          <p:cNvPr id="3074" name="Picture 2"/>
          <p:cNvPicPr>
            <a:picLocks noChangeAspect="1" noChangeArrowheads="1"/>
          </p:cNvPicPr>
          <p:nvPr/>
        </p:nvPicPr>
        <p:blipFill>
          <a:blip r:embed="rId3"/>
          <a:srcRect/>
          <a:stretch>
            <a:fillRect/>
          </a:stretch>
        </p:blipFill>
        <p:spPr bwMode="auto">
          <a:xfrm>
            <a:off x="5777346" y="2344189"/>
            <a:ext cx="2984269" cy="2071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307570" y="1238596"/>
            <a:ext cx="5461464" cy="2308324"/>
          </a:xfrm>
          <a:prstGeom prst="rect">
            <a:avLst/>
          </a:prstGeom>
          <a:noFill/>
        </p:spPr>
        <p:txBody>
          <a:bodyPr wrap="square" rtlCol="0">
            <a:spAutoFit/>
          </a:bodyPr>
          <a:lstStyle/>
          <a:p>
            <a:pPr>
              <a:buNone/>
            </a:pPr>
            <a:r>
              <a:rPr lang="en-US" sz="1600" b="1" dirty="0" smtClean="0">
                <a:latin typeface="+mn-lt"/>
              </a:rPr>
              <a:t>Due to the wide variation in samples: </a:t>
            </a:r>
          </a:p>
          <a:p>
            <a:pPr>
              <a:buNone/>
            </a:pPr>
            <a:endParaRPr lang="en-US" sz="1600" dirty="0" smtClean="0">
              <a:latin typeface="+mn-lt"/>
            </a:endParaRPr>
          </a:p>
          <a:p>
            <a:pPr>
              <a:buFont typeface="Arial" pitchFamily="34" charset="0"/>
              <a:buChar char="•"/>
            </a:pPr>
            <a:r>
              <a:rPr lang="en-US" sz="1600" dirty="0" smtClean="0">
                <a:latin typeface="+mn-lt"/>
              </a:rPr>
              <a:t>For each image, the glomeruli properties were derived </a:t>
            </a:r>
            <a:r>
              <a:rPr lang="en-US" sz="1600" u="sng" dirty="0" smtClean="0">
                <a:latin typeface="+mn-lt"/>
              </a:rPr>
              <a:t>in relation </a:t>
            </a:r>
            <a:r>
              <a:rPr lang="en-US" sz="1600" dirty="0" smtClean="0">
                <a:latin typeface="+mn-lt"/>
              </a:rPr>
              <a:t>to the size of the cortex</a:t>
            </a:r>
          </a:p>
          <a:p>
            <a:endParaRPr lang="en-US" sz="1600" dirty="0" smtClean="0">
              <a:latin typeface="+mn-lt"/>
            </a:endParaRPr>
          </a:p>
          <a:p>
            <a:pPr>
              <a:buFont typeface="Arial" pitchFamily="34" charset="0"/>
              <a:buChar char="•"/>
            </a:pPr>
            <a:r>
              <a:rPr lang="en-US" sz="1600" dirty="0" smtClean="0">
                <a:latin typeface="+mn-lt"/>
              </a:rPr>
              <a:t>This way, a sample with a small segment of cortex can be compared to a sample with a larger segment of cortex based on ratio</a:t>
            </a:r>
          </a:p>
          <a:p>
            <a:endParaRPr lang="en-US" sz="16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80563" y="304498"/>
            <a:ext cx="7688400" cy="535200"/>
          </a:xfrm>
          <a:prstGeom prst="rect">
            <a:avLst/>
          </a:prstGeom>
        </p:spPr>
        <p:txBody>
          <a:bodyPr spcFirstLastPara="1" wrap="square" lIns="91425" tIns="91425" rIns="91425" bIns="91425" anchor="t" anchorCtr="0">
            <a:noAutofit/>
          </a:bodyPr>
          <a:lstStyle/>
          <a:p>
            <a:r>
              <a:rPr lang="en-US" sz="2400" dirty="0" smtClean="0">
                <a:latin typeface="+mn-lt"/>
              </a:rPr>
              <a:t>Additional Calculations </a:t>
            </a:r>
            <a:r>
              <a:rPr lang="en-US" sz="2400" dirty="0" smtClean="0">
                <a:latin typeface="+mn-lt"/>
              </a:rPr>
              <a:t>Performed</a:t>
            </a:r>
          </a:p>
        </p:txBody>
      </p:sp>
      <p:sp>
        <p:nvSpPr>
          <p:cNvPr id="122" name="Google Shape;122;p18"/>
          <p:cNvSpPr txBox="1">
            <a:spLocks noGrp="1"/>
          </p:cNvSpPr>
          <p:nvPr>
            <p:ph type="body" idx="1"/>
          </p:nvPr>
        </p:nvSpPr>
        <p:spPr>
          <a:xfrm>
            <a:off x="-407324" y="872836"/>
            <a:ext cx="9551324" cy="3724101"/>
          </a:xfrm>
          <a:prstGeom prst="rect">
            <a:avLst/>
          </a:prstGeom>
        </p:spPr>
        <p:txBody>
          <a:bodyPr spcFirstLastPara="1" wrap="square" lIns="91425" tIns="91425" rIns="91425" bIns="91425" anchor="t" anchorCtr="0">
            <a:normAutofit/>
          </a:bodyPr>
          <a:lstStyle/>
          <a:p>
            <a:pPr>
              <a:buNone/>
            </a:pPr>
            <a:endParaRPr lang="en-US" sz="1200" dirty="0" smtClean="0"/>
          </a:p>
          <a:p>
            <a:pPr lvl="2">
              <a:buFont typeface="Wingdings" pitchFamily="2" charset="2"/>
              <a:buChar char="Ø"/>
            </a:pPr>
            <a:endParaRPr lang="en-US" sz="1200" dirty="0" smtClean="0"/>
          </a:p>
          <a:p>
            <a:pPr lvl="1">
              <a:buNone/>
            </a:pPr>
            <a:r>
              <a:rPr lang="en-US" sz="1400" b="1" u="sng" dirty="0" smtClean="0">
                <a:solidFill>
                  <a:schemeClr val="accent5">
                    <a:lumMod val="75000"/>
                  </a:schemeClr>
                </a:solidFill>
              </a:rPr>
              <a:t>Glomerular Count Density</a:t>
            </a:r>
            <a:r>
              <a:rPr lang="en-US" sz="1200" b="1" dirty="0" smtClean="0"/>
              <a:t> </a:t>
            </a:r>
            <a:endParaRPr lang="en-US" sz="1200" dirty="0" smtClean="0"/>
          </a:p>
          <a:p>
            <a:pPr lvl="1">
              <a:buFont typeface="Wingdings" pitchFamily="2" charset="2"/>
              <a:buChar char="Ø"/>
            </a:pPr>
            <a:r>
              <a:rPr lang="en-US" sz="1200" dirty="0" smtClean="0"/>
              <a:t>Number </a:t>
            </a:r>
            <a:r>
              <a:rPr lang="en-US" sz="1200" dirty="0" smtClean="0"/>
              <a:t>of glomeruli per square millimeter of the cortex  </a:t>
            </a:r>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None/>
            </a:pPr>
            <a:r>
              <a:rPr lang="en-US" sz="1400" b="1" u="sng" dirty="0" smtClean="0">
                <a:solidFill>
                  <a:schemeClr val="accent5">
                    <a:lumMod val="75000"/>
                  </a:schemeClr>
                </a:solidFill>
              </a:rPr>
              <a:t>Glomerular Area Density</a:t>
            </a:r>
            <a:r>
              <a:rPr lang="en-US" sz="1200" dirty="0" smtClean="0"/>
              <a:t> </a:t>
            </a:r>
            <a:endParaRPr lang="en-US" sz="1200" dirty="0" smtClean="0"/>
          </a:p>
          <a:p>
            <a:pPr lvl="1"/>
            <a:r>
              <a:rPr lang="en-US" sz="1200" dirty="0" smtClean="0"/>
              <a:t>Sum </a:t>
            </a:r>
            <a:r>
              <a:rPr lang="en-US" sz="1200" dirty="0" smtClean="0"/>
              <a:t>area of all the glomeruli divided by the area of the cortex in the sample  </a:t>
            </a:r>
            <a:endParaRPr lang="en-US" sz="900" dirty="0" smtClean="0"/>
          </a:p>
          <a:p>
            <a:pPr lvl="1">
              <a:buFont typeface="Wingdings" pitchFamily="2" charset="2"/>
              <a:buChar char="Ø"/>
            </a:pPr>
            <a:endParaRPr lang="en-US" sz="1200" dirty="0" smtClean="0"/>
          </a:p>
          <a:p>
            <a:pPr lvl="1">
              <a:buFont typeface="Wingdings" pitchFamily="2" charset="2"/>
              <a:buChar char="Ø"/>
            </a:pPr>
            <a:endParaRPr lang="en-US" sz="1200" b="1" u="sng" dirty="0" smtClean="0"/>
          </a:p>
        </p:txBody>
      </p:sp>
      <p:pic>
        <p:nvPicPr>
          <p:cNvPr id="1029" name="Picture 5"/>
          <p:cNvPicPr>
            <a:picLocks noChangeAspect="1" noChangeArrowheads="1"/>
          </p:cNvPicPr>
          <p:nvPr/>
        </p:nvPicPr>
        <p:blipFill>
          <a:blip r:embed="rId3"/>
          <a:srcRect/>
          <a:stretch>
            <a:fillRect/>
          </a:stretch>
        </p:blipFill>
        <p:spPr bwMode="auto">
          <a:xfrm>
            <a:off x="2124605" y="1968575"/>
            <a:ext cx="1304925" cy="2667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2178645" y="3478577"/>
            <a:ext cx="1009650" cy="27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5636029" y="2926080"/>
            <a:ext cx="3135455" cy="1840469"/>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200" b="1" u="sng" dirty="0" smtClean="0"/>
              <a:t>Insight</a:t>
            </a:r>
            <a:r>
              <a:rPr lang="en" sz="1200" b="1" dirty="0" smtClean="0"/>
              <a:t>:  Metadata Without Glomerular Relationship</a:t>
            </a:r>
          </a:p>
          <a:p>
            <a:pPr marL="0" lvl="0" indent="0" algn="l" rtl="0">
              <a:spcBef>
                <a:spcPts val="0"/>
              </a:spcBef>
              <a:spcAft>
                <a:spcPts val="0"/>
              </a:spcAft>
              <a:buNone/>
            </a:pPr>
            <a:endParaRPr lang="en" sz="1200" b="1" dirty="0" smtClean="0"/>
          </a:p>
          <a:p>
            <a:pPr marL="0" lvl="0" indent="0" algn="l" rtl="0">
              <a:spcBef>
                <a:spcPts val="0"/>
              </a:spcBef>
              <a:spcAft>
                <a:spcPts val="0"/>
              </a:spcAft>
              <a:buFont typeface="Arial" pitchFamily="34" charset="0"/>
              <a:buChar char="•"/>
            </a:pPr>
            <a:r>
              <a:rPr lang="en" sz="1200" dirty="0" smtClean="0"/>
              <a:t>Sex, Race, and BMI or BSA Do </a:t>
            </a:r>
            <a:r>
              <a:rPr lang="en" sz="1200" u="sng" dirty="0" smtClean="0"/>
              <a:t>Not</a:t>
            </a:r>
            <a:r>
              <a:rPr lang="en" sz="1200" dirty="0" smtClean="0"/>
              <a:t> Have Significant Relationship to Glomerular area or count density</a:t>
            </a:r>
            <a:endParaRPr sz="1200"/>
          </a:p>
        </p:txBody>
      </p:sp>
      <p:pic>
        <p:nvPicPr>
          <p:cNvPr id="2050" name="Picture 2"/>
          <p:cNvPicPr>
            <a:picLocks noChangeAspect="1" noChangeArrowheads="1"/>
          </p:cNvPicPr>
          <p:nvPr/>
        </p:nvPicPr>
        <p:blipFill>
          <a:blip r:embed="rId3"/>
          <a:srcRect/>
          <a:stretch>
            <a:fillRect/>
          </a:stretch>
        </p:blipFill>
        <p:spPr bwMode="auto">
          <a:xfrm>
            <a:off x="685540" y="559464"/>
            <a:ext cx="4314825" cy="4124325"/>
          </a:xfrm>
          <a:prstGeom prst="rect">
            <a:avLst/>
          </a:prstGeom>
          <a:noFill/>
          <a:ln w="63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body" idx="1"/>
          </p:nvPr>
        </p:nvSpPr>
        <p:spPr>
          <a:xfrm>
            <a:off x="409066" y="2942762"/>
            <a:ext cx="4246061" cy="1670802"/>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200" b="1" u="sng" dirty="0" smtClean="0"/>
              <a:t>Insight</a:t>
            </a:r>
            <a:r>
              <a:rPr lang="en" sz="1200" b="1" dirty="0" smtClean="0"/>
              <a:t>:  Age is Related to Glomerular Metrics</a:t>
            </a:r>
          </a:p>
          <a:p>
            <a:pPr marL="0" lvl="0" indent="0"/>
            <a:r>
              <a:rPr lang="en-US" sz="1200" dirty="0" smtClean="0"/>
              <a:t>There is strong evidence that glomerular size decreases with age (p=0.031). </a:t>
            </a:r>
            <a:endParaRPr sz="1200" b="1"/>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92566" y="204441"/>
            <a:ext cx="4513707" cy="2291429"/>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4"/>
          <a:srcRect/>
          <a:stretch>
            <a:fillRect/>
          </a:stretch>
        </p:blipFill>
        <p:spPr bwMode="auto">
          <a:xfrm>
            <a:off x="4745787" y="773776"/>
            <a:ext cx="4287992" cy="3235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22675" y="241069"/>
            <a:ext cx="4520257" cy="71489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latin typeface="+mn-lt"/>
              </a:rPr>
              <a:t>Background: GFR &amp; MDRD</a:t>
            </a:r>
            <a:endParaRPr>
              <a:latin typeface="+mn-lt"/>
            </a:endParaRPr>
          </a:p>
        </p:txBody>
      </p:sp>
      <p:sp>
        <p:nvSpPr>
          <p:cNvPr id="93" name="Google Shape;93;p14"/>
          <p:cNvSpPr txBox="1">
            <a:spLocks noGrp="1"/>
          </p:cNvSpPr>
          <p:nvPr>
            <p:ph type="body" idx="1"/>
          </p:nvPr>
        </p:nvSpPr>
        <p:spPr>
          <a:xfrm>
            <a:off x="573578" y="1086890"/>
            <a:ext cx="8189421" cy="2462645"/>
          </a:xfrm>
          <a:prstGeom prst="rect">
            <a:avLst/>
          </a:prstGeom>
        </p:spPr>
        <p:txBody>
          <a:bodyPr spcFirstLastPara="1" wrap="square" lIns="91425" tIns="91425" rIns="91425" bIns="91425" anchor="t" anchorCtr="0">
            <a:noAutofit/>
          </a:bodyPr>
          <a:lstStyle/>
          <a:p>
            <a:pPr indent="-304800">
              <a:buClr>
                <a:srgbClr val="2D3B45"/>
              </a:buClr>
              <a:buSzPts val="1200"/>
              <a:buNone/>
            </a:pPr>
            <a:r>
              <a:rPr lang="en-US" sz="1400" b="1" dirty="0" smtClean="0">
                <a:solidFill>
                  <a:schemeClr val="accent1"/>
                </a:solidFill>
                <a:highlight>
                  <a:srgbClr val="FFFFFF"/>
                </a:highlight>
              </a:rPr>
              <a:t>Key Medical Terms:</a:t>
            </a:r>
          </a:p>
          <a:p>
            <a:pPr indent="-304800">
              <a:buClr>
                <a:srgbClr val="2D3B45"/>
              </a:buClr>
              <a:buSzPts val="1200"/>
              <a:buNone/>
            </a:pPr>
            <a:endParaRPr lang="en-US" sz="1400" b="1" dirty="0" smtClean="0">
              <a:solidFill>
                <a:schemeClr val="accent3"/>
              </a:solidFill>
              <a:highlight>
                <a:srgbClr val="FFFFFF"/>
              </a:highlight>
            </a:endParaRPr>
          </a:p>
          <a:p>
            <a:pPr indent="-304800">
              <a:buClr>
                <a:srgbClr val="2D3B45"/>
              </a:buClr>
              <a:buSzPts val="1200"/>
            </a:pPr>
            <a:r>
              <a:rPr lang="en" sz="1400" dirty="0" smtClean="0">
                <a:solidFill>
                  <a:srgbClr val="2D3B45"/>
                </a:solidFill>
                <a:highlight>
                  <a:srgbClr val="FFFFFF"/>
                </a:highlight>
              </a:rPr>
              <a:t>Glomerular Filtration Rate (</a:t>
            </a:r>
            <a:r>
              <a:rPr lang="en" sz="1400" b="1" dirty="0" smtClean="0">
                <a:solidFill>
                  <a:srgbClr val="2D3B45"/>
                </a:solidFill>
                <a:highlight>
                  <a:srgbClr val="FFFFFF"/>
                </a:highlight>
              </a:rPr>
              <a:t>GFR</a:t>
            </a:r>
            <a:r>
              <a:rPr lang="en" sz="1400" dirty="0" smtClean="0">
                <a:solidFill>
                  <a:srgbClr val="2D3B45"/>
                </a:solidFill>
                <a:highlight>
                  <a:srgbClr val="FFFFFF"/>
                </a:highlight>
              </a:rPr>
              <a:t>) is measure of kidney functioning in terms of ability to effectively filter.  </a:t>
            </a:r>
          </a:p>
          <a:p>
            <a:pPr indent="-304800">
              <a:buClr>
                <a:srgbClr val="2D3B45"/>
              </a:buClr>
              <a:buSzPts val="1200"/>
            </a:pPr>
            <a:endParaRPr lang="en-US" sz="1400" dirty="0" smtClean="0">
              <a:solidFill>
                <a:srgbClr val="2D3B45"/>
              </a:solidFill>
              <a:highlight>
                <a:srgbClr val="FFFFFF"/>
              </a:highlight>
            </a:endParaRPr>
          </a:p>
          <a:p>
            <a:pPr indent="-304800">
              <a:buClr>
                <a:srgbClr val="2D3B45"/>
              </a:buClr>
              <a:buSzPts val="1200"/>
            </a:pPr>
            <a:r>
              <a:rPr lang="en-US" sz="1400" dirty="0" smtClean="0">
                <a:solidFill>
                  <a:srgbClr val="2D3B45"/>
                </a:solidFill>
                <a:highlight>
                  <a:srgbClr val="FFFFFF"/>
                </a:highlight>
              </a:rPr>
              <a:t>Modification of Diet in Renal Disease </a:t>
            </a:r>
            <a:r>
              <a:rPr lang="en-US" sz="1400" dirty="0" smtClean="0"/>
              <a:t>(</a:t>
            </a:r>
            <a:r>
              <a:rPr lang="en" sz="1400" b="1" dirty="0" smtClean="0">
                <a:solidFill>
                  <a:srgbClr val="2D3B45"/>
                </a:solidFill>
                <a:highlight>
                  <a:srgbClr val="FFFFFF"/>
                </a:highlight>
              </a:rPr>
              <a:t>MDRD)</a:t>
            </a:r>
            <a:r>
              <a:rPr lang="en" sz="1400" dirty="0" smtClean="0">
                <a:solidFill>
                  <a:srgbClr val="2D3B45"/>
                </a:solidFill>
                <a:highlight>
                  <a:srgbClr val="FFFFFF"/>
                </a:highlight>
              </a:rPr>
              <a:t> is a formula for estimating GFR as a function of age, sex, </a:t>
            </a:r>
            <a:r>
              <a:rPr lang="en-US" sz="1400" dirty="0" smtClean="0">
                <a:solidFill>
                  <a:srgbClr val="2D3B45"/>
                </a:solidFill>
                <a:highlight>
                  <a:srgbClr val="FFFFFF"/>
                </a:highlight>
              </a:rPr>
              <a:t>race, and creatinine level</a:t>
            </a:r>
          </a:p>
          <a:p>
            <a:pPr indent="-304800">
              <a:buClr>
                <a:srgbClr val="2D3B45"/>
              </a:buClr>
              <a:buSzPts val="1200"/>
              <a:buNone/>
            </a:pPr>
            <a:r>
              <a:rPr lang="en-US" sz="1400" dirty="0" smtClean="0"/>
              <a:t>GFR in </a:t>
            </a:r>
            <a:r>
              <a:rPr lang="en-US" sz="1400" dirty="0" err="1" smtClean="0"/>
              <a:t>mL</a:t>
            </a:r>
            <a:r>
              <a:rPr lang="en-US" sz="1400" dirty="0" smtClean="0"/>
              <a:t>/min per 1.73 m</a:t>
            </a:r>
            <a:r>
              <a:rPr lang="en-US" sz="1400" baseline="30000" dirty="0" smtClean="0"/>
              <a:t>2</a:t>
            </a:r>
            <a:r>
              <a:rPr lang="en-US" sz="1400" dirty="0" smtClean="0"/>
              <a:t> = 175 x SerumCr</a:t>
            </a:r>
            <a:r>
              <a:rPr lang="en-US" sz="1400" baseline="30000" dirty="0" smtClean="0"/>
              <a:t>-1.154</a:t>
            </a:r>
            <a:r>
              <a:rPr lang="en-US" sz="1400" dirty="0" smtClean="0"/>
              <a:t> x age</a:t>
            </a:r>
            <a:r>
              <a:rPr lang="en-US" sz="1400" baseline="30000" dirty="0" smtClean="0"/>
              <a:t>-0.203</a:t>
            </a:r>
            <a:r>
              <a:rPr lang="en-US" sz="1400" dirty="0" smtClean="0"/>
              <a:t> x 1.212 (if patient is black) x 0.742 (if female)</a:t>
            </a:r>
          </a:p>
          <a:p>
            <a:pPr indent="-304800">
              <a:buClr>
                <a:srgbClr val="2D3B45"/>
              </a:buClr>
              <a:buSzPts val="1200"/>
              <a:buNone/>
            </a:pPr>
            <a:endParaRPr lang="en-US" sz="1400" dirty="0" smtClean="0">
              <a:solidFill>
                <a:srgbClr val="2D3B45"/>
              </a:solidFill>
              <a:highlight>
                <a:srgbClr val="FFFFFF"/>
              </a:highlight>
            </a:endParaRPr>
          </a:p>
          <a:p>
            <a:r>
              <a:rPr lang="en-US" sz="1400" dirty="0" smtClean="0"/>
              <a:t>Our project’s data includes no values for creatinine, so the remainder of the MDRD equation will be compared to the derivation based on the image data. This simplifies the MDRD factor:</a:t>
            </a:r>
          </a:p>
          <a:p>
            <a:pPr>
              <a:buNone/>
            </a:pPr>
            <a:r>
              <a:rPr lang="en-US" sz="1400" dirty="0" smtClean="0"/>
              <a:t>MDRD Factor: age</a:t>
            </a:r>
            <a:r>
              <a:rPr lang="en-US" sz="1400" baseline="30000" dirty="0" smtClean="0"/>
              <a:t>-0.203</a:t>
            </a:r>
            <a:r>
              <a:rPr lang="en-US" sz="1400" dirty="0" smtClean="0"/>
              <a:t> x 1.212 (if the patient is black) x 0.742 (if female)</a:t>
            </a:r>
          </a:p>
          <a:p>
            <a:pPr>
              <a:buNone/>
            </a:pPr>
            <a:endParaRPr lang="en-US" sz="1400" dirty="0" smtClean="0"/>
          </a:p>
          <a:p>
            <a:r>
              <a:rPr lang="en-US" sz="1400" dirty="0" smtClean="0"/>
              <a:t>The analogous models for the MDRD Factor from the image-derived data are:</a:t>
            </a:r>
          </a:p>
          <a:p>
            <a:pPr>
              <a:buNone/>
            </a:pPr>
            <a:r>
              <a:rPr lang="en-US" sz="1400" dirty="0" smtClean="0"/>
              <a:t>age</a:t>
            </a:r>
            <a:r>
              <a:rPr lang="en-US" sz="1400" baseline="30000" dirty="0" smtClean="0"/>
              <a:t>-0.392695 </a:t>
            </a:r>
            <a:r>
              <a:rPr lang="en-US" sz="1400" dirty="0" smtClean="0"/>
              <a:t>x 1.1264(if black) x 0.8818 (if female)</a:t>
            </a:r>
          </a:p>
          <a:p>
            <a:pPr>
              <a:buNone/>
            </a:pPr>
            <a:r>
              <a:rPr lang="en-US" sz="1400" dirty="0" smtClean="0"/>
              <a:t>	derived from glomerular area ratio data</a:t>
            </a:r>
          </a:p>
          <a:p>
            <a:pPr>
              <a:buNone/>
            </a:pPr>
            <a:r>
              <a:rPr lang="en-US" sz="1400" dirty="0" smtClean="0"/>
              <a:t>age</a:t>
            </a:r>
            <a:r>
              <a:rPr lang="en-US" sz="1400" baseline="30000" dirty="0" smtClean="0"/>
              <a:t>-0.392695 </a:t>
            </a:r>
            <a:r>
              <a:rPr lang="en-US" sz="1400" dirty="0" smtClean="0"/>
              <a:t>x 1.127 (if black) x 0.7907 (if female)</a:t>
            </a:r>
          </a:p>
          <a:p>
            <a:pPr>
              <a:buNone/>
            </a:pPr>
            <a:r>
              <a:rPr lang="en-US" sz="1400" dirty="0" smtClean="0"/>
              <a:t>	derived from glomerular density data</a:t>
            </a:r>
          </a:p>
          <a:p>
            <a:pPr indent="-304800">
              <a:buClr>
                <a:srgbClr val="2D3B45"/>
              </a:buClr>
              <a:buSzPts val="1200"/>
              <a:buNone/>
            </a:pPr>
            <a:endParaRPr lang="en-US" sz="1400" dirty="0" smtClean="0">
              <a:solidFill>
                <a:srgbClr val="2D3B45"/>
              </a:solidFill>
              <a:highlight>
                <a:srgbClr val="FFFFFF"/>
              </a:highlight>
            </a:endParaRPr>
          </a:p>
          <a:p>
            <a:pPr indent="-304800">
              <a:buClr>
                <a:srgbClr val="2D3B45"/>
              </a:buClr>
              <a:buSzPts val="1200"/>
              <a:buNone/>
            </a:pPr>
            <a:endParaRPr lang="en-US" sz="1400" b="1" dirty="0" smtClean="0">
              <a:solidFill>
                <a:srgbClr val="2D3B45"/>
              </a:solidFill>
              <a:highlight>
                <a:srgbClr val="FFFFFF"/>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body" idx="1"/>
          </p:nvPr>
        </p:nvSpPr>
        <p:spPr>
          <a:xfrm>
            <a:off x="361961" y="3751076"/>
            <a:ext cx="6758506" cy="1097224"/>
          </a:xfrm>
          <a:prstGeom prst="rect">
            <a:avLst/>
          </a:prstGeom>
        </p:spPr>
        <p:txBody>
          <a:bodyPr spcFirstLastPara="1" wrap="square" lIns="91425" tIns="91425" rIns="91425" bIns="91425" anchor="ctr" anchorCtr="0">
            <a:noAutofit/>
          </a:bodyPr>
          <a:lstStyle/>
          <a:p>
            <a:pPr marL="0" lvl="0" indent="0"/>
            <a:r>
              <a:rPr lang="en-US" sz="1200" b="1" u="sng" dirty="0" smtClean="0"/>
              <a:t>Insight</a:t>
            </a:r>
            <a:r>
              <a:rPr lang="en-US" sz="1200" b="1" dirty="0" smtClean="0"/>
              <a:t>:  Glomerular Metrics related to MDRD Models</a:t>
            </a:r>
          </a:p>
          <a:p>
            <a:pPr marL="0" indent="0">
              <a:buFont typeface="Arial" pitchFamily="34" charset="0"/>
              <a:buChar char="•"/>
            </a:pPr>
            <a:r>
              <a:rPr lang="en-US" sz="1200" dirty="0" smtClean="0"/>
              <a:t>There is high level of significance and good accuracy of MDRD Factor based on dataset features </a:t>
            </a:r>
          </a:p>
          <a:p>
            <a:pPr marL="0" indent="0">
              <a:buFont typeface="Arial" pitchFamily="34" charset="0"/>
              <a:buChar char="•"/>
            </a:pPr>
            <a:r>
              <a:rPr lang="en-US" sz="1200" dirty="0" smtClean="0"/>
              <a:t>This significance of the glomerular area function is due to high correlation with respect to age and the linear combination of the coefficients for race and sex.</a:t>
            </a:r>
          </a:p>
        </p:txBody>
      </p:sp>
      <p:pic>
        <p:nvPicPr>
          <p:cNvPr id="5122" name="Picture 2"/>
          <p:cNvPicPr>
            <a:picLocks noChangeAspect="1" noChangeArrowheads="1"/>
          </p:cNvPicPr>
          <p:nvPr/>
        </p:nvPicPr>
        <p:blipFill>
          <a:blip r:embed="rId3"/>
          <a:srcRect/>
          <a:stretch>
            <a:fillRect/>
          </a:stretch>
        </p:blipFill>
        <p:spPr bwMode="auto">
          <a:xfrm>
            <a:off x="417469" y="246562"/>
            <a:ext cx="7525801" cy="33532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body" idx="1"/>
          </p:nvPr>
        </p:nvSpPr>
        <p:spPr>
          <a:xfrm>
            <a:off x="301001" y="3158893"/>
            <a:ext cx="5783916" cy="1097224"/>
          </a:xfrm>
          <a:prstGeom prst="rect">
            <a:avLst/>
          </a:prstGeom>
        </p:spPr>
        <p:txBody>
          <a:bodyPr spcFirstLastPara="1" wrap="square" lIns="91425" tIns="91425" rIns="91425" bIns="91425" anchor="ctr" anchorCtr="0">
            <a:noAutofit/>
          </a:bodyPr>
          <a:lstStyle/>
          <a:p>
            <a:pPr marL="0" lvl="0" indent="0"/>
            <a:r>
              <a:rPr lang="en-US" sz="1200" b="1" u="sng" dirty="0" smtClean="0"/>
              <a:t>Insight</a:t>
            </a:r>
            <a:r>
              <a:rPr lang="en-US" sz="1200" b="1" dirty="0" smtClean="0"/>
              <a:t>:  Glomerular Filtration Rate (GFR) is related to Age with formula</a:t>
            </a:r>
          </a:p>
          <a:p>
            <a:pPr marL="0" indent="0">
              <a:buFont typeface="Arial" pitchFamily="34" charset="0"/>
              <a:buChar char="•"/>
            </a:pPr>
            <a:r>
              <a:rPr lang="en-US" sz="1200" dirty="0" smtClean="0"/>
              <a:t>An equation analogous to a portion of  the MDRD equation could be derived from values measured from the images using the power curve for glomerular size </a:t>
            </a:r>
            <a:r>
              <a:rPr lang="en-US" sz="1200" dirty="0" err="1" smtClean="0"/>
              <a:t>vs</a:t>
            </a:r>
            <a:r>
              <a:rPr lang="en-US" sz="1200" dirty="0" smtClean="0"/>
              <a:t> age and ratios of the glomerular density for sex and race. </a:t>
            </a:r>
            <a:endParaRPr lang="en-US" sz="1200" dirty="0" smtClean="0"/>
          </a:p>
          <a:p>
            <a:pPr marL="0" indent="0">
              <a:buFont typeface="Arial" pitchFamily="34" charset="0"/>
              <a:buChar char="•"/>
            </a:pPr>
            <a:r>
              <a:rPr lang="en-US" sz="1200" dirty="0" smtClean="0"/>
              <a:t>The coefficients derived from the </a:t>
            </a:r>
            <a:r>
              <a:rPr lang="en-US" sz="1200" dirty="0" err="1" smtClean="0"/>
              <a:t>glomerular</a:t>
            </a:r>
            <a:r>
              <a:rPr lang="en-US" sz="1200" dirty="0" smtClean="0"/>
              <a:t> density data are closest to the MDRD equation and this is demonstrated in </a:t>
            </a:r>
            <a:r>
              <a:rPr lang="en-US" sz="1200" dirty="0" smtClean="0"/>
              <a:t>figure above.</a:t>
            </a:r>
          </a:p>
          <a:p>
            <a:pPr marL="0" indent="0">
              <a:buFont typeface="Arial" pitchFamily="34" charset="0"/>
              <a:buChar char="•"/>
            </a:pPr>
            <a:r>
              <a:rPr lang="en-US" sz="1200" dirty="0" smtClean="0"/>
              <a:t>These </a:t>
            </a:r>
            <a:r>
              <a:rPr lang="en-US" sz="1200" dirty="0" smtClean="0"/>
              <a:t>derivations of the analogous MDRD equations were accurate despite the limited data (p&lt;0.0001, </a:t>
            </a:r>
            <a:r>
              <a:rPr lang="en-US" sz="1200" dirty="0" err="1" smtClean="0"/>
              <a:t>rmse</a:t>
            </a:r>
            <a:r>
              <a:rPr lang="en-US" sz="1200" dirty="0" smtClean="0"/>
              <a:t>=6.8%). </a:t>
            </a:r>
          </a:p>
          <a:p>
            <a:pPr marL="0" indent="0">
              <a:buFont typeface="Arial" pitchFamily="34" charset="0"/>
              <a:buChar char="•"/>
            </a:pPr>
            <a:r>
              <a:rPr lang="en" sz="1200" dirty="0" smtClean="0"/>
              <a:t>Models compared by Mean Square Error shows Area Ratio with linear correction has least </a:t>
            </a:r>
            <a:r>
              <a:rPr lang="en" sz="1200" dirty="0" smtClean="0"/>
              <a:t>error and t</a:t>
            </a:r>
            <a:r>
              <a:rPr lang="en-US" sz="1200" dirty="0" smtClean="0"/>
              <a:t>he </a:t>
            </a:r>
            <a:r>
              <a:rPr lang="en-US" sz="1200" dirty="0" smtClean="0"/>
              <a:t>maximum error after linear correction is less than 10% for any point.</a:t>
            </a:r>
            <a:endParaRPr sz="1200" b="1"/>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279003" y="240932"/>
            <a:ext cx="3639331" cy="1961787"/>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6472490" y="2547121"/>
            <a:ext cx="2296467" cy="2091380"/>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5">
            <a:lum/>
          </a:blip>
          <a:srcRect/>
          <a:stretch>
            <a:fillRect/>
          </a:stretch>
        </p:blipFill>
        <p:spPr bwMode="auto">
          <a:xfrm>
            <a:off x="282517" y="315798"/>
            <a:ext cx="5043182" cy="2427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1047" y="154892"/>
            <a:ext cx="2836465" cy="4887008"/>
          </a:xfrm>
          <a:prstGeom prst="rect">
            <a:avLst/>
          </a:prstGeom>
          <a:noFill/>
          <a:ln w="9525">
            <a:noFill/>
            <a:miter lim="800000"/>
            <a:headEnd/>
            <a:tailEnd/>
          </a:ln>
          <a:effectLst/>
        </p:spPr>
      </p:pic>
      <p:sp>
        <p:nvSpPr>
          <p:cNvPr id="2" name="Title 1"/>
          <p:cNvSpPr>
            <a:spLocks noGrp="1"/>
          </p:cNvSpPr>
          <p:nvPr>
            <p:ph type="title"/>
          </p:nvPr>
        </p:nvSpPr>
        <p:spPr>
          <a:xfrm>
            <a:off x="374073" y="1626176"/>
            <a:ext cx="3965171" cy="2638253"/>
          </a:xfrm>
        </p:spPr>
        <p:txBody>
          <a:bodyPr>
            <a:normAutofit fontScale="90000"/>
          </a:bodyPr>
          <a:lstStyle/>
          <a:p>
            <a:r>
              <a:rPr lang="en-US" sz="2200" dirty="0" smtClean="0">
                <a:latin typeface="+mn-lt"/>
              </a:rPr>
              <a:t>Hypertension</a:t>
            </a:r>
            <a:r>
              <a:rPr lang="en-US" sz="1400" dirty="0" smtClean="0">
                <a:latin typeface="+mn-lt"/>
              </a:rPr>
              <a:t/>
            </a:r>
            <a:br>
              <a:rPr lang="en-US" sz="1400" dirty="0" smtClean="0">
                <a:latin typeface="+mn-lt"/>
              </a:rPr>
            </a:br>
            <a:r>
              <a:rPr lang="en-US" sz="1400" dirty="0" smtClean="0">
                <a:latin typeface="+mn-lt"/>
              </a:rPr>
              <a:t/>
            </a:r>
            <a:br>
              <a:rPr lang="en-US" sz="1400" dirty="0" smtClean="0">
                <a:latin typeface="+mn-lt"/>
              </a:rPr>
            </a:br>
            <a:r>
              <a:rPr lang="en-US" sz="1400" dirty="0" smtClean="0">
                <a:latin typeface="+mn-lt"/>
              </a:rPr>
              <a:t/>
            </a:r>
            <a:br>
              <a:rPr lang="en-US" sz="1400" dirty="0" smtClean="0">
                <a:latin typeface="+mn-lt"/>
              </a:rPr>
            </a:br>
            <a:r>
              <a:rPr lang="en-US" sz="1400" dirty="0" smtClean="0">
                <a:latin typeface="+mn-lt"/>
              </a:rPr>
              <a:t/>
            </a:r>
            <a:br>
              <a:rPr lang="en-US" sz="1400" dirty="0" smtClean="0">
                <a:latin typeface="+mn-lt"/>
              </a:rPr>
            </a:br>
            <a:r>
              <a:rPr lang="en-US" sz="1400" dirty="0" smtClean="0">
                <a:latin typeface="+mn-lt"/>
              </a:rPr>
              <a:t/>
            </a:r>
            <a:br>
              <a:rPr lang="en-US" sz="1400" dirty="0" smtClean="0">
                <a:latin typeface="+mn-lt"/>
              </a:rPr>
            </a:br>
            <a:r>
              <a:rPr lang="en-US" sz="1400" b="1" u="sng" dirty="0" smtClean="0">
                <a:latin typeface="+mn-lt"/>
              </a:rPr>
              <a:t>Insight</a:t>
            </a:r>
            <a:r>
              <a:rPr lang="en-US" sz="1400" dirty="0" smtClean="0">
                <a:latin typeface="+mn-lt"/>
              </a:rPr>
              <a:t>: Potential relationship between hypertension and glomerular metrics with result extremely close to significance level</a:t>
            </a:r>
            <a:br>
              <a:rPr lang="en-US" sz="1400" dirty="0" smtClean="0">
                <a:latin typeface="+mn-lt"/>
              </a:rPr>
            </a:br>
            <a:r>
              <a:rPr lang="en-US" sz="1400" dirty="0" smtClean="0">
                <a:latin typeface="+mn-lt"/>
              </a:rPr>
              <a:t/>
            </a:r>
            <a:br>
              <a:rPr lang="en-US" sz="1400" dirty="0" smtClean="0">
                <a:latin typeface="+mn-lt"/>
              </a:rPr>
            </a:br>
            <a:r>
              <a:rPr lang="en-US" sz="1400" smtClean="0">
                <a:latin typeface="+mn-lt"/>
              </a:rPr>
              <a:t/>
            </a:r>
            <a:br>
              <a:rPr lang="en-US" sz="1400" smtClean="0">
                <a:latin typeface="+mn-lt"/>
              </a:rPr>
            </a:br>
            <a:r>
              <a:rPr lang="en-US" sz="1400" smtClean="0">
                <a:latin typeface="+mn-lt"/>
              </a:rPr>
              <a:t>Consistent with </a:t>
            </a:r>
            <a:r>
              <a:rPr lang="en-US" sz="1400" dirty="0" smtClean="0">
                <a:latin typeface="+mn-lt"/>
              </a:rPr>
              <a:t>what might be expected with loss of renal function over time related to hypertension. </a:t>
            </a:r>
            <a:br>
              <a:rPr lang="en-US" sz="1400" dirty="0" smtClean="0">
                <a:latin typeface="+mn-lt"/>
              </a:rPr>
            </a:br>
            <a:r>
              <a:rPr lang="en-US" sz="1400" dirty="0" smtClean="0">
                <a:latin typeface="+mn-lt"/>
              </a:rPr>
              <a:t/>
            </a:r>
            <a:br>
              <a:rPr lang="en-US" sz="1400" dirty="0" smtClean="0">
                <a:latin typeface="+mn-lt"/>
              </a:rPr>
            </a:br>
            <a:endParaRPr lang="en-US" sz="140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28"/>
          <p:cNvSpPr txBox="1">
            <a:spLocks noGrp="1"/>
          </p:cNvSpPr>
          <p:nvPr>
            <p:ph type="title"/>
          </p:nvPr>
        </p:nvSpPr>
        <p:spPr>
          <a:xfrm>
            <a:off x="679574" y="48737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latin typeface="+mn-lt"/>
              </a:rPr>
              <a:t>Challenges and Solutions</a:t>
            </a:r>
            <a:endParaRPr>
              <a:latin typeface="+mn-lt"/>
            </a:endParaRPr>
          </a:p>
        </p:txBody>
      </p:sp>
      <p:sp>
        <p:nvSpPr>
          <p:cNvPr id="182" name="Google Shape;182;p28"/>
          <p:cNvSpPr txBox="1">
            <a:spLocks noGrp="1"/>
          </p:cNvSpPr>
          <p:nvPr>
            <p:ph type="body" idx="1"/>
          </p:nvPr>
        </p:nvSpPr>
        <p:spPr>
          <a:xfrm>
            <a:off x="357447" y="1088967"/>
            <a:ext cx="8512233" cy="3449782"/>
          </a:xfrm>
          <a:prstGeom prst="rect">
            <a:avLst/>
          </a:prstGeom>
        </p:spPr>
        <p:txBody>
          <a:bodyPr spcFirstLastPara="1" wrap="square" lIns="91425" tIns="91425" rIns="91425" bIns="91425" anchor="t" anchorCtr="0">
            <a:normAutofit fontScale="77500" lnSpcReduction="20000"/>
          </a:bodyPr>
          <a:lstStyle/>
          <a:p>
            <a:pPr lvl="0">
              <a:buNone/>
            </a:pPr>
            <a:r>
              <a:rPr lang="en-US" sz="1400" b="1" dirty="0" smtClean="0"/>
              <a:t>Samples cover different portions and distributions of the kidney</a:t>
            </a:r>
          </a:p>
          <a:p>
            <a:pPr lvl="0">
              <a:buNone/>
            </a:pPr>
            <a:endParaRPr lang="en-US" sz="1400" b="1" dirty="0" smtClean="0"/>
          </a:p>
          <a:p>
            <a:r>
              <a:rPr lang="en-US" sz="1400" u="sng" dirty="0" smtClean="0"/>
              <a:t>Solution</a:t>
            </a:r>
            <a:r>
              <a:rPr lang="en-US" sz="1400" dirty="0" smtClean="0"/>
              <a:t>: Combine duplicate patient pairs as this would likely make the combined data sample closer to the true data and would not bias the metadata by duplication of patients.</a:t>
            </a:r>
          </a:p>
          <a:p>
            <a:pPr lvl="0">
              <a:buNone/>
            </a:pPr>
            <a:endParaRPr lang="en-US" sz="1400" dirty="0" smtClean="0"/>
          </a:p>
          <a:p>
            <a:pPr lvl="0">
              <a:buNone/>
            </a:pPr>
            <a:r>
              <a:rPr lang="en-US" sz="1400" b="1" dirty="0" smtClean="0"/>
              <a:t>Samples cover a large variation in the number of glomeruli</a:t>
            </a:r>
          </a:p>
          <a:p>
            <a:pPr lvl="0">
              <a:buNone/>
            </a:pPr>
            <a:endParaRPr lang="en-US" sz="1400" b="1" dirty="0" smtClean="0"/>
          </a:p>
          <a:p>
            <a:pPr lvl="0"/>
            <a:r>
              <a:rPr lang="en-US" sz="1400" u="sng" dirty="0" smtClean="0"/>
              <a:t>Solution</a:t>
            </a:r>
            <a:r>
              <a:rPr lang="en-US" sz="1400" dirty="0" smtClean="0"/>
              <a:t>: Replace counts with densities of glomerular metric relative to cortex within the image</a:t>
            </a:r>
          </a:p>
          <a:p>
            <a:pPr lvl="0">
              <a:buNone/>
            </a:pPr>
            <a:endParaRPr lang="en-US" sz="1400" dirty="0" smtClean="0"/>
          </a:p>
          <a:p>
            <a:pPr lvl="0">
              <a:buNone/>
            </a:pPr>
            <a:r>
              <a:rPr lang="en-US" sz="1400" b="1" dirty="0" smtClean="0"/>
              <a:t>Small number of samples</a:t>
            </a:r>
          </a:p>
          <a:p>
            <a:pPr lvl="0">
              <a:buNone/>
            </a:pPr>
            <a:endParaRPr lang="en-US" sz="1400" b="1" dirty="0" smtClean="0"/>
          </a:p>
          <a:p>
            <a:r>
              <a:rPr lang="en-US" sz="1400" u="sng" dirty="0" smtClean="0"/>
              <a:t>Solution</a:t>
            </a:r>
            <a:r>
              <a:rPr lang="en-US" sz="1400" dirty="0" smtClean="0"/>
              <a:t>:  Matching the data of area ratio and glomerular density to sex, race, and age and applying this data to an analog of the MDRD equation to estimate Glomerular Filtration Rate, the accepted measure of renal function, there were very low p values when correlating with the MDRD equation.</a:t>
            </a:r>
          </a:p>
          <a:p>
            <a:r>
              <a:rPr lang="en-US" sz="1400" u="sng" dirty="0" smtClean="0"/>
              <a:t>Solution: </a:t>
            </a:r>
            <a:r>
              <a:rPr lang="en-US" sz="1400" dirty="0" smtClean="0"/>
              <a:t>Obtained more data from </a:t>
            </a:r>
            <a:r>
              <a:rPr lang="en-US" sz="1400" dirty="0" err="1" smtClean="0"/>
              <a:t>HubMAP</a:t>
            </a:r>
            <a:endParaRPr lang="en-US" sz="1400" dirty="0" smtClean="0"/>
          </a:p>
          <a:p>
            <a:pPr>
              <a:buNone/>
            </a:pPr>
            <a:endParaRPr lang="en-US" sz="1400" dirty="0" smtClean="0"/>
          </a:p>
          <a:p>
            <a:pPr>
              <a:buNone/>
            </a:pPr>
            <a:r>
              <a:rPr lang="en-US" sz="1400" b="1" dirty="0" smtClean="0"/>
              <a:t>Missing Data</a:t>
            </a:r>
          </a:p>
          <a:p>
            <a:r>
              <a:rPr lang="en-US" sz="1400" u="sng" dirty="0" smtClean="0"/>
              <a:t>Solution: </a:t>
            </a:r>
            <a:r>
              <a:rPr lang="en-US" sz="1400" dirty="0" smtClean="0"/>
              <a:t>Obtain data from alternate source</a:t>
            </a:r>
          </a:p>
          <a:p>
            <a:pPr>
              <a:buNone/>
            </a:pPr>
            <a:endParaRPr lang="en-US" sz="1400" b="1" dirty="0" smtClean="0"/>
          </a:p>
          <a:p>
            <a:pPr>
              <a:buNone/>
            </a:pPr>
            <a:r>
              <a:rPr lang="en-US" sz="1400" b="1" dirty="0" smtClean="0"/>
              <a:t>Patient Data does not have clinical values</a:t>
            </a:r>
          </a:p>
          <a:p>
            <a:pPr>
              <a:buNone/>
            </a:pPr>
            <a:endParaRPr lang="en-US" sz="1400" b="1" dirty="0" smtClean="0"/>
          </a:p>
          <a:p>
            <a:r>
              <a:rPr lang="en-US" sz="1400" u="sng" dirty="0" smtClean="0"/>
              <a:t>Solution:</a:t>
            </a:r>
            <a:r>
              <a:rPr lang="en-US" sz="1400" dirty="0" smtClean="0"/>
              <a:t> Obtain GFR estimates without creatinine</a:t>
            </a:r>
          </a:p>
          <a:p>
            <a:r>
              <a:rPr lang="en-US" sz="1400" u="sng" dirty="0" smtClean="0"/>
              <a:t>Solution:</a:t>
            </a:r>
            <a:r>
              <a:rPr lang="en-US" sz="1400" dirty="0" smtClean="0"/>
              <a:t> Obtain hypertension, cancer diagnosis data from alternate source</a:t>
            </a:r>
          </a:p>
          <a:p>
            <a:pPr lvl="0">
              <a:buNone/>
            </a:pPr>
            <a:endParaRPr lang="en-US" sz="1400" dirty="0" smtClean="0"/>
          </a:p>
          <a:p>
            <a:pPr lvl="0">
              <a:buNone/>
            </a:pPr>
            <a:endParaRPr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32757"/>
            <a:ext cx="8229600" cy="4698146"/>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dirty="0" smtClean="0">
                <a:solidFill>
                  <a:schemeClr val="accent3">
                    <a:lumMod val="50000"/>
                  </a:schemeClr>
                </a:solidFill>
              </a:rPr>
              <a:t>Opportunities</a:t>
            </a:r>
            <a:endParaRPr lang="en-US" sz="2400" dirty="0" smtClean="0">
              <a:solidFill>
                <a:schemeClr val="accent3">
                  <a:lumMod val="50000"/>
                </a:schemeClr>
              </a:solidFill>
            </a:endParaRPr>
          </a:p>
          <a:p>
            <a:r>
              <a:rPr lang="en-US" sz="1400" dirty="0" smtClean="0"/>
              <a:t>Explore methods for standardized sampling</a:t>
            </a:r>
          </a:p>
          <a:p>
            <a:r>
              <a:rPr lang="en-US" sz="1400" dirty="0" smtClean="0"/>
              <a:t>Process raw TIFF images files</a:t>
            </a:r>
          </a:p>
          <a:p>
            <a:r>
              <a:rPr lang="en-US" sz="1400" dirty="0" smtClean="0"/>
              <a:t>Obtain broader and higher volume of data for longitudinal comparison, younger age range</a:t>
            </a:r>
          </a:p>
          <a:p>
            <a:r>
              <a:rPr lang="en-US" sz="1400" dirty="0" smtClean="0"/>
              <a:t>Consider alternate non-invasive imaging techniques</a:t>
            </a:r>
          </a:p>
          <a:p>
            <a:r>
              <a:rPr lang="en-US" sz="1400" dirty="0" smtClean="0"/>
              <a:t>Include clinical meta data such as disease diagnosis, GFR, and creatinine lab values</a:t>
            </a:r>
          </a:p>
          <a:p>
            <a:pPr lvl="0">
              <a:buNone/>
            </a:pPr>
            <a:endParaRPr lang="en-US" sz="2400" dirty="0" smtClean="0">
              <a:solidFill>
                <a:schemeClr val="accent3">
                  <a:lumMod val="50000"/>
                </a:schemeClr>
              </a:solidFill>
            </a:endParaRPr>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22676" y="241069"/>
            <a:ext cx="3300900" cy="71489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latin typeface="+mn-lt"/>
              </a:rPr>
              <a:t>Introduction</a:t>
            </a:r>
            <a:endParaRPr>
              <a:latin typeface="+mn-lt"/>
            </a:endParaRPr>
          </a:p>
        </p:txBody>
      </p:sp>
      <p:sp>
        <p:nvSpPr>
          <p:cNvPr id="93" name="Google Shape;93;p14"/>
          <p:cNvSpPr txBox="1">
            <a:spLocks noGrp="1"/>
          </p:cNvSpPr>
          <p:nvPr>
            <p:ph type="body" idx="1"/>
          </p:nvPr>
        </p:nvSpPr>
        <p:spPr>
          <a:xfrm>
            <a:off x="665018" y="762694"/>
            <a:ext cx="6991003" cy="3185851"/>
          </a:xfrm>
          <a:prstGeom prst="rect">
            <a:avLst/>
          </a:prstGeom>
        </p:spPr>
        <p:txBody>
          <a:bodyPr spcFirstLastPara="1" wrap="square" lIns="91425" tIns="91425" rIns="91425" bIns="91425" anchor="t" anchorCtr="0">
            <a:normAutofit/>
          </a:bodyPr>
          <a:lstStyle/>
          <a:p>
            <a:pPr indent="-304800">
              <a:buClr>
                <a:srgbClr val="2D3B45"/>
              </a:buClr>
              <a:buSzPts val="1200"/>
              <a:buNone/>
            </a:pPr>
            <a:r>
              <a:rPr lang="en" sz="1600" b="1" dirty="0" smtClean="0">
                <a:solidFill>
                  <a:schemeClr val="accent1"/>
                </a:solidFill>
                <a:highlight>
                  <a:srgbClr val="FFFFFF"/>
                </a:highlight>
              </a:rPr>
              <a:t>Project Goal:</a:t>
            </a:r>
          </a:p>
          <a:p>
            <a:pPr marL="0" indent="0">
              <a:spcBef>
                <a:spcPts val="1200"/>
              </a:spcBef>
              <a:buFont typeface="Wingdings" pitchFamily="2" charset="2"/>
              <a:buChar char="ü"/>
            </a:pPr>
            <a:r>
              <a:rPr lang="en-US" sz="1600" dirty="0" smtClean="0"/>
              <a:t>    </a:t>
            </a:r>
            <a:r>
              <a:rPr lang="en-US" sz="1600" u="sng" dirty="0" smtClean="0"/>
              <a:t>Visualize and identify relationships between</a:t>
            </a:r>
            <a:r>
              <a:rPr lang="en-US" sz="1600" dirty="0" smtClean="0"/>
              <a:t> clinical </a:t>
            </a:r>
            <a:r>
              <a:rPr lang="en-US" sz="1600" u="sng" dirty="0" smtClean="0"/>
              <a:t>metadata</a:t>
            </a:r>
            <a:r>
              <a:rPr lang="en-US" sz="1600" dirty="0" smtClean="0"/>
              <a:t> including weight, height, gender, race, and age to the </a:t>
            </a:r>
            <a:r>
              <a:rPr lang="en-US" sz="1600" u="sng" dirty="0" smtClean="0"/>
              <a:t>characteristics of the renal image</a:t>
            </a:r>
            <a:r>
              <a:rPr lang="en-US" sz="1600" dirty="0" smtClean="0"/>
              <a:t> including size, number, and shape of the glomeruli.</a:t>
            </a:r>
          </a:p>
          <a:p>
            <a:pPr marL="0" indent="0">
              <a:spcBef>
                <a:spcPts val="1200"/>
              </a:spcBef>
              <a:buNone/>
            </a:pPr>
            <a:r>
              <a:rPr lang="en" sz="1600" b="1" dirty="0" smtClean="0">
                <a:solidFill>
                  <a:schemeClr val="accent1"/>
                </a:solidFill>
                <a:highlight>
                  <a:srgbClr val="FFFFFF"/>
                </a:highlight>
              </a:rPr>
              <a:t>    Project Importance:</a:t>
            </a:r>
            <a:endParaRPr sz="1600" b="1" smtClean="0">
              <a:solidFill>
                <a:schemeClr val="accent1"/>
              </a:solidFill>
              <a:highlight>
                <a:srgbClr val="FFFFFF"/>
              </a:highlight>
            </a:endParaRPr>
          </a:p>
          <a:p>
            <a:pPr indent="-304800">
              <a:buClr>
                <a:srgbClr val="2D3B45"/>
              </a:buClr>
              <a:buSzPts val="1200"/>
              <a:buFont typeface="Lato"/>
              <a:buChar char="★"/>
            </a:pPr>
            <a:endParaRPr lang="en-US" sz="1600" dirty="0" smtClean="0"/>
          </a:p>
          <a:p>
            <a:pPr indent="-304800">
              <a:buClr>
                <a:srgbClr val="2D3B45"/>
              </a:buClr>
              <a:buSzPts val="1200"/>
              <a:buFont typeface="Lato"/>
              <a:buChar char="★"/>
            </a:pPr>
            <a:r>
              <a:rPr lang="en-US" sz="1600" dirty="0" smtClean="0"/>
              <a:t>Discover deeper knowledge about how the kidney works </a:t>
            </a:r>
          </a:p>
          <a:p>
            <a:pPr indent="-304800">
              <a:buClr>
                <a:srgbClr val="2D3B45"/>
              </a:buClr>
              <a:buSzPts val="1200"/>
              <a:buFont typeface="Lato"/>
              <a:buChar char="★"/>
            </a:pPr>
            <a:r>
              <a:rPr lang="en-US" sz="1600" dirty="0" smtClean="0"/>
              <a:t>Identify relationships and variation across to patient samples</a:t>
            </a:r>
            <a:endParaRPr sz="1600" smtClean="0">
              <a:solidFill>
                <a:srgbClr val="2D3B45"/>
              </a:solidFill>
              <a:highlight>
                <a:srgbClr val="FFFFFF"/>
              </a:highlight>
            </a:endParaRPr>
          </a:p>
          <a:p>
            <a:pPr indent="-304800">
              <a:buClr>
                <a:srgbClr val="2D3B45"/>
              </a:buClr>
              <a:buSzPts val="1200"/>
              <a:buFont typeface="Lato"/>
              <a:buChar char="★"/>
            </a:pPr>
            <a:r>
              <a:rPr lang="en-US" sz="1600" dirty="0" smtClean="0"/>
              <a:t>Understand the potential of applying data analytics to medical imaging</a:t>
            </a:r>
          </a:p>
          <a:p>
            <a:pPr indent="-304800">
              <a:buClr>
                <a:srgbClr val="2D3B45"/>
              </a:buClr>
              <a:buSzPts val="1200"/>
              <a:buFont typeface="Lato"/>
              <a:buChar char="★"/>
            </a:pPr>
            <a:r>
              <a:rPr lang="en-US" sz="1600" dirty="0" smtClean="0"/>
              <a:t>Support medical research and clinical decision support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32757"/>
            <a:ext cx="8229600" cy="4698146"/>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smtClean="0">
                <a:solidFill>
                  <a:schemeClr val="accent3">
                    <a:lumMod val="50000"/>
                  </a:schemeClr>
                </a:solidFill>
              </a:rPr>
              <a:t>Acknowledgements</a:t>
            </a:r>
          </a:p>
          <a:p>
            <a:pPr>
              <a:buNone/>
            </a:pPr>
            <a:endParaRPr lang="en-US" sz="2400" dirty="0" smtClean="0">
              <a:solidFill>
                <a:schemeClr val="accent3">
                  <a:lumMod val="50000"/>
                </a:schemeClr>
              </a:solidFill>
            </a:endParaRPr>
          </a:p>
          <a:p>
            <a:pPr lvl="0"/>
            <a:r>
              <a:rPr lang="en-US" sz="1400" dirty="0" smtClean="0"/>
              <a:t>Course Professors, Teaching Assistants, Classmates, Lecturer</a:t>
            </a:r>
          </a:p>
          <a:p>
            <a:r>
              <a:rPr lang="en-US" sz="1400" dirty="0" smtClean="0"/>
              <a:t>Shriya Mandarapu for client advice</a:t>
            </a:r>
          </a:p>
          <a:p>
            <a:r>
              <a:rPr lang="en-US" sz="1400" dirty="0" smtClean="0"/>
              <a:t>Jess Spraggins, Vanderbilt University, is thanked for providing the dataset </a:t>
            </a:r>
          </a:p>
          <a:p>
            <a:r>
              <a:rPr lang="en-US" sz="1400" dirty="0" smtClean="0"/>
              <a:t>Nathan Patterson and Elisabeth Neumann for their effort in annotating the images.</a:t>
            </a:r>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body" idx="1"/>
          </p:nvPr>
        </p:nvSpPr>
        <p:spPr>
          <a:xfrm>
            <a:off x="496125" y="215234"/>
            <a:ext cx="7697400" cy="399908"/>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b="1" dirty="0">
                <a:solidFill>
                  <a:schemeClr val="dk1"/>
                </a:solidFill>
              </a:rPr>
              <a:t>References</a:t>
            </a:r>
            <a:endParaRPr sz="1400" b="1">
              <a:solidFill>
                <a:schemeClr val="dk1"/>
              </a:solidFill>
            </a:endParaRPr>
          </a:p>
        </p:txBody>
      </p:sp>
      <p:sp>
        <p:nvSpPr>
          <p:cNvPr id="189" name="Google Shape;189;p29"/>
          <p:cNvSpPr txBox="1"/>
          <p:nvPr/>
        </p:nvSpPr>
        <p:spPr>
          <a:xfrm>
            <a:off x="587250" y="424542"/>
            <a:ext cx="8241900" cy="4965175"/>
          </a:xfrm>
          <a:prstGeom prst="rect">
            <a:avLst/>
          </a:prstGeom>
          <a:noFill/>
          <a:ln>
            <a:noFill/>
          </a:ln>
        </p:spPr>
        <p:txBody>
          <a:bodyPr spcFirstLastPara="1" wrap="square" lIns="91425" tIns="91425" rIns="91425" bIns="91425" anchor="t" anchorCtr="0">
            <a:spAutoFit/>
          </a:bodyPr>
          <a:lstStyle/>
          <a:p>
            <a:pPr lvl="0">
              <a:lnSpc>
                <a:spcPct val="115000"/>
              </a:lnSpc>
              <a:spcBef>
                <a:spcPts val="900"/>
              </a:spcBef>
            </a:pPr>
            <a:r>
              <a:rPr lang="en-US" sz="1100" dirty="0" smtClean="0">
                <a:latin typeface="Lato"/>
                <a:ea typeface="Lato"/>
                <a:cs typeface="Lato"/>
                <a:sym typeface="Lato"/>
              </a:rPr>
              <a:t>[1] Hughson, M., Farris, A.B., Douglas-Denton, R., Hoy, W.E., &amp; Bertram, J.F. (2003). Glomerular number and size in autopsy kidneys: The relationship to birth weight. Kidney International, 63, 2113-2122. Jackson, MS: University of Mississippi Medical Center; Clayton, Victoria, Australia: Department of Anatomy and Cell Biology, Monash University; Brisbane, Australia: Centre for Chronic Disease, University of Queensland.</a:t>
            </a:r>
          </a:p>
          <a:p>
            <a:pPr lvl="0">
              <a:lnSpc>
                <a:spcPct val="115000"/>
              </a:lnSpc>
              <a:spcBef>
                <a:spcPts val="900"/>
              </a:spcBef>
            </a:pPr>
            <a:r>
              <a:rPr lang="en-US" sz="1100" dirty="0" smtClean="0">
                <a:latin typeface="Lato"/>
                <a:ea typeface="Lato"/>
                <a:cs typeface="Lato"/>
                <a:sym typeface="Lato"/>
              </a:rPr>
              <a:t>[2] Nyengaard, J.R. &amp;Bendtsen, T.F. (1992). Glomerular Number and Size in Relation to Age, Kidney Weight, and Body Surface in Normal Man. The Anatomical Record, 232, 194-201. Aarhus, Denmark: Stereological Research Laboratory, University Institute of Pathology and 2nd. University Clinic of Internal Medicine, Institute of Experimental Clinical Research, Aarhus University.</a:t>
            </a:r>
          </a:p>
          <a:p>
            <a:pPr lvl="0">
              <a:lnSpc>
                <a:spcPct val="115000"/>
              </a:lnSpc>
              <a:spcBef>
                <a:spcPts val="900"/>
              </a:spcBef>
            </a:pPr>
            <a:r>
              <a:rPr lang="en-US" sz="1100" dirty="0" smtClean="0">
                <a:latin typeface="Lato"/>
                <a:ea typeface="Lato"/>
                <a:cs typeface="Lato"/>
                <a:sym typeface="Lato"/>
              </a:rPr>
              <a:t>[3] Hoy, W.E., Douglas-Denton, R.N., Hughson, M.D., Cass, A., Johnson, K., &amp; Bertram, J.F. (2003). A stereological study of glomerular number and volume: Preliminary findings in a multiracial study of kidneys at autopsy. Kidney International, 63(Suppl 83), S31-S37. Darwin, Northern Territory, Australia: Renal Unit, Menzies School of Health Research; Melbourne, Victoria, Australia: Department of Anatomy and Cell Biology, Monash University; Jackson, Mississippi, USA: Department of Pathology, University of Mississippi Medical Center.</a:t>
            </a:r>
          </a:p>
          <a:p>
            <a:pPr lvl="0">
              <a:lnSpc>
                <a:spcPct val="115000"/>
              </a:lnSpc>
              <a:spcBef>
                <a:spcPts val="900"/>
              </a:spcBef>
            </a:pPr>
            <a:r>
              <a:rPr lang="en-US" sz="1100" dirty="0" smtClean="0">
                <a:latin typeface="Lato"/>
                <a:ea typeface="Lato"/>
                <a:cs typeface="Lato"/>
                <a:sym typeface="Lato"/>
              </a:rPr>
              <a:t>[4] Andrew S. Levey, MD, Josef Coresh, MD, PhD, MHS, Tom Greene, PhD, Lesley A. Stevens, MD, MS, Yaping (Lucy) Zhang, MS, Stephen Hendriksen, BA, John W. Kusek, PhD,  &amp;  Frederick Van Lente, PhD (15 August 2006). Using Standardized Serum Creatinine Values in the Modification of Diet in Renal Disease Study Equation for Estimating Glomerular Filtration Rate, Annals of Internal Medicine, Volume 145, Issue 4, 247-254, </a:t>
            </a:r>
            <a:r>
              <a:rPr lang="en-US" sz="1100" dirty="0" smtClean="0">
                <a:latin typeface="Lato"/>
                <a:ea typeface="Lato"/>
                <a:cs typeface="Lato"/>
                <a:sym typeface="Lato"/>
                <a:hlinkClick r:id="rId3"/>
              </a:rPr>
              <a:t>https://doi.org/10.7326/0003-4819-145-4-200608150-00004</a:t>
            </a:r>
            <a:r>
              <a:rPr lang="en-US" sz="1100" dirty="0" smtClean="0">
                <a:latin typeface="Lato"/>
                <a:ea typeface="Lato"/>
                <a:cs typeface="Lato"/>
                <a:sym typeface="Lato"/>
              </a:rPr>
              <a:t>.</a:t>
            </a:r>
          </a:p>
          <a:p>
            <a:pPr>
              <a:lnSpc>
                <a:spcPct val="115000"/>
              </a:lnSpc>
              <a:spcBef>
                <a:spcPts val="900"/>
              </a:spcBef>
            </a:pPr>
            <a:r>
              <a:rPr lang="en-US" sz="1100" dirty="0" smtClean="0">
                <a:latin typeface="Lato"/>
                <a:ea typeface="Lato"/>
                <a:cs typeface="Lato"/>
                <a:sym typeface="Lato"/>
              </a:rPr>
              <a:t>[5] Leah L. Godwin, Yingnan Ju, Naveksha Sood, Yashvardhan Jain, Ellen M. Quardokus, Andreas Bueckle, Teri Longacre, Aaron Horning, Yiing Lin, Edward D. Esplin, John W. Hickey, Michael P. Snyder, N. Heath Patterson, Jeffrey M. Spraggins, Katy Börner. 2021. “Robust and generalizable segmentation of human functional tissue units.”bioRxiv 2021.11.09.467810; doi: 10.1101/2021.11.09.467810 .</a:t>
            </a:r>
          </a:p>
          <a:p>
            <a:pPr lvl="0">
              <a:lnSpc>
                <a:spcPct val="115000"/>
              </a:lnSpc>
              <a:spcBef>
                <a:spcPts val="900"/>
              </a:spcBef>
            </a:pPr>
            <a:endParaRPr lang="en-US" sz="1100" dirty="0" smtClean="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49" y="400050"/>
            <a:ext cx="8229600" cy="800100"/>
          </a:xfrm>
        </p:spPr>
        <p:txBody>
          <a:bodyPr>
            <a:normAutofit/>
          </a:bodyPr>
          <a:lstStyle/>
          <a:p>
            <a:r>
              <a:rPr lang="en-US" sz="1400" dirty="0" smtClean="0">
                <a:latin typeface="+mn-lt"/>
              </a:rPr>
              <a:t>References – External Sites</a:t>
            </a:r>
            <a:endParaRPr lang="en-US" sz="1400" dirty="0">
              <a:latin typeface="+mn-lt"/>
            </a:endParaRPr>
          </a:p>
        </p:txBody>
      </p:sp>
      <p:sp>
        <p:nvSpPr>
          <p:cNvPr id="3" name="Content Placeholder 2"/>
          <p:cNvSpPr>
            <a:spLocks noGrp="1"/>
          </p:cNvSpPr>
          <p:nvPr>
            <p:ph sz="quarter" idx="1"/>
          </p:nvPr>
        </p:nvSpPr>
        <p:spPr>
          <a:xfrm>
            <a:off x="457200" y="1188720"/>
            <a:ext cx="8229600" cy="3742182"/>
          </a:xfrm>
        </p:spPr>
        <p:txBody>
          <a:bodyPr>
            <a:normAutofit/>
          </a:bodyPr>
          <a:lstStyle/>
          <a:p>
            <a:pPr lvl="0">
              <a:lnSpc>
                <a:spcPct val="115000"/>
              </a:lnSpc>
              <a:spcBef>
                <a:spcPts val="900"/>
              </a:spcBef>
            </a:pPr>
            <a:r>
              <a:rPr lang="en-US" sz="1400" b="1" dirty="0" smtClean="0">
                <a:ea typeface="Lato"/>
                <a:cs typeface="Lato"/>
                <a:sym typeface="Lato"/>
              </a:rPr>
              <a:t>Dataset</a:t>
            </a:r>
            <a:r>
              <a:rPr lang="en-US" sz="1400" dirty="0" smtClean="0">
                <a:ea typeface="Lato"/>
                <a:cs typeface="Lato"/>
                <a:sym typeface="Lato"/>
              </a:rPr>
              <a:t>: https://www.kaggle.com/c/hubmap-kidney-segmentation/data </a:t>
            </a:r>
          </a:p>
          <a:p>
            <a:pPr lvl="0">
              <a:lnSpc>
                <a:spcPct val="115000"/>
              </a:lnSpc>
              <a:spcBef>
                <a:spcPts val="900"/>
              </a:spcBef>
            </a:pPr>
            <a:r>
              <a:rPr lang="en-US" sz="1400" b="1" dirty="0" smtClean="0">
                <a:ea typeface="Lato"/>
                <a:cs typeface="Lato"/>
                <a:sym typeface="Lato"/>
              </a:rPr>
              <a:t>Kaggle</a:t>
            </a:r>
            <a:r>
              <a:rPr lang="en-US" sz="1400" dirty="0" smtClean="0">
                <a:ea typeface="Lato"/>
                <a:cs typeface="Lato"/>
                <a:sym typeface="Lato"/>
              </a:rPr>
              <a:t> Competition: https://www.kaggle.com/c/hubmap-kidney-segmentation </a:t>
            </a:r>
          </a:p>
          <a:p>
            <a:pPr lvl="0">
              <a:lnSpc>
                <a:spcPct val="115000"/>
              </a:lnSpc>
              <a:spcBef>
                <a:spcPts val="900"/>
              </a:spcBef>
            </a:pPr>
            <a:r>
              <a:rPr lang="en-US" sz="1400" b="1" dirty="0" smtClean="0">
                <a:ea typeface="Lato"/>
                <a:cs typeface="Lato"/>
                <a:sym typeface="Lato"/>
              </a:rPr>
              <a:t>Dataset</a:t>
            </a:r>
            <a:r>
              <a:rPr lang="en-US" sz="1400" dirty="0" smtClean="0">
                <a:ea typeface="Lato"/>
                <a:cs typeface="Lato"/>
                <a:sym typeface="Lato"/>
              </a:rPr>
              <a:t> </a:t>
            </a:r>
            <a:r>
              <a:rPr lang="en-US" sz="1400" b="1" dirty="0" smtClean="0">
                <a:ea typeface="Lato"/>
                <a:cs typeface="Lato"/>
                <a:sym typeface="Lato"/>
              </a:rPr>
              <a:t>Details</a:t>
            </a:r>
            <a:r>
              <a:rPr lang="en-US" sz="1400" dirty="0" smtClean="0">
                <a:ea typeface="Lato"/>
                <a:cs typeface="Lato"/>
                <a:sym typeface="Lato"/>
              </a:rPr>
              <a:t>: https://www.kaggle.com/leahscherschel/dataset-details</a:t>
            </a:r>
          </a:p>
          <a:p>
            <a:pPr lvl="0">
              <a:lnSpc>
                <a:spcPct val="115000"/>
              </a:lnSpc>
              <a:spcBef>
                <a:spcPts val="900"/>
              </a:spcBef>
            </a:pPr>
            <a:r>
              <a:rPr lang="en-US" sz="1400" b="1" dirty="0" smtClean="0">
                <a:ea typeface="Lato"/>
                <a:cs typeface="Lato"/>
                <a:sym typeface="Lato"/>
              </a:rPr>
              <a:t>Glomeruli Detection</a:t>
            </a:r>
            <a:r>
              <a:rPr lang="en-US" sz="1400" dirty="0" smtClean="0">
                <a:ea typeface="Lato"/>
                <a:cs typeface="Lato"/>
                <a:sym typeface="Lato"/>
              </a:rPr>
              <a:t> </a:t>
            </a:r>
            <a:r>
              <a:rPr lang="en-US" sz="1400" b="1" dirty="0" smtClean="0">
                <a:ea typeface="Lato"/>
                <a:cs typeface="Lato"/>
                <a:sym typeface="Lato"/>
              </a:rPr>
              <a:t>Related Works</a:t>
            </a:r>
            <a:r>
              <a:rPr lang="en-US" sz="1400" dirty="0" smtClean="0">
                <a:ea typeface="Lato"/>
                <a:cs typeface="Lato"/>
                <a:sym typeface="Lato"/>
              </a:rPr>
              <a:t>: https://www.kaggle.com/leahscherschel/glomeruli-detection-related-works </a:t>
            </a:r>
          </a:p>
          <a:p>
            <a:pPr lvl="0">
              <a:lnSpc>
                <a:spcPct val="115000"/>
              </a:lnSpc>
              <a:spcBef>
                <a:spcPts val="900"/>
              </a:spcBef>
            </a:pPr>
            <a:r>
              <a:rPr lang="en-US" sz="1400" b="1" dirty="0" smtClean="0">
                <a:ea typeface="Lato"/>
                <a:cs typeface="Lato"/>
                <a:sym typeface="Lato"/>
              </a:rPr>
              <a:t>Shoelace</a:t>
            </a:r>
            <a:r>
              <a:rPr lang="en-US" sz="1400" dirty="0" smtClean="0">
                <a:ea typeface="Lato"/>
                <a:cs typeface="Lato"/>
                <a:sym typeface="Lato"/>
              </a:rPr>
              <a:t> </a:t>
            </a:r>
            <a:r>
              <a:rPr lang="en-US" sz="1400" b="1" dirty="0" smtClean="0">
                <a:ea typeface="Lato"/>
                <a:cs typeface="Lato"/>
                <a:sym typeface="Lato"/>
              </a:rPr>
              <a:t>Formula</a:t>
            </a:r>
            <a:r>
              <a:rPr lang="en-US" sz="1400" dirty="0" smtClean="0">
                <a:ea typeface="Lato"/>
                <a:cs typeface="Lato"/>
                <a:sym typeface="Lato"/>
              </a:rPr>
              <a:t>: https://en.wikipedia.org/wiki/Shoelace_formula </a:t>
            </a:r>
          </a:p>
          <a:p>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22675" y="241069"/>
            <a:ext cx="6594591" cy="71489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latin typeface="+mn-lt"/>
              </a:rPr>
              <a:t>Background: Glomeruli &amp; Cortex</a:t>
            </a:r>
            <a:endParaRPr>
              <a:latin typeface="+mn-lt"/>
            </a:endParaRPr>
          </a:p>
        </p:txBody>
      </p:sp>
      <p:sp>
        <p:nvSpPr>
          <p:cNvPr id="93" name="Google Shape;93;p14"/>
          <p:cNvSpPr txBox="1">
            <a:spLocks noGrp="1"/>
          </p:cNvSpPr>
          <p:nvPr>
            <p:ph type="body" idx="1"/>
          </p:nvPr>
        </p:nvSpPr>
        <p:spPr>
          <a:xfrm>
            <a:off x="573579" y="1086890"/>
            <a:ext cx="6020312" cy="2462645"/>
          </a:xfrm>
          <a:prstGeom prst="rect">
            <a:avLst/>
          </a:prstGeom>
        </p:spPr>
        <p:txBody>
          <a:bodyPr spcFirstLastPara="1" wrap="square" lIns="91425" tIns="91425" rIns="91425" bIns="91425" anchor="t" anchorCtr="0">
            <a:noAutofit/>
          </a:bodyPr>
          <a:lstStyle/>
          <a:p>
            <a:pPr indent="-304800">
              <a:buClr>
                <a:srgbClr val="2D3B45"/>
              </a:buClr>
              <a:buSzPts val="1200"/>
              <a:buNone/>
            </a:pPr>
            <a:r>
              <a:rPr lang="en-US" sz="1400" b="1" dirty="0" smtClean="0">
                <a:solidFill>
                  <a:schemeClr val="accent1"/>
                </a:solidFill>
                <a:highlight>
                  <a:srgbClr val="FFFFFF"/>
                </a:highlight>
              </a:rPr>
              <a:t>Key Medical Terms:</a:t>
            </a:r>
          </a:p>
          <a:p>
            <a:pPr indent="-304800">
              <a:buClr>
                <a:srgbClr val="2D3B45"/>
              </a:buClr>
              <a:buSzPts val="1200"/>
              <a:buNone/>
            </a:pPr>
            <a:endParaRPr lang="en-US" sz="1400" b="1" dirty="0" smtClean="0">
              <a:solidFill>
                <a:schemeClr val="accent3"/>
              </a:solidFill>
              <a:highlight>
                <a:srgbClr val="FFFFFF"/>
              </a:highlight>
            </a:endParaRPr>
          </a:p>
          <a:p>
            <a:pPr indent="-304800">
              <a:buClr>
                <a:srgbClr val="2D3B45"/>
              </a:buClr>
              <a:buSzPts val="1200"/>
            </a:pPr>
            <a:r>
              <a:rPr lang="en" sz="1400" b="1" dirty="0" smtClean="0">
                <a:solidFill>
                  <a:srgbClr val="2D3B45"/>
                </a:solidFill>
                <a:highlight>
                  <a:srgbClr val="FFFFFF"/>
                </a:highlight>
              </a:rPr>
              <a:t>Glomeruli </a:t>
            </a:r>
            <a:r>
              <a:rPr lang="en" sz="1400" dirty="0">
                <a:solidFill>
                  <a:srgbClr val="2D3B45"/>
                </a:solidFill>
                <a:highlight>
                  <a:srgbClr val="FFFFFF"/>
                </a:highlight>
              </a:rPr>
              <a:t>are the high functioning </a:t>
            </a:r>
            <a:r>
              <a:rPr lang="en" sz="1400" dirty="0" smtClean="0">
                <a:solidFill>
                  <a:srgbClr val="2D3B45"/>
                </a:solidFill>
                <a:highlight>
                  <a:srgbClr val="FFFFFF"/>
                </a:highlight>
              </a:rPr>
              <a:t>clusters of capillaries in </a:t>
            </a:r>
            <a:r>
              <a:rPr lang="en" sz="1400" dirty="0">
                <a:solidFill>
                  <a:srgbClr val="2D3B45"/>
                </a:solidFill>
                <a:highlight>
                  <a:srgbClr val="FFFFFF"/>
                </a:highlight>
              </a:rPr>
              <a:t>the kidney responsible for cleaning the blood and </a:t>
            </a:r>
            <a:r>
              <a:rPr lang="en" sz="1400" dirty="0" smtClean="0">
                <a:solidFill>
                  <a:srgbClr val="2D3B45"/>
                </a:solidFill>
                <a:highlight>
                  <a:srgbClr val="FFFFFF"/>
                </a:highlight>
              </a:rPr>
              <a:t>filtering the </a:t>
            </a:r>
            <a:r>
              <a:rPr lang="en" sz="1400" dirty="0">
                <a:solidFill>
                  <a:srgbClr val="2D3B45"/>
                </a:solidFill>
                <a:highlight>
                  <a:srgbClr val="FFFFFF"/>
                </a:highlight>
              </a:rPr>
              <a:t>waste </a:t>
            </a:r>
            <a:r>
              <a:rPr lang="en" sz="1400" dirty="0" smtClean="0">
                <a:solidFill>
                  <a:srgbClr val="2D3B45"/>
                </a:solidFill>
                <a:highlight>
                  <a:srgbClr val="FFFFFF"/>
                </a:highlight>
              </a:rPr>
              <a:t> </a:t>
            </a:r>
          </a:p>
          <a:p>
            <a:pPr indent="-304800">
              <a:buClr>
                <a:srgbClr val="2D3B45"/>
              </a:buClr>
              <a:buSzPts val="1200"/>
            </a:pPr>
            <a:endParaRPr sz="1400">
              <a:solidFill>
                <a:srgbClr val="2D3B45"/>
              </a:solidFill>
              <a:highlight>
                <a:srgbClr val="FFFFFF"/>
              </a:highlight>
            </a:endParaRPr>
          </a:p>
          <a:p>
            <a:pPr indent="-304800">
              <a:buClr>
                <a:srgbClr val="2D3B45"/>
              </a:buClr>
              <a:buSzPts val="1200"/>
            </a:pPr>
            <a:r>
              <a:rPr lang="en" sz="1400" dirty="0">
                <a:solidFill>
                  <a:srgbClr val="2D3B45"/>
                </a:solidFill>
                <a:highlight>
                  <a:srgbClr val="FFFFFF"/>
                </a:highlight>
              </a:rPr>
              <a:t>The kidney is composed of the </a:t>
            </a:r>
            <a:r>
              <a:rPr lang="en" sz="1400" dirty="0" smtClean="0">
                <a:solidFill>
                  <a:srgbClr val="2D3B45"/>
                </a:solidFill>
                <a:highlight>
                  <a:srgbClr val="FFFFFF"/>
                </a:highlight>
              </a:rPr>
              <a:t>outer </a:t>
            </a:r>
            <a:r>
              <a:rPr lang="en" sz="1400" b="1" dirty="0" smtClean="0">
                <a:solidFill>
                  <a:srgbClr val="2D3B45"/>
                </a:solidFill>
                <a:highlight>
                  <a:srgbClr val="FFFFFF"/>
                </a:highlight>
              </a:rPr>
              <a:t>cortex </a:t>
            </a:r>
            <a:r>
              <a:rPr lang="en" sz="1400" dirty="0">
                <a:solidFill>
                  <a:srgbClr val="2D3B45"/>
                </a:solidFill>
                <a:highlight>
                  <a:srgbClr val="FFFFFF"/>
                </a:highlight>
              </a:rPr>
              <a:t>which </a:t>
            </a:r>
            <a:r>
              <a:rPr lang="en" sz="1400" dirty="0" smtClean="0">
                <a:solidFill>
                  <a:srgbClr val="2D3B45"/>
                </a:solidFill>
                <a:highlight>
                  <a:srgbClr val="FFFFFF"/>
                </a:highlight>
              </a:rPr>
              <a:t>contains </a:t>
            </a:r>
            <a:r>
              <a:rPr lang="en" sz="1400" dirty="0">
                <a:solidFill>
                  <a:srgbClr val="2D3B45"/>
                </a:solidFill>
                <a:highlight>
                  <a:srgbClr val="FFFFFF"/>
                </a:highlight>
              </a:rPr>
              <a:t>the glomeruli, and the </a:t>
            </a:r>
            <a:r>
              <a:rPr lang="en" sz="1400" dirty="0" smtClean="0">
                <a:solidFill>
                  <a:srgbClr val="2D3B45"/>
                </a:solidFill>
                <a:highlight>
                  <a:srgbClr val="FFFFFF"/>
                </a:highlight>
              </a:rPr>
              <a:t>inner medulla</a:t>
            </a:r>
            <a:r>
              <a:rPr lang="en" sz="1400" b="1" dirty="0" smtClean="0">
                <a:solidFill>
                  <a:srgbClr val="2D3B45"/>
                </a:solidFill>
                <a:highlight>
                  <a:srgbClr val="FFFFFF"/>
                </a:highlight>
              </a:rPr>
              <a:t> </a:t>
            </a:r>
            <a:r>
              <a:rPr lang="en" sz="1400" dirty="0">
                <a:solidFill>
                  <a:srgbClr val="2D3B45"/>
                </a:solidFill>
                <a:highlight>
                  <a:srgbClr val="FFFFFF"/>
                </a:highlight>
              </a:rPr>
              <a:t>which houses other cells for </a:t>
            </a:r>
            <a:r>
              <a:rPr lang="en" sz="1400" dirty="0" smtClean="0">
                <a:solidFill>
                  <a:srgbClr val="2D3B45"/>
                </a:solidFill>
                <a:highlight>
                  <a:srgbClr val="FFFFFF"/>
                </a:highlight>
              </a:rPr>
              <a:t>expelling </a:t>
            </a:r>
            <a:r>
              <a:rPr lang="en" sz="1400" dirty="0">
                <a:solidFill>
                  <a:srgbClr val="2D3B45"/>
                </a:solidFill>
                <a:highlight>
                  <a:srgbClr val="FFFFFF"/>
                </a:highlight>
              </a:rPr>
              <a:t>the waste </a:t>
            </a:r>
            <a:r>
              <a:rPr lang="en" sz="1400" dirty="0" smtClean="0">
                <a:solidFill>
                  <a:srgbClr val="2D3B45"/>
                </a:solidFill>
                <a:highlight>
                  <a:srgbClr val="FFFFFF"/>
                </a:highlight>
              </a:rPr>
              <a:t>and processing </a:t>
            </a:r>
            <a:r>
              <a:rPr lang="en" sz="1400" dirty="0">
                <a:solidFill>
                  <a:srgbClr val="2D3B45"/>
                </a:solidFill>
                <a:highlight>
                  <a:srgbClr val="FFFFFF"/>
                </a:highlight>
              </a:rPr>
              <a:t>urine. </a:t>
            </a:r>
            <a:endParaRPr lang="en" sz="1400" dirty="0" smtClean="0">
              <a:solidFill>
                <a:srgbClr val="2D3B45"/>
              </a:solidFill>
              <a:highlight>
                <a:srgbClr val="FFFFFF"/>
              </a:highlight>
            </a:endParaRPr>
          </a:p>
          <a:p>
            <a:pPr indent="-304800">
              <a:buClr>
                <a:srgbClr val="2D3B45"/>
              </a:buClr>
              <a:buSzPts val="1200"/>
            </a:pPr>
            <a:endParaRPr lang="en" sz="1400" dirty="0" smtClean="0">
              <a:solidFill>
                <a:srgbClr val="2D3B45"/>
              </a:solidFill>
              <a:highlight>
                <a:srgbClr val="FFFFFF"/>
              </a:highlight>
            </a:endParaRPr>
          </a:p>
          <a:p>
            <a:pPr indent="-304800">
              <a:buClr>
                <a:srgbClr val="2D3B45"/>
              </a:buClr>
              <a:buSzPts val="1200"/>
              <a:buNone/>
            </a:pPr>
            <a:endParaRPr lang="en-US" sz="1400" b="1" dirty="0" smtClean="0">
              <a:solidFill>
                <a:srgbClr val="2D3B45"/>
              </a:solidFill>
              <a:highlight>
                <a:srgbClr val="FFFFFF"/>
              </a:highlight>
            </a:endParaRPr>
          </a:p>
        </p:txBody>
      </p:sp>
      <p:pic>
        <p:nvPicPr>
          <p:cNvPr id="94" name="Google Shape;94;p14"/>
          <p:cNvPicPr preferRelativeResize="0"/>
          <p:nvPr/>
        </p:nvPicPr>
        <p:blipFill>
          <a:blip r:embed="rId3">
            <a:alphaModFix/>
          </a:blip>
          <a:stretch>
            <a:fillRect/>
          </a:stretch>
        </p:blipFill>
        <p:spPr>
          <a:xfrm>
            <a:off x="6742064" y="1970116"/>
            <a:ext cx="2113869" cy="14797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p16"/>
          <p:cNvSpPr txBox="1">
            <a:spLocks/>
          </p:cNvSpPr>
          <p:nvPr/>
        </p:nvSpPr>
        <p:spPr>
          <a:xfrm>
            <a:off x="687886" y="312811"/>
            <a:ext cx="7688400" cy="535200"/>
          </a:xfrm>
          <a:prstGeom prst="rect">
            <a:avLst/>
          </a:prstGeom>
        </p:spPr>
        <p:txBody>
          <a:bodyPr spcFirstLastPara="1" vert="horz" wrap="square" lIns="91425" tIns="91425" rIns="91425" bIns="91425" anchor="t" anchorCtr="0">
            <a:normAutofit fontScale="97500" lnSpcReduction="10000"/>
          </a:bodyPr>
          <a:lstStyle/>
          <a:p>
            <a:pPr marL="0" marR="0" lvl="0" indent="0" algn="l" defTabSz="914400" rtl="0" eaLnBrk="1" fontAlgn="auto" latinLnBrk="0" hangingPunct="1">
              <a:lnSpc>
                <a:spcPct val="100000"/>
              </a:lnSpc>
              <a:spcBef>
                <a:spcPts val="0"/>
              </a:spcBef>
              <a:spcAft>
                <a:spcPts val="0"/>
              </a:spcAft>
              <a:buClrTx/>
              <a:buSzPts val="2600"/>
              <a:buFontTx/>
              <a:buNone/>
              <a:tabLst/>
              <a:defRPr/>
            </a:pPr>
            <a:r>
              <a:rPr kumimoji="0" lang="en-US" sz="2600" b="0" i="0" u="none" strike="noStrike" kern="1200" cap="none" spc="0" normalizeH="0" baseline="0" noProof="0" dirty="0" smtClean="0">
                <a:ln>
                  <a:noFill/>
                </a:ln>
                <a:solidFill>
                  <a:schemeClr val="tx2"/>
                </a:solidFill>
                <a:effectLst/>
                <a:uLnTx/>
                <a:uFillTx/>
                <a:latin typeface="+mn-lt"/>
                <a:ea typeface="+mj-ea"/>
                <a:cs typeface="+mj-cs"/>
              </a:rPr>
              <a:t>Related Work</a:t>
            </a:r>
            <a:endParaRPr kumimoji="0" lang="en-US" sz="2600" b="0" i="0" u="none" strike="noStrike" kern="1200" cap="none" spc="0" normalizeH="0" baseline="0" noProof="0" dirty="0">
              <a:ln>
                <a:noFill/>
              </a:ln>
              <a:solidFill>
                <a:schemeClr val="tx2"/>
              </a:solidFill>
              <a:effectLst/>
              <a:uLnTx/>
              <a:uFillTx/>
              <a:latin typeface="+mn-lt"/>
              <a:ea typeface="+mj-ea"/>
              <a:cs typeface="+mj-cs"/>
            </a:endParaRPr>
          </a:p>
        </p:txBody>
      </p:sp>
      <p:sp>
        <p:nvSpPr>
          <p:cNvPr id="6" name="Google Shape;108;p16"/>
          <p:cNvSpPr txBox="1">
            <a:spLocks/>
          </p:cNvSpPr>
          <p:nvPr/>
        </p:nvSpPr>
        <p:spPr>
          <a:xfrm>
            <a:off x="141317" y="1097280"/>
            <a:ext cx="8711738" cy="2743931"/>
          </a:xfrm>
          <a:prstGeom prst="rect">
            <a:avLst/>
          </a:prstGeom>
        </p:spPr>
        <p:txBody>
          <a:bodyPr spcFirstLastPara="1" wrap="square" lIns="91425" tIns="91425" rIns="91425" bIns="91425" anchor="t" anchorCtr="0">
            <a:normAutofit/>
          </a:bodyPr>
          <a:lstStyle/>
          <a:p>
            <a:pPr marL="698500" marR="0" lvl="0" indent="-304800" defTabSz="914400" rtl="0" eaLnBrk="1" fontAlgn="auto" latinLnBrk="0" hangingPunct="1">
              <a:lnSpc>
                <a:spcPct val="100000"/>
              </a:lnSpc>
              <a:spcBef>
                <a:spcPts val="0"/>
              </a:spcBef>
              <a:spcAft>
                <a:spcPts val="0"/>
              </a:spcAft>
              <a:buClr>
                <a:srgbClr val="2D3B45"/>
              </a:buClr>
              <a:buSzPts val="1200"/>
              <a:tabLst/>
              <a:defRPr/>
            </a:pPr>
            <a:r>
              <a:rPr kumimoji="0" lang="en-US" sz="1200" b="1" i="0" u="none" strike="noStrike" kern="1200" cap="none" spc="0" normalizeH="0" baseline="0" noProof="0" dirty="0" smtClean="0">
                <a:ln>
                  <a:noFill/>
                </a:ln>
                <a:solidFill>
                  <a:schemeClr val="accent1"/>
                </a:solidFill>
                <a:effectLst/>
                <a:highlight>
                  <a:srgbClr val="FFFFFF"/>
                </a:highlight>
                <a:uLnTx/>
                <a:uFillTx/>
                <a:latin typeface="+mn-lt"/>
                <a:ea typeface="+mn-ea"/>
                <a:cs typeface="+mn-cs"/>
              </a:rPr>
              <a:t>Take-Away Findings from Past Research</a:t>
            </a:r>
            <a:r>
              <a:rPr kumimoji="0" lang="en-US" sz="1200" b="0" i="0" u="none" strike="noStrike" kern="1200" cap="none" spc="0" normalizeH="0" baseline="0" noProof="0" dirty="0" smtClean="0">
                <a:ln>
                  <a:noFill/>
                </a:ln>
                <a:solidFill>
                  <a:schemeClr val="accent1"/>
                </a:solidFill>
                <a:effectLst/>
                <a:highlight>
                  <a:srgbClr val="FFFFFF"/>
                </a:highlight>
                <a:uLnTx/>
                <a:uFillTx/>
                <a:latin typeface="+mn-lt"/>
                <a:ea typeface="+mn-ea"/>
                <a:cs typeface="+mn-cs"/>
              </a:rPr>
              <a:t>:</a:t>
            </a:r>
          </a:p>
          <a:p>
            <a:pPr marL="698500" marR="0" lvl="0" indent="-304800" algn="ctr" defTabSz="914400" rtl="0" eaLnBrk="1" fontAlgn="auto" latinLnBrk="0" hangingPunct="1">
              <a:lnSpc>
                <a:spcPct val="100000"/>
              </a:lnSpc>
              <a:spcBef>
                <a:spcPts val="0"/>
              </a:spcBef>
              <a:spcAft>
                <a:spcPts val="0"/>
              </a:spcAft>
              <a:buClr>
                <a:srgbClr val="2D3B45"/>
              </a:buClr>
              <a:buSzPts val="1200"/>
              <a:tabLst/>
              <a:defRPr/>
            </a:pP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698500" lvl="1" indent="-304800">
              <a:buClr>
                <a:srgbClr val="2D3B45"/>
              </a:buClr>
              <a:buSzPts val="1200"/>
              <a:buFont typeface="Georgia"/>
              <a:buAutoNum type="arabicPeriod"/>
              <a:defRPr/>
            </a:pP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The relationship between </a:t>
            </a:r>
            <a:r>
              <a:rPr kumimoji="0" lang="en-US" sz="1200" b="1" i="0" u="sng" strike="noStrike" kern="1200" cap="none" spc="0" normalizeH="0" baseline="0" noProof="0" dirty="0" smtClean="0">
                <a:ln>
                  <a:noFill/>
                </a:ln>
                <a:solidFill>
                  <a:srgbClr val="2D3B45"/>
                </a:solidFill>
                <a:effectLst/>
                <a:highlight>
                  <a:srgbClr val="FFFFFF"/>
                </a:highlight>
                <a:uLnTx/>
                <a:uFillTx/>
                <a:latin typeface="+mn-lt"/>
                <a:ea typeface="+mn-ea"/>
                <a:cs typeface="+mn-cs"/>
              </a:rPr>
              <a:t>age</a:t>
            </a: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or body mass index (BMI) </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and </a:t>
            </a: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glomeruli number</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may be negatively correlated.</a:t>
            </a:r>
          </a:p>
          <a:p>
            <a:pPr marL="698500" lvl="1" indent="-304800">
              <a:buClr>
                <a:srgbClr val="2D3B45"/>
              </a:buClr>
              <a:buSzPts val="1200"/>
              <a:buFont typeface="Georgia"/>
              <a:buAutoNum type="arabicPeriod"/>
              <a:defRPr/>
            </a:pP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Glomeruli number and gender or</a:t>
            </a:r>
            <a:r>
              <a:rPr kumimoji="0" lang="en-US" sz="1200" b="1" i="0" u="none" strike="noStrike" kern="1200" cap="none" spc="0" normalizeH="0" noProof="0" dirty="0" smtClean="0">
                <a:ln>
                  <a:noFill/>
                </a:ln>
                <a:solidFill>
                  <a:srgbClr val="2D3B45"/>
                </a:solidFill>
                <a:effectLst/>
                <a:highlight>
                  <a:srgbClr val="FFFFFF"/>
                </a:highlight>
                <a:uLnTx/>
                <a:uFillTx/>
                <a:latin typeface="+mn-lt"/>
                <a:ea typeface="+mn-ea"/>
                <a:cs typeface="+mn-cs"/>
              </a:rPr>
              <a:t> race</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should not have a statistically significant relationship.</a:t>
            </a:r>
          </a:p>
          <a:p>
            <a:pPr marL="698500" lvl="1" indent="-304800">
              <a:buClr>
                <a:srgbClr val="2D3B45"/>
              </a:buClr>
              <a:buSzPts val="1200"/>
              <a:buFont typeface="Georgia"/>
              <a:buAutoNum type="arabicPeriod"/>
              <a:defRPr/>
            </a:pPr>
            <a:r>
              <a:rPr lang="en-US" sz="1200" kern="1200" dirty="0" smtClean="0">
                <a:solidFill>
                  <a:srgbClr val="2D3B45"/>
                </a:solidFill>
                <a:highlight>
                  <a:srgbClr val="FFFFFF"/>
                </a:highlight>
                <a:latin typeface="+mn-lt"/>
                <a:ea typeface="+mn-ea"/>
                <a:cs typeface="+mn-cs"/>
              </a:rPr>
              <a:t>Glomerular </a:t>
            </a:r>
            <a:r>
              <a:rPr lang="en-US" sz="1200" b="1" kern="1200" dirty="0" smtClean="0">
                <a:solidFill>
                  <a:srgbClr val="2D3B45"/>
                </a:solidFill>
                <a:highlight>
                  <a:srgbClr val="FFFFFF"/>
                </a:highlight>
                <a:latin typeface="+mn-lt"/>
                <a:ea typeface="+mn-ea"/>
                <a:cs typeface="+mn-cs"/>
              </a:rPr>
              <a:t>count and volume</a:t>
            </a:r>
            <a:r>
              <a:rPr lang="en-US" sz="1200" kern="1200" dirty="0" smtClean="0">
                <a:solidFill>
                  <a:srgbClr val="2D3B45"/>
                </a:solidFill>
                <a:highlight>
                  <a:srgbClr val="FFFFFF"/>
                </a:highlight>
                <a:latin typeface="+mn-lt"/>
                <a:ea typeface="+mn-ea"/>
                <a:cs typeface="+mn-cs"/>
              </a:rPr>
              <a:t> should be negatively correlated</a:t>
            </a: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0" marR="0" lvl="0" indent="0" algn="ctr" defTabSz="914400" rtl="0" eaLnBrk="1" fontAlgn="auto" latinLnBrk="0" hangingPunct="1">
              <a:lnSpc>
                <a:spcPct val="100000"/>
              </a:lnSpc>
              <a:spcBef>
                <a:spcPts val="500"/>
              </a:spcBef>
              <a:spcAft>
                <a:spcPts val="1200"/>
              </a:spcAft>
              <a:buClr>
                <a:schemeClr val="accent3"/>
              </a:buClr>
              <a:buSzTx/>
              <a:buFont typeface="Georgia"/>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Google Shape;107;p16"/>
          <p:cNvSpPr txBox="1">
            <a:spLocks/>
          </p:cNvSpPr>
          <p:nvPr/>
        </p:nvSpPr>
        <p:spPr>
          <a:xfrm>
            <a:off x="141317" y="2460568"/>
            <a:ext cx="7290261" cy="2427316"/>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spcFirstLastPara="1" vert="horz" wrap="square" lIns="91425" tIns="91425" rIns="91425" bIns="91425" anchor="t" anchorCtr="0">
            <a:normAutofit fontScale="92500" lnSpcReduction="10000"/>
          </a:bodyPr>
          <a:lstStyle/>
          <a:p>
            <a:pPr>
              <a:spcBef>
                <a:spcPts val="900"/>
              </a:spcBef>
              <a:buClr>
                <a:schemeClr val="accent3"/>
              </a:buClr>
              <a:buSzPts val="1300"/>
              <a:defRPr/>
            </a:pPr>
            <a:r>
              <a:rPr lang="en-US" sz="1200" b="1" kern="1200" dirty="0" smtClean="0">
                <a:solidFill>
                  <a:srgbClr val="2D3B45"/>
                </a:solidFill>
                <a:highlight>
                  <a:srgbClr val="FFFFFF"/>
                </a:highlight>
              </a:rPr>
              <a:t>Past </a:t>
            </a:r>
            <a:r>
              <a:rPr lang="en-US" sz="1200" b="1" kern="1200" dirty="0" smtClean="0">
                <a:solidFill>
                  <a:srgbClr val="2D3B45"/>
                </a:solidFill>
                <a:highlight>
                  <a:srgbClr val="FFFFFF"/>
                </a:highlight>
              </a:rPr>
              <a:t>Studies</a:t>
            </a: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[1] Hughson, M., Farris, A.B., Douglas-Denton, R., Hoy, W.E., &amp; Bertram, J.F. (</a:t>
            </a: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2003</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err="1" smtClean="0">
                <a:ln>
                  <a:noFill/>
                </a:ln>
                <a:solidFill>
                  <a:srgbClr val="C00000"/>
                </a:solidFill>
                <a:effectLst/>
                <a:highlight>
                  <a:srgbClr val="FFFFFF"/>
                </a:highlight>
                <a:uLnTx/>
                <a:uFillTx/>
                <a:latin typeface="+mn-lt"/>
                <a:ea typeface="+mn-ea"/>
                <a:cs typeface="+mn-cs"/>
              </a:rPr>
              <a:t>Glomerular</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r>
              <a:rPr kumimoji="0" lang="en-US" sz="1200" b="0" i="0" u="none" strike="noStrike" kern="1200" cap="none" spc="0" normalizeH="0" baseline="0" noProof="0" dirty="0" smtClean="0">
                <a:ln>
                  <a:noFill/>
                </a:ln>
                <a:solidFill>
                  <a:srgbClr val="C00000"/>
                </a:solidFill>
                <a:effectLst/>
                <a:highlight>
                  <a:srgbClr val="FFFFFF"/>
                </a:highlight>
                <a:uLnTx/>
                <a:uFillTx/>
                <a:latin typeface="+mn-lt"/>
                <a:ea typeface="+mn-ea"/>
                <a:cs typeface="+mn-cs"/>
              </a:rPr>
              <a:t>number and size in autopsy kidneys: The relationship to birth weight.</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[2] Nyengaard, J.R. &amp; Bendtsen, T.F. (</a:t>
            </a: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1992</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err="1" smtClean="0">
                <a:ln>
                  <a:noFill/>
                </a:ln>
                <a:solidFill>
                  <a:srgbClr val="C00000"/>
                </a:solidFill>
                <a:effectLst/>
                <a:highlight>
                  <a:srgbClr val="FFFFFF"/>
                </a:highlight>
                <a:uLnTx/>
                <a:uFillTx/>
                <a:latin typeface="+mn-lt"/>
                <a:ea typeface="+mn-ea"/>
                <a:cs typeface="+mn-cs"/>
              </a:rPr>
              <a:t>Glomerular</a:t>
            </a:r>
            <a:r>
              <a:rPr kumimoji="0" lang="en-US" sz="1200" b="0" i="0" u="none" strike="noStrike" kern="1200" cap="none" spc="0" normalizeH="0" baseline="0" noProof="0" dirty="0" smtClean="0">
                <a:ln>
                  <a:noFill/>
                </a:ln>
                <a:solidFill>
                  <a:srgbClr val="C00000"/>
                </a:solidFill>
                <a:effectLst/>
                <a:highlight>
                  <a:srgbClr val="FFFFFF"/>
                </a:highlight>
                <a:uLnTx/>
                <a:uFillTx/>
                <a:latin typeface="+mn-lt"/>
                <a:ea typeface="+mn-ea"/>
                <a:cs typeface="+mn-cs"/>
              </a:rPr>
              <a:t> </a:t>
            </a:r>
            <a:r>
              <a:rPr kumimoji="0" lang="en-US" sz="1200" b="0" i="0" u="none" strike="noStrike" kern="1200" cap="none" spc="0" normalizeH="0" baseline="0" noProof="0" dirty="0" smtClean="0">
                <a:ln>
                  <a:noFill/>
                </a:ln>
                <a:solidFill>
                  <a:srgbClr val="C00000"/>
                </a:solidFill>
                <a:effectLst/>
                <a:highlight>
                  <a:srgbClr val="FFFFFF"/>
                </a:highlight>
                <a:uLnTx/>
                <a:uFillTx/>
                <a:latin typeface="+mn-lt"/>
                <a:ea typeface="+mn-ea"/>
                <a:cs typeface="+mn-cs"/>
              </a:rPr>
              <a:t>Number and Size in Relation to Age, Kidney Weight, and Body Surface</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in Normal Man. </a:t>
            </a: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[3] Hoy, W.E., Douglas-Denton, R.N., Hughson, M.D., Cass, A., Johnson, K., &amp; Bertram, J.F. (</a:t>
            </a:r>
            <a:r>
              <a:rPr kumimoji="0" lang="en-US" sz="1200" b="1"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2003</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endPar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endParaRPr>
          </a:p>
          <a:p>
            <a:pPr marL="0" marR="0" lvl="0" indent="0" algn="l" defTabSz="914400" rtl="0" eaLnBrk="1" fontAlgn="auto" latinLnBrk="0" hangingPunct="1">
              <a:lnSpc>
                <a:spcPct val="100000"/>
              </a:lnSpc>
              <a:spcBef>
                <a:spcPts val="900"/>
              </a:spcBef>
              <a:spcAft>
                <a:spcPts val="0"/>
              </a:spcAft>
              <a:buClr>
                <a:schemeClr val="accent3"/>
              </a:buClr>
              <a:buSzPts val="1300"/>
              <a:buFont typeface="Georgia"/>
              <a:buNone/>
              <a:tabLst/>
              <a:defRPr/>
            </a:pP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A stereological study of </a:t>
            </a:r>
            <a:r>
              <a:rPr kumimoji="0" lang="en-US" sz="1200" b="0" i="0" u="none" strike="noStrike" kern="1200" cap="none" spc="0" normalizeH="0" baseline="0" noProof="0" dirty="0" smtClean="0">
                <a:ln>
                  <a:noFill/>
                </a:ln>
                <a:solidFill>
                  <a:srgbClr val="C00000"/>
                </a:solidFill>
                <a:effectLst/>
                <a:highlight>
                  <a:srgbClr val="FFFFFF"/>
                </a:highlight>
                <a:uLnTx/>
                <a:uFillTx/>
                <a:latin typeface="+mn-lt"/>
                <a:ea typeface="+mn-ea"/>
                <a:cs typeface="+mn-cs"/>
              </a:rPr>
              <a:t>glomerular number and volume: Preliminary findings in a multiracial study of kidneys at autopsy.</a:t>
            </a:r>
            <a:r>
              <a:rPr kumimoji="0" lang="en-US" sz="1200" b="0" i="0"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p>
          <a:p>
            <a:pPr marL="0" marR="0" lvl="0" indent="0" algn="l" defTabSz="914400" rtl="0" eaLnBrk="1" fontAlgn="auto" latinLnBrk="0" hangingPunct="1">
              <a:lnSpc>
                <a:spcPct val="100000"/>
              </a:lnSpc>
              <a:spcBef>
                <a:spcPts val="900"/>
              </a:spcBef>
              <a:spcAft>
                <a:spcPts val="900"/>
              </a:spcAft>
              <a:buClr>
                <a:schemeClr val="accent3"/>
              </a:buClr>
              <a:buSzPts val="1300"/>
              <a:buFont typeface="Georgia"/>
              <a:buNone/>
              <a:tabLst/>
              <a:defRPr/>
            </a:pPr>
            <a:r>
              <a:rPr kumimoji="0" lang="en-US" sz="1200" b="0" i="1" u="none" strike="noStrike" kern="1200" cap="none" spc="0" normalizeH="0" baseline="0" noProof="0" dirty="0" smtClean="0">
                <a:ln>
                  <a:noFill/>
                </a:ln>
                <a:solidFill>
                  <a:srgbClr val="2D3B45"/>
                </a:solidFill>
                <a:effectLst/>
                <a:highlight>
                  <a:srgbClr val="FFFFFF"/>
                </a:highlight>
                <a:uLnTx/>
                <a:uFillTx/>
                <a:latin typeface="+mn-lt"/>
                <a:ea typeface="+mn-ea"/>
                <a:cs typeface="+mn-cs"/>
              </a:rPr>
              <a:t>* </a:t>
            </a:r>
            <a:r>
              <a:rPr kumimoji="0" lang="en-US" sz="1200" b="0" i="1" u="none" strike="noStrike" kern="1200" cap="none" spc="0" normalizeH="0" baseline="0" noProof="0" dirty="0" smtClean="0">
                <a:ln>
                  <a:noFill/>
                </a:ln>
                <a:solidFill>
                  <a:srgbClr val="2D3B45"/>
                </a:solidFill>
                <a:effectLst/>
                <a:highlight>
                  <a:srgbClr val="FFFFFF"/>
                </a:highlight>
                <a:uLnTx/>
                <a:uFillTx/>
                <a:latin typeface="+mn-lt"/>
                <a:ea typeface="+mn-ea"/>
                <a:cs typeface="+mn-cs"/>
              </a:rPr>
              <a:t>See References for full details</a:t>
            </a:r>
            <a:endParaRPr kumimoji="0" lang="en-US" sz="1200" b="0" i="1" u="none" strike="noStrike" kern="1200" cap="none" spc="0" normalizeH="0" baseline="0" noProof="0" dirty="0">
              <a:ln>
                <a:noFill/>
              </a:ln>
              <a:solidFill>
                <a:srgbClr val="2D3B45"/>
              </a:solidFill>
              <a:effectLst/>
              <a:highlight>
                <a:srgbClr val="FFFFFF"/>
              </a:highligh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80563" y="304498"/>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mn-lt"/>
              </a:rPr>
              <a:t>Raw Data</a:t>
            </a:r>
            <a:endParaRPr sz="2400">
              <a:latin typeface="+mn-lt"/>
            </a:endParaRPr>
          </a:p>
        </p:txBody>
      </p:sp>
      <p:sp>
        <p:nvSpPr>
          <p:cNvPr id="122" name="Google Shape;122;p18"/>
          <p:cNvSpPr txBox="1">
            <a:spLocks noGrp="1"/>
          </p:cNvSpPr>
          <p:nvPr>
            <p:ph type="body" idx="1"/>
          </p:nvPr>
        </p:nvSpPr>
        <p:spPr>
          <a:xfrm>
            <a:off x="108065" y="864524"/>
            <a:ext cx="9035935" cy="4278976"/>
          </a:xfrm>
          <a:prstGeom prst="rect">
            <a:avLst/>
          </a:prstGeom>
        </p:spPr>
        <p:txBody>
          <a:bodyPr spcFirstLastPara="1" wrap="square" lIns="91425" tIns="91425" rIns="91425" bIns="91425" anchor="t" anchorCtr="0">
            <a:normAutofit/>
          </a:bodyPr>
          <a:lstStyle/>
          <a:p>
            <a:pPr>
              <a:buFont typeface="Wingdings" pitchFamily="2" charset="2"/>
              <a:buChar char="Ø"/>
            </a:pPr>
            <a:r>
              <a:rPr lang="en-US" sz="1600" dirty="0" smtClean="0"/>
              <a:t>Source: </a:t>
            </a:r>
          </a:p>
          <a:p>
            <a:pPr lvl="1">
              <a:buFont typeface="Wingdings" pitchFamily="2" charset="2"/>
              <a:buChar char="Ø"/>
            </a:pPr>
            <a:r>
              <a:rPr lang="en-US" sz="1400" dirty="0" smtClean="0"/>
              <a:t>Kaggle competition train and test data for patients and kidney images</a:t>
            </a:r>
          </a:p>
          <a:p>
            <a:pPr lvl="1">
              <a:buFont typeface="Wingdings" pitchFamily="2" charset="2"/>
              <a:buChar char="Ø"/>
            </a:pPr>
            <a:r>
              <a:rPr lang="en-US" sz="1400" dirty="0" smtClean="0"/>
              <a:t>HuBMAP Human Atlas project of samples</a:t>
            </a:r>
          </a:p>
          <a:p>
            <a:pPr>
              <a:buFont typeface="Wingdings" pitchFamily="2" charset="2"/>
              <a:buChar char="Ø"/>
            </a:pPr>
            <a:endParaRPr lang="en-US" sz="1600" dirty="0" smtClean="0"/>
          </a:p>
          <a:p>
            <a:pPr>
              <a:buFont typeface="Wingdings" pitchFamily="2" charset="2"/>
              <a:buChar char="Ø"/>
            </a:pPr>
            <a:r>
              <a:rPr lang="en-US" sz="1600" dirty="0" smtClean="0"/>
              <a:t>20 kidney tissue section images </a:t>
            </a:r>
          </a:p>
          <a:p>
            <a:pPr lvl="1">
              <a:buFont typeface="Wingdings" pitchFamily="2" charset="2"/>
              <a:buChar char="Ø"/>
            </a:pPr>
            <a:r>
              <a:rPr lang="en-US" sz="1600" dirty="0" smtClean="0"/>
              <a:t>15 in the train data set and 5 in the test dataset</a:t>
            </a:r>
          </a:p>
          <a:p>
            <a:pPr lvl="1">
              <a:buFont typeface="Wingdings" pitchFamily="2" charset="2"/>
              <a:buChar char="Ø"/>
            </a:pPr>
            <a:r>
              <a:rPr lang="en-US" sz="1600" dirty="0" smtClean="0"/>
              <a:t>11 unique patients (some patients have multiple samples)</a:t>
            </a:r>
          </a:p>
          <a:p>
            <a:pPr lvl="1">
              <a:buFont typeface="Wingdings" pitchFamily="2" charset="2"/>
              <a:buChar char="Ø"/>
            </a:pPr>
            <a:r>
              <a:rPr lang="en-US" sz="1600" dirty="0" smtClean="0"/>
              <a:t>Very large (&gt;500MB - 5GB) TIFF image files</a:t>
            </a:r>
          </a:p>
          <a:p>
            <a:pPr>
              <a:buFont typeface="Wingdings" pitchFamily="2" charset="2"/>
              <a:buChar char="Ø"/>
            </a:pPr>
            <a:endParaRPr lang="en-US" sz="1600" dirty="0" smtClean="0"/>
          </a:p>
          <a:p>
            <a:pPr>
              <a:buFont typeface="Wingdings" pitchFamily="2" charset="2"/>
              <a:buChar char="Ø"/>
            </a:pPr>
            <a:r>
              <a:rPr lang="en-US" sz="1600" dirty="0" smtClean="0"/>
              <a:t>Corresponding Anatomical Structure segmentation and Glomeruli segmentation mask </a:t>
            </a:r>
          </a:p>
          <a:p>
            <a:pPr lvl="1">
              <a:buFont typeface="Wingdings" pitchFamily="2" charset="2"/>
              <a:buChar char="Ø"/>
            </a:pPr>
            <a:r>
              <a:rPr lang="en-US" sz="1600" dirty="0" smtClean="0"/>
              <a:t>JSON format</a:t>
            </a:r>
          </a:p>
          <a:p>
            <a:pPr lvl="1">
              <a:buFont typeface="Wingdings" pitchFamily="2" charset="2"/>
              <a:buChar char="Ø"/>
            </a:pPr>
            <a:r>
              <a:rPr lang="en-US" sz="1600" dirty="0" smtClean="0"/>
              <a:t>Detailed polygon coordinates to represent each glomerulus in the kidney sample</a:t>
            </a:r>
          </a:p>
          <a:p>
            <a:pPr lvl="0">
              <a:buFont typeface="Wingdings" pitchFamily="2" charset="2"/>
              <a:buChar char="Ø"/>
            </a:pPr>
            <a:endParaRPr lang="en-US" sz="1600" dirty="0" smtClean="0"/>
          </a:p>
          <a:p>
            <a:pPr lvl="0">
              <a:buFont typeface="Wingdings" pitchFamily="2" charset="2"/>
              <a:buChar char="Ø"/>
            </a:pPr>
            <a:r>
              <a:rPr lang="en-US" sz="1600" dirty="0" smtClean="0"/>
              <a:t>Patient metadata is provided in the “HuBMAP-20-dataset_information.csv” including </a:t>
            </a:r>
          </a:p>
          <a:p>
            <a:pPr lvl="1">
              <a:buFont typeface="Wingdings" pitchFamily="2" charset="2"/>
              <a:buChar char="Ø"/>
            </a:pPr>
            <a:r>
              <a:rPr lang="en-US" sz="1600" dirty="0" smtClean="0"/>
              <a:t>Age, race, gender, height, weight, kidney laterality, etc.</a:t>
            </a:r>
          </a:p>
          <a:p>
            <a:pPr lvl="1">
              <a:buFont typeface="Wingdings" pitchFamily="2" charset="2"/>
              <a:buChar char="Ø"/>
            </a:pPr>
            <a:r>
              <a:rPr lang="en-US" sz="1600" dirty="0" smtClean="0"/>
              <a:t>Image width and height in pixels</a:t>
            </a:r>
          </a:p>
          <a:p>
            <a:pPr>
              <a:buFont typeface="Wingdings" pitchFamily="2" charset="2"/>
              <a:buChar char="Ø"/>
            </a:pPr>
            <a:endParaRPr lang="en-US" sz="1800" dirty="0" smtClean="0">
              <a:solidFill>
                <a:srgbClr val="2D3B45"/>
              </a:solidFill>
              <a:highlight>
                <a:srgbClr val="FFFFFF"/>
              </a:highlight>
            </a:endParaRPr>
          </a:p>
          <a:p>
            <a:pPr lvl="1">
              <a:buFont typeface="Wingdings" pitchFamily="2" charset="2"/>
              <a:buChar char="Ø"/>
            </a:pPr>
            <a:endParaRPr sz="1600">
              <a:solidFill>
                <a:srgbClr val="2D3B45"/>
              </a:solidFill>
              <a:highlight>
                <a:srgbClr val="FFFFFF"/>
              </a:high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80563" y="304498"/>
            <a:ext cx="7688400" cy="535200"/>
          </a:xfrm>
          <a:prstGeom prst="rect">
            <a:avLst/>
          </a:prstGeom>
        </p:spPr>
        <p:txBody>
          <a:bodyPr spcFirstLastPara="1" wrap="square" lIns="91425" tIns="91425" rIns="91425" bIns="91425" anchor="t" anchorCtr="0">
            <a:noAutofit/>
          </a:bodyPr>
          <a:lstStyle/>
          <a:p>
            <a:r>
              <a:rPr lang="en-US" sz="2400" dirty="0" smtClean="0">
                <a:latin typeface="+mn-lt"/>
              </a:rPr>
              <a:t>Initial Calculations </a:t>
            </a:r>
            <a:r>
              <a:rPr lang="en-US" sz="2400" dirty="0" smtClean="0">
                <a:latin typeface="+mn-lt"/>
              </a:rPr>
              <a:t>Performed</a:t>
            </a:r>
          </a:p>
        </p:txBody>
      </p:sp>
      <p:sp>
        <p:nvSpPr>
          <p:cNvPr id="122" name="Google Shape;122;p18"/>
          <p:cNvSpPr txBox="1">
            <a:spLocks noGrp="1"/>
          </p:cNvSpPr>
          <p:nvPr>
            <p:ph type="body" idx="1"/>
          </p:nvPr>
        </p:nvSpPr>
        <p:spPr>
          <a:xfrm>
            <a:off x="-407324" y="872836"/>
            <a:ext cx="9551324" cy="3724101"/>
          </a:xfrm>
          <a:prstGeom prst="rect">
            <a:avLst/>
          </a:prstGeom>
        </p:spPr>
        <p:txBody>
          <a:bodyPr spcFirstLastPara="1" wrap="square" lIns="91425" tIns="91425" rIns="91425" bIns="91425" anchor="t" anchorCtr="0">
            <a:normAutofit/>
          </a:bodyPr>
          <a:lstStyle/>
          <a:p>
            <a:pPr>
              <a:buNone/>
            </a:pPr>
            <a:endParaRPr lang="en-US" sz="1200" dirty="0" smtClean="0"/>
          </a:p>
          <a:p>
            <a:pPr>
              <a:buNone/>
            </a:pPr>
            <a:endParaRPr lang="en-US" sz="1200" dirty="0" smtClean="0"/>
          </a:p>
          <a:p>
            <a:pPr lvl="1">
              <a:buFont typeface="Wingdings" pitchFamily="2" charset="2"/>
              <a:buChar char="Ø"/>
            </a:pPr>
            <a:r>
              <a:rPr lang="en-US" sz="1400" b="1" u="sng" dirty="0" smtClean="0">
                <a:solidFill>
                  <a:schemeClr val="accent5">
                    <a:lumMod val="75000"/>
                  </a:schemeClr>
                </a:solidFill>
              </a:rPr>
              <a:t>Area</a:t>
            </a:r>
            <a:r>
              <a:rPr lang="en-US" sz="1200" dirty="0" smtClean="0"/>
              <a:t> </a:t>
            </a:r>
            <a:r>
              <a:rPr lang="en-US" sz="1400" b="1" u="sng" dirty="0" smtClean="0">
                <a:solidFill>
                  <a:schemeClr val="accent5">
                    <a:lumMod val="75000"/>
                  </a:schemeClr>
                </a:solidFill>
              </a:rPr>
              <a:t>of the Cortex and Glomeruli</a:t>
            </a:r>
            <a:r>
              <a:rPr lang="en-US" sz="1200" dirty="0" smtClean="0"/>
              <a:t> using the </a:t>
            </a:r>
            <a:r>
              <a:rPr lang="en-US" sz="1200" b="1" dirty="0" smtClean="0"/>
              <a:t>Shoelace Formula</a:t>
            </a:r>
            <a:r>
              <a:rPr lang="en-US" sz="1200" dirty="0" smtClean="0"/>
              <a:t> that takes polygon vertices and sums up the area of contained trapezoids</a:t>
            </a:r>
          </a:p>
          <a:p>
            <a:pPr lvl="2">
              <a:buFont typeface="Wingdings" pitchFamily="2" charset="2"/>
              <a:buChar char="Ø"/>
            </a:pPr>
            <a:r>
              <a:rPr lang="en-US" sz="1200" dirty="0" smtClean="0"/>
              <a:t>The images fall into 2 sets with 2 different scales:</a:t>
            </a:r>
          </a:p>
          <a:p>
            <a:pPr lvl="3">
              <a:buFont typeface="Wingdings" pitchFamily="2" charset="2"/>
              <a:buChar char="Ø"/>
            </a:pPr>
            <a:r>
              <a:rPr lang="en-US" sz="1200" dirty="0" smtClean="0"/>
              <a:t>Scale of 1 square pixel = 0.25 microns (0.5 by 0.5) </a:t>
            </a:r>
          </a:p>
          <a:p>
            <a:pPr lvl="3">
              <a:buFont typeface="Wingdings" pitchFamily="2" charset="2"/>
              <a:buChar char="Ø"/>
            </a:pPr>
            <a:r>
              <a:rPr lang="en-US" sz="1200" dirty="0" smtClean="0"/>
              <a:t>Scale of 1 square pixel = 0.4225 (0.65 by 0.65)</a:t>
            </a:r>
          </a:p>
          <a:p>
            <a:pPr lvl="2">
              <a:buFont typeface="Wingdings" pitchFamily="2" charset="2"/>
              <a:buChar char="Ø"/>
            </a:pPr>
            <a:endParaRPr lang="en-US" sz="1200" dirty="0" smtClean="0"/>
          </a:p>
          <a:p>
            <a:pPr lvl="1">
              <a:buFont typeface="Wingdings" pitchFamily="2" charset="2"/>
              <a:buChar char="Ø"/>
            </a:pPr>
            <a:endParaRPr lang="en-US" sz="1200" b="1" u="sng" dirty="0" smtClean="0"/>
          </a:p>
          <a:p>
            <a:pPr lvl="1">
              <a:buFont typeface="Wingdings" pitchFamily="2" charset="2"/>
              <a:buChar char="Ø"/>
            </a:pPr>
            <a:r>
              <a:rPr lang="en-US" sz="1400" b="1" u="sng" dirty="0" smtClean="0">
                <a:solidFill>
                  <a:schemeClr val="accent5">
                    <a:lumMod val="75000"/>
                  </a:schemeClr>
                </a:solidFill>
              </a:rPr>
              <a:t>Glomeruli Eccentricity</a:t>
            </a:r>
            <a:r>
              <a:rPr lang="en-US" sz="1200" dirty="0" smtClean="0">
                <a:solidFill>
                  <a:schemeClr val="accent5">
                    <a:lumMod val="75000"/>
                  </a:schemeClr>
                </a:solidFill>
              </a:rPr>
              <a:t> </a:t>
            </a:r>
            <a:r>
              <a:rPr lang="en-US" sz="1200" dirty="0" smtClean="0"/>
              <a:t>to measure the shape of with 0 as a perfect sphere and 1 as elongated ellipse using major and minor axes</a:t>
            </a:r>
          </a:p>
          <a:p>
            <a:pPr lvl="3">
              <a:buFont typeface="Wingdings" pitchFamily="2" charset="2"/>
              <a:buChar char="Ø"/>
            </a:pPr>
            <a:r>
              <a:rPr lang="en-US" sz="1200" dirty="0" smtClean="0"/>
              <a:t>Each axis determined by: Max x – Min x and Max Y – Min Y; The larger of the 2 considered the major axis;</a:t>
            </a:r>
          </a:p>
          <a:p>
            <a:pPr lvl="3">
              <a:buFont typeface="Wingdings" pitchFamily="2" charset="2"/>
              <a:buChar char="Ø"/>
            </a:pPr>
            <a:r>
              <a:rPr lang="en-US" sz="1200" dirty="0" smtClean="0"/>
              <a:t>Where “a” is semi-major axis length and “b” is semi-minor axis </a:t>
            </a:r>
            <a:r>
              <a:rPr lang="en-US" sz="1200" dirty="0" smtClean="0"/>
              <a:t>length</a:t>
            </a:r>
            <a:endParaRPr lang="en-US" sz="1000" dirty="0" smtClean="0"/>
          </a:p>
          <a:p>
            <a:pPr lvl="1">
              <a:buFont typeface="Wingdings" pitchFamily="2" charset="2"/>
              <a:buChar char="Ø"/>
            </a:pPr>
            <a:endParaRPr lang="en-US" sz="1200" b="1" u="sng" dirty="0" smtClean="0"/>
          </a:p>
          <a:p>
            <a:pPr lvl="1">
              <a:buFont typeface="Wingdings" pitchFamily="2" charset="2"/>
              <a:buChar char="Ø"/>
            </a:pPr>
            <a:endParaRPr lang="en-US" sz="1200" b="1" u="sng" dirty="0" smtClean="0"/>
          </a:p>
          <a:p>
            <a:pPr lvl="1">
              <a:buFont typeface="Wingdings" pitchFamily="2" charset="2"/>
              <a:buChar char="Ø"/>
            </a:pPr>
            <a:r>
              <a:rPr lang="en-US" sz="1400" b="1" u="sng" dirty="0" smtClean="0">
                <a:solidFill>
                  <a:schemeClr val="accent5">
                    <a:lumMod val="75000"/>
                  </a:schemeClr>
                </a:solidFill>
              </a:rPr>
              <a:t>Body Surface Area (BSA)</a:t>
            </a:r>
            <a:r>
              <a:rPr lang="en-US" sz="1200" dirty="0" smtClean="0"/>
              <a:t> calculated from patient and weight as alternative to Body Mass Index (BMI)</a:t>
            </a:r>
          </a:p>
          <a:p>
            <a:pPr lvl="3">
              <a:buFont typeface="Wingdings" pitchFamily="2" charset="2"/>
              <a:buChar char="Ø"/>
            </a:pPr>
            <a:endParaRPr lang="en-US" sz="1000" dirty="0" smtClean="0"/>
          </a:p>
        </p:txBody>
      </p:sp>
      <p:pic>
        <p:nvPicPr>
          <p:cNvPr id="1031" name="Picture 7"/>
          <p:cNvPicPr>
            <a:picLocks noChangeAspect="1" noChangeArrowheads="1"/>
          </p:cNvPicPr>
          <p:nvPr/>
        </p:nvPicPr>
        <p:blipFill>
          <a:blip r:embed="rId3"/>
          <a:srcRect/>
          <a:stretch>
            <a:fillRect/>
          </a:stretch>
        </p:blipFill>
        <p:spPr bwMode="auto">
          <a:xfrm>
            <a:off x="6135380" y="3027026"/>
            <a:ext cx="581025"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99504" y="0"/>
            <a:ext cx="7840980" cy="4274820"/>
          </a:xfrm>
          <a:prstGeom prst="rect">
            <a:avLst/>
          </a:prstGeom>
          <a:noFill/>
          <a:ln w="9525">
            <a:noFill/>
            <a:miter lim="800000"/>
            <a:headEnd/>
            <a:tailEnd/>
          </a:ln>
          <a:effectLst/>
        </p:spPr>
      </p:pic>
      <p:sp>
        <p:nvSpPr>
          <p:cNvPr id="128" name="Google Shape;128;p19"/>
          <p:cNvSpPr txBox="1">
            <a:spLocks noGrp="1"/>
          </p:cNvSpPr>
          <p:nvPr>
            <p:ph type="body" idx="4294967295"/>
          </p:nvPr>
        </p:nvSpPr>
        <p:spPr>
          <a:xfrm>
            <a:off x="191193" y="3341713"/>
            <a:ext cx="4380807" cy="12635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b="1" u="sng" dirty="0" smtClean="0"/>
              <a:t>Insight</a:t>
            </a:r>
            <a:r>
              <a:rPr lang="en" sz="1100" b="1" dirty="0" smtClean="0"/>
              <a:t> : Initial Data Analysis</a:t>
            </a:r>
          </a:p>
          <a:p>
            <a:pPr marL="0" lvl="0" indent="0" algn="l" rtl="0">
              <a:spcBef>
                <a:spcPts val="0"/>
              </a:spcBef>
              <a:spcAft>
                <a:spcPts val="0"/>
              </a:spcAft>
              <a:buNone/>
            </a:pPr>
            <a:endParaRPr lang="en" sz="1100" b="1" dirty="0" smtClean="0"/>
          </a:p>
          <a:p>
            <a:pPr marL="0" indent="0">
              <a:spcBef>
                <a:spcPts val="0"/>
              </a:spcBef>
            </a:pPr>
            <a:r>
              <a:rPr lang="en" sz="1100" dirty="0" smtClean="0"/>
              <a:t>Low number of samples with no samples for female black patients</a:t>
            </a:r>
          </a:p>
          <a:p>
            <a:pPr marL="0" indent="0">
              <a:spcBef>
                <a:spcPts val="0"/>
              </a:spcBef>
            </a:pPr>
            <a:r>
              <a:rPr lang="en" sz="1100" dirty="0" smtClean="0"/>
              <a:t>More samples for males as well as whites</a:t>
            </a:r>
          </a:p>
          <a:p>
            <a:pPr marL="0" indent="0">
              <a:spcBef>
                <a:spcPts val="0"/>
              </a:spcBef>
            </a:pPr>
            <a:r>
              <a:rPr lang="en" sz="1100" dirty="0" smtClean="0"/>
              <a:t>Higher number of low area glomeruli across patients</a:t>
            </a:r>
          </a:p>
          <a:p>
            <a:pPr marL="0" indent="0">
              <a:spcBef>
                <a:spcPts val="0"/>
              </a:spcBef>
            </a:pPr>
            <a:r>
              <a:rPr lang="en" sz="1100" dirty="0" smtClean="0"/>
              <a:t>Even distribution of eccentricity shape across patients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body" idx="1"/>
          </p:nvPr>
        </p:nvSpPr>
        <p:spPr>
          <a:xfrm>
            <a:off x="675073" y="3946523"/>
            <a:ext cx="5168774" cy="1346606"/>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100" b="1" u="sng" dirty="0" smtClean="0"/>
              <a:t>Insight</a:t>
            </a:r>
            <a:r>
              <a:rPr lang="en" sz="1100" b="1" dirty="0" smtClean="0"/>
              <a:t>: Variation of Samples across Patients</a:t>
            </a:r>
          </a:p>
          <a:p>
            <a:pPr marL="0" lvl="0" indent="0" algn="l" rtl="0">
              <a:spcBef>
                <a:spcPts val="0"/>
              </a:spcBef>
              <a:spcAft>
                <a:spcPts val="0"/>
              </a:spcAft>
              <a:buNone/>
            </a:pPr>
            <a:endParaRPr lang="en" sz="1100" b="1" dirty="0" smtClean="0"/>
          </a:p>
          <a:p>
            <a:pPr marL="0" lvl="0" indent="0" algn="l" rtl="0">
              <a:spcBef>
                <a:spcPts val="0"/>
              </a:spcBef>
              <a:spcAft>
                <a:spcPts val="0"/>
              </a:spcAft>
              <a:buFont typeface="Arial" pitchFamily="34" charset="0"/>
              <a:buChar char="•"/>
            </a:pPr>
            <a:r>
              <a:rPr lang="en" sz="1100" dirty="0" smtClean="0"/>
              <a:t>Variation is too great for comparison of raw counts or areas</a:t>
            </a:r>
          </a:p>
        </p:txBody>
      </p:sp>
      <p:pic>
        <p:nvPicPr>
          <p:cNvPr id="4098" name="Picture 2"/>
          <p:cNvPicPr>
            <a:picLocks noChangeAspect="1" noChangeArrowheads="1"/>
          </p:cNvPicPr>
          <p:nvPr/>
        </p:nvPicPr>
        <p:blipFill>
          <a:blip r:embed="rId3"/>
          <a:srcRect/>
          <a:stretch>
            <a:fillRect/>
          </a:stretch>
        </p:blipFill>
        <p:spPr bwMode="auto">
          <a:xfrm>
            <a:off x="1307586" y="116985"/>
            <a:ext cx="6664145" cy="3975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0575" y="374202"/>
            <a:ext cx="4040188" cy="514350"/>
          </a:xfrm>
        </p:spPr>
        <p:txBody>
          <a:bodyPr/>
          <a:lstStyle/>
          <a:p>
            <a:r>
              <a:rPr lang="en-US" dirty="0" smtClean="0"/>
              <a:t>Area by Patient	</a:t>
            </a:r>
            <a:endParaRPr lang="en-US" dirty="0"/>
          </a:p>
        </p:txBody>
      </p:sp>
      <p:sp>
        <p:nvSpPr>
          <p:cNvPr id="4" name="Text Placeholder 3"/>
          <p:cNvSpPr>
            <a:spLocks noGrp="1"/>
          </p:cNvSpPr>
          <p:nvPr>
            <p:ph type="body" sz="half" idx="3"/>
          </p:nvPr>
        </p:nvSpPr>
        <p:spPr>
          <a:xfrm>
            <a:off x="4664827" y="273281"/>
            <a:ext cx="4041775" cy="514350"/>
          </a:xfrm>
        </p:spPr>
        <p:txBody>
          <a:bodyPr/>
          <a:lstStyle/>
          <a:p>
            <a:r>
              <a:rPr lang="en-US" dirty="0" smtClean="0"/>
              <a:t>Eccentricity by Patient</a:t>
            </a:r>
            <a:endParaRPr lang="en-US" dirty="0"/>
          </a:p>
        </p:txBody>
      </p:sp>
      <p:pic>
        <p:nvPicPr>
          <p:cNvPr id="1026" name="Picture 2"/>
          <p:cNvPicPr>
            <a:picLocks noGrp="1" noChangeAspect="1" noChangeArrowheads="1"/>
          </p:cNvPicPr>
          <p:nvPr>
            <p:ph sz="quarter" idx="2"/>
          </p:nvPr>
        </p:nvPicPr>
        <p:blipFill>
          <a:blip r:embed="rId2"/>
          <a:stretch>
            <a:fillRect/>
          </a:stretch>
        </p:blipFill>
        <p:spPr bwMode="auto">
          <a:xfrm>
            <a:off x="357448" y="1053549"/>
            <a:ext cx="4038600" cy="2991718"/>
          </a:xfrm>
          <a:prstGeom prst="rect">
            <a:avLst/>
          </a:prstGeom>
          <a:noFill/>
          <a:ln w="9525">
            <a:noFill/>
            <a:miter lim="800000"/>
            <a:headEnd/>
            <a:tailEnd/>
          </a:ln>
          <a:effectLst/>
        </p:spPr>
      </p:pic>
      <p:pic>
        <p:nvPicPr>
          <p:cNvPr id="1027" name="Picture 3"/>
          <p:cNvPicPr>
            <a:picLocks noGrp="1" noChangeAspect="1" noChangeArrowheads="1"/>
          </p:cNvPicPr>
          <p:nvPr>
            <p:ph sz="quarter" idx="4"/>
          </p:nvPr>
        </p:nvPicPr>
        <p:blipFill>
          <a:blip r:embed="rId3"/>
          <a:stretch>
            <a:fillRect/>
          </a:stretch>
        </p:blipFill>
        <p:spPr bwMode="auto">
          <a:xfrm>
            <a:off x="4813861" y="1001683"/>
            <a:ext cx="3940033" cy="3028950"/>
          </a:xfrm>
          <a:prstGeom prst="rect">
            <a:avLst/>
          </a:prstGeom>
          <a:noFill/>
          <a:ln w="9525">
            <a:noFill/>
            <a:miter lim="800000"/>
            <a:headEnd/>
            <a:tailEnd/>
          </a:ln>
          <a:effectLst/>
        </p:spPr>
      </p:pic>
      <p:sp>
        <p:nvSpPr>
          <p:cNvPr id="7" name="Google Shape;140;p21"/>
          <p:cNvSpPr txBox="1">
            <a:spLocks/>
          </p:cNvSpPr>
          <p:nvPr/>
        </p:nvSpPr>
        <p:spPr>
          <a:xfrm>
            <a:off x="591945" y="3846715"/>
            <a:ext cx="8153043" cy="1296785"/>
          </a:xfrm>
          <a:prstGeom prst="rect">
            <a:avLst/>
          </a:prstGeom>
          <a:noFill/>
          <a:ln>
            <a:noFill/>
          </a:ln>
        </p:spPr>
        <p:txBody>
          <a:bodyPr spcFirstLastPara="1" vert="horz" wrap="square" lIns="91425" tIns="91425" rIns="91425" bIns="91425" anchor="ctr" anchorCtr="0">
            <a:normAutofit/>
          </a:bodyPr>
          <a:lstStyle/>
          <a:p>
            <a:pPr marL="0" marR="0" lvl="0" indent="0" algn="l" defTabSz="914400" rtl="0" eaLnBrk="1" fontAlgn="auto" latinLnBrk="0" hangingPunct="1">
              <a:lnSpc>
                <a:spcPct val="100000"/>
              </a:lnSpc>
              <a:spcBef>
                <a:spcPts val="0"/>
              </a:spcBef>
              <a:spcAft>
                <a:spcPts val="0"/>
              </a:spcAft>
              <a:buClr>
                <a:schemeClr val="accent1"/>
              </a:buClr>
              <a:buSzPct val="76000"/>
              <a:buFont typeface="Wingdings 3"/>
              <a:buNone/>
              <a:tabLst/>
              <a:defRPr/>
            </a:pPr>
            <a:r>
              <a:rPr kumimoji="0" lang="en-US" sz="1100" b="1" i="0" u="sng" strike="noStrike" kern="1200" cap="none" spc="0" normalizeH="0" baseline="0" noProof="0" dirty="0" smtClean="0">
                <a:ln>
                  <a:noFill/>
                </a:ln>
                <a:solidFill>
                  <a:schemeClr val="tx2"/>
                </a:solidFill>
                <a:effectLst/>
                <a:uLnTx/>
                <a:uFillTx/>
                <a:latin typeface="+mn-lt"/>
                <a:ea typeface="+mn-ea"/>
                <a:cs typeface="+mn-cs"/>
              </a:rPr>
              <a:t>Insight</a:t>
            </a:r>
            <a:r>
              <a:rPr kumimoji="0" lang="en-US" sz="1100" b="1" i="0" u="none" strike="noStrike" kern="1200" cap="none" spc="0" normalizeH="0" baseline="0" noProof="0" dirty="0" smtClean="0">
                <a:ln>
                  <a:noFill/>
                </a:ln>
                <a:solidFill>
                  <a:schemeClr val="tx2"/>
                </a:solidFill>
                <a:effectLst/>
                <a:uLnTx/>
                <a:uFillTx/>
                <a:latin typeface="+mn-lt"/>
                <a:ea typeface="+mn-ea"/>
                <a:cs typeface="+mn-cs"/>
              </a:rPr>
              <a:t>: Variation of Samples</a:t>
            </a:r>
            <a:r>
              <a:rPr kumimoji="0" lang="en-US" sz="1100" b="1" i="0" u="none" strike="noStrike" kern="1200" cap="none" spc="0" normalizeH="0" noProof="0" dirty="0" smtClean="0">
                <a:ln>
                  <a:noFill/>
                </a:ln>
                <a:solidFill>
                  <a:schemeClr val="tx2"/>
                </a:solidFill>
                <a:effectLst/>
                <a:uLnTx/>
                <a:uFillTx/>
                <a:latin typeface="+mn-lt"/>
                <a:ea typeface="+mn-ea"/>
                <a:cs typeface="+mn-cs"/>
              </a:rPr>
              <a:t> for Same Patient</a:t>
            </a:r>
            <a:endParaRPr kumimoji="0" lang="en-US" sz="11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76000"/>
              <a:buFont typeface="Wingdings 3"/>
              <a:buNone/>
              <a:tabLst/>
              <a:defRPr/>
            </a:pPr>
            <a:endParaRPr kumimoji="0" lang="en-US" sz="11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76000"/>
              <a:buFont typeface="Arial" pitchFamily="34" charset="0"/>
              <a:buChar char="•"/>
              <a:tabLst/>
              <a:defRPr/>
            </a:pPr>
            <a:r>
              <a:rPr kumimoji="0" lang="en-US" sz="1100" i="0" u="none" strike="noStrike" kern="1200" cap="none" spc="0" normalizeH="0" baseline="0" noProof="0" dirty="0" smtClean="0">
                <a:ln>
                  <a:noFill/>
                </a:ln>
                <a:solidFill>
                  <a:schemeClr val="tx2"/>
                </a:solidFill>
                <a:effectLst/>
                <a:uLnTx/>
                <a:uFillTx/>
                <a:latin typeface="+mn-lt"/>
                <a:ea typeface="+mn-ea"/>
                <a:cs typeface="+mn-cs"/>
              </a:rPr>
              <a:t>Multiple samples for same patient have variation due to angle and sample taken</a:t>
            </a:r>
            <a:endParaRPr kumimoji="0" lang="en-US" sz="1100" i="0" u="none" strike="noStrike" kern="1200" cap="none" spc="0" normalizeH="0" baseline="0" noProof="0" dirty="0">
              <a:ln>
                <a:noFill/>
              </a:ln>
              <a:solidFill>
                <a:schemeClr val="tx2"/>
              </a:solidFill>
              <a:effectLst/>
              <a:uLnTx/>
              <a:uFillTx/>
              <a:latin typeface="+mn-lt"/>
              <a:ea typeface="+mn-ea"/>
              <a:cs typeface="+mn-cs"/>
            </a:endParaRPr>
          </a:p>
        </p:txBody>
      </p:sp>
      <p:sp>
        <p:nvSpPr>
          <p:cNvPr id="8" name="Title 7"/>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626</TotalTime>
  <Words>2063</Words>
  <PresentationFormat>On-screen Show (16:9)</PresentationFormat>
  <Paragraphs>190</Paragraphs>
  <Slides>22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Gill Sans MT</vt:lpstr>
      <vt:lpstr>Wingdings 3</vt:lpstr>
      <vt:lpstr>Bookman Old Style</vt:lpstr>
      <vt:lpstr>Wingdings</vt:lpstr>
      <vt:lpstr>Lato</vt:lpstr>
      <vt:lpstr>Georgia</vt:lpstr>
      <vt:lpstr>Origin</vt:lpstr>
      <vt:lpstr>  </vt:lpstr>
      <vt:lpstr>Introduction</vt:lpstr>
      <vt:lpstr>Background: Glomeruli &amp; Cortex</vt:lpstr>
      <vt:lpstr>Slide 4</vt:lpstr>
      <vt:lpstr>Raw Data</vt:lpstr>
      <vt:lpstr>Initial Calculations Performed</vt:lpstr>
      <vt:lpstr>Slide 7</vt:lpstr>
      <vt:lpstr>Slide 8</vt:lpstr>
      <vt:lpstr> </vt:lpstr>
      <vt:lpstr>Transformed Data for Comparison</vt:lpstr>
      <vt:lpstr>Additional Calculations Performed</vt:lpstr>
      <vt:lpstr>Slide 12</vt:lpstr>
      <vt:lpstr>Slide 13</vt:lpstr>
      <vt:lpstr>Background: GFR &amp; MDRD</vt:lpstr>
      <vt:lpstr>Slide 15</vt:lpstr>
      <vt:lpstr>Slide 16</vt:lpstr>
      <vt:lpstr>Hypertension     Insight: Potential relationship between hypertension and glomerular metrics with result extremely close to significance level   Consistent with what might be expected with loss of renal function over time related to hypertension.   </vt:lpstr>
      <vt:lpstr>Challenges and Solutions</vt:lpstr>
      <vt:lpstr>Slide 19</vt:lpstr>
      <vt:lpstr>Slide 20</vt:lpstr>
      <vt:lpstr>Slide 21</vt:lpstr>
      <vt:lpstr>References – External Sites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the Kidney</dc:title>
  <dc:creator>Amanda Alonzo</dc:creator>
  <cp:lastModifiedBy>ferdin04@hotmail.com</cp:lastModifiedBy>
  <cp:revision>52</cp:revision>
  <dcterms:modified xsi:type="dcterms:W3CDTF">2023-04-23T03:59:40Z</dcterms:modified>
</cp:coreProperties>
</file>