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0"/>
  </p:notesMasterIdLst>
  <p:sldIdLst>
    <p:sldId id="256" r:id="rId2"/>
    <p:sldId id="265" r:id="rId3"/>
    <p:sldId id="281" r:id="rId4"/>
    <p:sldId id="274" r:id="rId5"/>
    <p:sldId id="282" r:id="rId6"/>
    <p:sldId id="264" r:id="rId7"/>
    <p:sldId id="283" r:id="rId8"/>
    <p:sldId id="267" r:id="rId9"/>
    <p:sldId id="270" r:id="rId10"/>
    <p:sldId id="269" r:id="rId11"/>
    <p:sldId id="268" r:id="rId12"/>
    <p:sldId id="271" r:id="rId13"/>
    <p:sldId id="272" r:id="rId14"/>
    <p:sldId id="275" r:id="rId15"/>
    <p:sldId id="273" r:id="rId16"/>
    <p:sldId id="276" r:id="rId17"/>
    <p:sldId id="278" r:id="rId18"/>
    <p:sldId id="279" r:id="rId19"/>
  </p:sldIdLst>
  <p:sldSz cx="12192000" cy="6858000"/>
  <p:notesSz cx="6858000" cy="9144000"/>
  <p:embeddedFontLst>
    <p:embeddedFont>
      <p:font typeface="Tw Cen MT" panose="020B0602020104020603" pitchFamily="34" charset="0"/>
      <p:regular r:id="rId21"/>
      <p:bold r:id="rId22"/>
      <p:italic r:id="rId23"/>
      <p:boldItalic r:id="rId24"/>
    </p:embeddedFont>
    <p:embeddedFont>
      <p:font typeface="Tw Cen MT Condensed" panose="020B0606020104020203" pitchFamily="34" charset="0"/>
      <p:regular r:id="rId25"/>
      <p:bold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32kZ/IyUt4Ni3ALEle97fD3I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ml-classification-regression.html" TargetMode="External"/><Relationship Id="rId1" Type="http://schemas.openxmlformats.org/officeDocument/2006/relationships/hyperlink" Target="https://docs.databricks.com/notebooks/visualizations/index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ml-classification-regression.html" TargetMode="External"/><Relationship Id="rId1" Type="http://schemas.openxmlformats.org/officeDocument/2006/relationships/hyperlink" Target="https://docs.databricks.com/notebooks/visualizations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77B64-F621-41E5-A0D2-27B66935F10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96AFFE-5F9B-4BDC-B4A8-FE67F4B898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Feature Transformation: </a:t>
          </a:r>
          <a:endParaRPr lang="en-US" sz="2200" dirty="0"/>
        </a:p>
      </dgm:t>
    </dgm:pt>
    <dgm:pt modelId="{98CE6338-51E0-42B2-9832-18CE33157BCB}" type="parTrans" cxnId="{0AFCDFDF-3CDE-427D-86E1-32FACD55EE24}">
      <dgm:prSet/>
      <dgm:spPr/>
      <dgm:t>
        <a:bodyPr/>
        <a:lstStyle/>
        <a:p>
          <a:endParaRPr lang="en-US"/>
        </a:p>
      </dgm:t>
    </dgm:pt>
    <dgm:pt modelId="{CBDB86EA-2C00-4BC5-8FC4-71E5C1AEAE1F}" type="sibTrans" cxnId="{0AFCDFDF-3CDE-427D-86E1-32FACD55EE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FCEE6F-1E1C-41A6-9169-2FA8E32D20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 err="1"/>
            <a:t>PySpark</a:t>
          </a:r>
          <a:r>
            <a:rPr lang="en-US" sz="2200" dirty="0"/>
            <a:t> and Spark </a:t>
          </a:r>
          <a:r>
            <a:rPr lang="en-US" sz="2200" dirty="0" err="1"/>
            <a:t>MLlib</a:t>
          </a:r>
          <a:r>
            <a:rPr lang="en-US" sz="2200" dirty="0"/>
            <a:t> along with its features Vector Assembler and String Indexer are selected for feature transformation.</a:t>
          </a:r>
        </a:p>
      </dgm:t>
    </dgm:pt>
    <dgm:pt modelId="{9AAC0A8F-9682-418C-B4CF-5A555232768C}" type="parTrans" cxnId="{76D87AA9-60D2-4CA7-A525-AA069F21B2C0}">
      <dgm:prSet/>
      <dgm:spPr/>
      <dgm:t>
        <a:bodyPr/>
        <a:lstStyle/>
        <a:p>
          <a:endParaRPr lang="en-US"/>
        </a:p>
      </dgm:t>
    </dgm:pt>
    <dgm:pt modelId="{0D481A3A-7DAC-43CF-BF19-C841B6879074}" type="sibTrans" cxnId="{76D87AA9-60D2-4CA7-A525-AA069F21B2C0}">
      <dgm:prSet/>
      <dgm:spPr/>
      <dgm:t>
        <a:bodyPr/>
        <a:lstStyle/>
        <a:p>
          <a:endParaRPr lang="en-US"/>
        </a:p>
      </dgm:t>
    </dgm:pt>
    <dgm:pt modelId="{AE017AF5-6BB0-4188-B909-25F490EF88B4}" type="pres">
      <dgm:prSet presAssocID="{A5B77B64-F621-41E5-A0D2-27B66935F103}" presName="root" presStyleCnt="0">
        <dgm:presLayoutVars>
          <dgm:dir/>
          <dgm:resizeHandles val="exact"/>
        </dgm:presLayoutVars>
      </dgm:prSet>
      <dgm:spPr/>
    </dgm:pt>
    <dgm:pt modelId="{8E48FC4F-B38B-481B-8E10-3036F8F63B9F}" type="pres">
      <dgm:prSet presAssocID="{A5B77B64-F621-41E5-A0D2-27B66935F103}" presName="container" presStyleCnt="0">
        <dgm:presLayoutVars>
          <dgm:dir/>
          <dgm:resizeHandles val="exact"/>
        </dgm:presLayoutVars>
      </dgm:prSet>
      <dgm:spPr/>
    </dgm:pt>
    <dgm:pt modelId="{91FFD7EB-351E-4ACF-B1BD-5B8610572534}" type="pres">
      <dgm:prSet presAssocID="{D496AFFE-5F9B-4BDC-B4A8-FE67F4B89885}" presName="compNode" presStyleCnt="0"/>
      <dgm:spPr/>
    </dgm:pt>
    <dgm:pt modelId="{05E98F07-6029-4463-8B1F-EDABFF1CE0B4}" type="pres">
      <dgm:prSet presAssocID="{D496AFFE-5F9B-4BDC-B4A8-FE67F4B89885}" presName="iconBgRect" presStyleLbl="bgShp" presStyleIdx="0" presStyleCnt="2"/>
      <dgm:spPr/>
    </dgm:pt>
    <dgm:pt modelId="{AB4BA4E3-7D44-49AD-B369-5CE97EE3EB3A}" type="pres">
      <dgm:prSet presAssocID="{D496AFFE-5F9B-4BDC-B4A8-FE67F4B898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FB1816D-7A05-4581-A6D8-FDDE246D9316}" type="pres">
      <dgm:prSet presAssocID="{D496AFFE-5F9B-4BDC-B4A8-FE67F4B89885}" presName="spaceRect" presStyleCnt="0"/>
      <dgm:spPr/>
    </dgm:pt>
    <dgm:pt modelId="{B0A80EC2-B3C9-427A-922C-3DF940C2DE02}" type="pres">
      <dgm:prSet presAssocID="{D496AFFE-5F9B-4BDC-B4A8-FE67F4B89885}" presName="textRect" presStyleLbl="revTx" presStyleIdx="0" presStyleCnt="2" custScaleX="164555" custLinFactNeighborX="30576" custLinFactNeighborY="-936">
        <dgm:presLayoutVars>
          <dgm:chMax val="1"/>
          <dgm:chPref val="1"/>
        </dgm:presLayoutVars>
      </dgm:prSet>
      <dgm:spPr/>
    </dgm:pt>
    <dgm:pt modelId="{91CF58EA-DBCB-4082-B2FA-54029A452A25}" type="pres">
      <dgm:prSet presAssocID="{CBDB86EA-2C00-4BC5-8FC4-71E5C1AEAE1F}" presName="sibTrans" presStyleLbl="sibTrans2D1" presStyleIdx="0" presStyleCnt="0"/>
      <dgm:spPr/>
    </dgm:pt>
    <dgm:pt modelId="{E2611649-7608-42EF-92DB-CC8F5A54901E}" type="pres">
      <dgm:prSet presAssocID="{CAFCEE6F-1E1C-41A6-9169-2FA8E32D205C}" presName="compNode" presStyleCnt="0"/>
      <dgm:spPr/>
    </dgm:pt>
    <dgm:pt modelId="{B6E7A33A-DC8C-4BCA-BDAF-CE2A71418917}" type="pres">
      <dgm:prSet presAssocID="{CAFCEE6F-1E1C-41A6-9169-2FA8E32D205C}" presName="iconBgRect" presStyleLbl="bgShp" presStyleIdx="1" presStyleCnt="2"/>
      <dgm:spPr/>
    </dgm:pt>
    <dgm:pt modelId="{427E398E-6E42-4F87-95AB-DF7A61035313}" type="pres">
      <dgm:prSet presAssocID="{CAFCEE6F-1E1C-41A6-9169-2FA8E32D20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1EF369C-90B7-4292-9061-358A0C3B29B5}" type="pres">
      <dgm:prSet presAssocID="{CAFCEE6F-1E1C-41A6-9169-2FA8E32D205C}" presName="spaceRect" presStyleCnt="0"/>
      <dgm:spPr/>
    </dgm:pt>
    <dgm:pt modelId="{506DDC8C-6232-4A82-BF4B-BD1BDEB60896}" type="pres">
      <dgm:prSet presAssocID="{CAFCEE6F-1E1C-41A6-9169-2FA8E32D205C}" presName="textRect" presStyleLbl="revTx" presStyleIdx="1" presStyleCnt="2" custScaleX="177823" custLinFactNeighborX="34920" custLinFactNeighborY="42271">
        <dgm:presLayoutVars>
          <dgm:chMax val="1"/>
          <dgm:chPref val="1"/>
        </dgm:presLayoutVars>
      </dgm:prSet>
      <dgm:spPr/>
    </dgm:pt>
  </dgm:ptLst>
  <dgm:cxnLst>
    <dgm:cxn modelId="{0352FF00-71F7-4D58-B7A3-EF55B0FF6CCD}" type="presOf" srcId="{CAFCEE6F-1E1C-41A6-9169-2FA8E32D205C}" destId="{506DDC8C-6232-4A82-BF4B-BD1BDEB60896}" srcOrd="0" destOrd="0" presId="urn:microsoft.com/office/officeart/2018/2/layout/IconCircleList"/>
    <dgm:cxn modelId="{275C9642-908C-48E9-997A-7468661D09C9}" type="presOf" srcId="{D496AFFE-5F9B-4BDC-B4A8-FE67F4B89885}" destId="{B0A80EC2-B3C9-427A-922C-3DF940C2DE02}" srcOrd="0" destOrd="0" presId="urn:microsoft.com/office/officeart/2018/2/layout/IconCircleList"/>
    <dgm:cxn modelId="{E2073474-AF36-4FD4-AB3E-4C87BCD6A7F3}" type="presOf" srcId="{A5B77B64-F621-41E5-A0D2-27B66935F103}" destId="{AE017AF5-6BB0-4188-B909-25F490EF88B4}" srcOrd="0" destOrd="0" presId="urn:microsoft.com/office/officeart/2018/2/layout/IconCircleList"/>
    <dgm:cxn modelId="{37CDEE8D-32FB-4F34-8208-9A3987585548}" type="presOf" srcId="{CBDB86EA-2C00-4BC5-8FC4-71E5C1AEAE1F}" destId="{91CF58EA-DBCB-4082-B2FA-54029A452A25}" srcOrd="0" destOrd="0" presId="urn:microsoft.com/office/officeart/2018/2/layout/IconCircleList"/>
    <dgm:cxn modelId="{76D87AA9-60D2-4CA7-A525-AA069F21B2C0}" srcId="{A5B77B64-F621-41E5-A0D2-27B66935F103}" destId="{CAFCEE6F-1E1C-41A6-9169-2FA8E32D205C}" srcOrd="1" destOrd="0" parTransId="{9AAC0A8F-9682-418C-B4CF-5A555232768C}" sibTransId="{0D481A3A-7DAC-43CF-BF19-C841B6879074}"/>
    <dgm:cxn modelId="{0AFCDFDF-3CDE-427D-86E1-32FACD55EE24}" srcId="{A5B77B64-F621-41E5-A0D2-27B66935F103}" destId="{D496AFFE-5F9B-4BDC-B4A8-FE67F4B89885}" srcOrd="0" destOrd="0" parTransId="{98CE6338-51E0-42B2-9832-18CE33157BCB}" sibTransId="{CBDB86EA-2C00-4BC5-8FC4-71E5C1AEAE1F}"/>
    <dgm:cxn modelId="{31E2939E-726E-473F-81FC-08779F489EB3}" type="presParOf" srcId="{AE017AF5-6BB0-4188-B909-25F490EF88B4}" destId="{8E48FC4F-B38B-481B-8E10-3036F8F63B9F}" srcOrd="0" destOrd="0" presId="urn:microsoft.com/office/officeart/2018/2/layout/IconCircleList"/>
    <dgm:cxn modelId="{0100A131-EB43-4C50-9B86-9669FF359003}" type="presParOf" srcId="{8E48FC4F-B38B-481B-8E10-3036F8F63B9F}" destId="{91FFD7EB-351E-4ACF-B1BD-5B8610572534}" srcOrd="0" destOrd="0" presId="urn:microsoft.com/office/officeart/2018/2/layout/IconCircleList"/>
    <dgm:cxn modelId="{2D5ABEB6-3DDE-4AFF-A109-E8EAE2B7DC00}" type="presParOf" srcId="{91FFD7EB-351E-4ACF-B1BD-5B8610572534}" destId="{05E98F07-6029-4463-8B1F-EDABFF1CE0B4}" srcOrd="0" destOrd="0" presId="urn:microsoft.com/office/officeart/2018/2/layout/IconCircleList"/>
    <dgm:cxn modelId="{1DFA9DBD-676A-492D-B6FE-4BFD202B1579}" type="presParOf" srcId="{91FFD7EB-351E-4ACF-B1BD-5B8610572534}" destId="{AB4BA4E3-7D44-49AD-B369-5CE97EE3EB3A}" srcOrd="1" destOrd="0" presId="urn:microsoft.com/office/officeart/2018/2/layout/IconCircleList"/>
    <dgm:cxn modelId="{085C5BA1-6BA3-4D27-A1EE-3BD4F981FA31}" type="presParOf" srcId="{91FFD7EB-351E-4ACF-B1BD-5B8610572534}" destId="{DFB1816D-7A05-4581-A6D8-FDDE246D9316}" srcOrd="2" destOrd="0" presId="urn:microsoft.com/office/officeart/2018/2/layout/IconCircleList"/>
    <dgm:cxn modelId="{8ECEF775-9228-433C-8791-028ACB1D4CC7}" type="presParOf" srcId="{91FFD7EB-351E-4ACF-B1BD-5B8610572534}" destId="{B0A80EC2-B3C9-427A-922C-3DF940C2DE02}" srcOrd="3" destOrd="0" presId="urn:microsoft.com/office/officeart/2018/2/layout/IconCircleList"/>
    <dgm:cxn modelId="{9EF5155B-6C5B-4A3C-B2DD-AA7E6E8AEA7D}" type="presParOf" srcId="{8E48FC4F-B38B-481B-8E10-3036F8F63B9F}" destId="{91CF58EA-DBCB-4082-B2FA-54029A452A25}" srcOrd="1" destOrd="0" presId="urn:microsoft.com/office/officeart/2018/2/layout/IconCircleList"/>
    <dgm:cxn modelId="{11006A0F-5BE4-452A-B58E-D0052670E3E5}" type="presParOf" srcId="{8E48FC4F-B38B-481B-8E10-3036F8F63B9F}" destId="{E2611649-7608-42EF-92DB-CC8F5A54901E}" srcOrd="2" destOrd="0" presId="urn:microsoft.com/office/officeart/2018/2/layout/IconCircleList"/>
    <dgm:cxn modelId="{48A6C341-9831-43D8-9A0C-3BA5398D33EB}" type="presParOf" srcId="{E2611649-7608-42EF-92DB-CC8F5A54901E}" destId="{B6E7A33A-DC8C-4BCA-BDAF-CE2A71418917}" srcOrd="0" destOrd="0" presId="urn:microsoft.com/office/officeart/2018/2/layout/IconCircleList"/>
    <dgm:cxn modelId="{317A4D30-3E14-4716-ACE2-9328EEF72697}" type="presParOf" srcId="{E2611649-7608-42EF-92DB-CC8F5A54901E}" destId="{427E398E-6E42-4F87-95AB-DF7A61035313}" srcOrd="1" destOrd="0" presId="urn:microsoft.com/office/officeart/2018/2/layout/IconCircleList"/>
    <dgm:cxn modelId="{FC0E2190-5344-46DF-8E16-840F2A73FD53}" type="presParOf" srcId="{E2611649-7608-42EF-92DB-CC8F5A54901E}" destId="{01EF369C-90B7-4292-9061-358A0C3B29B5}" srcOrd="2" destOrd="0" presId="urn:microsoft.com/office/officeart/2018/2/layout/IconCircleList"/>
    <dgm:cxn modelId="{F83094FD-0EC3-4C1C-B310-E47751ACBD6E}" type="presParOf" srcId="{E2611649-7608-42EF-92DB-CC8F5A54901E}" destId="{506DDC8C-6232-4A82-BF4B-BD1BDEB608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EBBED5-D854-4F19-9EDB-5151640185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122E9B-945E-4AF8-9205-E57A4C75134D}">
      <dgm:prSet custT="1"/>
      <dgm:spPr/>
      <dgm:t>
        <a:bodyPr/>
        <a:lstStyle/>
        <a:p>
          <a:r>
            <a:rPr lang="en-US" sz="1200" dirty="0"/>
            <a:t>This work depicts the potential of machine learning models in detecting the electrical faults of a three-phase induction motor</a:t>
          </a:r>
        </a:p>
      </dgm:t>
    </dgm:pt>
    <dgm:pt modelId="{E4003F4C-87D8-481E-B64D-BE554E56D77C}" type="parTrans" cxnId="{819915FD-C018-42DF-8214-646CDD31351A}">
      <dgm:prSet/>
      <dgm:spPr/>
      <dgm:t>
        <a:bodyPr/>
        <a:lstStyle/>
        <a:p>
          <a:endParaRPr lang="en-US"/>
        </a:p>
      </dgm:t>
    </dgm:pt>
    <dgm:pt modelId="{E58370F5-F631-49BF-90C5-76A8A866F297}" type="sibTrans" cxnId="{819915FD-C018-42DF-8214-646CDD31351A}">
      <dgm:prSet/>
      <dgm:spPr/>
      <dgm:t>
        <a:bodyPr/>
        <a:lstStyle/>
        <a:p>
          <a:endParaRPr lang="en-US"/>
        </a:p>
      </dgm:t>
    </dgm:pt>
    <dgm:pt modelId="{158655A9-D104-44F5-87E3-C853FEFA2565}" type="pres">
      <dgm:prSet presAssocID="{DAEBBED5-D854-4F19-9EDB-51516401852A}" presName="vert0" presStyleCnt="0">
        <dgm:presLayoutVars>
          <dgm:dir/>
          <dgm:animOne val="branch"/>
          <dgm:animLvl val="lvl"/>
        </dgm:presLayoutVars>
      </dgm:prSet>
      <dgm:spPr/>
    </dgm:pt>
    <dgm:pt modelId="{4105D42C-C37B-41E5-AD13-976AE8150CA8}" type="pres">
      <dgm:prSet presAssocID="{05122E9B-945E-4AF8-9205-E57A4C75134D}" presName="thickLine" presStyleLbl="alignNode1" presStyleIdx="0" presStyleCnt="1"/>
      <dgm:spPr/>
    </dgm:pt>
    <dgm:pt modelId="{68C80B61-D1F5-4E2A-BBF0-309C3FD6BD65}" type="pres">
      <dgm:prSet presAssocID="{05122E9B-945E-4AF8-9205-E57A4C75134D}" presName="horz1" presStyleCnt="0"/>
      <dgm:spPr/>
    </dgm:pt>
    <dgm:pt modelId="{D4C2E9F4-B764-4D4C-8F54-B6E05D77F2B3}" type="pres">
      <dgm:prSet presAssocID="{05122E9B-945E-4AF8-9205-E57A4C75134D}" presName="tx1" presStyleLbl="revTx" presStyleIdx="0" presStyleCnt="1"/>
      <dgm:spPr/>
    </dgm:pt>
    <dgm:pt modelId="{52C4C00C-3304-447B-96D6-C8464D97312A}" type="pres">
      <dgm:prSet presAssocID="{05122E9B-945E-4AF8-9205-E57A4C75134D}" presName="vert1" presStyleCnt="0"/>
      <dgm:spPr/>
    </dgm:pt>
  </dgm:ptLst>
  <dgm:cxnLst>
    <dgm:cxn modelId="{6E085B18-CF86-4A91-B184-5D28B23796C7}" type="presOf" srcId="{05122E9B-945E-4AF8-9205-E57A4C75134D}" destId="{D4C2E9F4-B764-4D4C-8F54-B6E05D77F2B3}" srcOrd="0" destOrd="0" presId="urn:microsoft.com/office/officeart/2008/layout/LinedList"/>
    <dgm:cxn modelId="{B31BFB55-7B11-4A54-8C23-7E9C5FE8F7DB}" type="presOf" srcId="{DAEBBED5-D854-4F19-9EDB-51516401852A}" destId="{158655A9-D104-44F5-87E3-C853FEFA2565}" srcOrd="0" destOrd="0" presId="urn:microsoft.com/office/officeart/2008/layout/LinedList"/>
    <dgm:cxn modelId="{819915FD-C018-42DF-8214-646CDD31351A}" srcId="{DAEBBED5-D854-4F19-9EDB-51516401852A}" destId="{05122E9B-945E-4AF8-9205-E57A4C75134D}" srcOrd="0" destOrd="0" parTransId="{E4003F4C-87D8-481E-B64D-BE554E56D77C}" sibTransId="{E58370F5-F631-49BF-90C5-76A8A866F297}"/>
    <dgm:cxn modelId="{652C96F5-E86A-432B-BF3D-9D1794BA320B}" type="presParOf" srcId="{158655A9-D104-44F5-87E3-C853FEFA2565}" destId="{4105D42C-C37B-41E5-AD13-976AE8150CA8}" srcOrd="0" destOrd="0" presId="urn:microsoft.com/office/officeart/2008/layout/LinedList"/>
    <dgm:cxn modelId="{F1CC6B81-5064-4C52-915C-7C767B9E3188}" type="presParOf" srcId="{158655A9-D104-44F5-87E3-C853FEFA2565}" destId="{68C80B61-D1F5-4E2A-BBF0-309C3FD6BD65}" srcOrd="1" destOrd="0" presId="urn:microsoft.com/office/officeart/2008/layout/LinedList"/>
    <dgm:cxn modelId="{FB25DD33-E0E9-40ED-A696-A1CA5306BAFB}" type="presParOf" srcId="{68C80B61-D1F5-4E2A-BBF0-309C3FD6BD65}" destId="{D4C2E9F4-B764-4D4C-8F54-B6E05D77F2B3}" srcOrd="0" destOrd="0" presId="urn:microsoft.com/office/officeart/2008/layout/LinedList"/>
    <dgm:cxn modelId="{4463B4F2-62E9-4B8A-9DD4-D4B2731C2719}" type="presParOf" srcId="{68C80B61-D1F5-4E2A-BBF0-309C3FD6BD65}" destId="{52C4C00C-3304-447B-96D6-C8464D9731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BBED5-D854-4F19-9EDB-5151640185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5DE673-B582-4259-87EE-8560C3A7DE6C}">
      <dgm:prSet custT="1"/>
      <dgm:spPr/>
      <dgm:t>
        <a:bodyPr/>
        <a:lstStyle/>
        <a:p>
          <a:r>
            <a:rPr lang="en-US" sz="1200" dirty="0"/>
            <a:t>The developed models classifies all the test data into their respective classes of broken rotors in an induction motor with accuracy range of 67%-81%. </a:t>
          </a:r>
        </a:p>
      </dgm:t>
    </dgm:pt>
    <dgm:pt modelId="{03F05CED-C501-4750-AF84-11BEDE2F4103}" type="parTrans" cxnId="{E80462BC-0800-4C84-99DA-640FD1D06CC4}">
      <dgm:prSet/>
      <dgm:spPr/>
      <dgm:t>
        <a:bodyPr/>
        <a:lstStyle/>
        <a:p>
          <a:endParaRPr lang="en-US"/>
        </a:p>
      </dgm:t>
    </dgm:pt>
    <dgm:pt modelId="{144B9E96-0670-4EBB-8632-C8832F4D39A1}" type="sibTrans" cxnId="{E80462BC-0800-4C84-99DA-640FD1D06CC4}">
      <dgm:prSet/>
      <dgm:spPr/>
      <dgm:t>
        <a:bodyPr/>
        <a:lstStyle/>
        <a:p>
          <a:endParaRPr lang="en-US"/>
        </a:p>
      </dgm:t>
    </dgm:pt>
    <dgm:pt modelId="{158655A9-D104-44F5-87E3-C853FEFA2565}" type="pres">
      <dgm:prSet presAssocID="{DAEBBED5-D854-4F19-9EDB-51516401852A}" presName="vert0" presStyleCnt="0">
        <dgm:presLayoutVars>
          <dgm:dir/>
          <dgm:animOne val="branch"/>
          <dgm:animLvl val="lvl"/>
        </dgm:presLayoutVars>
      </dgm:prSet>
      <dgm:spPr/>
    </dgm:pt>
    <dgm:pt modelId="{0F1C9DC9-F533-4316-A34B-116C9077C8E5}" type="pres">
      <dgm:prSet presAssocID="{295DE673-B582-4259-87EE-8560C3A7DE6C}" presName="thickLine" presStyleLbl="alignNode1" presStyleIdx="0" presStyleCnt="1"/>
      <dgm:spPr/>
    </dgm:pt>
    <dgm:pt modelId="{3C829093-1A35-4D47-A36C-1EC54A86C90C}" type="pres">
      <dgm:prSet presAssocID="{295DE673-B582-4259-87EE-8560C3A7DE6C}" presName="horz1" presStyleCnt="0"/>
      <dgm:spPr/>
    </dgm:pt>
    <dgm:pt modelId="{4A24EF30-DBEC-4ED4-9E18-7054E55AEF33}" type="pres">
      <dgm:prSet presAssocID="{295DE673-B582-4259-87EE-8560C3A7DE6C}" presName="tx1" presStyleLbl="revTx" presStyleIdx="0" presStyleCnt="1" custLinFactNeighborX="-84670" custLinFactNeighborY="102"/>
      <dgm:spPr/>
    </dgm:pt>
    <dgm:pt modelId="{FE0D8197-516B-46D2-BC18-EC97B8508484}" type="pres">
      <dgm:prSet presAssocID="{295DE673-B582-4259-87EE-8560C3A7DE6C}" presName="vert1" presStyleCnt="0"/>
      <dgm:spPr/>
    </dgm:pt>
  </dgm:ptLst>
  <dgm:cxnLst>
    <dgm:cxn modelId="{B31BFB55-7B11-4A54-8C23-7E9C5FE8F7DB}" type="presOf" srcId="{DAEBBED5-D854-4F19-9EDB-51516401852A}" destId="{158655A9-D104-44F5-87E3-C853FEFA2565}" srcOrd="0" destOrd="0" presId="urn:microsoft.com/office/officeart/2008/layout/LinedList"/>
    <dgm:cxn modelId="{E80462BC-0800-4C84-99DA-640FD1D06CC4}" srcId="{DAEBBED5-D854-4F19-9EDB-51516401852A}" destId="{295DE673-B582-4259-87EE-8560C3A7DE6C}" srcOrd="0" destOrd="0" parTransId="{03F05CED-C501-4750-AF84-11BEDE2F4103}" sibTransId="{144B9E96-0670-4EBB-8632-C8832F4D39A1}"/>
    <dgm:cxn modelId="{F4C0B2EC-567D-4BED-8DFD-5F45EE3215D7}" type="presOf" srcId="{295DE673-B582-4259-87EE-8560C3A7DE6C}" destId="{4A24EF30-DBEC-4ED4-9E18-7054E55AEF33}" srcOrd="0" destOrd="0" presId="urn:microsoft.com/office/officeart/2008/layout/LinedList"/>
    <dgm:cxn modelId="{95049A49-C382-4C6E-887C-63675B1CCAE1}" type="presParOf" srcId="{158655A9-D104-44F5-87E3-C853FEFA2565}" destId="{0F1C9DC9-F533-4316-A34B-116C9077C8E5}" srcOrd="0" destOrd="0" presId="urn:microsoft.com/office/officeart/2008/layout/LinedList"/>
    <dgm:cxn modelId="{619065E1-4CB9-4376-8E69-B46ECACDCA6C}" type="presParOf" srcId="{158655A9-D104-44F5-87E3-C853FEFA2565}" destId="{3C829093-1A35-4D47-A36C-1EC54A86C90C}" srcOrd="1" destOrd="0" presId="urn:microsoft.com/office/officeart/2008/layout/LinedList"/>
    <dgm:cxn modelId="{4D28BB74-C4F1-480D-9CD1-39C5E1F69988}" type="presParOf" srcId="{3C829093-1A35-4D47-A36C-1EC54A86C90C}" destId="{4A24EF30-DBEC-4ED4-9E18-7054E55AEF33}" srcOrd="0" destOrd="0" presId="urn:microsoft.com/office/officeart/2008/layout/LinedList"/>
    <dgm:cxn modelId="{E3CC3FBA-28BC-4F02-A570-5B3E88384F50}" type="presParOf" srcId="{3C829093-1A35-4D47-A36C-1EC54A86C90C}" destId="{FE0D8197-516B-46D2-BC18-EC97B85084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BBED5-D854-4F19-9EDB-5151640185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6FA4BE-166C-4249-A019-A7B8BB48B31D}">
      <dgm:prSet custT="1"/>
      <dgm:spPr/>
      <dgm:t>
        <a:bodyPr/>
        <a:lstStyle/>
        <a:p>
          <a:r>
            <a:rPr lang="en-US" sz="1200" dirty="0"/>
            <a:t>The proposed Decision tree model gives accurate results and hence, can be used to prevent event progression during the occurrence of faults and protects the induction motor.</a:t>
          </a:r>
        </a:p>
      </dgm:t>
    </dgm:pt>
    <dgm:pt modelId="{E8B1AD64-4ADD-4B97-8090-80559039FB10}" type="parTrans" cxnId="{016C51E7-9600-4850-ADB6-D8B41B9B75DD}">
      <dgm:prSet/>
      <dgm:spPr/>
      <dgm:t>
        <a:bodyPr/>
        <a:lstStyle/>
        <a:p>
          <a:endParaRPr lang="en-US" sz="1400"/>
        </a:p>
      </dgm:t>
    </dgm:pt>
    <dgm:pt modelId="{CE5F7317-D944-4CE9-A097-FD3FCD84AE75}" type="sibTrans" cxnId="{016C51E7-9600-4850-ADB6-D8B41B9B75DD}">
      <dgm:prSet/>
      <dgm:spPr/>
      <dgm:t>
        <a:bodyPr/>
        <a:lstStyle/>
        <a:p>
          <a:endParaRPr lang="en-US" sz="1400"/>
        </a:p>
      </dgm:t>
    </dgm:pt>
    <dgm:pt modelId="{158655A9-D104-44F5-87E3-C853FEFA2565}" type="pres">
      <dgm:prSet presAssocID="{DAEBBED5-D854-4F19-9EDB-51516401852A}" presName="vert0" presStyleCnt="0">
        <dgm:presLayoutVars>
          <dgm:dir/>
          <dgm:animOne val="branch"/>
          <dgm:animLvl val="lvl"/>
        </dgm:presLayoutVars>
      </dgm:prSet>
      <dgm:spPr/>
    </dgm:pt>
    <dgm:pt modelId="{591FCB24-8CA9-4D2E-A519-22D4C6035B85}" type="pres">
      <dgm:prSet presAssocID="{FC6FA4BE-166C-4249-A019-A7B8BB48B31D}" presName="thickLine" presStyleLbl="alignNode1" presStyleIdx="0" presStyleCnt="1"/>
      <dgm:spPr/>
    </dgm:pt>
    <dgm:pt modelId="{191BF63B-A1DE-40D1-9BFA-ABEB8F9FFA03}" type="pres">
      <dgm:prSet presAssocID="{FC6FA4BE-166C-4249-A019-A7B8BB48B31D}" presName="horz1" presStyleCnt="0"/>
      <dgm:spPr/>
    </dgm:pt>
    <dgm:pt modelId="{0693BC1F-71FF-47F3-A4F7-44760724C672}" type="pres">
      <dgm:prSet presAssocID="{FC6FA4BE-166C-4249-A019-A7B8BB48B31D}" presName="tx1" presStyleLbl="revTx" presStyleIdx="0" presStyleCnt="1"/>
      <dgm:spPr/>
    </dgm:pt>
    <dgm:pt modelId="{489FAB57-5FE1-4F27-913B-827B5DC25ACD}" type="pres">
      <dgm:prSet presAssocID="{FC6FA4BE-166C-4249-A019-A7B8BB48B31D}" presName="vert1" presStyleCnt="0"/>
      <dgm:spPr/>
    </dgm:pt>
  </dgm:ptLst>
  <dgm:cxnLst>
    <dgm:cxn modelId="{B31BFB55-7B11-4A54-8C23-7E9C5FE8F7DB}" type="presOf" srcId="{DAEBBED5-D854-4F19-9EDB-51516401852A}" destId="{158655A9-D104-44F5-87E3-C853FEFA2565}" srcOrd="0" destOrd="0" presId="urn:microsoft.com/office/officeart/2008/layout/LinedList"/>
    <dgm:cxn modelId="{AA531A95-AD3A-4141-9AA8-0DE95EDB1BFF}" type="presOf" srcId="{FC6FA4BE-166C-4249-A019-A7B8BB48B31D}" destId="{0693BC1F-71FF-47F3-A4F7-44760724C672}" srcOrd="0" destOrd="0" presId="urn:microsoft.com/office/officeart/2008/layout/LinedList"/>
    <dgm:cxn modelId="{016C51E7-9600-4850-ADB6-D8B41B9B75DD}" srcId="{DAEBBED5-D854-4F19-9EDB-51516401852A}" destId="{FC6FA4BE-166C-4249-A019-A7B8BB48B31D}" srcOrd="0" destOrd="0" parTransId="{E8B1AD64-4ADD-4B97-8090-80559039FB10}" sibTransId="{CE5F7317-D944-4CE9-A097-FD3FCD84AE75}"/>
    <dgm:cxn modelId="{95885E79-0FB5-4532-81B4-77E51E240E8F}" type="presParOf" srcId="{158655A9-D104-44F5-87E3-C853FEFA2565}" destId="{591FCB24-8CA9-4D2E-A519-22D4C6035B85}" srcOrd="0" destOrd="0" presId="urn:microsoft.com/office/officeart/2008/layout/LinedList"/>
    <dgm:cxn modelId="{EBD403CA-2232-4414-A20E-96DC842910FF}" type="presParOf" srcId="{158655A9-D104-44F5-87E3-C853FEFA2565}" destId="{191BF63B-A1DE-40D1-9BFA-ABEB8F9FFA03}" srcOrd="1" destOrd="0" presId="urn:microsoft.com/office/officeart/2008/layout/LinedList"/>
    <dgm:cxn modelId="{BA6600EB-723B-4877-9600-9982C1FFE85B}" type="presParOf" srcId="{191BF63B-A1DE-40D1-9BFA-ABEB8F9FFA03}" destId="{0693BC1F-71FF-47F3-A4F7-44760724C672}" srcOrd="0" destOrd="0" presId="urn:microsoft.com/office/officeart/2008/layout/LinedList"/>
    <dgm:cxn modelId="{063DE4CE-5B3C-4C0B-9196-FFF235845B4C}" type="presParOf" srcId="{191BF63B-A1DE-40D1-9BFA-ABEB8F9FFA03}" destId="{489FAB57-5FE1-4F27-913B-827B5DC25A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EBBED5-D854-4F19-9EDB-5151640185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6A06-A93D-497E-9E6E-E3A092B95358}">
      <dgm:prSet custT="1"/>
      <dgm:spPr/>
      <dgm:t>
        <a:bodyPr/>
        <a:lstStyle/>
        <a:p>
          <a:r>
            <a:rPr lang="en-US" sz="1200" dirty="0"/>
            <a:t>Out of which the Decision Tree outperformed all the models with the accuracy of 81.5% and Random Forest classifier least performed with an accuracy of 67.7%.</a:t>
          </a:r>
        </a:p>
      </dgm:t>
    </dgm:pt>
    <dgm:pt modelId="{3AA0280B-3C96-41CB-8D05-26052C261E85}" type="parTrans" cxnId="{1098EEFC-A0EC-494A-8344-7034D58E345E}">
      <dgm:prSet/>
      <dgm:spPr/>
      <dgm:t>
        <a:bodyPr/>
        <a:lstStyle/>
        <a:p>
          <a:endParaRPr lang="en-US" sz="600"/>
        </a:p>
      </dgm:t>
    </dgm:pt>
    <dgm:pt modelId="{6748BDD5-ECAC-4C84-9BAF-D12BB0BB3022}" type="sibTrans" cxnId="{1098EEFC-A0EC-494A-8344-7034D58E345E}">
      <dgm:prSet/>
      <dgm:spPr/>
      <dgm:t>
        <a:bodyPr/>
        <a:lstStyle/>
        <a:p>
          <a:endParaRPr lang="en-US" sz="600"/>
        </a:p>
      </dgm:t>
    </dgm:pt>
    <dgm:pt modelId="{158655A9-D104-44F5-87E3-C853FEFA2565}" type="pres">
      <dgm:prSet presAssocID="{DAEBBED5-D854-4F19-9EDB-51516401852A}" presName="vert0" presStyleCnt="0">
        <dgm:presLayoutVars>
          <dgm:dir/>
          <dgm:animOne val="branch"/>
          <dgm:animLvl val="lvl"/>
        </dgm:presLayoutVars>
      </dgm:prSet>
      <dgm:spPr/>
    </dgm:pt>
    <dgm:pt modelId="{29F89DEB-553E-4658-AD30-C6F53ADCB376}" type="pres">
      <dgm:prSet presAssocID="{4D176A06-A93D-497E-9E6E-E3A092B95358}" presName="thickLine" presStyleLbl="alignNode1" presStyleIdx="0" presStyleCnt="1"/>
      <dgm:spPr/>
    </dgm:pt>
    <dgm:pt modelId="{C76F1A2C-8AC0-489D-9F3A-C5B982A64E6C}" type="pres">
      <dgm:prSet presAssocID="{4D176A06-A93D-497E-9E6E-E3A092B95358}" presName="horz1" presStyleCnt="0"/>
      <dgm:spPr/>
    </dgm:pt>
    <dgm:pt modelId="{D24DD85C-2011-4B72-9DF7-D19D7C2F4516}" type="pres">
      <dgm:prSet presAssocID="{4D176A06-A93D-497E-9E6E-E3A092B95358}" presName="tx1" presStyleLbl="revTx" presStyleIdx="0" presStyleCnt="1"/>
      <dgm:spPr/>
    </dgm:pt>
    <dgm:pt modelId="{E37AB033-0239-439D-8CB4-91FE4393470E}" type="pres">
      <dgm:prSet presAssocID="{4D176A06-A93D-497E-9E6E-E3A092B95358}" presName="vert1" presStyleCnt="0"/>
      <dgm:spPr/>
    </dgm:pt>
  </dgm:ptLst>
  <dgm:cxnLst>
    <dgm:cxn modelId="{B31BFB55-7B11-4A54-8C23-7E9C5FE8F7DB}" type="presOf" srcId="{DAEBBED5-D854-4F19-9EDB-51516401852A}" destId="{158655A9-D104-44F5-87E3-C853FEFA2565}" srcOrd="0" destOrd="0" presId="urn:microsoft.com/office/officeart/2008/layout/LinedList"/>
    <dgm:cxn modelId="{1EF726DF-CCE0-443A-8D2B-E5C4B24D13D6}" type="presOf" srcId="{4D176A06-A93D-497E-9E6E-E3A092B95358}" destId="{D24DD85C-2011-4B72-9DF7-D19D7C2F4516}" srcOrd="0" destOrd="0" presId="urn:microsoft.com/office/officeart/2008/layout/LinedList"/>
    <dgm:cxn modelId="{1098EEFC-A0EC-494A-8344-7034D58E345E}" srcId="{DAEBBED5-D854-4F19-9EDB-51516401852A}" destId="{4D176A06-A93D-497E-9E6E-E3A092B95358}" srcOrd="0" destOrd="0" parTransId="{3AA0280B-3C96-41CB-8D05-26052C261E85}" sibTransId="{6748BDD5-ECAC-4C84-9BAF-D12BB0BB3022}"/>
    <dgm:cxn modelId="{71886E63-1642-42F4-B1A8-C716E112AF6A}" type="presParOf" srcId="{158655A9-D104-44F5-87E3-C853FEFA2565}" destId="{29F89DEB-553E-4658-AD30-C6F53ADCB376}" srcOrd="0" destOrd="0" presId="urn:microsoft.com/office/officeart/2008/layout/LinedList"/>
    <dgm:cxn modelId="{4A33B749-AB0D-467A-B1FF-8BABD68AD21D}" type="presParOf" srcId="{158655A9-D104-44F5-87E3-C853FEFA2565}" destId="{C76F1A2C-8AC0-489D-9F3A-C5B982A64E6C}" srcOrd="1" destOrd="0" presId="urn:microsoft.com/office/officeart/2008/layout/LinedList"/>
    <dgm:cxn modelId="{BDD335BC-F154-405A-8A82-2F31ADD15B98}" type="presParOf" srcId="{C76F1A2C-8AC0-489D-9F3A-C5B982A64E6C}" destId="{D24DD85C-2011-4B72-9DF7-D19D7C2F4516}" srcOrd="0" destOrd="0" presId="urn:microsoft.com/office/officeart/2008/layout/LinedList"/>
    <dgm:cxn modelId="{2DBD3AAC-CB52-4B40-8466-82C3E0DAE601}" type="presParOf" srcId="{C76F1A2C-8AC0-489D-9F3A-C5B982A64E6C}" destId="{E37AB033-0239-439D-8CB4-91FE439347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EBBED5-D854-4F19-9EDB-5151640185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CB3A97-D3A2-41D3-AAFE-D3C9E52A5A18}">
      <dgm:prSet custT="1"/>
      <dgm:spPr/>
      <dgm:t>
        <a:bodyPr/>
        <a:lstStyle/>
        <a:p>
          <a:r>
            <a:rPr lang="en-US" sz="1200" dirty="0"/>
            <a:t>In case of Perceptron neural network and </a:t>
          </a:r>
          <a:r>
            <a:rPr lang="en-US" sz="1200" dirty="0" err="1"/>
            <a:t>Autoassociative</a:t>
          </a:r>
          <a:r>
            <a:rPr lang="en-US" sz="1200" dirty="0"/>
            <a:t> neural network model, the errors in classification can be reduced and the accuracy can be improved by increasing the number of hidden layers and by choosing optimum number of neurons.</a:t>
          </a:r>
        </a:p>
        <a:p>
          <a:endParaRPr lang="en-US" sz="1200" dirty="0"/>
        </a:p>
      </dgm:t>
    </dgm:pt>
    <dgm:pt modelId="{A7045E99-3867-4B8E-A7B0-28357D8D732A}" type="parTrans" cxnId="{DBFE3164-1E74-46E0-BE2A-BD1C22944298}">
      <dgm:prSet/>
      <dgm:spPr/>
      <dgm:t>
        <a:bodyPr/>
        <a:lstStyle/>
        <a:p>
          <a:endParaRPr lang="en-US"/>
        </a:p>
      </dgm:t>
    </dgm:pt>
    <dgm:pt modelId="{0DE17CFD-3A57-4FDE-9138-4BA44C2124C1}" type="sibTrans" cxnId="{DBFE3164-1E74-46E0-BE2A-BD1C22944298}">
      <dgm:prSet/>
      <dgm:spPr/>
      <dgm:t>
        <a:bodyPr/>
        <a:lstStyle/>
        <a:p>
          <a:endParaRPr lang="en-US"/>
        </a:p>
      </dgm:t>
    </dgm:pt>
    <dgm:pt modelId="{158655A9-D104-44F5-87E3-C853FEFA2565}" type="pres">
      <dgm:prSet presAssocID="{DAEBBED5-D854-4F19-9EDB-51516401852A}" presName="vert0" presStyleCnt="0">
        <dgm:presLayoutVars>
          <dgm:dir/>
          <dgm:animOne val="branch"/>
          <dgm:animLvl val="lvl"/>
        </dgm:presLayoutVars>
      </dgm:prSet>
      <dgm:spPr/>
    </dgm:pt>
    <dgm:pt modelId="{6D61A9A2-D59F-4717-886D-E61153110752}" type="pres">
      <dgm:prSet presAssocID="{6ECB3A97-D3A2-41D3-AAFE-D3C9E52A5A18}" presName="thickLine" presStyleLbl="alignNode1" presStyleIdx="0" presStyleCnt="1"/>
      <dgm:spPr/>
    </dgm:pt>
    <dgm:pt modelId="{27ED98B1-DA1D-4005-948B-2CDFFF48EF6B}" type="pres">
      <dgm:prSet presAssocID="{6ECB3A97-D3A2-41D3-AAFE-D3C9E52A5A18}" presName="horz1" presStyleCnt="0"/>
      <dgm:spPr/>
    </dgm:pt>
    <dgm:pt modelId="{6240C39B-5D1C-4569-91C9-D06EF14E3B30}" type="pres">
      <dgm:prSet presAssocID="{6ECB3A97-D3A2-41D3-AAFE-D3C9E52A5A18}" presName="tx1" presStyleLbl="revTx" presStyleIdx="0" presStyleCnt="1"/>
      <dgm:spPr/>
    </dgm:pt>
    <dgm:pt modelId="{C284CE09-2C7C-488A-800D-192E7B55CEBB}" type="pres">
      <dgm:prSet presAssocID="{6ECB3A97-D3A2-41D3-AAFE-D3C9E52A5A18}" presName="vert1" presStyleCnt="0"/>
      <dgm:spPr/>
    </dgm:pt>
  </dgm:ptLst>
  <dgm:cxnLst>
    <dgm:cxn modelId="{DBFE3164-1E74-46E0-BE2A-BD1C22944298}" srcId="{DAEBBED5-D854-4F19-9EDB-51516401852A}" destId="{6ECB3A97-D3A2-41D3-AAFE-D3C9E52A5A18}" srcOrd="0" destOrd="0" parTransId="{A7045E99-3867-4B8E-A7B0-28357D8D732A}" sibTransId="{0DE17CFD-3A57-4FDE-9138-4BA44C2124C1}"/>
    <dgm:cxn modelId="{B31BFB55-7B11-4A54-8C23-7E9C5FE8F7DB}" type="presOf" srcId="{DAEBBED5-D854-4F19-9EDB-51516401852A}" destId="{158655A9-D104-44F5-87E3-C853FEFA2565}" srcOrd="0" destOrd="0" presId="urn:microsoft.com/office/officeart/2008/layout/LinedList"/>
    <dgm:cxn modelId="{14877BC6-2869-4720-9E95-5CB8D83E77FC}" type="presOf" srcId="{6ECB3A97-D3A2-41D3-AAFE-D3C9E52A5A18}" destId="{6240C39B-5D1C-4569-91C9-D06EF14E3B30}" srcOrd="0" destOrd="0" presId="urn:microsoft.com/office/officeart/2008/layout/LinedList"/>
    <dgm:cxn modelId="{8768ACEE-D69A-46A1-A6F8-5BBD28A4E92D}" type="presParOf" srcId="{158655A9-D104-44F5-87E3-C853FEFA2565}" destId="{6D61A9A2-D59F-4717-886D-E61153110752}" srcOrd="0" destOrd="0" presId="urn:microsoft.com/office/officeart/2008/layout/LinedList"/>
    <dgm:cxn modelId="{38CA4468-09D2-429C-BDFB-F44DE05F0A2A}" type="presParOf" srcId="{158655A9-D104-44F5-87E3-C853FEFA2565}" destId="{27ED98B1-DA1D-4005-948B-2CDFFF48EF6B}" srcOrd="1" destOrd="0" presId="urn:microsoft.com/office/officeart/2008/layout/LinedList"/>
    <dgm:cxn modelId="{E893DC1B-48C1-479C-AC84-469EDA72B952}" type="presParOf" srcId="{27ED98B1-DA1D-4005-948B-2CDFFF48EF6B}" destId="{6240C39B-5D1C-4569-91C9-D06EF14E3B30}" srcOrd="0" destOrd="0" presId="urn:microsoft.com/office/officeart/2008/layout/LinedList"/>
    <dgm:cxn modelId="{47C2ACB8-C13F-48DF-BE3F-3F815086A53C}" type="presParOf" srcId="{27ED98B1-DA1D-4005-948B-2CDFFF48EF6B}" destId="{C284CE09-2C7C-488A-800D-192E7B55C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757660-6DE1-4C81-8AFB-0F62995D144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0F3B6-C386-482F-9218-58D8D2CC0862}">
      <dgm:prSet custT="1"/>
      <dgm:spPr/>
      <dgm:t>
        <a:bodyPr/>
        <a:lstStyle/>
        <a:p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Dineva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A.,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Mosavi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A.,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Gyimesi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M., Vajda, I.,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Nabipour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N., &amp;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Rabczuk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T. (2019). Fault Diagnosis of Rotating Electrical Machines Using Multi-Label Classification. Applied Sciences, 23(9). </a:t>
          </a:r>
        </a:p>
      </dgm:t>
    </dgm:pt>
    <dgm:pt modelId="{0F470F71-A067-48C1-B8FF-126A2D1BFC83}" type="parTrans" cxnId="{659733C8-1461-42F3-BA18-D72DD3230740}">
      <dgm:prSet/>
      <dgm:spPr/>
      <dgm:t>
        <a:bodyPr/>
        <a:lstStyle/>
        <a:p>
          <a:endParaRPr lang="en-US"/>
        </a:p>
      </dgm:t>
    </dgm:pt>
    <dgm:pt modelId="{9AC979F2-B0E4-420F-A418-B7B74DC5FB52}" type="sibTrans" cxnId="{659733C8-1461-42F3-BA18-D72DD3230740}">
      <dgm:prSet/>
      <dgm:spPr/>
      <dgm:t>
        <a:bodyPr/>
        <a:lstStyle/>
        <a:p>
          <a:endParaRPr lang="en-US"/>
        </a:p>
      </dgm:t>
    </dgm:pt>
    <dgm:pt modelId="{C9ECE309-783A-4EAD-AE5D-8F0C1E9DA38F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Ramu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S. K., Irudayaraj , G. C., Subramani, S., &amp; Subramaniam, U. (2020, November). Broken rotor bar fault detection using Hilbert transform and neural networks applied to direct torque control of induction motor drive. IET Power Electronics, 13(15). </a:t>
          </a:r>
        </a:p>
      </dgm:t>
    </dgm:pt>
    <dgm:pt modelId="{C27826AD-0017-406E-8672-CE23A5F6DF73}" type="parTrans" cxnId="{AEEF8E5F-57CC-44DC-BA16-74AC418BC23E}">
      <dgm:prSet/>
      <dgm:spPr/>
      <dgm:t>
        <a:bodyPr/>
        <a:lstStyle/>
        <a:p>
          <a:endParaRPr lang="en-US"/>
        </a:p>
      </dgm:t>
    </dgm:pt>
    <dgm:pt modelId="{6075423E-F869-43B5-8488-53D3B44E75B5}" type="sibTrans" cxnId="{AEEF8E5F-57CC-44DC-BA16-74AC418BC23E}">
      <dgm:prSet/>
      <dgm:spPr/>
      <dgm:t>
        <a:bodyPr/>
        <a:lstStyle/>
        <a:p>
          <a:endParaRPr lang="en-US"/>
        </a:p>
      </dgm:t>
    </dgm:pt>
    <dgm:pt modelId="{0CC0DA52-8189-4B0F-A50E-F7CED2C85CE8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Shao, S.-Y., Sun, W.-J., Yan, R.-Q., Wang, P., &amp; Gao, R. X. (2017). A Deep Learning Approach for Fault Diagnosis of Induction Motors in Manufacturing. Chinese Journal of Mechanical Engineering.</a:t>
          </a:r>
        </a:p>
      </dgm:t>
    </dgm:pt>
    <dgm:pt modelId="{2228095C-C88C-4361-8BF3-E5509ABB961D}" type="parTrans" cxnId="{A2DFFB6B-B658-4945-94C6-3FC6FAFF01C5}">
      <dgm:prSet/>
      <dgm:spPr/>
      <dgm:t>
        <a:bodyPr/>
        <a:lstStyle/>
        <a:p>
          <a:endParaRPr lang="en-US"/>
        </a:p>
      </dgm:t>
    </dgm:pt>
    <dgm:pt modelId="{D9F420B3-D07C-47A7-A5CC-0AA225320E7F}" type="sibTrans" cxnId="{A2DFFB6B-B658-4945-94C6-3FC6FAFF01C5}">
      <dgm:prSet/>
      <dgm:spPr/>
      <dgm:t>
        <a:bodyPr/>
        <a:lstStyle/>
        <a:p>
          <a:endParaRPr lang="en-US"/>
        </a:p>
      </dgm:t>
    </dgm:pt>
    <dgm:pt modelId="{77C693BA-6C77-4621-8915-E0E58038BEA8}">
      <dgm:prSet custT="1"/>
      <dgm:spPr/>
      <dgm:t>
        <a:bodyPr/>
        <a:lstStyle/>
        <a:p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Treml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A. E.,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Flauzino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R. A.,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Suetake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M., &amp;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Maciejewski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N. A. (2020, September). Experimental database for detecting and diagnosing rotor broken bar in a three-phase induction motor. IEEE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Dataport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.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doi:https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://dx.doi.org/10.21227/fmnm-bn95 </a:t>
          </a:r>
        </a:p>
      </dgm:t>
    </dgm:pt>
    <dgm:pt modelId="{597FDEB5-02D7-46F2-A9F0-6CEC24BCC879}" type="parTrans" cxnId="{CAC747E2-6566-427A-8D58-198B58E68310}">
      <dgm:prSet/>
      <dgm:spPr/>
      <dgm:t>
        <a:bodyPr/>
        <a:lstStyle/>
        <a:p>
          <a:endParaRPr lang="en-US"/>
        </a:p>
      </dgm:t>
    </dgm:pt>
    <dgm:pt modelId="{391795F6-98E8-4A73-A39A-854855B2F51E}" type="sibTrans" cxnId="{CAC747E2-6566-427A-8D58-198B58E68310}">
      <dgm:prSet/>
      <dgm:spPr/>
      <dgm:t>
        <a:bodyPr/>
        <a:lstStyle/>
        <a:p>
          <a:endParaRPr lang="en-US"/>
        </a:p>
      </dgm:t>
    </dgm:pt>
    <dgm:pt modelId="{966B85A9-68F7-4E4F-81EB-C1B6152496A4}" type="pres">
      <dgm:prSet presAssocID="{13757660-6DE1-4C81-8AFB-0F62995D144E}" presName="vert0" presStyleCnt="0">
        <dgm:presLayoutVars>
          <dgm:dir/>
          <dgm:animOne val="branch"/>
          <dgm:animLvl val="lvl"/>
        </dgm:presLayoutVars>
      </dgm:prSet>
      <dgm:spPr/>
    </dgm:pt>
    <dgm:pt modelId="{108FC183-7647-454F-A20A-1038E4EB2712}" type="pres">
      <dgm:prSet presAssocID="{CCF0F3B6-C386-482F-9218-58D8D2CC0862}" presName="thickLine" presStyleLbl="alignNode1" presStyleIdx="0" presStyleCnt="4"/>
      <dgm:spPr/>
    </dgm:pt>
    <dgm:pt modelId="{4C685BBB-D08C-4E1A-BCF6-1474A6C72B31}" type="pres">
      <dgm:prSet presAssocID="{CCF0F3B6-C386-482F-9218-58D8D2CC0862}" presName="horz1" presStyleCnt="0"/>
      <dgm:spPr/>
    </dgm:pt>
    <dgm:pt modelId="{CDD31629-DC7B-45E4-824C-7FC37937868B}" type="pres">
      <dgm:prSet presAssocID="{CCF0F3B6-C386-482F-9218-58D8D2CC0862}" presName="tx1" presStyleLbl="revTx" presStyleIdx="0" presStyleCnt="4"/>
      <dgm:spPr/>
    </dgm:pt>
    <dgm:pt modelId="{7559BA67-A16B-4FAC-B35E-3380DF455054}" type="pres">
      <dgm:prSet presAssocID="{CCF0F3B6-C386-482F-9218-58D8D2CC0862}" presName="vert1" presStyleCnt="0"/>
      <dgm:spPr/>
    </dgm:pt>
    <dgm:pt modelId="{E81D22D3-BB86-4B95-A276-E63D5C63E7BD}" type="pres">
      <dgm:prSet presAssocID="{C9ECE309-783A-4EAD-AE5D-8F0C1E9DA38F}" presName="thickLine" presStyleLbl="alignNode1" presStyleIdx="1" presStyleCnt="4"/>
      <dgm:spPr/>
    </dgm:pt>
    <dgm:pt modelId="{25575DC7-D823-4F0E-AAE1-391990429D8B}" type="pres">
      <dgm:prSet presAssocID="{C9ECE309-783A-4EAD-AE5D-8F0C1E9DA38F}" presName="horz1" presStyleCnt="0"/>
      <dgm:spPr/>
    </dgm:pt>
    <dgm:pt modelId="{B9F9087D-3137-4148-A3A7-EE1539557816}" type="pres">
      <dgm:prSet presAssocID="{C9ECE309-783A-4EAD-AE5D-8F0C1E9DA38F}" presName="tx1" presStyleLbl="revTx" presStyleIdx="1" presStyleCnt="4"/>
      <dgm:spPr/>
    </dgm:pt>
    <dgm:pt modelId="{385ED4FF-CB2B-481E-A343-300C32A0DB9F}" type="pres">
      <dgm:prSet presAssocID="{C9ECE309-783A-4EAD-AE5D-8F0C1E9DA38F}" presName="vert1" presStyleCnt="0"/>
      <dgm:spPr/>
    </dgm:pt>
    <dgm:pt modelId="{DB111068-6884-4484-9AE9-D27FB5B98428}" type="pres">
      <dgm:prSet presAssocID="{0CC0DA52-8189-4B0F-A50E-F7CED2C85CE8}" presName="thickLine" presStyleLbl="alignNode1" presStyleIdx="2" presStyleCnt="4"/>
      <dgm:spPr/>
    </dgm:pt>
    <dgm:pt modelId="{854FBAA5-B676-46BE-8BED-F1DCF897DD24}" type="pres">
      <dgm:prSet presAssocID="{0CC0DA52-8189-4B0F-A50E-F7CED2C85CE8}" presName="horz1" presStyleCnt="0"/>
      <dgm:spPr/>
    </dgm:pt>
    <dgm:pt modelId="{334E6262-A148-4AB3-8931-24DE86AC1B3C}" type="pres">
      <dgm:prSet presAssocID="{0CC0DA52-8189-4B0F-A50E-F7CED2C85CE8}" presName="tx1" presStyleLbl="revTx" presStyleIdx="2" presStyleCnt="4"/>
      <dgm:spPr/>
    </dgm:pt>
    <dgm:pt modelId="{88F0F582-D5F5-4AE9-A81F-BFE3C5D471D4}" type="pres">
      <dgm:prSet presAssocID="{0CC0DA52-8189-4B0F-A50E-F7CED2C85CE8}" presName="vert1" presStyleCnt="0"/>
      <dgm:spPr/>
    </dgm:pt>
    <dgm:pt modelId="{3E214432-DB8B-417C-A03A-17150A163807}" type="pres">
      <dgm:prSet presAssocID="{77C693BA-6C77-4621-8915-E0E58038BEA8}" presName="thickLine" presStyleLbl="alignNode1" presStyleIdx="3" presStyleCnt="4"/>
      <dgm:spPr/>
    </dgm:pt>
    <dgm:pt modelId="{34516B66-61A2-4D66-9585-E0344AA7309E}" type="pres">
      <dgm:prSet presAssocID="{77C693BA-6C77-4621-8915-E0E58038BEA8}" presName="horz1" presStyleCnt="0"/>
      <dgm:spPr/>
    </dgm:pt>
    <dgm:pt modelId="{62D21C17-02CA-43C1-B838-28FA3D3B934F}" type="pres">
      <dgm:prSet presAssocID="{77C693BA-6C77-4621-8915-E0E58038BEA8}" presName="tx1" presStyleLbl="revTx" presStyleIdx="3" presStyleCnt="4"/>
      <dgm:spPr/>
    </dgm:pt>
    <dgm:pt modelId="{F787675F-08CA-48C5-BFBD-27309A3470C8}" type="pres">
      <dgm:prSet presAssocID="{77C693BA-6C77-4621-8915-E0E58038BEA8}" presName="vert1" presStyleCnt="0"/>
      <dgm:spPr/>
    </dgm:pt>
  </dgm:ptLst>
  <dgm:cxnLst>
    <dgm:cxn modelId="{BF8D902F-BDD5-42D8-B461-342768DEF902}" type="presOf" srcId="{13757660-6DE1-4C81-8AFB-0F62995D144E}" destId="{966B85A9-68F7-4E4F-81EB-C1B6152496A4}" srcOrd="0" destOrd="0" presId="urn:microsoft.com/office/officeart/2008/layout/LinedList"/>
    <dgm:cxn modelId="{AEEF8E5F-57CC-44DC-BA16-74AC418BC23E}" srcId="{13757660-6DE1-4C81-8AFB-0F62995D144E}" destId="{C9ECE309-783A-4EAD-AE5D-8F0C1E9DA38F}" srcOrd="1" destOrd="0" parTransId="{C27826AD-0017-406E-8672-CE23A5F6DF73}" sibTransId="{6075423E-F869-43B5-8488-53D3B44E75B5}"/>
    <dgm:cxn modelId="{89E8846B-C69A-4D1D-9E01-D55574DC739C}" type="presOf" srcId="{0CC0DA52-8189-4B0F-A50E-F7CED2C85CE8}" destId="{334E6262-A148-4AB3-8931-24DE86AC1B3C}" srcOrd="0" destOrd="0" presId="urn:microsoft.com/office/officeart/2008/layout/LinedList"/>
    <dgm:cxn modelId="{A2DFFB6B-B658-4945-94C6-3FC6FAFF01C5}" srcId="{13757660-6DE1-4C81-8AFB-0F62995D144E}" destId="{0CC0DA52-8189-4B0F-A50E-F7CED2C85CE8}" srcOrd="2" destOrd="0" parTransId="{2228095C-C88C-4361-8BF3-E5509ABB961D}" sibTransId="{D9F420B3-D07C-47A7-A5CC-0AA225320E7F}"/>
    <dgm:cxn modelId="{5F40106D-E978-4DE1-8807-8513609D0B04}" type="presOf" srcId="{77C693BA-6C77-4621-8915-E0E58038BEA8}" destId="{62D21C17-02CA-43C1-B838-28FA3D3B934F}" srcOrd="0" destOrd="0" presId="urn:microsoft.com/office/officeart/2008/layout/LinedList"/>
    <dgm:cxn modelId="{1C2F8170-C089-438B-B1CD-C704A8896623}" type="presOf" srcId="{C9ECE309-783A-4EAD-AE5D-8F0C1E9DA38F}" destId="{B9F9087D-3137-4148-A3A7-EE1539557816}" srcOrd="0" destOrd="0" presId="urn:microsoft.com/office/officeart/2008/layout/LinedList"/>
    <dgm:cxn modelId="{659733C8-1461-42F3-BA18-D72DD3230740}" srcId="{13757660-6DE1-4C81-8AFB-0F62995D144E}" destId="{CCF0F3B6-C386-482F-9218-58D8D2CC0862}" srcOrd="0" destOrd="0" parTransId="{0F470F71-A067-48C1-B8FF-126A2D1BFC83}" sibTransId="{9AC979F2-B0E4-420F-A418-B7B74DC5FB52}"/>
    <dgm:cxn modelId="{359261CA-865B-4028-A778-738DDCFC5BD9}" type="presOf" srcId="{CCF0F3B6-C386-482F-9218-58D8D2CC0862}" destId="{CDD31629-DC7B-45E4-824C-7FC37937868B}" srcOrd="0" destOrd="0" presId="urn:microsoft.com/office/officeart/2008/layout/LinedList"/>
    <dgm:cxn modelId="{CAC747E2-6566-427A-8D58-198B58E68310}" srcId="{13757660-6DE1-4C81-8AFB-0F62995D144E}" destId="{77C693BA-6C77-4621-8915-E0E58038BEA8}" srcOrd="3" destOrd="0" parTransId="{597FDEB5-02D7-46F2-A9F0-6CEC24BCC879}" sibTransId="{391795F6-98E8-4A73-A39A-854855B2F51E}"/>
    <dgm:cxn modelId="{FF7FB7A6-F24B-4909-B235-0351DE5062A4}" type="presParOf" srcId="{966B85A9-68F7-4E4F-81EB-C1B6152496A4}" destId="{108FC183-7647-454F-A20A-1038E4EB2712}" srcOrd="0" destOrd="0" presId="urn:microsoft.com/office/officeart/2008/layout/LinedList"/>
    <dgm:cxn modelId="{D8077E65-DA54-42BA-AA7D-FFB83F07DEE9}" type="presParOf" srcId="{966B85A9-68F7-4E4F-81EB-C1B6152496A4}" destId="{4C685BBB-D08C-4E1A-BCF6-1474A6C72B31}" srcOrd="1" destOrd="0" presId="urn:microsoft.com/office/officeart/2008/layout/LinedList"/>
    <dgm:cxn modelId="{95A3BBE4-CE0F-4694-9650-DBE5C00AFC8E}" type="presParOf" srcId="{4C685BBB-D08C-4E1A-BCF6-1474A6C72B31}" destId="{CDD31629-DC7B-45E4-824C-7FC37937868B}" srcOrd="0" destOrd="0" presId="urn:microsoft.com/office/officeart/2008/layout/LinedList"/>
    <dgm:cxn modelId="{BD328C84-CF63-4F70-916C-C218178BE3CD}" type="presParOf" srcId="{4C685BBB-D08C-4E1A-BCF6-1474A6C72B31}" destId="{7559BA67-A16B-4FAC-B35E-3380DF455054}" srcOrd="1" destOrd="0" presId="urn:microsoft.com/office/officeart/2008/layout/LinedList"/>
    <dgm:cxn modelId="{9B390A9E-13FA-4CDA-B930-940CF58FD996}" type="presParOf" srcId="{966B85A9-68F7-4E4F-81EB-C1B6152496A4}" destId="{E81D22D3-BB86-4B95-A276-E63D5C63E7BD}" srcOrd="2" destOrd="0" presId="urn:microsoft.com/office/officeart/2008/layout/LinedList"/>
    <dgm:cxn modelId="{852211F9-E447-4704-9460-C92B62DE8F42}" type="presParOf" srcId="{966B85A9-68F7-4E4F-81EB-C1B6152496A4}" destId="{25575DC7-D823-4F0E-AAE1-391990429D8B}" srcOrd="3" destOrd="0" presId="urn:microsoft.com/office/officeart/2008/layout/LinedList"/>
    <dgm:cxn modelId="{4CC3B800-25A1-4E9B-A293-AE442EFFCF0B}" type="presParOf" srcId="{25575DC7-D823-4F0E-AAE1-391990429D8B}" destId="{B9F9087D-3137-4148-A3A7-EE1539557816}" srcOrd="0" destOrd="0" presId="urn:microsoft.com/office/officeart/2008/layout/LinedList"/>
    <dgm:cxn modelId="{7B92D8EF-18DB-4540-A00D-0854907D20C0}" type="presParOf" srcId="{25575DC7-D823-4F0E-AAE1-391990429D8B}" destId="{385ED4FF-CB2B-481E-A343-300C32A0DB9F}" srcOrd="1" destOrd="0" presId="urn:microsoft.com/office/officeart/2008/layout/LinedList"/>
    <dgm:cxn modelId="{C8588B1C-1FB4-444D-B7C4-877BA5559176}" type="presParOf" srcId="{966B85A9-68F7-4E4F-81EB-C1B6152496A4}" destId="{DB111068-6884-4484-9AE9-D27FB5B98428}" srcOrd="4" destOrd="0" presId="urn:microsoft.com/office/officeart/2008/layout/LinedList"/>
    <dgm:cxn modelId="{DA92A95E-791A-4D35-8390-9F2BFDAE2E6C}" type="presParOf" srcId="{966B85A9-68F7-4E4F-81EB-C1B6152496A4}" destId="{854FBAA5-B676-46BE-8BED-F1DCF897DD24}" srcOrd="5" destOrd="0" presId="urn:microsoft.com/office/officeart/2008/layout/LinedList"/>
    <dgm:cxn modelId="{A9BCE597-1900-45A4-BDB1-7235D577FD19}" type="presParOf" srcId="{854FBAA5-B676-46BE-8BED-F1DCF897DD24}" destId="{334E6262-A148-4AB3-8931-24DE86AC1B3C}" srcOrd="0" destOrd="0" presId="urn:microsoft.com/office/officeart/2008/layout/LinedList"/>
    <dgm:cxn modelId="{B41C5083-5182-4047-8281-6E3C298C4649}" type="presParOf" srcId="{854FBAA5-B676-46BE-8BED-F1DCF897DD24}" destId="{88F0F582-D5F5-4AE9-A81F-BFE3C5D471D4}" srcOrd="1" destOrd="0" presId="urn:microsoft.com/office/officeart/2008/layout/LinedList"/>
    <dgm:cxn modelId="{FB9AD9A6-8848-4C85-B5ED-52333E3F1525}" type="presParOf" srcId="{966B85A9-68F7-4E4F-81EB-C1B6152496A4}" destId="{3E214432-DB8B-417C-A03A-17150A163807}" srcOrd="6" destOrd="0" presId="urn:microsoft.com/office/officeart/2008/layout/LinedList"/>
    <dgm:cxn modelId="{15025E52-811F-4EB4-9653-2CA89F7DD1D9}" type="presParOf" srcId="{966B85A9-68F7-4E4F-81EB-C1B6152496A4}" destId="{34516B66-61A2-4D66-9585-E0344AA7309E}" srcOrd="7" destOrd="0" presId="urn:microsoft.com/office/officeart/2008/layout/LinedList"/>
    <dgm:cxn modelId="{4D0EC3CB-277C-4834-813D-76A31243B11C}" type="presParOf" srcId="{34516B66-61A2-4D66-9585-E0344AA7309E}" destId="{62D21C17-02CA-43C1-B838-28FA3D3B934F}" srcOrd="0" destOrd="0" presId="urn:microsoft.com/office/officeart/2008/layout/LinedList"/>
    <dgm:cxn modelId="{A91DBFC9-CA85-431D-9F63-3FEE3032ECF9}" type="presParOf" srcId="{34516B66-61A2-4D66-9585-E0344AA7309E}" destId="{F787675F-08CA-48C5-BFBD-27309A3470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757660-6DE1-4C81-8AFB-0F62995D144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0F3B6-C386-482F-9218-58D8D2CC0862}">
      <dgm:prSet/>
      <dgm:spPr/>
      <dgm:t>
        <a:bodyPr/>
        <a:lstStyle/>
        <a:p>
          <a:r>
            <a:rPr lang="en-US" dirty="0"/>
            <a:t>V. </a:t>
          </a:r>
          <a:r>
            <a:rPr lang="en-US" dirty="0" err="1"/>
            <a:t>Kavana</a:t>
          </a:r>
          <a:r>
            <a:rPr lang="en-US" dirty="0"/>
            <a:t> and M. </a:t>
          </a:r>
          <a:r>
            <a:rPr lang="en-US" dirty="0" err="1"/>
            <a:t>Neethi</a:t>
          </a:r>
          <a:r>
            <a:rPr lang="en-US" dirty="0"/>
            <a:t>, "Fault Analysis and Predictive Maintenance of Induction Motor Using Machine Learning," 2018 International Conference on Electrical, Electronics, Communication, Computer, and Optimization Techniques (ICEECCOT), 2018, pp. 963-966, </a:t>
          </a:r>
          <a:r>
            <a:rPr lang="en-US" dirty="0" err="1"/>
            <a:t>doi</a:t>
          </a:r>
          <a:r>
            <a:rPr lang="en-US" dirty="0"/>
            <a:t>: 10.1109/ICEECCOT43722.2018.9001543.</a:t>
          </a:r>
        </a:p>
      </dgm:t>
    </dgm:pt>
    <dgm:pt modelId="{0F470F71-A067-48C1-B8FF-126A2D1BFC83}" type="parTrans" cxnId="{659733C8-1461-42F3-BA18-D72DD3230740}">
      <dgm:prSet/>
      <dgm:spPr/>
      <dgm:t>
        <a:bodyPr/>
        <a:lstStyle/>
        <a:p>
          <a:endParaRPr lang="en-US"/>
        </a:p>
      </dgm:t>
    </dgm:pt>
    <dgm:pt modelId="{9AC979F2-B0E4-420F-A418-B7B74DC5FB52}" type="sibTrans" cxnId="{659733C8-1461-42F3-BA18-D72DD3230740}">
      <dgm:prSet/>
      <dgm:spPr/>
      <dgm:t>
        <a:bodyPr/>
        <a:lstStyle/>
        <a:p>
          <a:endParaRPr lang="en-US"/>
        </a:p>
      </dgm:t>
    </dgm:pt>
    <dgm:pt modelId="{C9ECE309-783A-4EAD-AE5D-8F0C1E9DA38F}">
      <dgm:prSet/>
      <dgm:spPr/>
      <dgm:t>
        <a:bodyPr/>
        <a:lstStyle/>
        <a:p>
          <a:r>
            <a:rPr lang="en-US" dirty="0"/>
            <a:t>Shahzad, A. (2019, December 11). Meet the Spark </a:t>
          </a:r>
          <a:r>
            <a:rPr lang="en-US" dirty="0" err="1"/>
            <a:t>MLlib’s</a:t>
          </a:r>
          <a:r>
            <a:rPr lang="en-US" dirty="0"/>
            <a:t> Multilayer Perceptron Classifier (MLPC) — Hands-on. Medium. https://medium.com/analytics-vidhya/spark-mllibs-multilayer-perceptron-classifier-mlpc-hands-on-32ac4014eee9</a:t>
          </a:r>
        </a:p>
      </dgm:t>
    </dgm:pt>
    <dgm:pt modelId="{C27826AD-0017-406E-8672-CE23A5F6DF73}" type="parTrans" cxnId="{AEEF8E5F-57CC-44DC-BA16-74AC418BC23E}">
      <dgm:prSet/>
      <dgm:spPr/>
      <dgm:t>
        <a:bodyPr/>
        <a:lstStyle/>
        <a:p>
          <a:endParaRPr lang="en-US"/>
        </a:p>
      </dgm:t>
    </dgm:pt>
    <dgm:pt modelId="{6075423E-F869-43B5-8488-53D3B44E75B5}" type="sibTrans" cxnId="{AEEF8E5F-57CC-44DC-BA16-74AC418BC23E}">
      <dgm:prSet/>
      <dgm:spPr/>
      <dgm:t>
        <a:bodyPr/>
        <a:lstStyle/>
        <a:p>
          <a:endParaRPr lang="en-US"/>
        </a:p>
      </dgm:t>
    </dgm:pt>
    <dgm:pt modelId="{0CC0DA52-8189-4B0F-A50E-F7CED2C85CE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Databricks. Visualizations | Databricks on AWS.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https://docs.databricks.com/notebooks/visualizations/index.html</a:t>
          </a:r>
          <a:endParaRPr lang="en-US" dirty="0">
            <a:solidFill>
              <a:schemeClr val="tx1"/>
            </a:solidFill>
          </a:endParaRPr>
        </a:p>
      </dgm:t>
    </dgm:pt>
    <dgm:pt modelId="{2228095C-C88C-4361-8BF3-E5509ABB961D}" type="parTrans" cxnId="{A2DFFB6B-B658-4945-94C6-3FC6FAFF01C5}">
      <dgm:prSet/>
      <dgm:spPr/>
      <dgm:t>
        <a:bodyPr/>
        <a:lstStyle/>
        <a:p>
          <a:endParaRPr lang="en-US"/>
        </a:p>
      </dgm:t>
    </dgm:pt>
    <dgm:pt modelId="{D9F420B3-D07C-47A7-A5CC-0AA225320E7F}" type="sibTrans" cxnId="{A2DFFB6B-B658-4945-94C6-3FC6FAFF01C5}">
      <dgm:prSet/>
      <dgm:spPr/>
      <dgm:t>
        <a:bodyPr/>
        <a:lstStyle/>
        <a:p>
          <a:endParaRPr lang="en-US"/>
        </a:p>
      </dgm:t>
    </dgm:pt>
    <dgm:pt modelId="{77C693BA-6C77-4621-8915-E0E58038BEA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https://spark.apache.org/docs/latest/ml-classification-regression.html</a:t>
          </a:r>
          <a:endParaRPr lang="en-US" dirty="0">
            <a:solidFill>
              <a:schemeClr val="tx1"/>
            </a:solidFill>
          </a:endParaRPr>
        </a:p>
      </dgm:t>
    </dgm:pt>
    <dgm:pt modelId="{597FDEB5-02D7-46F2-A9F0-6CEC24BCC879}" type="parTrans" cxnId="{CAC747E2-6566-427A-8D58-198B58E68310}">
      <dgm:prSet/>
      <dgm:spPr/>
      <dgm:t>
        <a:bodyPr/>
        <a:lstStyle/>
        <a:p>
          <a:endParaRPr lang="en-US"/>
        </a:p>
      </dgm:t>
    </dgm:pt>
    <dgm:pt modelId="{391795F6-98E8-4A73-A39A-854855B2F51E}" type="sibTrans" cxnId="{CAC747E2-6566-427A-8D58-198B58E68310}">
      <dgm:prSet/>
      <dgm:spPr/>
      <dgm:t>
        <a:bodyPr/>
        <a:lstStyle/>
        <a:p>
          <a:endParaRPr lang="en-US"/>
        </a:p>
      </dgm:t>
    </dgm:pt>
    <dgm:pt modelId="{966B85A9-68F7-4E4F-81EB-C1B6152496A4}" type="pres">
      <dgm:prSet presAssocID="{13757660-6DE1-4C81-8AFB-0F62995D144E}" presName="vert0" presStyleCnt="0">
        <dgm:presLayoutVars>
          <dgm:dir/>
          <dgm:animOne val="branch"/>
          <dgm:animLvl val="lvl"/>
        </dgm:presLayoutVars>
      </dgm:prSet>
      <dgm:spPr/>
    </dgm:pt>
    <dgm:pt modelId="{108FC183-7647-454F-A20A-1038E4EB2712}" type="pres">
      <dgm:prSet presAssocID="{CCF0F3B6-C386-482F-9218-58D8D2CC0862}" presName="thickLine" presStyleLbl="alignNode1" presStyleIdx="0" presStyleCnt="4"/>
      <dgm:spPr/>
    </dgm:pt>
    <dgm:pt modelId="{4C685BBB-D08C-4E1A-BCF6-1474A6C72B31}" type="pres">
      <dgm:prSet presAssocID="{CCF0F3B6-C386-482F-9218-58D8D2CC0862}" presName="horz1" presStyleCnt="0"/>
      <dgm:spPr/>
    </dgm:pt>
    <dgm:pt modelId="{CDD31629-DC7B-45E4-824C-7FC37937868B}" type="pres">
      <dgm:prSet presAssocID="{CCF0F3B6-C386-482F-9218-58D8D2CC0862}" presName="tx1" presStyleLbl="revTx" presStyleIdx="0" presStyleCnt="4"/>
      <dgm:spPr/>
    </dgm:pt>
    <dgm:pt modelId="{7559BA67-A16B-4FAC-B35E-3380DF455054}" type="pres">
      <dgm:prSet presAssocID="{CCF0F3B6-C386-482F-9218-58D8D2CC0862}" presName="vert1" presStyleCnt="0"/>
      <dgm:spPr/>
    </dgm:pt>
    <dgm:pt modelId="{E81D22D3-BB86-4B95-A276-E63D5C63E7BD}" type="pres">
      <dgm:prSet presAssocID="{C9ECE309-783A-4EAD-AE5D-8F0C1E9DA38F}" presName="thickLine" presStyleLbl="alignNode1" presStyleIdx="1" presStyleCnt="4"/>
      <dgm:spPr/>
    </dgm:pt>
    <dgm:pt modelId="{25575DC7-D823-4F0E-AAE1-391990429D8B}" type="pres">
      <dgm:prSet presAssocID="{C9ECE309-783A-4EAD-AE5D-8F0C1E9DA38F}" presName="horz1" presStyleCnt="0"/>
      <dgm:spPr/>
    </dgm:pt>
    <dgm:pt modelId="{B9F9087D-3137-4148-A3A7-EE1539557816}" type="pres">
      <dgm:prSet presAssocID="{C9ECE309-783A-4EAD-AE5D-8F0C1E9DA38F}" presName="tx1" presStyleLbl="revTx" presStyleIdx="1" presStyleCnt="4"/>
      <dgm:spPr/>
    </dgm:pt>
    <dgm:pt modelId="{385ED4FF-CB2B-481E-A343-300C32A0DB9F}" type="pres">
      <dgm:prSet presAssocID="{C9ECE309-783A-4EAD-AE5D-8F0C1E9DA38F}" presName="vert1" presStyleCnt="0"/>
      <dgm:spPr/>
    </dgm:pt>
    <dgm:pt modelId="{DB111068-6884-4484-9AE9-D27FB5B98428}" type="pres">
      <dgm:prSet presAssocID="{0CC0DA52-8189-4B0F-A50E-F7CED2C85CE8}" presName="thickLine" presStyleLbl="alignNode1" presStyleIdx="2" presStyleCnt="4"/>
      <dgm:spPr/>
    </dgm:pt>
    <dgm:pt modelId="{854FBAA5-B676-46BE-8BED-F1DCF897DD24}" type="pres">
      <dgm:prSet presAssocID="{0CC0DA52-8189-4B0F-A50E-F7CED2C85CE8}" presName="horz1" presStyleCnt="0"/>
      <dgm:spPr/>
    </dgm:pt>
    <dgm:pt modelId="{334E6262-A148-4AB3-8931-24DE86AC1B3C}" type="pres">
      <dgm:prSet presAssocID="{0CC0DA52-8189-4B0F-A50E-F7CED2C85CE8}" presName="tx1" presStyleLbl="revTx" presStyleIdx="2" presStyleCnt="4"/>
      <dgm:spPr/>
    </dgm:pt>
    <dgm:pt modelId="{88F0F582-D5F5-4AE9-A81F-BFE3C5D471D4}" type="pres">
      <dgm:prSet presAssocID="{0CC0DA52-8189-4B0F-A50E-F7CED2C85CE8}" presName="vert1" presStyleCnt="0"/>
      <dgm:spPr/>
    </dgm:pt>
    <dgm:pt modelId="{3E214432-DB8B-417C-A03A-17150A163807}" type="pres">
      <dgm:prSet presAssocID="{77C693BA-6C77-4621-8915-E0E58038BEA8}" presName="thickLine" presStyleLbl="alignNode1" presStyleIdx="3" presStyleCnt="4"/>
      <dgm:spPr/>
    </dgm:pt>
    <dgm:pt modelId="{34516B66-61A2-4D66-9585-E0344AA7309E}" type="pres">
      <dgm:prSet presAssocID="{77C693BA-6C77-4621-8915-E0E58038BEA8}" presName="horz1" presStyleCnt="0"/>
      <dgm:spPr/>
    </dgm:pt>
    <dgm:pt modelId="{62D21C17-02CA-43C1-B838-28FA3D3B934F}" type="pres">
      <dgm:prSet presAssocID="{77C693BA-6C77-4621-8915-E0E58038BEA8}" presName="tx1" presStyleLbl="revTx" presStyleIdx="3" presStyleCnt="4" custLinFactNeighborY="46364"/>
      <dgm:spPr/>
    </dgm:pt>
    <dgm:pt modelId="{F787675F-08CA-48C5-BFBD-27309A3470C8}" type="pres">
      <dgm:prSet presAssocID="{77C693BA-6C77-4621-8915-E0E58038BEA8}" presName="vert1" presStyleCnt="0"/>
      <dgm:spPr/>
    </dgm:pt>
  </dgm:ptLst>
  <dgm:cxnLst>
    <dgm:cxn modelId="{BF8D902F-BDD5-42D8-B461-342768DEF902}" type="presOf" srcId="{13757660-6DE1-4C81-8AFB-0F62995D144E}" destId="{966B85A9-68F7-4E4F-81EB-C1B6152496A4}" srcOrd="0" destOrd="0" presId="urn:microsoft.com/office/officeart/2008/layout/LinedList"/>
    <dgm:cxn modelId="{AEEF8E5F-57CC-44DC-BA16-74AC418BC23E}" srcId="{13757660-6DE1-4C81-8AFB-0F62995D144E}" destId="{C9ECE309-783A-4EAD-AE5D-8F0C1E9DA38F}" srcOrd="1" destOrd="0" parTransId="{C27826AD-0017-406E-8672-CE23A5F6DF73}" sibTransId="{6075423E-F869-43B5-8488-53D3B44E75B5}"/>
    <dgm:cxn modelId="{89E8846B-C69A-4D1D-9E01-D55574DC739C}" type="presOf" srcId="{0CC0DA52-8189-4B0F-A50E-F7CED2C85CE8}" destId="{334E6262-A148-4AB3-8931-24DE86AC1B3C}" srcOrd="0" destOrd="0" presId="urn:microsoft.com/office/officeart/2008/layout/LinedList"/>
    <dgm:cxn modelId="{A2DFFB6B-B658-4945-94C6-3FC6FAFF01C5}" srcId="{13757660-6DE1-4C81-8AFB-0F62995D144E}" destId="{0CC0DA52-8189-4B0F-A50E-F7CED2C85CE8}" srcOrd="2" destOrd="0" parTransId="{2228095C-C88C-4361-8BF3-E5509ABB961D}" sibTransId="{D9F420B3-D07C-47A7-A5CC-0AA225320E7F}"/>
    <dgm:cxn modelId="{5F40106D-E978-4DE1-8807-8513609D0B04}" type="presOf" srcId="{77C693BA-6C77-4621-8915-E0E58038BEA8}" destId="{62D21C17-02CA-43C1-B838-28FA3D3B934F}" srcOrd="0" destOrd="0" presId="urn:microsoft.com/office/officeart/2008/layout/LinedList"/>
    <dgm:cxn modelId="{1C2F8170-C089-438B-B1CD-C704A8896623}" type="presOf" srcId="{C9ECE309-783A-4EAD-AE5D-8F0C1E9DA38F}" destId="{B9F9087D-3137-4148-A3A7-EE1539557816}" srcOrd="0" destOrd="0" presId="urn:microsoft.com/office/officeart/2008/layout/LinedList"/>
    <dgm:cxn modelId="{659733C8-1461-42F3-BA18-D72DD3230740}" srcId="{13757660-6DE1-4C81-8AFB-0F62995D144E}" destId="{CCF0F3B6-C386-482F-9218-58D8D2CC0862}" srcOrd="0" destOrd="0" parTransId="{0F470F71-A067-48C1-B8FF-126A2D1BFC83}" sibTransId="{9AC979F2-B0E4-420F-A418-B7B74DC5FB52}"/>
    <dgm:cxn modelId="{359261CA-865B-4028-A778-738DDCFC5BD9}" type="presOf" srcId="{CCF0F3B6-C386-482F-9218-58D8D2CC0862}" destId="{CDD31629-DC7B-45E4-824C-7FC37937868B}" srcOrd="0" destOrd="0" presId="urn:microsoft.com/office/officeart/2008/layout/LinedList"/>
    <dgm:cxn modelId="{CAC747E2-6566-427A-8D58-198B58E68310}" srcId="{13757660-6DE1-4C81-8AFB-0F62995D144E}" destId="{77C693BA-6C77-4621-8915-E0E58038BEA8}" srcOrd="3" destOrd="0" parTransId="{597FDEB5-02D7-46F2-A9F0-6CEC24BCC879}" sibTransId="{391795F6-98E8-4A73-A39A-854855B2F51E}"/>
    <dgm:cxn modelId="{FF7FB7A6-F24B-4909-B235-0351DE5062A4}" type="presParOf" srcId="{966B85A9-68F7-4E4F-81EB-C1B6152496A4}" destId="{108FC183-7647-454F-A20A-1038E4EB2712}" srcOrd="0" destOrd="0" presId="urn:microsoft.com/office/officeart/2008/layout/LinedList"/>
    <dgm:cxn modelId="{D8077E65-DA54-42BA-AA7D-FFB83F07DEE9}" type="presParOf" srcId="{966B85A9-68F7-4E4F-81EB-C1B6152496A4}" destId="{4C685BBB-D08C-4E1A-BCF6-1474A6C72B31}" srcOrd="1" destOrd="0" presId="urn:microsoft.com/office/officeart/2008/layout/LinedList"/>
    <dgm:cxn modelId="{95A3BBE4-CE0F-4694-9650-DBE5C00AFC8E}" type="presParOf" srcId="{4C685BBB-D08C-4E1A-BCF6-1474A6C72B31}" destId="{CDD31629-DC7B-45E4-824C-7FC37937868B}" srcOrd="0" destOrd="0" presId="urn:microsoft.com/office/officeart/2008/layout/LinedList"/>
    <dgm:cxn modelId="{BD328C84-CF63-4F70-916C-C218178BE3CD}" type="presParOf" srcId="{4C685BBB-D08C-4E1A-BCF6-1474A6C72B31}" destId="{7559BA67-A16B-4FAC-B35E-3380DF455054}" srcOrd="1" destOrd="0" presId="urn:microsoft.com/office/officeart/2008/layout/LinedList"/>
    <dgm:cxn modelId="{9B390A9E-13FA-4CDA-B930-940CF58FD996}" type="presParOf" srcId="{966B85A9-68F7-4E4F-81EB-C1B6152496A4}" destId="{E81D22D3-BB86-4B95-A276-E63D5C63E7BD}" srcOrd="2" destOrd="0" presId="urn:microsoft.com/office/officeart/2008/layout/LinedList"/>
    <dgm:cxn modelId="{852211F9-E447-4704-9460-C92B62DE8F42}" type="presParOf" srcId="{966B85A9-68F7-4E4F-81EB-C1B6152496A4}" destId="{25575DC7-D823-4F0E-AAE1-391990429D8B}" srcOrd="3" destOrd="0" presId="urn:microsoft.com/office/officeart/2008/layout/LinedList"/>
    <dgm:cxn modelId="{4CC3B800-25A1-4E9B-A293-AE442EFFCF0B}" type="presParOf" srcId="{25575DC7-D823-4F0E-AAE1-391990429D8B}" destId="{B9F9087D-3137-4148-A3A7-EE1539557816}" srcOrd="0" destOrd="0" presId="urn:microsoft.com/office/officeart/2008/layout/LinedList"/>
    <dgm:cxn modelId="{7B92D8EF-18DB-4540-A00D-0854907D20C0}" type="presParOf" srcId="{25575DC7-D823-4F0E-AAE1-391990429D8B}" destId="{385ED4FF-CB2B-481E-A343-300C32A0DB9F}" srcOrd="1" destOrd="0" presId="urn:microsoft.com/office/officeart/2008/layout/LinedList"/>
    <dgm:cxn modelId="{C8588B1C-1FB4-444D-B7C4-877BA5559176}" type="presParOf" srcId="{966B85A9-68F7-4E4F-81EB-C1B6152496A4}" destId="{DB111068-6884-4484-9AE9-D27FB5B98428}" srcOrd="4" destOrd="0" presId="urn:microsoft.com/office/officeart/2008/layout/LinedList"/>
    <dgm:cxn modelId="{DA92A95E-791A-4D35-8390-9F2BFDAE2E6C}" type="presParOf" srcId="{966B85A9-68F7-4E4F-81EB-C1B6152496A4}" destId="{854FBAA5-B676-46BE-8BED-F1DCF897DD24}" srcOrd="5" destOrd="0" presId="urn:microsoft.com/office/officeart/2008/layout/LinedList"/>
    <dgm:cxn modelId="{A9BCE597-1900-45A4-BDB1-7235D577FD19}" type="presParOf" srcId="{854FBAA5-B676-46BE-8BED-F1DCF897DD24}" destId="{334E6262-A148-4AB3-8931-24DE86AC1B3C}" srcOrd="0" destOrd="0" presId="urn:microsoft.com/office/officeart/2008/layout/LinedList"/>
    <dgm:cxn modelId="{B41C5083-5182-4047-8281-6E3C298C4649}" type="presParOf" srcId="{854FBAA5-B676-46BE-8BED-F1DCF897DD24}" destId="{88F0F582-D5F5-4AE9-A81F-BFE3C5D471D4}" srcOrd="1" destOrd="0" presId="urn:microsoft.com/office/officeart/2008/layout/LinedList"/>
    <dgm:cxn modelId="{FB9AD9A6-8848-4C85-B5ED-52333E3F1525}" type="presParOf" srcId="{966B85A9-68F7-4E4F-81EB-C1B6152496A4}" destId="{3E214432-DB8B-417C-A03A-17150A163807}" srcOrd="6" destOrd="0" presId="urn:microsoft.com/office/officeart/2008/layout/LinedList"/>
    <dgm:cxn modelId="{15025E52-811F-4EB4-9653-2CA89F7DD1D9}" type="presParOf" srcId="{966B85A9-68F7-4E4F-81EB-C1B6152496A4}" destId="{34516B66-61A2-4D66-9585-E0344AA7309E}" srcOrd="7" destOrd="0" presId="urn:microsoft.com/office/officeart/2008/layout/LinedList"/>
    <dgm:cxn modelId="{4D0EC3CB-277C-4834-813D-76A31243B11C}" type="presParOf" srcId="{34516B66-61A2-4D66-9585-E0344AA7309E}" destId="{62D21C17-02CA-43C1-B838-28FA3D3B934F}" srcOrd="0" destOrd="0" presId="urn:microsoft.com/office/officeart/2008/layout/LinedList"/>
    <dgm:cxn modelId="{A91DBFC9-CA85-431D-9F63-3FEE3032ECF9}" type="presParOf" srcId="{34516B66-61A2-4D66-9585-E0344AA7309E}" destId="{F787675F-08CA-48C5-BFBD-27309A3470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98F07-6029-4463-8B1F-EDABFF1CE0B4}">
      <dsp:nvSpPr>
        <dsp:cNvPr id="0" name=""/>
        <dsp:cNvSpPr/>
      </dsp:nvSpPr>
      <dsp:spPr>
        <a:xfrm>
          <a:off x="777558" y="1546195"/>
          <a:ext cx="820153" cy="8201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BA4E3-7D44-49AD-B369-5CE97EE3EB3A}">
      <dsp:nvSpPr>
        <dsp:cNvPr id="0" name=""/>
        <dsp:cNvSpPr/>
      </dsp:nvSpPr>
      <dsp:spPr>
        <a:xfrm>
          <a:off x="949790" y="1718427"/>
          <a:ext cx="475689" cy="475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80EC2-B3C9-427A-922C-3DF940C2DE02}">
      <dsp:nvSpPr>
        <dsp:cNvPr id="0" name=""/>
        <dsp:cNvSpPr/>
      </dsp:nvSpPr>
      <dsp:spPr>
        <a:xfrm>
          <a:off x="1740565" y="1538518"/>
          <a:ext cx="3181209" cy="820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Feature Transformation: </a:t>
          </a:r>
          <a:endParaRPr lang="en-US" sz="2200" kern="1200" dirty="0"/>
        </a:p>
      </dsp:txBody>
      <dsp:txXfrm>
        <a:off x="1740565" y="1538518"/>
        <a:ext cx="3181209" cy="820153"/>
      </dsp:txXfrm>
    </dsp:sp>
    <dsp:sp modelId="{B6E7A33A-DC8C-4BCA-BDAF-CE2A71418917}">
      <dsp:nvSpPr>
        <dsp:cNvPr id="0" name=""/>
        <dsp:cNvSpPr/>
      </dsp:nvSpPr>
      <dsp:spPr>
        <a:xfrm>
          <a:off x="777558" y="2711653"/>
          <a:ext cx="820153" cy="8201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E398E-6E42-4F87-95AB-DF7A61035313}">
      <dsp:nvSpPr>
        <dsp:cNvPr id="0" name=""/>
        <dsp:cNvSpPr/>
      </dsp:nvSpPr>
      <dsp:spPr>
        <a:xfrm>
          <a:off x="949790" y="2883885"/>
          <a:ext cx="475689" cy="475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DDC8C-6232-4A82-BF4B-BD1BDEB60896}">
      <dsp:nvSpPr>
        <dsp:cNvPr id="0" name=""/>
        <dsp:cNvSpPr/>
      </dsp:nvSpPr>
      <dsp:spPr>
        <a:xfrm>
          <a:off x="1696294" y="3058340"/>
          <a:ext cx="3437708" cy="820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PySpark</a:t>
          </a:r>
          <a:r>
            <a:rPr lang="en-US" sz="2200" kern="1200" dirty="0"/>
            <a:t> and Spark </a:t>
          </a:r>
          <a:r>
            <a:rPr lang="en-US" sz="2200" kern="1200" dirty="0" err="1"/>
            <a:t>MLlib</a:t>
          </a:r>
          <a:r>
            <a:rPr lang="en-US" sz="2200" kern="1200" dirty="0"/>
            <a:t> along with its features Vector Assembler and String Indexer are selected for feature transformation.</a:t>
          </a:r>
        </a:p>
      </dsp:txBody>
      <dsp:txXfrm>
        <a:off x="1696294" y="3058340"/>
        <a:ext cx="3437708" cy="820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5D42C-C37B-41E5-AD13-976AE8150CA8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E9F4-B764-4D4C-8F54-B6E05D77F2B3}">
      <dsp:nvSpPr>
        <dsp:cNvPr id="0" name=""/>
        <dsp:cNvSpPr/>
      </dsp:nvSpPr>
      <dsp:spPr>
        <a:xfrm>
          <a:off x="0" y="0"/>
          <a:ext cx="5641974" cy="51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work depicts the potential of machine learning models in detecting the electrical faults of a three-phase induction motor</a:t>
          </a:r>
        </a:p>
      </dsp:txBody>
      <dsp:txXfrm>
        <a:off x="0" y="0"/>
        <a:ext cx="5641974" cy="5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C9DC9-F533-4316-A34B-116C9077C8E5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4EF30-DBEC-4ED4-9E18-7054E55AEF33}">
      <dsp:nvSpPr>
        <dsp:cNvPr id="0" name=""/>
        <dsp:cNvSpPr/>
      </dsp:nvSpPr>
      <dsp:spPr>
        <a:xfrm>
          <a:off x="0" y="0"/>
          <a:ext cx="5641974" cy="51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developed models classifies all the test data into their respective classes of broken rotors in an induction motor with accuracy range of 67%-81%. </a:t>
          </a:r>
        </a:p>
      </dsp:txBody>
      <dsp:txXfrm>
        <a:off x="0" y="0"/>
        <a:ext cx="5641974" cy="51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FCB24-8CA9-4D2E-A519-22D4C6035B85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3BC1F-71FF-47F3-A4F7-44760724C672}">
      <dsp:nvSpPr>
        <dsp:cNvPr id="0" name=""/>
        <dsp:cNvSpPr/>
      </dsp:nvSpPr>
      <dsp:spPr>
        <a:xfrm>
          <a:off x="0" y="0"/>
          <a:ext cx="5641974" cy="75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proposed Decision tree model gives accurate results and hence, can be used to prevent event progression during the occurrence of faults and protects the induction motor.</a:t>
          </a:r>
        </a:p>
      </dsp:txBody>
      <dsp:txXfrm>
        <a:off x="0" y="0"/>
        <a:ext cx="5641974" cy="7538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89DEB-553E-4658-AD30-C6F53ADCB376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DD85C-2011-4B72-9DF7-D19D7C2F4516}">
      <dsp:nvSpPr>
        <dsp:cNvPr id="0" name=""/>
        <dsp:cNvSpPr/>
      </dsp:nvSpPr>
      <dsp:spPr>
        <a:xfrm>
          <a:off x="0" y="0"/>
          <a:ext cx="5641974" cy="51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 of which the Decision Tree outperformed all the models with the accuracy of 81.5% and Random Forest classifier least performed with an accuracy of 67.7%.</a:t>
          </a:r>
        </a:p>
      </dsp:txBody>
      <dsp:txXfrm>
        <a:off x="0" y="0"/>
        <a:ext cx="5641974" cy="5167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1A9A2-D59F-4717-886D-E61153110752}">
      <dsp:nvSpPr>
        <dsp:cNvPr id="0" name=""/>
        <dsp:cNvSpPr/>
      </dsp:nvSpPr>
      <dsp:spPr>
        <a:xfrm>
          <a:off x="0" y="294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0C39B-5D1C-4569-91C9-D06EF14E3B30}">
      <dsp:nvSpPr>
        <dsp:cNvPr id="0" name=""/>
        <dsp:cNvSpPr/>
      </dsp:nvSpPr>
      <dsp:spPr>
        <a:xfrm>
          <a:off x="0" y="294"/>
          <a:ext cx="5641974" cy="6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 case of Perceptron neural network and </a:t>
          </a:r>
          <a:r>
            <a:rPr lang="en-US" sz="1200" kern="1200" dirty="0" err="1"/>
            <a:t>Autoassociative</a:t>
          </a:r>
          <a:r>
            <a:rPr lang="en-US" sz="1200" kern="1200" dirty="0"/>
            <a:t> neural network model, the errors in classification can be reduced and the accuracy can be improved by increasing the number of hidden layers and by choosing optimum number of neurons.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294"/>
        <a:ext cx="5641974" cy="6034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FC183-7647-454F-A20A-1038E4EB2712}">
      <dsp:nvSpPr>
        <dsp:cNvPr id="0" name=""/>
        <dsp:cNvSpPr/>
      </dsp:nvSpPr>
      <dsp:spPr>
        <a:xfrm>
          <a:off x="0" y="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31629-DC7B-45E4-824C-7FC37937868B}">
      <dsp:nvSpPr>
        <dsp:cNvPr id="0" name=""/>
        <dsp:cNvSpPr/>
      </dsp:nvSpPr>
      <dsp:spPr>
        <a:xfrm>
          <a:off x="0" y="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Dineva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A.,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Mosavi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A.,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Gyimesi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M., Vajda, I.,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Nabipour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N., &amp;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Rabczuk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T. (2019). Fault Diagnosis of Rotating Electrical Machines Using Multi-Label Classification. Applied Sciences, 23(9). </a:t>
          </a:r>
        </a:p>
      </dsp:txBody>
      <dsp:txXfrm>
        <a:off x="0" y="0"/>
        <a:ext cx="9720072" cy="1005840"/>
      </dsp:txXfrm>
    </dsp:sp>
    <dsp:sp modelId="{E81D22D3-BB86-4B95-A276-E63D5C63E7BD}">
      <dsp:nvSpPr>
        <dsp:cNvPr id="0" name=""/>
        <dsp:cNvSpPr/>
      </dsp:nvSpPr>
      <dsp:spPr>
        <a:xfrm>
          <a:off x="0" y="100584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9087D-3137-4148-A3A7-EE1539557816}">
      <dsp:nvSpPr>
        <dsp:cNvPr id="0" name=""/>
        <dsp:cNvSpPr/>
      </dsp:nvSpPr>
      <dsp:spPr>
        <a:xfrm>
          <a:off x="0" y="100584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Ramu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S. K., Irudayaraj , G. C., Subramani, S., &amp; Subramaniam, U. (2020, November). Broken rotor bar fault detection using Hilbert transform and neural networks applied to direct torque control of induction motor drive. IET Power Electronics, 13(15). </a:t>
          </a:r>
        </a:p>
      </dsp:txBody>
      <dsp:txXfrm>
        <a:off x="0" y="1005840"/>
        <a:ext cx="9720072" cy="1005840"/>
      </dsp:txXfrm>
    </dsp:sp>
    <dsp:sp modelId="{DB111068-6884-4484-9AE9-D27FB5B98428}">
      <dsp:nvSpPr>
        <dsp:cNvPr id="0" name=""/>
        <dsp:cNvSpPr/>
      </dsp:nvSpPr>
      <dsp:spPr>
        <a:xfrm>
          <a:off x="0" y="201168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E6262-A148-4AB3-8931-24DE86AC1B3C}">
      <dsp:nvSpPr>
        <dsp:cNvPr id="0" name=""/>
        <dsp:cNvSpPr/>
      </dsp:nvSpPr>
      <dsp:spPr>
        <a:xfrm>
          <a:off x="0" y="201168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Shao, S.-Y., Sun, W.-J., Yan, R.-Q., Wang, P., &amp; Gao, R. X. (2017). A Deep Learning Approach for Fault Diagnosis of Induction Motors in Manufacturing. Chinese Journal of Mechanical Engineering.</a:t>
          </a:r>
        </a:p>
      </dsp:txBody>
      <dsp:txXfrm>
        <a:off x="0" y="2011680"/>
        <a:ext cx="9720072" cy="1005840"/>
      </dsp:txXfrm>
    </dsp:sp>
    <dsp:sp modelId="{3E214432-DB8B-417C-A03A-17150A163807}">
      <dsp:nvSpPr>
        <dsp:cNvPr id="0" name=""/>
        <dsp:cNvSpPr/>
      </dsp:nvSpPr>
      <dsp:spPr>
        <a:xfrm>
          <a:off x="0" y="30175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21C17-02CA-43C1-B838-28FA3D3B934F}">
      <dsp:nvSpPr>
        <dsp:cNvPr id="0" name=""/>
        <dsp:cNvSpPr/>
      </dsp:nvSpPr>
      <dsp:spPr>
        <a:xfrm>
          <a:off x="0" y="301752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Treml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A. E.,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Flauzino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R. A.,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Suetake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M., &amp;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Maciejewski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, N. A. (2020, September). Experimental database for detecting and diagnosing rotor broken bar in a three-phase induction motor. IEEE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Dataport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.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doi:https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://dx.doi.org/10.21227/fmnm-bn95 </a:t>
          </a:r>
        </a:p>
      </dsp:txBody>
      <dsp:txXfrm>
        <a:off x="0" y="3017520"/>
        <a:ext cx="9720072" cy="1005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FC183-7647-454F-A20A-1038E4EB2712}">
      <dsp:nvSpPr>
        <dsp:cNvPr id="0" name=""/>
        <dsp:cNvSpPr/>
      </dsp:nvSpPr>
      <dsp:spPr>
        <a:xfrm>
          <a:off x="0" y="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31629-DC7B-45E4-824C-7FC37937868B}">
      <dsp:nvSpPr>
        <dsp:cNvPr id="0" name=""/>
        <dsp:cNvSpPr/>
      </dsp:nvSpPr>
      <dsp:spPr>
        <a:xfrm>
          <a:off x="0" y="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V. </a:t>
          </a:r>
          <a:r>
            <a:rPr lang="en-US" sz="1700" kern="1200" dirty="0" err="1"/>
            <a:t>Kavana</a:t>
          </a:r>
          <a:r>
            <a:rPr lang="en-US" sz="1700" kern="1200" dirty="0"/>
            <a:t> and M. </a:t>
          </a:r>
          <a:r>
            <a:rPr lang="en-US" sz="1700" kern="1200" dirty="0" err="1"/>
            <a:t>Neethi</a:t>
          </a:r>
          <a:r>
            <a:rPr lang="en-US" sz="1700" kern="1200" dirty="0"/>
            <a:t>, "Fault Analysis and Predictive Maintenance of Induction Motor Using Machine Learning," 2018 International Conference on Electrical, Electronics, Communication, Computer, and Optimization Techniques (ICEECCOT), 2018, pp. 963-966, </a:t>
          </a:r>
          <a:r>
            <a:rPr lang="en-US" sz="1700" kern="1200" dirty="0" err="1"/>
            <a:t>doi</a:t>
          </a:r>
          <a:r>
            <a:rPr lang="en-US" sz="1700" kern="1200" dirty="0"/>
            <a:t>: 10.1109/ICEECCOT43722.2018.9001543.</a:t>
          </a:r>
        </a:p>
      </dsp:txBody>
      <dsp:txXfrm>
        <a:off x="0" y="0"/>
        <a:ext cx="9720072" cy="1005840"/>
      </dsp:txXfrm>
    </dsp:sp>
    <dsp:sp modelId="{E81D22D3-BB86-4B95-A276-E63D5C63E7BD}">
      <dsp:nvSpPr>
        <dsp:cNvPr id="0" name=""/>
        <dsp:cNvSpPr/>
      </dsp:nvSpPr>
      <dsp:spPr>
        <a:xfrm>
          <a:off x="0" y="100584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9087D-3137-4148-A3A7-EE1539557816}">
      <dsp:nvSpPr>
        <dsp:cNvPr id="0" name=""/>
        <dsp:cNvSpPr/>
      </dsp:nvSpPr>
      <dsp:spPr>
        <a:xfrm>
          <a:off x="0" y="100584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Shahzad, A. (2019, December 11). Meet the Spark </a:t>
          </a:r>
          <a:r>
            <a:rPr lang="en-US" sz="1700" kern="1200" dirty="0" err="1"/>
            <a:t>MLlib’s</a:t>
          </a:r>
          <a:r>
            <a:rPr lang="en-US" sz="1700" kern="1200" dirty="0"/>
            <a:t> Multilayer Perceptron Classifier (MLPC) — Hands-on. Medium. https://medium.com/analytics-vidhya/spark-mllibs-multilayer-perceptron-classifier-mlpc-hands-on-32ac4014eee9</a:t>
          </a:r>
        </a:p>
      </dsp:txBody>
      <dsp:txXfrm>
        <a:off x="0" y="1005840"/>
        <a:ext cx="9720072" cy="1005840"/>
      </dsp:txXfrm>
    </dsp:sp>
    <dsp:sp modelId="{DB111068-6884-4484-9AE9-D27FB5B98428}">
      <dsp:nvSpPr>
        <dsp:cNvPr id="0" name=""/>
        <dsp:cNvSpPr/>
      </dsp:nvSpPr>
      <dsp:spPr>
        <a:xfrm>
          <a:off x="0" y="201168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E6262-A148-4AB3-8931-24DE86AC1B3C}">
      <dsp:nvSpPr>
        <dsp:cNvPr id="0" name=""/>
        <dsp:cNvSpPr/>
      </dsp:nvSpPr>
      <dsp:spPr>
        <a:xfrm>
          <a:off x="0" y="201168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Databricks. Visualizations | Databricks on AWS. </a:t>
          </a:r>
          <a:r>
            <a:rPr lang="en-US" sz="17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https://docs.databricks.com/notebooks/visualizations/index.html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0" y="2011680"/>
        <a:ext cx="9720072" cy="1005840"/>
      </dsp:txXfrm>
    </dsp:sp>
    <dsp:sp modelId="{3E214432-DB8B-417C-A03A-17150A163807}">
      <dsp:nvSpPr>
        <dsp:cNvPr id="0" name=""/>
        <dsp:cNvSpPr/>
      </dsp:nvSpPr>
      <dsp:spPr>
        <a:xfrm>
          <a:off x="0" y="30175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21C17-02CA-43C1-B838-28FA3D3B934F}">
      <dsp:nvSpPr>
        <dsp:cNvPr id="0" name=""/>
        <dsp:cNvSpPr/>
      </dsp:nvSpPr>
      <dsp:spPr>
        <a:xfrm>
          <a:off x="0" y="301752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https://spark.apache.org/docs/latest/ml-classification-regression.html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0" y="3017520"/>
        <a:ext cx="9720072" cy="100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85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022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084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4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4.xml"/><Relationship Id="rId7" Type="http://schemas.openxmlformats.org/officeDocument/2006/relationships/image" Target="../media/image38.png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42.jpg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image" Target="../media/image41.png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0.png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f10610@umbc.edu" TargetMode="External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157@umbc.edu" TargetMode="External"/><Relationship Id="rId4" Type="http://schemas.openxmlformats.org/officeDocument/2006/relationships/hyperlink" Target="mailto:jf14891@umb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eee-dataport.org/open-access/experimental-database-detecting-and-diagnosing-rotorbroken-bar-three-phase-induction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284085" y="685892"/>
            <a:ext cx="3895933" cy="379402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US" sz="3700" b="1" dirty="0"/>
              <a:t>fault detection  In a three-phase induction</a:t>
            </a:r>
            <a:br>
              <a:rPr lang="en-US" sz="3700" b="1" dirty="0"/>
            </a:br>
            <a:r>
              <a:rPr lang="en-US" sz="3700" b="1" dirty="0"/>
              <a:t>motor</a:t>
            </a:r>
            <a:endParaRPr lang="en-US" sz="3700" dirty="0"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1600" b="1" dirty="0"/>
              <a:t>FNU Ujjwal – PF10610</a:t>
            </a:r>
            <a:endParaRPr lang="en-US" sz="1600" dirty="0"/>
          </a:p>
          <a:p>
            <a:pPr marL="0" lvl="0" indent="0" algn="r" rtl="0">
              <a:spcBef>
                <a:spcPts val="933"/>
              </a:spcBef>
              <a:spcAft>
                <a:spcPts val="0"/>
              </a:spcAft>
              <a:buSzPct val="70000"/>
              <a:buNone/>
            </a:pPr>
            <a:r>
              <a:rPr lang="en-US" sz="1600" b="1" dirty="0"/>
              <a:t>Shikha Patel – JF14891</a:t>
            </a:r>
            <a:endParaRPr lang="en-US" sz="1600" dirty="0"/>
          </a:p>
          <a:p>
            <a:pPr marL="0" lvl="0" indent="0" algn="r" rtl="0">
              <a:spcBef>
                <a:spcPts val="933"/>
              </a:spcBef>
              <a:spcAft>
                <a:spcPts val="0"/>
              </a:spcAft>
              <a:buSzPct val="70000"/>
              <a:buNone/>
            </a:pPr>
            <a:r>
              <a:rPr lang="en-US" sz="1600" b="1" dirty="0"/>
              <a:t>Sai Saran </a:t>
            </a:r>
            <a:r>
              <a:rPr lang="en-US" sz="1600" b="1" dirty="0" err="1"/>
              <a:t>Akkiraju</a:t>
            </a:r>
            <a:r>
              <a:rPr lang="en-US" sz="1600" b="1" dirty="0"/>
              <a:t> – DV87374</a:t>
            </a:r>
            <a:endParaRPr lang="en-US" sz="16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5AE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oogle Shape;132;p1" descr="Diagram&#10;&#10;Description automatically generated with low confidence"/>
          <p:cNvPicPr preferRelativeResize="0"/>
          <p:nvPr/>
        </p:nvPicPr>
        <p:blipFill rotWithShape="1">
          <a:blip r:embed="rId3"/>
          <a:srcRect l="7599" r="30609"/>
          <a:stretch/>
        </p:blipFill>
        <p:spPr>
          <a:xfrm>
            <a:off x="4658258" y="974"/>
            <a:ext cx="7533742" cy="7032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08ECCB-36CD-4B14-8F2A-581CC78B08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767"/>
          <a:stretch/>
        </p:blipFill>
        <p:spPr>
          <a:xfrm>
            <a:off x="1155468" y="2858422"/>
            <a:ext cx="4623031" cy="28409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D309A2-3188-46F9-A757-E59E701B85FD}"/>
              </a:ext>
            </a:extLst>
          </p:cNvPr>
          <p:cNvSpPr txBox="1"/>
          <p:nvPr/>
        </p:nvSpPr>
        <p:spPr>
          <a:xfrm>
            <a:off x="1155468" y="2242779"/>
            <a:ext cx="434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Decision Tree Classifier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516014E-5F57-4A6D-9B98-6F9CAD0D8E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38" y="2858422"/>
            <a:ext cx="4863892" cy="2840926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2414577-05D4-4EE8-A546-CD0C0F586FEA}"/>
              </a:ext>
            </a:extLst>
          </p:cNvPr>
          <p:cNvSpPr txBox="1">
            <a:spLocks/>
          </p:cNvSpPr>
          <p:nvPr/>
        </p:nvSpPr>
        <p:spPr>
          <a:xfrm>
            <a:off x="776583" y="882513"/>
            <a:ext cx="9720072" cy="910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8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A864-C99C-431D-8500-8575750E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83" y="882513"/>
            <a:ext cx="9720072" cy="910156"/>
          </a:xfrm>
        </p:spPr>
        <p:txBody>
          <a:bodyPr/>
          <a:lstStyle/>
          <a:p>
            <a:r>
              <a:rPr lang="en-US" dirty="0"/>
              <a:t>Results </a:t>
            </a:r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81510-85A2-4358-BE32-9E262F30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3" y="2134179"/>
            <a:ext cx="5106520" cy="2558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78433D-CEAE-478E-80D7-0F70DA5E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38" y="2134179"/>
            <a:ext cx="5106520" cy="2524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9B6D26-8335-4D6A-A2A4-0B7DBD59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642" y="4774342"/>
            <a:ext cx="5140091" cy="1964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C81C1D-22A1-4E29-8D0E-5FE5D82FF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82" y="4774342"/>
            <a:ext cx="5140091" cy="20174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D41880-8686-4443-B734-630DFDB9485E}"/>
              </a:ext>
            </a:extLst>
          </p:cNvPr>
          <p:cNvSpPr txBox="1"/>
          <p:nvPr/>
        </p:nvSpPr>
        <p:spPr>
          <a:xfrm>
            <a:off x="690263" y="1768177"/>
            <a:ext cx="434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Random Forest without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08A72-3C5A-45DF-AD4C-9A35D16BA4CD}"/>
              </a:ext>
            </a:extLst>
          </p:cNvPr>
          <p:cNvSpPr txBox="1"/>
          <p:nvPr/>
        </p:nvSpPr>
        <p:spPr>
          <a:xfrm>
            <a:off x="6241832" y="1699401"/>
            <a:ext cx="434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Random Forest with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4187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2766CE-F050-49F8-90A8-E479CB1B0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744" y="2194372"/>
            <a:ext cx="4949773" cy="243740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2AF126-74B7-454B-915D-C359994CF0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3567" y="2194372"/>
            <a:ext cx="5120687" cy="2392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3C08F7-2B17-4F43-A843-2BA622FD7DF3}"/>
              </a:ext>
            </a:extLst>
          </p:cNvPr>
          <p:cNvSpPr txBox="1"/>
          <p:nvPr/>
        </p:nvSpPr>
        <p:spPr>
          <a:xfrm>
            <a:off x="756376" y="1734836"/>
            <a:ext cx="434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Perceptron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4ACB5-6D75-4924-B95F-A89D5BBC1080}"/>
              </a:ext>
            </a:extLst>
          </p:cNvPr>
          <p:cNvSpPr txBox="1"/>
          <p:nvPr/>
        </p:nvSpPr>
        <p:spPr>
          <a:xfrm>
            <a:off x="5937996" y="1771961"/>
            <a:ext cx="434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Autoassociative neural 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5F5A0-07AC-4441-94ED-C5A3644F6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566" y="4728610"/>
            <a:ext cx="5120687" cy="2030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60954A-93C1-4E58-A46A-69A2B3A30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44" y="4728611"/>
            <a:ext cx="5000291" cy="20308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4DD5DF6-7FC7-4FE3-9D96-3255CD8A791D}"/>
              </a:ext>
            </a:extLst>
          </p:cNvPr>
          <p:cNvSpPr txBox="1">
            <a:spLocks/>
          </p:cNvSpPr>
          <p:nvPr/>
        </p:nvSpPr>
        <p:spPr>
          <a:xfrm>
            <a:off x="776583" y="882513"/>
            <a:ext cx="9720072" cy="910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</a:t>
            </a:r>
            <a:r>
              <a:rPr lang="en-US" sz="2400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09913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5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186EA8E-66B0-45C3-9983-68DA4827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Comparison of Different models 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2CC8F17-BEFA-4E00-8041-63923FA2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 of all the models that we implemented we got the best results with Decision tree classifier.</a:t>
            </a:r>
          </a:p>
        </p:txBody>
      </p:sp>
      <p:sp useBgFill="1">
        <p:nvSpPr>
          <p:cNvPr id="66" name="Rectangle 56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C1E05923-5DC1-461F-9C3F-E6DB2FF9B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640080"/>
            <a:ext cx="10415682" cy="3931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0E96F-C547-4115-B006-4D1AD0520B60}"/>
              </a:ext>
            </a:extLst>
          </p:cNvPr>
          <p:cNvSpPr txBox="1"/>
          <p:nvPr/>
        </p:nvSpPr>
        <p:spPr>
          <a:xfrm>
            <a:off x="1105250" y="4652359"/>
            <a:ext cx="4987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11: </a:t>
            </a:r>
            <a:r>
              <a:rPr lang="en-US" sz="1400" dirty="0"/>
              <a:t>Comparison of model performances </a:t>
            </a:r>
          </a:p>
        </p:txBody>
      </p:sp>
    </p:spTree>
    <p:extLst>
      <p:ext uri="{BB962C8B-B14F-4D97-AF65-F5344CB8AC3E}">
        <p14:creationId xmlns:p14="http://schemas.microsoft.com/office/powerpoint/2010/main" val="20039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A351-587C-496E-B36E-539C3882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A2B959-1327-4AD7-8783-227EB7EFD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128467"/>
              </p:ext>
            </p:extLst>
          </p:nvPr>
        </p:nvGraphicFramePr>
        <p:xfrm>
          <a:off x="5603875" y="954088"/>
          <a:ext cx="5641975" cy="51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896BDC6-870B-4B2B-88B8-9DBCE81D3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756" y="954088"/>
            <a:ext cx="485823" cy="48582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A3DEC90-FEA9-4015-A48C-A4C029C7E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1460" y="1954105"/>
            <a:ext cx="485823" cy="48582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81776F2-1B43-4176-813E-CE5E6AEDC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1783" y="3944015"/>
            <a:ext cx="589120" cy="58912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8E84ED7-86C3-4973-BFBE-981ED5AC55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6635" y="4935332"/>
            <a:ext cx="984250" cy="51673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60CC8E4-3C0C-469D-A74B-58D19AB170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9319" b="24359"/>
          <a:stretch/>
        </p:blipFill>
        <p:spPr>
          <a:xfrm>
            <a:off x="4772146" y="2961024"/>
            <a:ext cx="786218" cy="406718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EF4C796-AAAA-4085-AF69-CD1C7C354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629642"/>
              </p:ext>
            </p:extLst>
          </p:nvPr>
        </p:nvGraphicFramePr>
        <p:xfrm>
          <a:off x="5619269" y="1922669"/>
          <a:ext cx="5641975" cy="51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BED4BFE-BB07-48E7-B35A-5665513D5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74281"/>
              </p:ext>
            </p:extLst>
          </p:nvPr>
        </p:nvGraphicFramePr>
        <p:xfrm>
          <a:off x="5610225" y="4935332"/>
          <a:ext cx="5641975" cy="753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AF4793E-27A9-4594-95EE-85CA558A98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064931"/>
              </p:ext>
            </p:extLst>
          </p:nvPr>
        </p:nvGraphicFramePr>
        <p:xfrm>
          <a:off x="5610227" y="2961024"/>
          <a:ext cx="5641975" cy="51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E5E0E2C-83DA-44CC-BF9D-DC3602881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792031"/>
              </p:ext>
            </p:extLst>
          </p:nvPr>
        </p:nvGraphicFramePr>
        <p:xfrm>
          <a:off x="5610226" y="3929074"/>
          <a:ext cx="5641975" cy="60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01417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15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0368-ECB2-4E2C-A2F4-3FB34067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D1F5-5152-4684-8702-93AC74DF1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274" y="2131146"/>
            <a:ext cx="9643872" cy="3751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The proposed model can serve as an efficient and economical predictive maintenance tool in the future.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9648472-A46B-443C-8BE3-8C1737FF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845167"/>
            <a:ext cx="794657" cy="794657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77416DD-152B-40E9-BA0B-DE1B6CE4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1" y="2084832"/>
            <a:ext cx="609600" cy="609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F46DB07-9ADF-48FE-808C-681A0BCB7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4" y="3065634"/>
            <a:ext cx="934214" cy="559309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43601C81-9497-4E61-92C2-9838FE5AB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591" y="4285567"/>
            <a:ext cx="559309" cy="559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A632C6-5B0A-4E28-9312-3B1D4D490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43" y="4285567"/>
            <a:ext cx="559309" cy="55930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F2FF752-EA4B-4201-961F-1A39CFDBE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891" y="4952355"/>
            <a:ext cx="827009" cy="82700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E02358F-ECAE-41DF-A815-765C19CEE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757" y="5926539"/>
            <a:ext cx="476683" cy="47668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67B0BE3-7750-4638-B1DD-14EDB93BE1F0}"/>
              </a:ext>
            </a:extLst>
          </p:cNvPr>
          <p:cNvSpPr txBox="1">
            <a:spLocks/>
          </p:cNvSpPr>
          <p:nvPr/>
        </p:nvSpPr>
        <p:spPr>
          <a:xfrm>
            <a:off x="2058274" y="2970844"/>
            <a:ext cx="9643872" cy="112490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Develop ANN based models with hyperparameter tuning: The ANN due to its ability to learn from previous experiences can effectively address catastrophic failures and is perfect to handle non- linearity in data. Hence, with the parameter tuning we can develop an ANN model for better prediction of broken rotor which can be helpful in predictive maintenance in the industry.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01FA96-21F5-4D2F-AA73-D38FC5CB5938}"/>
              </a:ext>
            </a:extLst>
          </p:cNvPr>
          <p:cNvSpPr txBox="1">
            <a:spLocks/>
          </p:cNvSpPr>
          <p:nvPr/>
        </p:nvSpPr>
        <p:spPr>
          <a:xfrm>
            <a:off x="2058274" y="4342816"/>
            <a:ext cx="9643872" cy="43490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To develop a model that can incorporate other features like noise and magnetic flux.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748CFF3-6CB6-4999-912D-583901A2F3B4}"/>
              </a:ext>
            </a:extLst>
          </p:cNvPr>
          <p:cNvSpPr txBox="1">
            <a:spLocks/>
          </p:cNvSpPr>
          <p:nvPr/>
        </p:nvSpPr>
        <p:spPr>
          <a:xfrm>
            <a:off x="2058274" y="5978939"/>
            <a:ext cx="9643872" cy="37517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To develop models that can effectively distinguish quality of the motors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16A68A-11CE-483E-9220-BE95F9894636}"/>
              </a:ext>
            </a:extLst>
          </p:cNvPr>
          <p:cNvSpPr txBox="1">
            <a:spLocks/>
          </p:cNvSpPr>
          <p:nvPr/>
        </p:nvSpPr>
        <p:spPr>
          <a:xfrm>
            <a:off x="2058274" y="5181495"/>
            <a:ext cx="9643872" cy="43490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To develop models for different kind of motors like AC motor, DC motor and specialized motors.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2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C6DC-71F8-4436-808E-3D79E10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90C36-0AA1-4213-AE96-25AB1DB56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63333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C441DBA-83A1-421B-ABF3-66DCE0C2F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596" y="9906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C6DC-71F8-4436-808E-3D79E10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r>
              <a:rPr lang="en-US" sz="2400" dirty="0"/>
              <a:t>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90C36-0AA1-4213-AE96-25AB1DB56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73598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CA9B5BB-0C3E-49AA-A24A-83A75B013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398" y="9906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367DB08-747F-4F26-8820-D944A4A52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t="7181" b="20476"/>
          <a:stretch/>
        </p:blipFill>
        <p:spPr>
          <a:xfrm>
            <a:off x="4365356" y="2819140"/>
            <a:ext cx="2971315" cy="23215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7800EA-FBCC-48A4-8E63-ED8AA9954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7" y="806365"/>
            <a:ext cx="6559818" cy="3117935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5;p1">
            <a:extLst>
              <a:ext uri="{FF2B5EF4-FFF2-40B4-BE49-F238E27FC236}">
                <a16:creationId xmlns:a16="http://schemas.microsoft.com/office/drawing/2014/main" id="{574DAD6B-7A9E-400B-A24F-5E3FCC8C3D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611" y="5742432"/>
            <a:ext cx="10900725" cy="40485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1600" b="1" dirty="0"/>
              <a:t>FNU Ujjwal – </a:t>
            </a:r>
            <a:r>
              <a:rPr lang="en-US" sz="1600" b="1" dirty="0">
                <a:hlinkClick r:id="rId3"/>
              </a:rPr>
              <a:t>pf10610@umbc.edu</a:t>
            </a:r>
            <a:r>
              <a:rPr lang="en-US" sz="1600" b="1" dirty="0"/>
              <a:t> | Shikha Patel – </a:t>
            </a:r>
            <a:r>
              <a:rPr lang="en-US" sz="1600" b="1" dirty="0">
                <a:hlinkClick r:id="rId4"/>
              </a:rPr>
              <a:t>jf14891@umbc.edu</a:t>
            </a:r>
            <a:r>
              <a:rPr lang="en-US" sz="1600" b="1" dirty="0"/>
              <a:t> | Sai Saran </a:t>
            </a:r>
            <a:r>
              <a:rPr lang="en-US" sz="1600" b="1" dirty="0" err="1"/>
              <a:t>Akkiraju</a:t>
            </a:r>
            <a:r>
              <a:rPr lang="en-US" sz="1600" b="1" dirty="0"/>
              <a:t> – </a:t>
            </a:r>
            <a:r>
              <a:rPr lang="en-US" sz="1600" b="1" dirty="0">
                <a:hlinkClick r:id="rId5"/>
              </a:rPr>
              <a:t>s157@umbc.edu</a:t>
            </a:r>
            <a:r>
              <a:rPr lang="en-US" sz="1600" b="1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89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7EA11-853D-41CD-80D0-8CFB5654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About project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26DFB7-DABA-490F-95A6-0A8B9BDF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4610099" cy="54292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Induction motors are heavily employed in manufacturing industries and are susceptible to different kinds of mechanical failures. 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2109020-06C4-473E-BC5D-B321C2B77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3981" b="-2707"/>
          <a:stretch/>
        </p:blipFill>
        <p:spPr>
          <a:xfrm>
            <a:off x="6723454" y="2221876"/>
            <a:ext cx="4618997" cy="2933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1E3A491-9B45-453A-B6B9-F5BD42D6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04795" y="2257388"/>
            <a:ext cx="405914" cy="40591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9BBE25E-0279-4D31-92CF-F1B5A48C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1" y="3031257"/>
            <a:ext cx="456132" cy="456132"/>
          </a:xfrm>
          <a:prstGeom prst="rect">
            <a:avLst/>
          </a:prstGeom>
        </p:spPr>
      </p:pic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D729AE53-FA6E-4347-8DBE-169FA4D95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74" y="3996084"/>
            <a:ext cx="397230" cy="39723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5043771-8514-4243-8782-61854079D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19" y="4937837"/>
            <a:ext cx="456339" cy="45633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F0125C85-9437-48F3-BDD6-33E7B5B533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95" y="5971097"/>
            <a:ext cx="536471" cy="5364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1418E9-45BE-4F61-BCAC-FAAE145E06F1}"/>
              </a:ext>
            </a:extLst>
          </p:cNvPr>
          <p:cNvSpPr txBox="1"/>
          <p:nvPr/>
        </p:nvSpPr>
        <p:spPr>
          <a:xfrm>
            <a:off x="6723454" y="5394176"/>
            <a:ext cx="461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1: </a:t>
            </a:r>
            <a:r>
              <a:rPr lang="en-US" sz="1400" dirty="0"/>
              <a:t>Types of Induction motor faults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FEC76C9-9AC7-4C65-A409-D11D58B416D2}"/>
              </a:ext>
            </a:extLst>
          </p:cNvPr>
          <p:cNvSpPr txBox="1">
            <a:spLocks/>
          </p:cNvSpPr>
          <p:nvPr/>
        </p:nvSpPr>
        <p:spPr>
          <a:xfrm>
            <a:off x="738883" y="3016990"/>
            <a:ext cx="4610099" cy="6310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These failures are quite frequent, and they may result in disastrous accidents, such as “economic losses, environmental pollution, and even casualties” (Shao, Sun, Yan, Wang, &amp; Gao, 2017). </a:t>
            </a:r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FE2FA9D-604F-4135-95C6-17E9A06836B3}"/>
              </a:ext>
            </a:extLst>
          </p:cNvPr>
          <p:cNvSpPr txBox="1">
            <a:spLocks/>
          </p:cNvSpPr>
          <p:nvPr/>
        </p:nvSpPr>
        <p:spPr>
          <a:xfrm>
            <a:off x="762000" y="3894763"/>
            <a:ext cx="4610099" cy="6310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“Effective diagnosis of these failures is essential in order to enhance reliability and reduce costs for operation and maintenance of the manufacturing equipment” (Shao, Sun, Yan, Wang, &amp; Gao, 2017).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7F51F2B-A3DE-4DE6-A2C9-49F471CEC772}"/>
              </a:ext>
            </a:extLst>
          </p:cNvPr>
          <p:cNvSpPr txBox="1">
            <a:spLocks/>
          </p:cNvSpPr>
          <p:nvPr/>
        </p:nvSpPr>
        <p:spPr>
          <a:xfrm>
            <a:off x="790153" y="4827006"/>
            <a:ext cx="4610099" cy="101891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One of such induction motor failures is a broken rotor bar failure. “A broken rotor bar (BRB) fault causes torque variations and diminishes its amplitude. As a result, mechanical vibrations and increased fluctuation may occur, potentially causing damage to the equipment” (</a:t>
            </a:r>
            <a:r>
              <a:rPr lang="en-US" sz="1200" dirty="0" err="1">
                <a:solidFill>
                  <a:srgbClr val="FFFFFF"/>
                </a:solidFill>
              </a:rPr>
              <a:t>Ramu</a:t>
            </a:r>
            <a:r>
              <a:rPr lang="en-US" sz="1200" dirty="0">
                <a:solidFill>
                  <a:srgbClr val="FFFFFF"/>
                </a:solidFill>
              </a:rPr>
              <a:t>, Irudayaraj , Subramani, &amp; Subramaniam, 2020). </a:t>
            </a:r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757AA2E-B4F4-45E9-89A7-13A35008BC6D}"/>
              </a:ext>
            </a:extLst>
          </p:cNvPr>
          <p:cNvSpPr txBox="1">
            <a:spLocks/>
          </p:cNvSpPr>
          <p:nvPr/>
        </p:nvSpPr>
        <p:spPr>
          <a:xfrm>
            <a:off x="738882" y="5936536"/>
            <a:ext cx="4610099" cy="7285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 predictive fault diagnostic system for induction motors employed in a manufacturing industry will be a great asset to avoid above stated problems and keep the plant up and running. 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4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8" grpId="0"/>
      <p:bldP spid="22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6088A-BBFF-44F1-B32E-475F4756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Description &amp; Origin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824D67-59E8-4C1E-99F5-9B7A429F3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0"/>
          <a:stretch/>
        </p:blipFill>
        <p:spPr>
          <a:xfrm>
            <a:off x="183874" y="755375"/>
            <a:ext cx="6465404" cy="55122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E8CF4C-0333-4A66-AE93-A014BF963845}"/>
              </a:ext>
            </a:extLst>
          </p:cNvPr>
          <p:cNvSpPr txBox="1"/>
          <p:nvPr/>
        </p:nvSpPr>
        <p:spPr>
          <a:xfrm>
            <a:off x="183874" y="6409416"/>
            <a:ext cx="4715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2: </a:t>
            </a:r>
            <a:r>
              <a:rPr lang="en-US" sz="1400" dirty="0"/>
              <a:t>Schematic Representation of the dataset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985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EC07-739A-4004-B2E3-4B6BF0AD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Dataset Description &amp; Origin </a:t>
            </a:r>
            <a:r>
              <a:rPr lang="en-US" sz="2400" dirty="0"/>
              <a:t>Cont.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2EEE2-AA20-43A4-BFAA-61E8F9762EF9}"/>
              </a:ext>
            </a:extLst>
          </p:cNvPr>
          <p:cNvSpPr txBox="1"/>
          <p:nvPr/>
        </p:nvSpPr>
        <p:spPr>
          <a:xfrm>
            <a:off x="727481" y="1917203"/>
            <a:ext cx="10937435" cy="149961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buNone/>
            </a:pPr>
            <a:r>
              <a:rPr lang="en-US" sz="1400" dirty="0"/>
              <a:t>The database is organized as a structure of the MATLAB application. </a:t>
            </a:r>
          </a:p>
          <a:p>
            <a:pPr marL="0" indent="0">
              <a:buNone/>
            </a:pPr>
            <a:r>
              <a:rPr lang="en-US" sz="1400" dirty="0"/>
              <a:t>“</a:t>
            </a:r>
            <a:r>
              <a:rPr lang="en-US" sz="1400" dirty="0" err="1"/>
              <a:t>struct_healthy</a:t>
            </a:r>
            <a:r>
              <a:rPr lang="en-US" sz="1400" dirty="0"/>
              <a:t>” : experimental data referring to the defect less induction motor</a:t>
            </a:r>
          </a:p>
          <a:p>
            <a:pPr marL="0" indent="0">
              <a:buNone/>
            </a:pPr>
            <a:r>
              <a:rPr lang="en-US" sz="1400" dirty="0"/>
              <a:t>“struct_r1b” : rotor with one broken bar</a:t>
            </a:r>
          </a:p>
          <a:p>
            <a:pPr marL="0" indent="0">
              <a:buNone/>
            </a:pPr>
            <a:r>
              <a:rPr lang="en-US" sz="1400" dirty="0"/>
              <a:t>“struct_r2b” : rotor with two broken bars</a:t>
            </a:r>
          </a:p>
          <a:p>
            <a:pPr marL="0" indent="0">
              <a:buNone/>
            </a:pPr>
            <a:r>
              <a:rPr lang="en-US" sz="1400" dirty="0"/>
              <a:t>“struct_r3b” : rotor with three broken bars</a:t>
            </a:r>
          </a:p>
          <a:p>
            <a:pPr marL="0" indent="0">
              <a:buNone/>
            </a:pPr>
            <a:r>
              <a:rPr lang="en-US" sz="1400" dirty="0"/>
              <a:t>“struct_r4b” : rotor with four broken bars.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0CEC83D-3670-4071-B0DF-E9C94606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25" y="4947340"/>
            <a:ext cx="256843" cy="256843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4F20F24-2930-4B5D-98FF-0F54E95E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43" y="1969021"/>
            <a:ext cx="1296695" cy="129669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8A8E682-17F7-461D-835F-6548915EB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58" y="5535714"/>
            <a:ext cx="299027" cy="299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0D7B5-1A9C-4608-8DB7-A79E4707DF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6" t="10332" r="5936" b="11985"/>
          <a:stretch/>
        </p:blipFill>
        <p:spPr>
          <a:xfrm>
            <a:off x="746775" y="6244044"/>
            <a:ext cx="438770" cy="256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36612-FE08-4000-B576-FA9718CC0447}"/>
              </a:ext>
            </a:extLst>
          </p:cNvPr>
          <p:cNvSpPr txBox="1"/>
          <p:nvPr/>
        </p:nvSpPr>
        <p:spPr>
          <a:xfrm>
            <a:off x="727481" y="3468638"/>
            <a:ext cx="10937435" cy="106939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buNone/>
            </a:pPr>
            <a:r>
              <a:rPr lang="en-US" sz="1400" b="1" dirty="0"/>
              <a:t>Dataset Source: </a:t>
            </a:r>
            <a:r>
              <a:rPr lang="en-US" sz="1400" dirty="0"/>
              <a:t>IEEE</a:t>
            </a:r>
          </a:p>
          <a:p>
            <a:pPr marL="0" indent="0">
              <a:buNone/>
            </a:pPr>
            <a:r>
              <a:rPr lang="en-US" sz="1400" dirty="0">
                <a:hlinkClick r:id="rId6"/>
              </a:rPr>
              <a:t>http://ieee-dataport.org/open-access/experimental-database-detecting-and-diagnosing-rotorbroken-bar-three-phase-induction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Dataset size: </a:t>
            </a:r>
            <a:r>
              <a:rPr lang="en-US" sz="1400" dirty="0"/>
              <a:t>6.7 GB (approx.)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35C6D-85B6-4244-BDBA-2C91419352C1}"/>
              </a:ext>
            </a:extLst>
          </p:cNvPr>
          <p:cNvSpPr txBox="1"/>
          <p:nvPr/>
        </p:nvSpPr>
        <p:spPr>
          <a:xfrm>
            <a:off x="727480" y="4524615"/>
            <a:ext cx="10937435" cy="2990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buNone/>
            </a:pPr>
            <a:r>
              <a:rPr lang="en-US" sz="1400" b="1" dirty="0"/>
              <a:t>Features of 3phase Induction motor: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40904-155B-452E-8A14-CF748AEFC029}"/>
              </a:ext>
            </a:extLst>
          </p:cNvPr>
          <p:cNvSpPr txBox="1"/>
          <p:nvPr/>
        </p:nvSpPr>
        <p:spPr>
          <a:xfrm>
            <a:off x="1108668" y="4900537"/>
            <a:ext cx="4920218" cy="31912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marL="457200" lvl="1" indent="0">
              <a:buNone/>
            </a:pPr>
            <a:r>
              <a:rPr lang="en-US" sz="1400" dirty="0"/>
              <a:t>Current: '</a:t>
            </a:r>
            <a:r>
              <a:rPr lang="en-US" sz="1400" dirty="0" err="1"/>
              <a:t>Ia</a:t>
            </a:r>
            <a:r>
              <a:rPr lang="en-US" sz="1400" dirty="0"/>
              <a:t>', '</a:t>
            </a:r>
            <a:r>
              <a:rPr lang="en-US" sz="1400" dirty="0" err="1"/>
              <a:t>Ib</a:t>
            </a:r>
            <a:r>
              <a:rPr lang="en-US" sz="1400" dirty="0"/>
              <a:t>', '</a:t>
            </a:r>
            <a:r>
              <a:rPr lang="en-US" sz="1400" dirty="0" err="1"/>
              <a:t>Ic</a:t>
            </a:r>
            <a:r>
              <a:rPr lang="en-US" sz="1400" dirty="0"/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AACD4-0E35-4EB7-BDDC-C0A2B177CDFD}"/>
              </a:ext>
            </a:extLst>
          </p:cNvPr>
          <p:cNvSpPr txBox="1"/>
          <p:nvPr/>
        </p:nvSpPr>
        <p:spPr>
          <a:xfrm>
            <a:off x="1108668" y="5387086"/>
            <a:ext cx="2529549" cy="79725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marL="457200" lvl="1" indent="0">
              <a:buNone/>
            </a:pPr>
            <a:r>
              <a:rPr lang="en-US" sz="1400" dirty="0"/>
              <a:t>Voltage:’ </a:t>
            </a:r>
            <a:r>
              <a:rPr lang="en-US" sz="1400" dirty="0" err="1"/>
              <a:t>Va</a:t>
            </a:r>
            <a:r>
              <a:rPr lang="en-US" sz="1400" dirty="0"/>
              <a:t>', '</a:t>
            </a:r>
            <a:r>
              <a:rPr lang="en-US" sz="1400" dirty="0" err="1"/>
              <a:t>Vb</a:t>
            </a:r>
            <a:r>
              <a:rPr lang="en-US" sz="1400" dirty="0"/>
              <a:t>', ‘</a:t>
            </a:r>
            <a:r>
              <a:rPr lang="en-US" sz="1400" dirty="0" err="1"/>
              <a:t>Vc</a:t>
            </a:r>
            <a:r>
              <a:rPr lang="en-US" sz="1400" dirty="0"/>
              <a:t>’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Constant Voltage: 'Trig’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09099-9600-4D90-8F93-9C4307FC2A0F}"/>
              </a:ext>
            </a:extLst>
          </p:cNvPr>
          <p:cNvSpPr txBox="1"/>
          <p:nvPr/>
        </p:nvSpPr>
        <p:spPr>
          <a:xfrm>
            <a:off x="1094885" y="6222273"/>
            <a:ext cx="5425149" cy="35748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marL="457200" lvl="1" indent="0">
              <a:buNone/>
            </a:pPr>
            <a:r>
              <a:rPr lang="en-US" sz="1400" dirty="0"/>
              <a:t>Vibration: '</a:t>
            </a:r>
            <a:r>
              <a:rPr lang="en-US" sz="1400" dirty="0" err="1"/>
              <a:t>Vib_acpe</a:t>
            </a:r>
            <a:r>
              <a:rPr lang="en-US" sz="1400" dirty="0"/>
              <a:t>', '</a:t>
            </a:r>
            <a:r>
              <a:rPr lang="en-US" sz="1400" dirty="0" err="1"/>
              <a:t>Vib_carc</a:t>
            </a:r>
            <a:r>
              <a:rPr lang="en-US" sz="1400" dirty="0"/>
              <a:t>', '</a:t>
            </a:r>
            <a:r>
              <a:rPr lang="en-US" sz="1400" dirty="0" err="1"/>
              <a:t>Vib_acpi</a:t>
            </a:r>
            <a:r>
              <a:rPr lang="en-US" sz="1400" dirty="0"/>
              <a:t>', '</a:t>
            </a:r>
            <a:r>
              <a:rPr lang="en-US" sz="1400" dirty="0" err="1"/>
              <a:t>Vib_axial</a:t>
            </a:r>
            <a:r>
              <a:rPr lang="en-US" sz="1400" dirty="0"/>
              <a:t>', '</a:t>
            </a:r>
            <a:r>
              <a:rPr lang="en-US" sz="1400" dirty="0" err="1"/>
              <a:t>Vib_base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991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1C27B-5AFD-4940-A817-E229236E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Preprocessing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2B17-2CD6-4780-8AF5-006700BD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Converted .mat files to .csv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Uploaded the data to Kaggle for future analysis and pulled into Databricks for analysis.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No NAN Values are observed in the datasets.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Status feature is added into each dataset based on the working condition of the motor.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Merged all the five datasets randomly into one for further analysis.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Features are converted from String to Float data type.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20% = 1000000 records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98D458A-045A-489A-A679-008F0D9F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405" y="453746"/>
            <a:ext cx="3883851" cy="253186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82CD789-2E32-4475-8911-171A8C5A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27"/>
          <a:stretch/>
        </p:blipFill>
        <p:spPr>
          <a:xfrm>
            <a:off x="6112404" y="3601186"/>
            <a:ext cx="4658099" cy="2706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40F33-AA0F-4C1F-9965-B457ED8D0816}"/>
              </a:ext>
            </a:extLst>
          </p:cNvPr>
          <p:cNvSpPr txBox="1"/>
          <p:nvPr/>
        </p:nvSpPr>
        <p:spPr>
          <a:xfrm>
            <a:off x="6096000" y="3030651"/>
            <a:ext cx="4715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3: </a:t>
            </a:r>
            <a:r>
              <a:rPr lang="en-US" sz="1400" dirty="0"/>
              <a:t>Columns of final dataset prepared for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72B84-8253-4330-AFF5-646E4ECB547F}"/>
              </a:ext>
            </a:extLst>
          </p:cNvPr>
          <p:cNvSpPr txBox="1"/>
          <p:nvPr/>
        </p:nvSpPr>
        <p:spPr>
          <a:xfrm>
            <a:off x="6097478" y="6344677"/>
            <a:ext cx="4715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4: </a:t>
            </a:r>
            <a:r>
              <a:rPr lang="en-US" sz="1400" dirty="0"/>
              <a:t>Distribution of data readings</a:t>
            </a:r>
          </a:p>
        </p:txBody>
      </p:sp>
    </p:spTree>
    <p:extLst>
      <p:ext uri="{BB962C8B-B14F-4D97-AF65-F5344CB8AC3E}">
        <p14:creationId xmlns:p14="http://schemas.microsoft.com/office/powerpoint/2010/main" val="1185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74683443-DC91-4F3C-A291-670C711D3D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8270159"/>
              </p:ext>
            </p:extLst>
          </p:nvPr>
        </p:nvGraphicFramePr>
        <p:xfrm>
          <a:off x="130175" y="548640"/>
          <a:ext cx="5236481" cy="507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8DD730-3920-42F4-A078-5BC8B009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0012-AB1A-4B69-B9BE-60B049EB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7957" y="2286000"/>
            <a:ext cx="6400801" cy="1311843"/>
          </a:xfrm>
        </p:spPr>
        <p:txBody>
          <a:bodyPr/>
          <a:lstStyle/>
          <a:p>
            <a:r>
              <a:rPr lang="en-US" b="1" dirty="0"/>
              <a:t>Dataset Split:</a:t>
            </a:r>
          </a:p>
          <a:p>
            <a:r>
              <a:rPr lang="en-US" dirty="0"/>
              <a:t>Splitting of dataset is done in the ratio of 70% and 30% for training and testing respectively.</a:t>
            </a:r>
          </a:p>
          <a:p>
            <a:pPr marL="148590" indent="0">
              <a:buNone/>
            </a:pPr>
            <a:endParaRPr lang="en-US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709941-AE88-4E1A-A99E-DE374EDA8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2497" y="3694580"/>
            <a:ext cx="6251720" cy="2096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2CA51-C2E0-4DA1-AAAA-FE46CB273E73}"/>
              </a:ext>
            </a:extLst>
          </p:cNvPr>
          <p:cNvSpPr txBox="1"/>
          <p:nvPr/>
        </p:nvSpPr>
        <p:spPr>
          <a:xfrm>
            <a:off x="5694706" y="5887474"/>
            <a:ext cx="4715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5: </a:t>
            </a:r>
            <a:r>
              <a:rPr lang="en-US" sz="1400" dirty="0"/>
              <a:t>Number of readings in Train dataset and Test Dataset</a:t>
            </a:r>
          </a:p>
        </p:txBody>
      </p:sp>
    </p:spTree>
    <p:extLst>
      <p:ext uri="{BB962C8B-B14F-4D97-AF65-F5344CB8AC3E}">
        <p14:creationId xmlns:p14="http://schemas.microsoft.com/office/powerpoint/2010/main" val="285358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" grpId="0"/>
      <p:bldP spid="2" grpId="1"/>
      <p:bldP spid="4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76716-8246-447C-BB81-8F264351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Activity Flow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DDA5748-3DC8-4DEB-B845-94927A0C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412474"/>
            <a:ext cx="5459470" cy="60678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C42911-8168-426C-AEDC-EC479182D51D}"/>
              </a:ext>
            </a:extLst>
          </p:cNvPr>
          <p:cNvSpPr txBox="1"/>
          <p:nvPr/>
        </p:nvSpPr>
        <p:spPr>
          <a:xfrm>
            <a:off x="643467" y="6515755"/>
            <a:ext cx="4715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6: </a:t>
            </a:r>
            <a:r>
              <a:rPr lang="en-US" sz="1400" dirty="0"/>
              <a:t>Process 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3786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116F3-A38C-42AC-894E-DDED1E37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08355-96BA-4E68-80D8-4E330BA25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33" y="3668482"/>
            <a:ext cx="4093182" cy="277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endParaRPr lang="en-US" dirty="0"/>
          </a:p>
          <a:p>
            <a:pPr marL="891540" lvl="1" indent="-285750"/>
            <a:r>
              <a:rPr lang="en-US" sz="1700" dirty="0"/>
              <a:t>Decision Tree</a:t>
            </a:r>
          </a:p>
          <a:p>
            <a:pPr marL="891540" lvl="1" indent="-285750"/>
            <a:r>
              <a:rPr lang="en-US" sz="1700" dirty="0"/>
              <a:t>Random Forest</a:t>
            </a:r>
          </a:p>
          <a:p>
            <a:pPr marL="891540" lvl="1" indent="-285750"/>
            <a:r>
              <a:rPr lang="en-US" sz="1700" dirty="0"/>
              <a:t>Random Forest (Cross validation)</a:t>
            </a:r>
          </a:p>
          <a:p>
            <a:pPr marL="891540" lvl="1" indent="-285750"/>
            <a:r>
              <a:rPr lang="en-US" sz="1700" dirty="0"/>
              <a:t>Multilayer Perceptron Classifier </a:t>
            </a:r>
          </a:p>
          <a:p>
            <a:pPr marL="891540" lvl="1" indent="-285750"/>
            <a:r>
              <a:rPr lang="en-US" sz="1700" dirty="0"/>
              <a:t>Auto Associative Neural Network </a:t>
            </a:r>
          </a:p>
          <a:p>
            <a:pPr marL="605790" lvl="1" indent="0">
              <a:buNone/>
            </a:pPr>
            <a:r>
              <a:rPr lang="en-US" sz="1700" dirty="0"/>
              <a:t>    (Multilayer Perceptron Classifier)</a:t>
            </a:r>
            <a:endParaRPr lang="en-US" sz="1900" dirty="0"/>
          </a:p>
          <a:p>
            <a:pPr marL="605790" lvl="1" indent="0">
              <a:buNone/>
            </a:pPr>
            <a:endParaRPr lang="en-US" dirty="0"/>
          </a:p>
          <a:p>
            <a:pPr marL="605790" lvl="1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82EBE-5B10-44D7-A8DE-90498727F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0" b="17607"/>
          <a:stretch/>
        </p:blipFill>
        <p:spPr>
          <a:xfrm>
            <a:off x="1063954" y="1996244"/>
            <a:ext cx="4912309" cy="13291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6543A4-2196-4B2A-89A7-45DB4820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8" y="1996244"/>
            <a:ext cx="5193554" cy="18663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25B956-7898-45C1-8D73-1E0635142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634" y="4497082"/>
            <a:ext cx="6626178" cy="1686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05420-3443-49FB-B39E-BD318FD95F33}"/>
              </a:ext>
            </a:extLst>
          </p:cNvPr>
          <p:cNvSpPr txBox="1"/>
          <p:nvPr/>
        </p:nvSpPr>
        <p:spPr>
          <a:xfrm>
            <a:off x="1024128" y="3360705"/>
            <a:ext cx="241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6: </a:t>
            </a:r>
            <a:r>
              <a:rPr lang="en-US" sz="1400" dirty="0"/>
              <a:t>Decision tree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7CCE-3C5D-4917-9FDB-6C47D366597B}"/>
              </a:ext>
            </a:extLst>
          </p:cNvPr>
          <p:cNvSpPr txBox="1"/>
          <p:nvPr/>
        </p:nvSpPr>
        <p:spPr>
          <a:xfrm>
            <a:off x="6357258" y="3917654"/>
            <a:ext cx="241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7: </a:t>
            </a:r>
            <a:r>
              <a:rPr lang="en-US" sz="1400" dirty="0"/>
              <a:t>Random Forest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4D502-ED76-49C5-8B87-441D729A28DF}"/>
              </a:ext>
            </a:extLst>
          </p:cNvPr>
          <p:cNvSpPr txBox="1"/>
          <p:nvPr/>
        </p:nvSpPr>
        <p:spPr>
          <a:xfrm>
            <a:off x="4924634" y="6231015"/>
            <a:ext cx="31307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8: </a:t>
            </a:r>
            <a:r>
              <a:rPr lang="en-US" sz="1400" dirty="0"/>
              <a:t>Multi-Layer Perceptron model</a:t>
            </a:r>
          </a:p>
        </p:txBody>
      </p:sp>
    </p:spTree>
    <p:extLst>
      <p:ext uri="{BB962C8B-B14F-4D97-AF65-F5344CB8AC3E}">
        <p14:creationId xmlns:p14="http://schemas.microsoft.com/office/powerpoint/2010/main" val="5372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bldLvl="5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C740A-A08F-491D-B6DA-0CBE50CD0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635" y="698505"/>
            <a:ext cx="7486989" cy="2512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571EE-913B-4A09-955D-9984E2F7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5" y="3919915"/>
            <a:ext cx="7486989" cy="2388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75DBC-6375-42F5-8337-6689AE0E31A2}"/>
              </a:ext>
            </a:extLst>
          </p:cNvPr>
          <p:cNvSpPr txBox="1"/>
          <p:nvPr/>
        </p:nvSpPr>
        <p:spPr>
          <a:xfrm>
            <a:off x="8154624" y="698505"/>
            <a:ext cx="3655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9: </a:t>
            </a:r>
            <a:r>
              <a:rPr lang="en-US" sz="1400" dirty="0"/>
              <a:t>Random Forest model (cross-validation)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C3D57-1B8C-44A1-A7F1-F469ADA8A86D}"/>
              </a:ext>
            </a:extLst>
          </p:cNvPr>
          <p:cNvSpPr txBox="1"/>
          <p:nvPr/>
        </p:nvSpPr>
        <p:spPr>
          <a:xfrm>
            <a:off x="8154624" y="3949287"/>
            <a:ext cx="4987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Figure 10: </a:t>
            </a:r>
            <a:r>
              <a:rPr lang="en-US" sz="1400" dirty="0"/>
              <a:t>Auto-associative neural network model </a:t>
            </a:r>
          </a:p>
        </p:txBody>
      </p:sp>
    </p:spTree>
    <p:extLst>
      <p:ext uri="{BB962C8B-B14F-4D97-AF65-F5344CB8AC3E}">
        <p14:creationId xmlns:p14="http://schemas.microsoft.com/office/powerpoint/2010/main" val="16046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581</TotalTime>
  <Words>1301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Tw Cen MT</vt:lpstr>
      <vt:lpstr>Wingdings 3</vt:lpstr>
      <vt:lpstr>Arial</vt:lpstr>
      <vt:lpstr>Wingdings</vt:lpstr>
      <vt:lpstr>Tw Cen MT Condensed</vt:lpstr>
      <vt:lpstr>Integral</vt:lpstr>
      <vt:lpstr>fault detection  In a three-phase induction motor</vt:lpstr>
      <vt:lpstr>About project</vt:lpstr>
      <vt:lpstr>Dataset Description &amp; Origin</vt:lpstr>
      <vt:lpstr>Dataset Description &amp; Origin Cont.</vt:lpstr>
      <vt:lpstr>Data Preprocessing</vt:lpstr>
      <vt:lpstr>Methodology</vt:lpstr>
      <vt:lpstr>System Activity Flow</vt:lpstr>
      <vt:lpstr>Predictive Modeling </vt:lpstr>
      <vt:lpstr>PowerPoint Presentation</vt:lpstr>
      <vt:lpstr>PowerPoint Presentation</vt:lpstr>
      <vt:lpstr>Results Cont.</vt:lpstr>
      <vt:lpstr>PowerPoint Presentation</vt:lpstr>
      <vt:lpstr>Comparison of Different models </vt:lpstr>
      <vt:lpstr>Conclusion</vt:lpstr>
      <vt:lpstr>Future scope</vt:lpstr>
      <vt:lpstr>References</vt:lpstr>
      <vt:lpstr>References Cont.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reliable fault detecting machine learning model for three phase induction motor using Apache Spark</dc:title>
  <dc:creator>Shikha Patel</dc:creator>
  <cp:lastModifiedBy>FNU Ujjwal</cp:lastModifiedBy>
  <cp:revision>74</cp:revision>
  <dcterms:created xsi:type="dcterms:W3CDTF">2021-09-29T00:12:05Z</dcterms:created>
  <dcterms:modified xsi:type="dcterms:W3CDTF">2021-12-08T05:30:44Z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