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6"/>
  </p:notesMasterIdLst>
  <p:handoutMasterIdLst>
    <p:handoutMasterId r:id="rId27"/>
  </p:handoutMasterIdLst>
  <p:sldIdLst>
    <p:sldId id="256" r:id="rId5"/>
    <p:sldId id="297" r:id="rId6"/>
    <p:sldId id="292" r:id="rId7"/>
    <p:sldId id="298" r:id="rId8"/>
    <p:sldId id="266"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C1F60-EC04-3221-2B96-4C5834E4CE37}" v="533" dt="2024-12-10T10:26:32.106"/>
    <p1510:client id="{9F7A4E4B-A7BD-9814-C48A-AFBDB106CF88}" v="511" dt="2024-12-10T20:48:17.077"/>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88" autoAdjust="0"/>
  </p:normalViewPr>
  <p:slideViewPr>
    <p:cSldViewPr snapToGrid="0" showGuides="1">
      <p:cViewPr varScale="1">
        <p:scale>
          <a:sx n="102" d="100"/>
          <a:sy n="102" d="100"/>
        </p:scale>
        <p:origin x="942" y="102"/>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48C506-0B9F-49D9-8C5B-C002D804F3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E67C29-F925-470F-B4FD-66A8713294C7}">
      <dgm:prSet/>
      <dgm:spPr/>
      <dgm:t>
        <a:bodyPr/>
        <a:lstStyle/>
        <a:p>
          <a:pPr>
            <a:lnSpc>
              <a:spcPct val="100000"/>
            </a:lnSpc>
          </a:pPr>
          <a:r>
            <a:rPr lang="en-US"/>
            <a:t>The age group 0-18 generated the highest revenue, totaling 122 million, followed by the 19-35 age group with 114 million.</a:t>
          </a:r>
        </a:p>
      </dgm:t>
    </dgm:pt>
    <dgm:pt modelId="{A34DCEAC-510C-46DD-A9E6-C26B46AFE843}" type="parTrans" cxnId="{873AE1FF-D37A-4DE1-9369-0F3B3E67E110}">
      <dgm:prSet/>
      <dgm:spPr/>
      <dgm:t>
        <a:bodyPr/>
        <a:lstStyle/>
        <a:p>
          <a:endParaRPr lang="en-US"/>
        </a:p>
      </dgm:t>
    </dgm:pt>
    <dgm:pt modelId="{B18D0FFC-2623-4B74-B1E5-BDA9ECE5782B}" type="sibTrans" cxnId="{873AE1FF-D37A-4DE1-9369-0F3B3E67E110}">
      <dgm:prSet/>
      <dgm:spPr/>
      <dgm:t>
        <a:bodyPr/>
        <a:lstStyle/>
        <a:p>
          <a:endParaRPr lang="en-US"/>
        </a:p>
      </dgm:t>
    </dgm:pt>
    <dgm:pt modelId="{5D96F261-50C0-450C-9EEA-E25A6F0FAFF8}">
      <dgm:prSet/>
      <dgm:spPr/>
      <dgm:t>
        <a:bodyPr/>
        <a:lstStyle/>
        <a:p>
          <a:pPr>
            <a:lnSpc>
              <a:spcPct val="100000"/>
            </a:lnSpc>
          </a:pPr>
          <a:r>
            <a:rPr lang="en-US"/>
            <a:t>The lowest revenue was recorded in the 65+ age group, contributing 82 million.</a:t>
          </a:r>
        </a:p>
      </dgm:t>
    </dgm:pt>
    <dgm:pt modelId="{680FD0EC-2B5A-460E-B05F-7BBC26E8CC38}" type="parTrans" cxnId="{5AABDDF2-FCCF-4836-A956-6797A352E321}">
      <dgm:prSet/>
      <dgm:spPr/>
      <dgm:t>
        <a:bodyPr/>
        <a:lstStyle/>
        <a:p>
          <a:endParaRPr lang="en-US"/>
        </a:p>
      </dgm:t>
    </dgm:pt>
    <dgm:pt modelId="{294FF10C-81C7-4DA1-BF17-F7E77E0EDCB2}" type="sibTrans" cxnId="{5AABDDF2-FCCF-4836-A956-6797A352E321}">
      <dgm:prSet/>
      <dgm:spPr/>
      <dgm:t>
        <a:bodyPr/>
        <a:lstStyle/>
        <a:p>
          <a:endParaRPr lang="en-US"/>
        </a:p>
      </dgm:t>
    </dgm:pt>
    <dgm:pt modelId="{582956B1-D7D0-43A5-88F8-28E3B47BEA99}" type="pres">
      <dgm:prSet presAssocID="{8A48C506-0B9F-49D9-8C5B-C002D804F34E}" presName="root" presStyleCnt="0">
        <dgm:presLayoutVars>
          <dgm:dir/>
          <dgm:resizeHandles val="exact"/>
        </dgm:presLayoutVars>
      </dgm:prSet>
      <dgm:spPr/>
    </dgm:pt>
    <dgm:pt modelId="{7E31CDB2-2598-46C0-B2C7-FF25AFFE8FEE}" type="pres">
      <dgm:prSet presAssocID="{21E67C29-F925-470F-B4FD-66A8713294C7}" presName="compNode" presStyleCnt="0"/>
      <dgm:spPr/>
    </dgm:pt>
    <dgm:pt modelId="{84AC588C-6E46-46F0-AA57-F7F07C5804A7}" type="pres">
      <dgm:prSet presAssocID="{21E67C29-F925-470F-B4FD-66A8713294C7}" presName="bgRect" presStyleLbl="bgShp" presStyleIdx="0" presStyleCnt="2"/>
      <dgm:spPr/>
    </dgm:pt>
    <dgm:pt modelId="{B17038FA-CB79-4515-9273-64A302B4C5A8}" type="pres">
      <dgm:prSet presAssocID="{21E67C29-F925-470F-B4FD-66A8713294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D2856572-69C4-4AB0-9BB4-788B42ACAE30}" type="pres">
      <dgm:prSet presAssocID="{21E67C29-F925-470F-B4FD-66A8713294C7}" presName="spaceRect" presStyleCnt="0"/>
      <dgm:spPr/>
    </dgm:pt>
    <dgm:pt modelId="{67C4C446-FB6B-4720-B669-3D3260D11EB5}" type="pres">
      <dgm:prSet presAssocID="{21E67C29-F925-470F-B4FD-66A8713294C7}" presName="parTx" presStyleLbl="revTx" presStyleIdx="0" presStyleCnt="2">
        <dgm:presLayoutVars>
          <dgm:chMax val="0"/>
          <dgm:chPref val="0"/>
        </dgm:presLayoutVars>
      </dgm:prSet>
      <dgm:spPr/>
    </dgm:pt>
    <dgm:pt modelId="{D95A5F23-3BE3-49E9-9A01-7225BBB61775}" type="pres">
      <dgm:prSet presAssocID="{B18D0FFC-2623-4B74-B1E5-BDA9ECE5782B}" presName="sibTrans" presStyleCnt="0"/>
      <dgm:spPr/>
    </dgm:pt>
    <dgm:pt modelId="{5DFFE95F-3284-4BED-BC6F-9BCD28066C34}" type="pres">
      <dgm:prSet presAssocID="{5D96F261-50C0-450C-9EEA-E25A6F0FAFF8}" presName="compNode" presStyleCnt="0"/>
      <dgm:spPr/>
    </dgm:pt>
    <dgm:pt modelId="{0B3C5040-95CF-4E16-92A3-FD7A66C7F629}" type="pres">
      <dgm:prSet presAssocID="{5D96F261-50C0-450C-9EEA-E25A6F0FAFF8}" presName="bgRect" presStyleLbl="bgShp" presStyleIdx="1" presStyleCnt="2"/>
      <dgm:spPr/>
    </dgm:pt>
    <dgm:pt modelId="{3DC6EA82-A94E-4695-84BE-C8DAAD265793}" type="pres">
      <dgm:prSet presAssocID="{5D96F261-50C0-450C-9EEA-E25A6F0FAF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spital"/>
        </a:ext>
      </dgm:extLst>
    </dgm:pt>
    <dgm:pt modelId="{28C49E5C-1327-4365-AB75-770C94A0E95F}" type="pres">
      <dgm:prSet presAssocID="{5D96F261-50C0-450C-9EEA-E25A6F0FAFF8}" presName="spaceRect" presStyleCnt="0"/>
      <dgm:spPr/>
    </dgm:pt>
    <dgm:pt modelId="{81F98E9B-34FB-46D7-BFEA-1239C0BA1C06}" type="pres">
      <dgm:prSet presAssocID="{5D96F261-50C0-450C-9EEA-E25A6F0FAFF8}" presName="parTx" presStyleLbl="revTx" presStyleIdx="1" presStyleCnt="2">
        <dgm:presLayoutVars>
          <dgm:chMax val="0"/>
          <dgm:chPref val="0"/>
        </dgm:presLayoutVars>
      </dgm:prSet>
      <dgm:spPr/>
    </dgm:pt>
  </dgm:ptLst>
  <dgm:cxnLst>
    <dgm:cxn modelId="{C8ADE94A-2786-4A93-A037-24D465A2186B}" type="presOf" srcId="{5D96F261-50C0-450C-9EEA-E25A6F0FAFF8}" destId="{81F98E9B-34FB-46D7-BFEA-1239C0BA1C06}" srcOrd="0" destOrd="0" presId="urn:microsoft.com/office/officeart/2018/2/layout/IconVerticalSolidList"/>
    <dgm:cxn modelId="{F7E46270-9C52-4524-B193-38E8655C520F}" type="presOf" srcId="{21E67C29-F925-470F-B4FD-66A8713294C7}" destId="{67C4C446-FB6B-4720-B669-3D3260D11EB5}" srcOrd="0" destOrd="0" presId="urn:microsoft.com/office/officeart/2018/2/layout/IconVerticalSolidList"/>
    <dgm:cxn modelId="{7629D8AB-FF18-4216-B075-4533E18AAEF3}" type="presOf" srcId="{8A48C506-0B9F-49D9-8C5B-C002D804F34E}" destId="{582956B1-D7D0-43A5-88F8-28E3B47BEA99}" srcOrd="0" destOrd="0" presId="urn:microsoft.com/office/officeart/2018/2/layout/IconVerticalSolidList"/>
    <dgm:cxn modelId="{5AABDDF2-FCCF-4836-A956-6797A352E321}" srcId="{8A48C506-0B9F-49D9-8C5B-C002D804F34E}" destId="{5D96F261-50C0-450C-9EEA-E25A6F0FAFF8}" srcOrd="1" destOrd="0" parTransId="{680FD0EC-2B5A-460E-B05F-7BBC26E8CC38}" sibTransId="{294FF10C-81C7-4DA1-BF17-F7E77E0EDCB2}"/>
    <dgm:cxn modelId="{873AE1FF-D37A-4DE1-9369-0F3B3E67E110}" srcId="{8A48C506-0B9F-49D9-8C5B-C002D804F34E}" destId="{21E67C29-F925-470F-B4FD-66A8713294C7}" srcOrd="0" destOrd="0" parTransId="{A34DCEAC-510C-46DD-A9E6-C26B46AFE843}" sibTransId="{B18D0FFC-2623-4B74-B1E5-BDA9ECE5782B}"/>
    <dgm:cxn modelId="{58E418B1-EE08-48E7-8D52-44E5F3B95109}" type="presParOf" srcId="{582956B1-D7D0-43A5-88F8-28E3B47BEA99}" destId="{7E31CDB2-2598-46C0-B2C7-FF25AFFE8FEE}" srcOrd="0" destOrd="0" presId="urn:microsoft.com/office/officeart/2018/2/layout/IconVerticalSolidList"/>
    <dgm:cxn modelId="{7D105938-3B38-4180-8806-56E469E552F0}" type="presParOf" srcId="{7E31CDB2-2598-46C0-B2C7-FF25AFFE8FEE}" destId="{84AC588C-6E46-46F0-AA57-F7F07C5804A7}" srcOrd="0" destOrd="0" presId="urn:microsoft.com/office/officeart/2018/2/layout/IconVerticalSolidList"/>
    <dgm:cxn modelId="{6187F51A-80FC-4381-B071-AB8350ECC8CF}" type="presParOf" srcId="{7E31CDB2-2598-46C0-B2C7-FF25AFFE8FEE}" destId="{B17038FA-CB79-4515-9273-64A302B4C5A8}" srcOrd="1" destOrd="0" presId="urn:microsoft.com/office/officeart/2018/2/layout/IconVerticalSolidList"/>
    <dgm:cxn modelId="{BE6A38DB-583D-4BD7-8329-40E6321EBA34}" type="presParOf" srcId="{7E31CDB2-2598-46C0-B2C7-FF25AFFE8FEE}" destId="{D2856572-69C4-4AB0-9BB4-788B42ACAE30}" srcOrd="2" destOrd="0" presId="urn:microsoft.com/office/officeart/2018/2/layout/IconVerticalSolidList"/>
    <dgm:cxn modelId="{4352A1AC-BCCE-43BA-8E35-B814B219CDAF}" type="presParOf" srcId="{7E31CDB2-2598-46C0-B2C7-FF25AFFE8FEE}" destId="{67C4C446-FB6B-4720-B669-3D3260D11EB5}" srcOrd="3" destOrd="0" presId="urn:microsoft.com/office/officeart/2018/2/layout/IconVerticalSolidList"/>
    <dgm:cxn modelId="{39C0D134-C7EC-4B09-AF90-AE63BB9E9AD7}" type="presParOf" srcId="{582956B1-D7D0-43A5-88F8-28E3B47BEA99}" destId="{D95A5F23-3BE3-49E9-9A01-7225BBB61775}" srcOrd="1" destOrd="0" presId="urn:microsoft.com/office/officeart/2018/2/layout/IconVerticalSolidList"/>
    <dgm:cxn modelId="{413965A7-2949-4342-82E6-3580AEE1AFB2}" type="presParOf" srcId="{582956B1-D7D0-43A5-88F8-28E3B47BEA99}" destId="{5DFFE95F-3284-4BED-BC6F-9BCD28066C34}" srcOrd="2" destOrd="0" presId="urn:microsoft.com/office/officeart/2018/2/layout/IconVerticalSolidList"/>
    <dgm:cxn modelId="{B2ED4F75-9582-4F52-8E90-1645F7977E11}" type="presParOf" srcId="{5DFFE95F-3284-4BED-BC6F-9BCD28066C34}" destId="{0B3C5040-95CF-4E16-92A3-FD7A66C7F629}" srcOrd="0" destOrd="0" presId="urn:microsoft.com/office/officeart/2018/2/layout/IconVerticalSolidList"/>
    <dgm:cxn modelId="{0F513C2D-CB8A-4408-893F-E907BA011E15}" type="presParOf" srcId="{5DFFE95F-3284-4BED-BC6F-9BCD28066C34}" destId="{3DC6EA82-A94E-4695-84BE-C8DAAD265793}" srcOrd="1" destOrd="0" presId="urn:microsoft.com/office/officeart/2018/2/layout/IconVerticalSolidList"/>
    <dgm:cxn modelId="{D91836DB-1252-4380-8AFC-8E6B6194FDA7}" type="presParOf" srcId="{5DFFE95F-3284-4BED-BC6F-9BCD28066C34}" destId="{28C49E5C-1327-4365-AB75-770C94A0E95F}" srcOrd="2" destOrd="0" presId="urn:microsoft.com/office/officeart/2018/2/layout/IconVerticalSolidList"/>
    <dgm:cxn modelId="{AEDBC568-3B34-4155-A42C-0D5D03E4CCA3}" type="presParOf" srcId="{5DFFE95F-3284-4BED-BC6F-9BCD28066C34}" destId="{81F98E9B-34FB-46D7-BFEA-1239C0BA1C0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C588C-6E46-46F0-AA57-F7F07C5804A7}">
      <dsp:nvSpPr>
        <dsp:cNvPr id="0" name=""/>
        <dsp:cNvSpPr/>
      </dsp:nvSpPr>
      <dsp:spPr>
        <a:xfrm>
          <a:off x="0" y="657423"/>
          <a:ext cx="5275001" cy="12137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038FA-CB79-4515-9273-64A302B4C5A8}">
      <dsp:nvSpPr>
        <dsp:cNvPr id="0" name=""/>
        <dsp:cNvSpPr/>
      </dsp:nvSpPr>
      <dsp:spPr>
        <a:xfrm>
          <a:off x="367145" y="930507"/>
          <a:ext cx="667537" cy="667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4C446-FB6B-4720-B669-3D3260D11EB5}">
      <dsp:nvSpPr>
        <dsp:cNvPr id="0" name=""/>
        <dsp:cNvSpPr/>
      </dsp:nvSpPr>
      <dsp:spPr>
        <a:xfrm>
          <a:off x="1401829" y="657423"/>
          <a:ext cx="3873171" cy="121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450" tIns="128450" rIns="128450" bIns="128450" numCol="1" spcCol="1270" anchor="ctr" anchorCtr="0">
          <a:noAutofit/>
        </a:bodyPr>
        <a:lstStyle/>
        <a:p>
          <a:pPr marL="0" lvl="0" indent="0" algn="l" defTabSz="711200">
            <a:lnSpc>
              <a:spcPct val="100000"/>
            </a:lnSpc>
            <a:spcBef>
              <a:spcPct val="0"/>
            </a:spcBef>
            <a:spcAft>
              <a:spcPct val="35000"/>
            </a:spcAft>
            <a:buNone/>
          </a:pPr>
          <a:r>
            <a:rPr lang="en-US" sz="1600" kern="1200"/>
            <a:t>The age group 0-18 generated the highest revenue, totaling 122 million, followed by the 19-35 age group with 114 million.</a:t>
          </a:r>
        </a:p>
      </dsp:txBody>
      <dsp:txXfrm>
        <a:off x="1401829" y="657423"/>
        <a:ext cx="3873171" cy="1213704"/>
      </dsp:txXfrm>
    </dsp:sp>
    <dsp:sp modelId="{0B3C5040-95CF-4E16-92A3-FD7A66C7F629}">
      <dsp:nvSpPr>
        <dsp:cNvPr id="0" name=""/>
        <dsp:cNvSpPr/>
      </dsp:nvSpPr>
      <dsp:spPr>
        <a:xfrm>
          <a:off x="0" y="2174554"/>
          <a:ext cx="5275001" cy="12137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6EA82-A94E-4695-84BE-C8DAAD265793}">
      <dsp:nvSpPr>
        <dsp:cNvPr id="0" name=""/>
        <dsp:cNvSpPr/>
      </dsp:nvSpPr>
      <dsp:spPr>
        <a:xfrm>
          <a:off x="367145" y="2447638"/>
          <a:ext cx="667537" cy="667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98E9B-34FB-46D7-BFEA-1239C0BA1C06}">
      <dsp:nvSpPr>
        <dsp:cNvPr id="0" name=""/>
        <dsp:cNvSpPr/>
      </dsp:nvSpPr>
      <dsp:spPr>
        <a:xfrm>
          <a:off x="1401829" y="2174554"/>
          <a:ext cx="3873171" cy="121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450" tIns="128450" rIns="128450" bIns="128450" numCol="1" spcCol="1270" anchor="ctr" anchorCtr="0">
          <a:noAutofit/>
        </a:bodyPr>
        <a:lstStyle/>
        <a:p>
          <a:pPr marL="0" lvl="0" indent="0" algn="l" defTabSz="711200">
            <a:lnSpc>
              <a:spcPct val="100000"/>
            </a:lnSpc>
            <a:spcBef>
              <a:spcPct val="0"/>
            </a:spcBef>
            <a:spcAft>
              <a:spcPct val="35000"/>
            </a:spcAft>
            <a:buNone/>
          </a:pPr>
          <a:r>
            <a:rPr lang="en-US" sz="1600" kern="1200"/>
            <a:t>The lowest revenue was recorded in the 65+ age group, contributing 82 million.</a:t>
          </a:r>
        </a:p>
      </dsp:txBody>
      <dsp:txXfrm>
        <a:off x="1401829" y="2174554"/>
        <a:ext cx="3873171" cy="12137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12/12/2024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28154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21</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5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47680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dirty="0"/>
          </a:p>
        </p:txBody>
      </p:sp>
    </p:spTree>
    <p:extLst>
      <p:ext uri="{BB962C8B-B14F-4D97-AF65-F5344CB8AC3E}">
        <p14:creationId xmlns:p14="http://schemas.microsoft.com/office/powerpoint/2010/main" val="40408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703606"/>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08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939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447040" y="725444"/>
            <a:ext cx="11277600" cy="1044253"/>
          </a:xfrm>
        </p:spPr>
        <p:txBody>
          <a:bodyPr anchor="b" anchorCtr="0">
            <a:noAutofit/>
          </a:bodyPr>
          <a:lstStyle/>
          <a:p>
            <a:r>
              <a:rPr lang="en-US" dirty="0"/>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457200" y="2245360"/>
            <a:ext cx="3342640" cy="3992880"/>
          </a:xfrm>
        </p:spPr>
        <p:txBody>
          <a:bodyPr anchor="t"/>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236720" y="2236109"/>
            <a:ext cx="7498080" cy="4002131"/>
          </a:xfrm>
        </p:spPr>
        <p:txBody>
          <a:bodyPr/>
          <a:lstStyle/>
          <a:p>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682290"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7618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8013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57199" y="705124"/>
            <a:ext cx="11272649" cy="1062716"/>
          </a:xfrm>
        </p:spPr>
        <p:txBody>
          <a:bodyPr anchor="b" anchorCtr="0">
            <a:noAutofit/>
          </a:bodyPr>
          <a:lstStyle/>
          <a:p>
            <a:r>
              <a:rPr lang="en-US" dirty="0"/>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7201" y="2234979"/>
            <a:ext cx="11272648" cy="3969606"/>
          </a:xfrm>
        </p:spPr>
        <p:txBody>
          <a:bodyPr/>
          <a:lstStyle/>
          <a:p>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558300" y="6423914"/>
            <a:ext cx="1171548"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702289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35684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B1561DF-26A0-6739-95BB-64CDC4C2C6C7}"/>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5" name="Rectangle 2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194924" y="1201290"/>
            <a:ext cx="4446852" cy="2236704"/>
          </a:xfrm>
        </p:spPr>
        <p:txBody>
          <a:bodyPr vert="horz" lIns="91440" tIns="45720" rIns="91440" bIns="45720" rtlCol="0" anchor="ctr">
            <a:normAutofit/>
          </a:bodyPr>
          <a:lstStyle/>
          <a:p>
            <a:r>
              <a:rPr lang="en-US" sz="3600" dirty="0">
                <a:solidFill>
                  <a:srgbClr val="FFFFFF"/>
                </a:solidFill>
              </a:rPr>
              <a:t>Columbia Asia hospital Analysis</a:t>
            </a:r>
            <a:endParaRPr lang="en-US" sz="3600" dirty="0"/>
          </a:p>
        </p:txBody>
      </p:sp>
      <p:sp>
        <p:nvSpPr>
          <p:cNvPr id="27" name="Rectangle 2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l="9913" r="9913"/>
          <a:stretch/>
        </p:blipFill>
        <p:spPr>
          <a:xfrm>
            <a:off x="4644649" y="457200"/>
            <a:ext cx="7086151" cy="5899650"/>
          </a:xfrm>
          <a:prstGeom prst="rect">
            <a:avLst/>
          </a:prstGeom>
        </p:spPr>
      </p:pic>
      <p:sp>
        <p:nvSpPr>
          <p:cNvPr id="2" name="TextBox 1">
            <a:extLst>
              <a:ext uri="{FF2B5EF4-FFF2-40B4-BE49-F238E27FC236}">
                <a16:creationId xmlns:a16="http://schemas.microsoft.com/office/drawing/2014/main" id="{5029713C-5C93-6025-BE7F-58357675BAF9}"/>
              </a:ext>
            </a:extLst>
          </p:cNvPr>
          <p:cNvSpPr txBox="1"/>
          <p:nvPr/>
        </p:nvSpPr>
        <p:spPr>
          <a:xfrm>
            <a:off x="197663" y="3430468"/>
            <a:ext cx="3213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Saran Arul Yogan A</a:t>
            </a:r>
          </a:p>
          <a:p>
            <a:r>
              <a:rPr lang="en-GB" sz="2000" dirty="0"/>
              <a:t>10/12/2024</a:t>
            </a:r>
          </a:p>
        </p:txBody>
      </p:sp>
    </p:spTree>
    <p:extLst>
      <p:ext uri="{BB962C8B-B14F-4D97-AF65-F5344CB8AC3E}">
        <p14:creationId xmlns:p14="http://schemas.microsoft.com/office/powerpoint/2010/main" val="1039759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52368-0ED5-C09B-3E8D-6F2B79EEBE2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Total revenue by gender</a:t>
            </a:r>
          </a:p>
        </p:txBody>
      </p:sp>
      <p:sp>
        <p:nvSpPr>
          <p:cNvPr id="40" name="Rectangle 39">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26" descr="A chart with numbers and a circle&#10;&#10;Description automatically generated">
            <a:extLst>
              <a:ext uri="{FF2B5EF4-FFF2-40B4-BE49-F238E27FC236}">
                <a16:creationId xmlns:a16="http://schemas.microsoft.com/office/drawing/2014/main" id="{1F1F5329-5D0E-AC0A-928E-D514D2449B1C}"/>
              </a:ext>
            </a:extLst>
          </p:cNvPr>
          <p:cNvPicPr>
            <a:picLocks noGrp="1" noChangeAspect="1"/>
          </p:cNvPicPr>
          <p:nvPr>
            <p:ph sz="half" idx="2"/>
          </p:nvPr>
        </p:nvPicPr>
        <p:blipFill>
          <a:blip r:embed="rId2"/>
          <a:stretch>
            <a:fillRect/>
          </a:stretch>
        </p:blipFill>
        <p:spPr>
          <a:xfrm>
            <a:off x="981809" y="2499053"/>
            <a:ext cx="4346519" cy="3405393"/>
          </a:xfrm>
          <a:prstGeom prst="rect">
            <a:avLst/>
          </a:prstGeom>
        </p:spPr>
      </p:pic>
      <p:sp>
        <p:nvSpPr>
          <p:cNvPr id="3" name="Content Placeholder 2">
            <a:extLst>
              <a:ext uri="{FF2B5EF4-FFF2-40B4-BE49-F238E27FC236}">
                <a16:creationId xmlns:a16="http://schemas.microsoft.com/office/drawing/2014/main" id="{E2D65A72-8231-FA9B-6352-906961372179}"/>
              </a:ext>
            </a:extLst>
          </p:cNvPr>
          <p:cNvSpPr>
            <a:spLocks noGrp="1"/>
          </p:cNvSpPr>
          <p:nvPr>
            <p:ph sz="half" idx="1"/>
          </p:nvPr>
        </p:nvSpPr>
        <p:spPr>
          <a:xfrm>
            <a:off x="6335805" y="2180496"/>
            <a:ext cx="5275001" cy="4045683"/>
          </a:xfrm>
        </p:spPr>
        <p:txBody>
          <a:bodyPr vert="horz" lIns="91440" tIns="45720" rIns="91440" bIns="45720" rtlCol="0" anchor="ctr">
            <a:normAutofit/>
          </a:bodyPr>
          <a:lstStyle/>
          <a:p>
            <a:pPr marL="305435" indent="-305435"/>
            <a:r>
              <a:rPr lang="en-US" dirty="0"/>
              <a:t>Males generated the highest revenue, contributing 263.9 million (51.82%), followed by Females with 244.3 million (47.97%).</a:t>
            </a:r>
          </a:p>
          <a:p>
            <a:pPr marL="305435" indent="-305435"/>
            <a:r>
              <a:rPr lang="en-US" dirty="0"/>
              <a:t>The NC (Not Categorized) category contributed the remaining 1 million.</a:t>
            </a:r>
          </a:p>
        </p:txBody>
      </p:sp>
    </p:spTree>
    <p:extLst>
      <p:ext uri="{BB962C8B-B14F-4D97-AF65-F5344CB8AC3E}">
        <p14:creationId xmlns:p14="http://schemas.microsoft.com/office/powerpoint/2010/main" val="160556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E16FE-7D3B-C9AC-6B3A-1F0DC7A8AB02}"/>
              </a:ext>
            </a:extLst>
          </p:cNvPr>
          <p:cNvSpPr>
            <a:spLocks noGrp="1"/>
          </p:cNvSpPr>
          <p:nvPr>
            <p:ph type="title"/>
          </p:nvPr>
        </p:nvSpPr>
        <p:spPr>
          <a:xfrm>
            <a:off x="581192" y="702156"/>
            <a:ext cx="3475915" cy="1234594"/>
          </a:xfrm>
        </p:spPr>
        <p:txBody>
          <a:bodyPr vert="horz" lIns="91440" tIns="45720" rIns="91440" bIns="45720" rtlCol="0" anchor="b">
            <a:normAutofit/>
          </a:bodyPr>
          <a:lstStyle/>
          <a:p>
            <a:r>
              <a:rPr lang="en-US" b="0" kern="1200" cap="all">
                <a:solidFill>
                  <a:schemeClr val="tx2"/>
                </a:solidFill>
                <a:latin typeface="+mj-lt"/>
                <a:ea typeface="+mj-ea"/>
                <a:cs typeface="+mj-cs"/>
              </a:rPr>
              <a:t>Total profit by year </a:t>
            </a:r>
          </a:p>
        </p:txBody>
      </p:sp>
      <p:sp>
        <p:nvSpPr>
          <p:cNvPr id="20" name="Rectangle 19">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9D1B26B-33C9-C6FE-28F4-1ADAB6063E4D}"/>
              </a:ext>
            </a:extLst>
          </p:cNvPr>
          <p:cNvSpPr>
            <a:spLocks noGrp="1"/>
          </p:cNvSpPr>
          <p:nvPr>
            <p:ph sz="half" idx="1"/>
          </p:nvPr>
        </p:nvSpPr>
        <p:spPr>
          <a:xfrm>
            <a:off x="581192" y="2180496"/>
            <a:ext cx="3475915" cy="3138152"/>
          </a:xfrm>
        </p:spPr>
        <p:txBody>
          <a:bodyPr vert="horz" lIns="91440" tIns="45720" rIns="91440" bIns="45720" rtlCol="0" anchor="ctr">
            <a:normAutofit/>
          </a:bodyPr>
          <a:lstStyle/>
          <a:p>
            <a:pPr marL="305435" indent="-305435"/>
            <a:r>
              <a:rPr lang="en-US"/>
              <a:t>In 2019, the total profit was 238 million, with the peak profit recorded in June at 30.2 million.</a:t>
            </a:r>
          </a:p>
          <a:p>
            <a:pPr marL="305435" indent="-305435"/>
            <a:r>
              <a:rPr lang="en-US"/>
              <a:t>In 2020, the total profit increased to 266 million, with the highest profit in January at 29.9 million.</a:t>
            </a:r>
            <a:endParaRPr lang="en-US" dirty="0"/>
          </a:p>
        </p:txBody>
      </p:sp>
      <p:sp>
        <p:nvSpPr>
          <p:cNvPr id="26" name="Rectangle 25">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5B06FB-5A6D-97EA-C344-A9C6EF573881}"/>
              </a:ext>
            </a:extLst>
          </p:cNvPr>
          <p:cNvPicPr>
            <a:picLocks noGrp="1" noChangeAspect="1"/>
          </p:cNvPicPr>
          <p:nvPr>
            <p:ph sz="half" idx="2"/>
          </p:nvPr>
        </p:nvPicPr>
        <p:blipFill>
          <a:blip r:embed="rId2"/>
          <a:stretch>
            <a:fillRect/>
          </a:stretch>
        </p:blipFill>
        <p:spPr>
          <a:xfrm>
            <a:off x="4896579" y="796973"/>
            <a:ext cx="6210365" cy="3198338"/>
          </a:xfrm>
          <a:prstGeom prst="rect">
            <a:avLst/>
          </a:prstGeom>
        </p:spPr>
      </p:pic>
      <p:sp>
        <p:nvSpPr>
          <p:cNvPr id="28" name="Rectangle 27">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the number of months and months&#10;&#10;Description automatically generated">
            <a:extLst>
              <a:ext uri="{FF2B5EF4-FFF2-40B4-BE49-F238E27FC236}">
                <a16:creationId xmlns:a16="http://schemas.microsoft.com/office/drawing/2014/main" id="{0FE9B017-1D12-F385-733E-BE58253B0EDD}"/>
              </a:ext>
            </a:extLst>
          </p:cNvPr>
          <p:cNvPicPr>
            <a:picLocks noChangeAspect="1"/>
          </p:cNvPicPr>
          <p:nvPr/>
        </p:nvPicPr>
        <p:blipFill>
          <a:blip r:embed="rId3"/>
          <a:stretch>
            <a:fillRect/>
          </a:stretch>
        </p:blipFill>
        <p:spPr>
          <a:xfrm>
            <a:off x="4444707" y="4401459"/>
            <a:ext cx="3293856" cy="1811621"/>
          </a:xfrm>
          <a:prstGeom prst="rect">
            <a:avLst/>
          </a:prstGeom>
        </p:spPr>
      </p:pic>
      <p:sp>
        <p:nvSpPr>
          <p:cNvPr id="30" name="Rectangle 29">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numbers and a line&#10;&#10;Description automatically generated">
            <a:extLst>
              <a:ext uri="{FF2B5EF4-FFF2-40B4-BE49-F238E27FC236}">
                <a16:creationId xmlns:a16="http://schemas.microsoft.com/office/drawing/2014/main" id="{4A9A357B-3DC6-F288-F7A2-42C31C5E4921}"/>
              </a:ext>
            </a:extLst>
          </p:cNvPr>
          <p:cNvPicPr>
            <a:picLocks noChangeAspect="1"/>
          </p:cNvPicPr>
          <p:nvPr/>
        </p:nvPicPr>
        <p:blipFill>
          <a:blip r:embed="rId4"/>
          <a:stretch>
            <a:fillRect/>
          </a:stretch>
        </p:blipFill>
        <p:spPr>
          <a:xfrm>
            <a:off x="8218967" y="4406996"/>
            <a:ext cx="3365510" cy="1800547"/>
          </a:xfrm>
          <a:prstGeom prst="rect">
            <a:avLst/>
          </a:prstGeom>
        </p:spPr>
      </p:pic>
    </p:spTree>
    <p:extLst>
      <p:ext uri="{BB962C8B-B14F-4D97-AF65-F5344CB8AC3E}">
        <p14:creationId xmlns:p14="http://schemas.microsoft.com/office/powerpoint/2010/main" val="242116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8AB44C-0942-67A8-77C4-04C9626EE3AE}"/>
              </a:ext>
            </a:extLst>
          </p:cNvPr>
          <p:cNvSpPr>
            <a:spLocks noGrp="1"/>
          </p:cNvSpPr>
          <p:nvPr>
            <p:ph type="title"/>
          </p:nvPr>
        </p:nvSpPr>
        <p:spPr>
          <a:xfrm>
            <a:off x="6416365" y="702156"/>
            <a:ext cx="5144852" cy="1011268"/>
          </a:xfrm>
        </p:spPr>
        <p:txBody>
          <a:bodyPr vert="horz" lIns="91440" tIns="45720" rIns="91440" bIns="45720" rtlCol="0" anchor="b">
            <a:normAutofit/>
          </a:bodyPr>
          <a:lstStyle/>
          <a:p>
            <a:pPr>
              <a:lnSpc>
                <a:spcPct val="90000"/>
              </a:lnSpc>
            </a:pPr>
            <a:r>
              <a:rPr lang="en-US" sz="2600" b="0" kern="1200" cap="all" dirty="0">
                <a:solidFill>
                  <a:schemeClr val="tx1">
                    <a:lumMod val="75000"/>
                    <a:lumOff val="25000"/>
                  </a:schemeClr>
                </a:solidFill>
                <a:latin typeface="+mj-lt"/>
                <a:ea typeface="+mj-ea"/>
                <a:cs typeface="+mj-cs"/>
              </a:rPr>
              <a:t>Department-Wise Average Waiting Time</a:t>
            </a:r>
          </a:p>
        </p:txBody>
      </p:sp>
      <p:pic>
        <p:nvPicPr>
          <p:cNvPr id="5" name="Content Placeholder 4" descr="A graph with numbers and a line&#10;&#10;Description automatically generated">
            <a:extLst>
              <a:ext uri="{FF2B5EF4-FFF2-40B4-BE49-F238E27FC236}">
                <a16:creationId xmlns:a16="http://schemas.microsoft.com/office/drawing/2014/main" id="{0E8E7778-13C8-2A26-5F28-44577DD30038}"/>
              </a:ext>
            </a:extLst>
          </p:cNvPr>
          <p:cNvPicPr>
            <a:picLocks noGrp="1" noChangeAspect="1"/>
          </p:cNvPicPr>
          <p:nvPr>
            <p:ph sz="half" idx="1"/>
          </p:nvPr>
        </p:nvPicPr>
        <p:blipFill>
          <a:blip r:embed="rId2"/>
          <a:srcRect l="1313" r="2514" b="-1"/>
          <a:stretch/>
        </p:blipFill>
        <p:spPr>
          <a:xfrm>
            <a:off x="730705" y="814202"/>
            <a:ext cx="4990727" cy="454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9330C2EA-6A5A-E114-DAE2-2DD6EB261CCA}"/>
              </a:ext>
            </a:extLst>
          </p:cNvPr>
          <p:cNvSpPr>
            <a:spLocks noGrp="1"/>
          </p:cNvSpPr>
          <p:nvPr>
            <p:ph sz="half" idx="2"/>
          </p:nvPr>
        </p:nvSpPr>
        <p:spPr>
          <a:xfrm>
            <a:off x="5967516" y="2340864"/>
            <a:ext cx="5593702" cy="2402760"/>
          </a:xfrm>
        </p:spPr>
        <p:txBody>
          <a:bodyPr vert="horz" lIns="91440" tIns="45720" rIns="91440" bIns="45720" rtlCol="0" anchor="ctr">
            <a:normAutofit/>
          </a:bodyPr>
          <a:lstStyle/>
          <a:p>
            <a:pPr marL="305435" indent="-305435"/>
            <a:r>
              <a:rPr lang="en-US" dirty="0"/>
              <a:t>The Neurology Department has the highest average waiting time of 36.80 minutes, followed closely by Physiotherapy with 36.57 minutes.</a:t>
            </a:r>
            <a:endParaRPr lang="en-US"/>
          </a:p>
          <a:p>
            <a:pPr marL="305435" indent="-305435"/>
            <a:r>
              <a:rPr lang="en-US" dirty="0"/>
              <a:t>The Renal Department has the lowest average waiting time of 34.70 minutes.</a:t>
            </a:r>
          </a:p>
        </p:txBody>
      </p:sp>
    </p:spTree>
    <p:extLst>
      <p:ext uri="{BB962C8B-B14F-4D97-AF65-F5344CB8AC3E}">
        <p14:creationId xmlns:p14="http://schemas.microsoft.com/office/powerpoint/2010/main" val="314388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6B207F-004E-F9A3-BC4F-F91628791849}"/>
              </a:ext>
            </a:extLst>
          </p:cNvPr>
          <p:cNvSpPr>
            <a:spLocks noGrp="1"/>
          </p:cNvSpPr>
          <p:nvPr>
            <p:ph type="title"/>
          </p:nvPr>
        </p:nvSpPr>
        <p:spPr>
          <a:xfrm>
            <a:off x="609906" y="702155"/>
            <a:ext cx="3568661" cy="1269713"/>
          </a:xfrm>
        </p:spPr>
        <p:txBody>
          <a:bodyPr vert="horz" lIns="91440" tIns="45720" rIns="91440" bIns="45720" rtlCol="0" anchor="b">
            <a:normAutofit/>
          </a:bodyPr>
          <a:lstStyle/>
          <a:p>
            <a:pPr>
              <a:lnSpc>
                <a:spcPct val="90000"/>
              </a:lnSpc>
            </a:pPr>
            <a:r>
              <a:rPr lang="en-US"/>
              <a:t>Race-Wise Average Satisfaction Score:</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381F29F-CC9A-DEC2-0401-8E6417EBC142}"/>
              </a:ext>
            </a:extLst>
          </p:cNvPr>
          <p:cNvSpPr>
            <a:spLocks noGrp="1"/>
          </p:cNvSpPr>
          <p:nvPr>
            <p:ph sz="half" idx="1"/>
          </p:nvPr>
        </p:nvSpPr>
        <p:spPr>
          <a:xfrm>
            <a:off x="609906" y="2340864"/>
            <a:ext cx="3568661" cy="3634486"/>
          </a:xfrm>
        </p:spPr>
        <p:txBody>
          <a:bodyPr vert="horz" lIns="91440" tIns="45720" rIns="91440" bIns="45720" rtlCol="0" anchor="ctr">
            <a:normAutofit/>
          </a:bodyPr>
          <a:lstStyle/>
          <a:p>
            <a:pPr marL="305435" indent="-305435"/>
            <a:r>
              <a:rPr lang="en-US"/>
              <a:t>The highest average satisfaction score is among Pacific Islanders at 5.9, followed by Native Americans at 5.03.</a:t>
            </a:r>
          </a:p>
          <a:p>
            <a:pPr marL="305435" indent="-305435"/>
            <a:r>
              <a:rPr lang="en-US"/>
              <a:t>The lowest average satisfaction score is 4.96.</a:t>
            </a:r>
            <a:endParaRPr lang="en-US" dirty="0"/>
          </a:p>
        </p:txBody>
      </p:sp>
      <p:pic>
        <p:nvPicPr>
          <p:cNvPr id="5" name="Content Placeholder 4" descr="A graph showing the average satisfaction score&#10;&#10;Description automatically generated">
            <a:extLst>
              <a:ext uri="{FF2B5EF4-FFF2-40B4-BE49-F238E27FC236}">
                <a16:creationId xmlns:a16="http://schemas.microsoft.com/office/drawing/2014/main" id="{6749D779-75F2-B377-C2C6-8AA08A59A70D}"/>
              </a:ext>
            </a:extLst>
          </p:cNvPr>
          <p:cNvPicPr>
            <a:picLocks noGrp="1" noChangeAspect="1"/>
          </p:cNvPicPr>
          <p:nvPr>
            <p:ph sz="half" idx="2"/>
          </p:nvPr>
        </p:nvPicPr>
        <p:blipFill>
          <a:blip r:embed="rId2"/>
          <a:stretch>
            <a:fillRect/>
          </a:stretch>
        </p:blipFill>
        <p:spPr>
          <a:xfrm>
            <a:off x="4654296" y="1503391"/>
            <a:ext cx="6735272" cy="3670723"/>
          </a:xfrm>
          <a:prstGeom prst="rect">
            <a:avLst/>
          </a:prstGeom>
        </p:spPr>
      </p:pic>
    </p:spTree>
    <p:extLst>
      <p:ext uri="{BB962C8B-B14F-4D97-AF65-F5344CB8AC3E}">
        <p14:creationId xmlns:p14="http://schemas.microsoft.com/office/powerpoint/2010/main" val="263708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AC8B8-B204-B997-D506-E1947B388BA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a:t>Suggestions for Hiring</a:t>
            </a:r>
            <a:endParaRPr lang="en-US" dirty="0"/>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with numbers and a number on it&#10;&#10;Description automatically generated">
            <a:extLst>
              <a:ext uri="{FF2B5EF4-FFF2-40B4-BE49-F238E27FC236}">
                <a16:creationId xmlns:a16="http://schemas.microsoft.com/office/drawing/2014/main" id="{2122C665-9C01-E04C-DD5B-4A69B9227D21}"/>
              </a:ext>
            </a:extLst>
          </p:cNvPr>
          <p:cNvPicPr>
            <a:picLocks noGrp="1" noChangeAspect="1"/>
          </p:cNvPicPr>
          <p:nvPr>
            <p:ph sz="half" idx="1"/>
          </p:nvPr>
        </p:nvPicPr>
        <p:blipFill>
          <a:blip r:embed="rId2"/>
          <a:stretch>
            <a:fillRect/>
          </a:stretch>
        </p:blipFill>
        <p:spPr>
          <a:xfrm>
            <a:off x="582370" y="2378451"/>
            <a:ext cx="5155836" cy="3552649"/>
          </a:xfrm>
          <a:prstGeom prst="rect">
            <a:avLst/>
          </a:prstGeom>
        </p:spPr>
      </p:pic>
      <p:sp>
        <p:nvSpPr>
          <p:cNvPr id="4" name="Content Placeholder 3">
            <a:extLst>
              <a:ext uri="{FF2B5EF4-FFF2-40B4-BE49-F238E27FC236}">
                <a16:creationId xmlns:a16="http://schemas.microsoft.com/office/drawing/2014/main" id="{62D44574-4BC7-851F-5673-693AEF93E3FD}"/>
              </a:ext>
            </a:extLst>
          </p:cNvPr>
          <p:cNvSpPr>
            <a:spLocks noGrp="1"/>
          </p:cNvSpPr>
          <p:nvPr>
            <p:ph sz="half" idx="2"/>
          </p:nvPr>
        </p:nvSpPr>
        <p:spPr>
          <a:xfrm>
            <a:off x="6335805" y="2180496"/>
            <a:ext cx="5275001" cy="4045683"/>
          </a:xfrm>
        </p:spPr>
        <p:txBody>
          <a:bodyPr vert="horz" lIns="91440" tIns="45720" rIns="91440" bIns="45720" rtlCol="0" anchor="ctr">
            <a:normAutofit/>
          </a:bodyPr>
          <a:lstStyle/>
          <a:p>
            <a:pPr marL="305435" indent="-305435"/>
            <a:r>
              <a:rPr lang="en-US" dirty="0"/>
              <a:t>General Practice: With the highest demand of 7,240 patients, 3.62M in appointment fees, and 164.07M total bill, this department is the primary choice for new hires.</a:t>
            </a:r>
          </a:p>
          <a:p>
            <a:pPr marL="305435" indent="-305435"/>
            <a:r>
              <a:rPr lang="en-US"/>
              <a:t>Orthopedics: If General Practice is not prioritized, the next best option is Orthopedics, with 995 patients, 696.5K in appointment fees, and 172.94M total bill, indicating strong revenue potential.</a:t>
            </a:r>
            <a:endParaRPr lang="en-US" dirty="0"/>
          </a:p>
        </p:txBody>
      </p:sp>
    </p:spTree>
    <p:extLst>
      <p:ext uri="{BB962C8B-B14F-4D97-AF65-F5344CB8AC3E}">
        <p14:creationId xmlns:p14="http://schemas.microsoft.com/office/powerpoint/2010/main" val="189937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89B86-C00C-DFD3-8436-9A0C11B85A70}"/>
              </a:ext>
            </a:extLst>
          </p:cNvPr>
          <p:cNvSpPr>
            <a:spLocks noGrp="1"/>
          </p:cNvSpPr>
          <p:nvPr>
            <p:ph type="title"/>
          </p:nvPr>
        </p:nvSpPr>
        <p:spPr>
          <a:xfrm>
            <a:off x="641221" y="702155"/>
            <a:ext cx="4696003" cy="1269713"/>
          </a:xfrm>
        </p:spPr>
        <p:txBody>
          <a:bodyPr vert="horz" lIns="91440" tIns="45720" rIns="91440" bIns="45720" rtlCol="0" anchor="b">
            <a:normAutofit/>
          </a:bodyPr>
          <a:lstStyle/>
          <a:p>
            <a:r>
              <a:rPr lang="en-US"/>
              <a:t>Discount Eligibility Analysis</a:t>
            </a:r>
            <a:endParaRPr lang="en-US" dirty="0"/>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C42BDB2-6CFB-75F9-E5F6-E3BE4B7B1C0A}"/>
              </a:ext>
            </a:extLst>
          </p:cNvPr>
          <p:cNvSpPr>
            <a:spLocks noGrp="1"/>
          </p:cNvSpPr>
          <p:nvPr>
            <p:ph sz="half" idx="1"/>
          </p:nvPr>
        </p:nvSpPr>
        <p:spPr>
          <a:xfrm>
            <a:off x="578591" y="1829385"/>
            <a:ext cx="4821263" cy="3634486"/>
          </a:xfrm>
        </p:spPr>
        <p:txBody>
          <a:bodyPr vert="horz" lIns="91440" tIns="45720" rIns="91440" bIns="45720" rtlCol="0" anchor="ctr">
            <a:normAutofit/>
          </a:bodyPr>
          <a:lstStyle/>
          <a:p>
            <a:pPr marL="305435" indent="-305435"/>
            <a:r>
              <a:rPr lang="en-US"/>
              <a:t>Out of 9,216 patients, 12.46% are eligible for a discount, based on spending over 10,000 and a satisfaction score above 6.</a:t>
            </a:r>
            <a:endParaRPr lang="en-US" dirty="0"/>
          </a:p>
          <a:p>
            <a:pPr marL="305435" indent="-305435"/>
            <a:r>
              <a:rPr lang="en-US"/>
              <a:t>The remaining 87.54% of patients are not eligible for the discount.</a:t>
            </a:r>
          </a:p>
        </p:txBody>
      </p:sp>
      <p:pic>
        <p:nvPicPr>
          <p:cNvPr id="5" name="Content Placeholder 4" descr="A yellow circle with text&#10;&#10;Description automatically generated">
            <a:extLst>
              <a:ext uri="{FF2B5EF4-FFF2-40B4-BE49-F238E27FC236}">
                <a16:creationId xmlns:a16="http://schemas.microsoft.com/office/drawing/2014/main" id="{34278EEF-ADFD-9730-B860-289FC8802DF7}"/>
              </a:ext>
            </a:extLst>
          </p:cNvPr>
          <p:cNvPicPr>
            <a:picLocks noGrp="1" noChangeAspect="1"/>
          </p:cNvPicPr>
          <p:nvPr>
            <p:ph sz="half" idx="2"/>
          </p:nvPr>
        </p:nvPicPr>
        <p:blipFill>
          <a:blip r:embed="rId2"/>
          <a:stretch>
            <a:fillRect/>
          </a:stretch>
        </p:blipFill>
        <p:spPr>
          <a:xfrm>
            <a:off x="6366186" y="1340025"/>
            <a:ext cx="4731108" cy="3632113"/>
          </a:xfrm>
          <a:prstGeom prst="rect">
            <a:avLst/>
          </a:prstGeom>
        </p:spPr>
      </p:pic>
    </p:spTree>
    <p:extLst>
      <p:ext uri="{BB962C8B-B14F-4D97-AF65-F5344CB8AC3E}">
        <p14:creationId xmlns:p14="http://schemas.microsoft.com/office/powerpoint/2010/main" val="35104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E69-B19F-F1CB-78DA-A4DDA53341A2}"/>
              </a:ext>
            </a:extLst>
          </p:cNvPr>
          <p:cNvSpPr>
            <a:spLocks noGrp="1"/>
          </p:cNvSpPr>
          <p:nvPr>
            <p:ph type="title"/>
          </p:nvPr>
        </p:nvSpPr>
        <p:spPr>
          <a:xfrm>
            <a:off x="575894" y="593960"/>
            <a:ext cx="11029616" cy="466414"/>
          </a:xfrm>
        </p:spPr>
        <p:txBody>
          <a:bodyPr>
            <a:normAutofit fontScale="90000"/>
          </a:bodyPr>
          <a:lstStyle/>
          <a:p>
            <a:pPr algn="ctr"/>
            <a:r>
              <a:rPr lang="en-US" dirty="0"/>
              <a:t>Main tab</a:t>
            </a:r>
          </a:p>
        </p:txBody>
      </p:sp>
      <p:pic>
        <p:nvPicPr>
          <p:cNvPr id="5" name="Content Placeholder 4" descr="A screenshot of a medical report&#10;&#10;Description automatically generated">
            <a:extLst>
              <a:ext uri="{FF2B5EF4-FFF2-40B4-BE49-F238E27FC236}">
                <a16:creationId xmlns:a16="http://schemas.microsoft.com/office/drawing/2014/main" id="{3549A4CF-51F3-6F9D-8A52-E0A175D45974}"/>
              </a:ext>
            </a:extLst>
          </p:cNvPr>
          <p:cNvPicPr>
            <a:picLocks noGrp="1" noChangeAspect="1"/>
          </p:cNvPicPr>
          <p:nvPr>
            <p:ph sz="half" idx="4294967295"/>
          </p:nvPr>
        </p:nvPicPr>
        <p:blipFill>
          <a:blip r:embed="rId2"/>
          <a:stretch>
            <a:fillRect/>
          </a:stretch>
        </p:blipFill>
        <p:spPr>
          <a:xfrm>
            <a:off x="353795" y="1064886"/>
            <a:ext cx="11472862" cy="5322888"/>
          </a:xfrm>
        </p:spPr>
      </p:pic>
    </p:spTree>
    <p:extLst>
      <p:ext uri="{BB962C8B-B14F-4D97-AF65-F5344CB8AC3E}">
        <p14:creationId xmlns:p14="http://schemas.microsoft.com/office/powerpoint/2010/main" val="249904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E69-B19F-F1CB-78DA-A4DDA53341A2}"/>
              </a:ext>
            </a:extLst>
          </p:cNvPr>
          <p:cNvSpPr>
            <a:spLocks noGrp="1"/>
          </p:cNvSpPr>
          <p:nvPr>
            <p:ph type="title"/>
          </p:nvPr>
        </p:nvSpPr>
        <p:spPr>
          <a:xfrm>
            <a:off x="575894" y="593960"/>
            <a:ext cx="11029616" cy="466414"/>
          </a:xfrm>
        </p:spPr>
        <p:txBody>
          <a:bodyPr>
            <a:normAutofit fontScale="90000"/>
          </a:bodyPr>
          <a:lstStyle/>
          <a:p>
            <a:pPr algn="ctr"/>
            <a:r>
              <a:rPr lang="en-US" dirty="0"/>
              <a:t>Doctor's tab</a:t>
            </a:r>
          </a:p>
        </p:txBody>
      </p:sp>
      <p:pic>
        <p:nvPicPr>
          <p:cNvPr id="3" name="Picture 2" descr="A screenshot of a medical report&#10;&#10;Description automatically generated">
            <a:extLst>
              <a:ext uri="{FF2B5EF4-FFF2-40B4-BE49-F238E27FC236}">
                <a16:creationId xmlns:a16="http://schemas.microsoft.com/office/drawing/2014/main" id="{FD9D8AD4-B27C-1B89-5C4D-18F932AB73C0}"/>
              </a:ext>
            </a:extLst>
          </p:cNvPr>
          <p:cNvPicPr>
            <a:picLocks noChangeAspect="1"/>
          </p:cNvPicPr>
          <p:nvPr/>
        </p:nvPicPr>
        <p:blipFill>
          <a:blip r:embed="rId2"/>
          <a:stretch>
            <a:fillRect/>
          </a:stretch>
        </p:blipFill>
        <p:spPr>
          <a:xfrm>
            <a:off x="386220" y="1065242"/>
            <a:ext cx="11419560" cy="5562585"/>
          </a:xfrm>
          <a:prstGeom prst="rect">
            <a:avLst/>
          </a:prstGeom>
        </p:spPr>
      </p:pic>
    </p:spTree>
    <p:extLst>
      <p:ext uri="{BB962C8B-B14F-4D97-AF65-F5344CB8AC3E}">
        <p14:creationId xmlns:p14="http://schemas.microsoft.com/office/powerpoint/2010/main" val="402668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E69-B19F-F1CB-78DA-A4DDA53341A2}"/>
              </a:ext>
            </a:extLst>
          </p:cNvPr>
          <p:cNvSpPr>
            <a:spLocks noGrp="1"/>
          </p:cNvSpPr>
          <p:nvPr>
            <p:ph type="title"/>
          </p:nvPr>
        </p:nvSpPr>
        <p:spPr>
          <a:xfrm>
            <a:off x="575894" y="593960"/>
            <a:ext cx="11029616" cy="466414"/>
          </a:xfrm>
        </p:spPr>
        <p:txBody>
          <a:bodyPr>
            <a:normAutofit fontScale="90000"/>
          </a:bodyPr>
          <a:lstStyle/>
          <a:p>
            <a:pPr algn="ctr"/>
            <a:r>
              <a:rPr lang="en-US" dirty="0"/>
              <a:t>patient's tab</a:t>
            </a:r>
          </a:p>
        </p:txBody>
      </p:sp>
      <p:pic>
        <p:nvPicPr>
          <p:cNvPr id="4" name="Picture 3" descr="A screenshot of a medical analysis&#10;&#10;Description automatically generated">
            <a:extLst>
              <a:ext uri="{FF2B5EF4-FFF2-40B4-BE49-F238E27FC236}">
                <a16:creationId xmlns:a16="http://schemas.microsoft.com/office/drawing/2014/main" id="{569FEDD1-380C-6D7B-6A44-D4AB8FD4B11E}"/>
              </a:ext>
            </a:extLst>
          </p:cNvPr>
          <p:cNvPicPr>
            <a:picLocks noChangeAspect="1"/>
          </p:cNvPicPr>
          <p:nvPr/>
        </p:nvPicPr>
        <p:blipFill>
          <a:blip r:embed="rId2"/>
          <a:stretch>
            <a:fillRect/>
          </a:stretch>
        </p:blipFill>
        <p:spPr>
          <a:xfrm>
            <a:off x="407096" y="992773"/>
            <a:ext cx="11419561" cy="5644893"/>
          </a:xfrm>
          <a:prstGeom prst="rect">
            <a:avLst/>
          </a:prstGeom>
        </p:spPr>
      </p:pic>
    </p:spTree>
    <p:extLst>
      <p:ext uri="{BB962C8B-B14F-4D97-AF65-F5344CB8AC3E}">
        <p14:creationId xmlns:p14="http://schemas.microsoft.com/office/powerpoint/2010/main" val="16378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E05E-077C-3BA7-CD41-D3C11C36965F}"/>
              </a:ext>
            </a:extLst>
          </p:cNvPr>
          <p:cNvSpPr>
            <a:spLocks noGrp="1"/>
          </p:cNvSpPr>
          <p:nvPr>
            <p:ph type="title"/>
          </p:nvPr>
        </p:nvSpPr>
        <p:spPr>
          <a:xfrm>
            <a:off x="575894" y="729658"/>
            <a:ext cx="11029616" cy="664744"/>
          </a:xfrm>
        </p:spPr>
        <p:txBody>
          <a:bodyPr>
            <a:noAutofit/>
          </a:bodyPr>
          <a:lstStyle/>
          <a:p>
            <a:pPr algn="ctr"/>
            <a:r>
              <a:rPr lang="en-US" sz="2000" b="1" dirty="0">
                <a:ea typeface="+mj-lt"/>
                <a:cs typeface="+mj-lt"/>
              </a:rPr>
              <a:t>Key Recommendations Based on Columbia Asia Hospital Analysis</a:t>
            </a:r>
            <a:endParaRPr lang="en-US" sz="2700" b="1" dirty="0"/>
          </a:p>
        </p:txBody>
      </p:sp>
      <p:sp>
        <p:nvSpPr>
          <p:cNvPr id="3" name="TextBox 2">
            <a:extLst>
              <a:ext uri="{FF2B5EF4-FFF2-40B4-BE49-F238E27FC236}">
                <a16:creationId xmlns:a16="http://schemas.microsoft.com/office/drawing/2014/main" id="{6066FA31-D376-2A8A-D8F9-E13BE87F7C1D}"/>
              </a:ext>
            </a:extLst>
          </p:cNvPr>
          <p:cNvSpPr txBox="1"/>
          <p:nvPr/>
        </p:nvSpPr>
        <p:spPr>
          <a:xfrm>
            <a:off x="553232" y="1503122"/>
            <a:ext cx="11054219" cy="4958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Orthopedics Department: The Orthopedics Department generated the highest revenue at 173 million, making it a key area for continued focus and investment.</a:t>
            </a:r>
            <a:endParaRPr lang="en-US" dirty="0"/>
          </a:p>
          <a:p>
            <a:endParaRPr lang="en-US"/>
          </a:p>
          <a:p>
            <a:pPr marL="285750" indent="-285750">
              <a:buFont typeface="Arial"/>
              <a:buChar char="•"/>
            </a:pPr>
            <a:r>
              <a:rPr lang="en-US" dirty="0">
                <a:ea typeface="+mn-lt"/>
                <a:cs typeface="+mn-lt"/>
              </a:rPr>
              <a:t>Renal Department: The Renal Department, with the lowest total revenue of just 5 million, may need a reassessment of strategies to improve patient volume or service offerings.</a:t>
            </a:r>
            <a:endParaRPr lang="en-US" dirty="0"/>
          </a:p>
          <a:p>
            <a:endParaRPr lang="en-US"/>
          </a:p>
          <a:p>
            <a:pPr marL="285750" indent="-285750">
              <a:buFont typeface="Arial"/>
              <a:buChar char="•"/>
            </a:pPr>
            <a:r>
              <a:rPr lang="en-US" dirty="0">
                <a:ea typeface="+mn-lt"/>
                <a:cs typeface="+mn-lt"/>
              </a:rPr>
              <a:t>Revenue by Age Group: The 0-18 age group generated the highest revenue at 122 million, followed by the 19-35 age group with 114 million. The 65+ age group had the lowest revenue at 82 million, indicating an opportunity to enhance offerings for older patients.</a:t>
            </a:r>
            <a:endParaRPr lang="en-US" dirty="0"/>
          </a:p>
          <a:p>
            <a:endParaRPr lang="en-US"/>
          </a:p>
          <a:p>
            <a:pPr marL="285750" indent="-285750">
              <a:buFont typeface="Arial"/>
              <a:buChar char="•"/>
            </a:pPr>
            <a:r>
              <a:rPr lang="en-US" dirty="0">
                <a:ea typeface="+mn-lt"/>
                <a:cs typeface="+mn-lt"/>
              </a:rPr>
              <a:t>Revenue by Demographics: The White demographic generated the highest revenue at 0.14 billion, followed by African Americans at 0.11 billion. The Native American demographic recorded the lowest revenue at 0.03 billion, suggesting a need to explore targeted outreach for this group.</a:t>
            </a:r>
            <a:endParaRPr lang="en-US" dirty="0"/>
          </a:p>
          <a:p>
            <a:endParaRPr lang="en-US"/>
          </a:p>
          <a:p>
            <a:pPr marL="285750" indent="-285750">
              <a:buFont typeface="Arial"/>
              <a:buChar char="•"/>
            </a:pPr>
            <a:r>
              <a:rPr lang="en-US" dirty="0">
                <a:ea typeface="+mn-lt"/>
                <a:cs typeface="+mn-lt"/>
              </a:rPr>
              <a:t>Discount Eligibility: Out of 9,216 patients, only 12.46% are eligible for a discount based on spending more than 10,000 and a satisfaction score above 6. The remaining 87.54% are not eligible, which could be an opportunity to explore strategies to increase the discount-eligible patient pool.</a:t>
            </a:r>
            <a:endParaRPr lang="en-US" dirty="0"/>
          </a:p>
        </p:txBody>
      </p:sp>
    </p:spTree>
    <p:extLst>
      <p:ext uri="{BB962C8B-B14F-4D97-AF65-F5344CB8AC3E}">
        <p14:creationId xmlns:p14="http://schemas.microsoft.com/office/powerpoint/2010/main" val="340674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1D66-51C7-9394-BF44-B571966C9A05}"/>
              </a:ext>
            </a:extLst>
          </p:cNvPr>
          <p:cNvSpPr>
            <a:spLocks noGrp="1"/>
          </p:cNvSpPr>
          <p:nvPr>
            <p:ph type="title"/>
          </p:nvPr>
        </p:nvSpPr>
        <p:spPr>
          <a:xfrm>
            <a:off x="457200" y="690880"/>
            <a:ext cx="11267440" cy="679174"/>
          </a:xfrm>
        </p:spPr>
        <p:txBody>
          <a:bodyPr/>
          <a:lstStyle/>
          <a:p>
            <a:pPr algn="ctr"/>
            <a:r>
              <a:rPr lang="en-GB" b="1" dirty="0"/>
              <a:t>About Columbia Asia hospital</a:t>
            </a:r>
          </a:p>
        </p:txBody>
      </p:sp>
      <p:sp>
        <p:nvSpPr>
          <p:cNvPr id="12" name="Parallelogram 11">
            <a:extLst>
              <a:ext uri="{FF2B5EF4-FFF2-40B4-BE49-F238E27FC236}">
                <a16:creationId xmlns:a16="http://schemas.microsoft.com/office/drawing/2014/main" id="{6FFCFFD7-4EA2-7810-733A-CA6E8AC412BA}"/>
              </a:ext>
            </a:extLst>
          </p:cNvPr>
          <p:cNvSpPr/>
          <p:nvPr/>
        </p:nvSpPr>
        <p:spPr>
          <a:xfrm>
            <a:off x="563218" y="1711740"/>
            <a:ext cx="4406346" cy="371060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arallelogram 12">
            <a:extLst>
              <a:ext uri="{FF2B5EF4-FFF2-40B4-BE49-F238E27FC236}">
                <a16:creationId xmlns:a16="http://schemas.microsoft.com/office/drawing/2014/main" id="{6F3FFEB1-AB7E-0805-4614-4BE5F2F71BE5}"/>
              </a:ext>
            </a:extLst>
          </p:cNvPr>
          <p:cNvSpPr/>
          <p:nvPr/>
        </p:nvSpPr>
        <p:spPr>
          <a:xfrm>
            <a:off x="4163392" y="1711740"/>
            <a:ext cx="4406346" cy="371060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arallelogram 13">
            <a:extLst>
              <a:ext uri="{FF2B5EF4-FFF2-40B4-BE49-F238E27FC236}">
                <a16:creationId xmlns:a16="http://schemas.microsoft.com/office/drawing/2014/main" id="{58FFDAD6-E992-D50A-2857-592250ADAC69}"/>
              </a:ext>
            </a:extLst>
          </p:cNvPr>
          <p:cNvSpPr/>
          <p:nvPr/>
        </p:nvSpPr>
        <p:spPr>
          <a:xfrm>
            <a:off x="7785653" y="1711740"/>
            <a:ext cx="4406346" cy="371060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5940AE0B-3772-800F-C9B1-AFB1AFB112F5}"/>
              </a:ext>
            </a:extLst>
          </p:cNvPr>
          <p:cNvSpPr txBox="1"/>
          <p:nvPr/>
        </p:nvSpPr>
        <p:spPr>
          <a:xfrm>
            <a:off x="1236868" y="2451652"/>
            <a:ext cx="29375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dirty="0">
                <a:ea typeface="+mn-lt"/>
                <a:cs typeface="+mn-lt"/>
              </a:rPr>
              <a:t>Columbia Asia Hospital is a renowned healthcare provider known for its patient-centric approach and world-class medical facilities.</a:t>
            </a:r>
            <a:endParaRPr lang="en-US" sz="2400" dirty="0"/>
          </a:p>
        </p:txBody>
      </p:sp>
      <p:sp>
        <p:nvSpPr>
          <p:cNvPr id="17" name="TextBox 16">
            <a:extLst>
              <a:ext uri="{FF2B5EF4-FFF2-40B4-BE49-F238E27FC236}">
                <a16:creationId xmlns:a16="http://schemas.microsoft.com/office/drawing/2014/main" id="{6D9D00EA-CD79-D937-E349-C05DFD762666}"/>
              </a:ext>
            </a:extLst>
          </p:cNvPr>
          <p:cNvSpPr txBox="1"/>
          <p:nvPr/>
        </p:nvSpPr>
        <p:spPr>
          <a:xfrm>
            <a:off x="4881217" y="2451652"/>
            <a:ext cx="30259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dirty="0">
                <a:ea typeface="+mn-lt"/>
                <a:cs typeface="+mn-lt"/>
              </a:rPr>
              <a:t>With a strong presence across multiple locations, the hospital offers comprehensive services across various specialties, ensuring high-quality care.</a:t>
            </a:r>
            <a:endParaRPr lang="en-US" sz="2400" dirty="0">
              <a:ea typeface="+mn-lt"/>
              <a:cs typeface="+mn-lt"/>
            </a:endParaRPr>
          </a:p>
        </p:txBody>
      </p:sp>
      <p:sp>
        <p:nvSpPr>
          <p:cNvPr id="18" name="TextBox 17">
            <a:extLst>
              <a:ext uri="{FF2B5EF4-FFF2-40B4-BE49-F238E27FC236}">
                <a16:creationId xmlns:a16="http://schemas.microsoft.com/office/drawing/2014/main" id="{C5664D00-E4A1-B656-A575-95868346742B}"/>
              </a:ext>
            </a:extLst>
          </p:cNvPr>
          <p:cNvSpPr txBox="1"/>
          <p:nvPr/>
        </p:nvSpPr>
        <p:spPr>
          <a:xfrm>
            <a:off x="8492434" y="2451652"/>
            <a:ext cx="30259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dirty="0">
                <a:ea typeface="+mn-lt"/>
                <a:cs typeface="+mn-lt"/>
              </a:rPr>
              <a:t>Its focus on innovation, advanced technology, and skilled professionals has established Columbia Asia as a trusted name in the healthcare industry.</a:t>
            </a:r>
            <a:endParaRPr lang="en-US" sz="2400" dirty="0">
              <a:ea typeface="+mn-lt"/>
              <a:cs typeface="+mn-lt"/>
            </a:endParaRPr>
          </a:p>
        </p:txBody>
      </p:sp>
    </p:spTree>
    <p:extLst>
      <p:ext uri="{BB962C8B-B14F-4D97-AF65-F5344CB8AC3E}">
        <p14:creationId xmlns:p14="http://schemas.microsoft.com/office/powerpoint/2010/main" val="374333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468F64-5B5F-DD2C-3D80-E53FC16CAA08}"/>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Conclusion</a:t>
            </a:r>
          </a:p>
        </p:txBody>
      </p:sp>
      <p:pic>
        <p:nvPicPr>
          <p:cNvPr id="7" name="Picture 6" descr="Test tubes with samples on a test tube rack">
            <a:extLst>
              <a:ext uri="{FF2B5EF4-FFF2-40B4-BE49-F238E27FC236}">
                <a16:creationId xmlns:a16="http://schemas.microsoft.com/office/drawing/2014/main" id="{1625F86A-E38A-6D56-E83A-DFC2A65ED137}"/>
              </a:ext>
            </a:extLst>
          </p:cNvPr>
          <p:cNvPicPr>
            <a:picLocks noChangeAspect="1"/>
          </p:cNvPicPr>
          <p:nvPr/>
        </p:nvPicPr>
        <p:blipFill>
          <a:blip r:embed="rId2"/>
          <a:srcRect l="16106" r="10635" b="-3"/>
          <a:stretch/>
        </p:blipFill>
        <p:spPr>
          <a:xfrm>
            <a:off x="20" y="10"/>
            <a:ext cx="7537685" cy="6857990"/>
          </a:xfrm>
          <a:prstGeom prst="rect">
            <a:avLst/>
          </a:prstGeom>
        </p:spPr>
      </p:pic>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3904D3E-8564-448E-2760-1E5421F51844}"/>
              </a:ext>
            </a:extLst>
          </p:cNvPr>
          <p:cNvSpPr txBox="1"/>
          <p:nvPr/>
        </p:nvSpPr>
        <p:spPr>
          <a:xfrm>
            <a:off x="8013433" y="2340864"/>
            <a:ext cx="3568661" cy="36344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The analysis of Columbia Asia Hospital identifies key revenue drivers, with Orthopedics leading in revenue and General Practice as the top choice for new hires. Additionally, there is potential to increase patient discount eligibility, currently at 12.46%, to enhance patient satisfaction.</a:t>
            </a:r>
          </a:p>
        </p:txBody>
      </p:sp>
    </p:spTree>
    <p:extLst>
      <p:ext uri="{BB962C8B-B14F-4D97-AF65-F5344CB8AC3E}">
        <p14:creationId xmlns:p14="http://schemas.microsoft.com/office/powerpoint/2010/main" val="243206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1015383" y="3172189"/>
            <a:ext cx="3119738" cy="831555"/>
          </a:xfrm>
        </p:spPr>
        <p:txBody>
          <a:bodyPr/>
          <a:lstStyle/>
          <a:p>
            <a:r>
              <a:rPr lang="en-US" dirty="0"/>
              <a:t>Thank you</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B779CDE-0246-8504-9C75-680334567C5D}"/>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b="0" kern="1200" cap="all">
                <a:solidFill>
                  <a:schemeClr val="bg1">
                    <a:lumMod val="75000"/>
                    <a:lumOff val="25000"/>
                  </a:schemeClr>
                </a:solidFill>
                <a:latin typeface="+mj-lt"/>
                <a:ea typeface="+mj-ea"/>
                <a:cs typeface="+mj-cs"/>
              </a:rPr>
              <a:t>Project aim</a:t>
            </a:r>
          </a:p>
        </p:txBody>
      </p:sp>
      <p:sp>
        <p:nvSpPr>
          <p:cNvPr id="60" name="Rectangle 59">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4" name="Rectangle 6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2EFECC1D-6EF0-3C66-D743-106581C3454C}"/>
              </a:ext>
            </a:extLst>
          </p:cNvPr>
          <p:cNvSpPr>
            <a:spLocks noGrp="1"/>
          </p:cNvSpPr>
          <p:nvPr>
            <p:ph sz="quarter" idx="4"/>
          </p:nvPr>
        </p:nvSpPr>
        <p:spPr>
          <a:xfrm>
            <a:off x="671513" y="2536031"/>
            <a:ext cx="3123783" cy="3671936"/>
          </a:xfrm>
        </p:spPr>
        <p:txBody>
          <a:bodyPr vert="horz" lIns="91440" tIns="45720" rIns="91440" bIns="45720" rtlCol="0" anchor="t">
            <a:normAutofit/>
          </a:bodyPr>
          <a:lstStyle/>
          <a:p>
            <a:pPr>
              <a:buFont typeface="Wingdings 2" panose="05020102010507070707" pitchFamily="18" charset="2"/>
              <a:buChar char=""/>
            </a:pPr>
            <a:endParaRPr lang="en-US">
              <a:solidFill>
                <a:schemeClr val="bg1">
                  <a:lumMod val="75000"/>
                  <a:lumOff val="25000"/>
                </a:schemeClr>
              </a:solidFill>
            </a:endParaRPr>
          </a:p>
          <a:p>
            <a:pPr marL="457200" indent="-457200">
              <a:buFont typeface="Wingdings 2" panose="05020102010507070707" pitchFamily="18" charset="2"/>
              <a:buChar char=""/>
            </a:pPr>
            <a:r>
              <a:rPr lang="en-US">
                <a:solidFill>
                  <a:schemeClr val="bg1">
                    <a:lumMod val="75000"/>
                    <a:lumOff val="25000"/>
                  </a:schemeClr>
                </a:solidFill>
              </a:rPr>
              <a:t>To evaluate the hospital's revenue generation, identify departments for potential new hires, and propose strategies for patient discounts to enhance efficiency and satisfaction.</a:t>
            </a:r>
          </a:p>
          <a:p>
            <a:pPr>
              <a:buFont typeface="Wingdings 2" panose="05020102010507070707" pitchFamily="18" charset="2"/>
              <a:buChar char=""/>
            </a:pPr>
            <a:endParaRPr lang="en-US">
              <a:solidFill>
                <a:schemeClr val="bg1">
                  <a:lumMod val="75000"/>
                  <a:lumOff val="25000"/>
                </a:schemeClr>
              </a:solidFill>
            </a:endParaRP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r="845" b="-3"/>
          <a:stretch/>
        </p:blipFill>
        <p:spPr>
          <a:xfrm>
            <a:off x="4241830" y="601200"/>
            <a:ext cx="7503636" cy="5789365"/>
          </a:xfrm>
          <a:prstGeom prst="rect">
            <a:avLst/>
          </a:prstGeom>
        </p:spPr>
      </p:pic>
    </p:spTree>
    <p:extLst>
      <p:ext uri="{BB962C8B-B14F-4D97-AF65-F5344CB8AC3E}">
        <p14:creationId xmlns:p14="http://schemas.microsoft.com/office/powerpoint/2010/main" val="22011259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BB779CDE-0246-8504-9C75-680334567C5D}"/>
              </a:ext>
            </a:extLst>
          </p:cNvPr>
          <p:cNvSpPr>
            <a:spLocks noGrp="1"/>
          </p:cNvSpPr>
          <p:nvPr>
            <p:ph type="title"/>
          </p:nvPr>
        </p:nvSpPr>
        <p:spPr>
          <a:xfrm>
            <a:off x="469921" y="682995"/>
            <a:ext cx="3690729" cy="643112"/>
          </a:xfrm>
        </p:spPr>
        <p:txBody>
          <a:bodyPr/>
          <a:lstStyle/>
          <a:p>
            <a:r>
              <a:rPr lang="en-GB" b="1" dirty="0"/>
              <a:t>Data overview</a:t>
            </a:r>
          </a:p>
        </p:txBody>
      </p:sp>
      <p:sp>
        <p:nvSpPr>
          <p:cNvPr id="5" name="Content Placeholder 4">
            <a:extLst>
              <a:ext uri="{FF2B5EF4-FFF2-40B4-BE49-F238E27FC236}">
                <a16:creationId xmlns:a16="http://schemas.microsoft.com/office/drawing/2014/main" id="{2EFECC1D-6EF0-3C66-D743-106581C3454C}"/>
              </a:ext>
            </a:extLst>
          </p:cNvPr>
          <p:cNvSpPr>
            <a:spLocks noGrp="1"/>
          </p:cNvSpPr>
          <p:nvPr>
            <p:ph sz="quarter" idx="4"/>
          </p:nvPr>
        </p:nvSpPr>
        <p:spPr>
          <a:xfrm>
            <a:off x="262891" y="1710594"/>
            <a:ext cx="5569377" cy="4742735"/>
          </a:xfrm>
        </p:spPr>
        <p:txBody>
          <a:bodyPr>
            <a:normAutofit fontScale="85000" lnSpcReduction="10000"/>
          </a:bodyPr>
          <a:lstStyle/>
          <a:p>
            <a:pPr marL="285750" indent="-285750" algn="just">
              <a:lnSpc>
                <a:spcPct val="120000"/>
              </a:lnSpc>
              <a:buFont typeface="Arial"/>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Date: This column contains date and time information without specifying AM or PM. The format is DD-MM-YYYY HH:MM.</a:t>
            </a:r>
            <a:endParaRPr lang="en-US" dirty="0">
              <a:solidFill>
                <a:srgbClr val="404040"/>
              </a:solidFill>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ID: Each patient is assigned a unique identifier, which seems to be in the format 124-62-3289.</a:t>
            </a:r>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Gender: This column records the gender of the patient, denoted by 'M' for male and 'F' for female.</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panose="05020102010507070707" pitchFamily="18" charset="2"/>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Age: The age of the patients is listed in years.</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Sat Score: It seems to represent a satisfaction score given by or for the patient. However, the scores are single-digit, and it's not clear what the scale is.</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First Initial: This column contains the first initial of the patient's first name.</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20000"/>
              </a:lnSpc>
              <a:buFont typeface="Arial" panose="05020102010507070707" pitchFamily="18" charset="2"/>
              <a:buChar char="•"/>
            </a:pPr>
            <a:r>
              <a:rPr lang="en-US" dirty="0">
                <a:solidFill>
                  <a:srgbClr val="000000"/>
                </a:solidFill>
                <a:latin typeface="Lato" panose="020F0502020204030203" pitchFamily="34" charset="0"/>
                <a:ea typeface="Lato" panose="020F0502020204030203" pitchFamily="34" charset="0"/>
                <a:cs typeface="Lato" panose="020F0502020204030203" pitchFamily="34" charset="0"/>
              </a:rPr>
              <a:t>Patient Last Name: The surname of the patient is listed in this column.</a:t>
            </a:r>
            <a:endParaRPr lang="en-US" dirty="0">
              <a:latin typeface="Lato" panose="020F0502020204030203" pitchFamily="34" charset="0"/>
              <a:ea typeface="Lato" panose="020F0502020204030203" pitchFamily="34" charset="0"/>
              <a:cs typeface="Lato" panose="020F0502020204030203" pitchFamily="34" charset="0"/>
            </a:endParaRPr>
          </a:p>
          <a:p>
            <a:pPr>
              <a:buFont typeface="Arial" panose="05020102010507070707" pitchFamily="18" charset="2"/>
              <a:buChar char="•"/>
            </a:pPr>
            <a:endParaRPr lang="en-US" sz="2800" dirty="0">
              <a:ea typeface="+mn-lt"/>
              <a:cs typeface="+mn-lt"/>
            </a:endParaRPr>
          </a:p>
          <a:p>
            <a:endParaRPr lang="en-GB" dirty="0"/>
          </a:p>
        </p:txBody>
      </p:sp>
      <p:sp>
        <p:nvSpPr>
          <p:cNvPr id="4" name="Content Placeholder 4">
            <a:extLst>
              <a:ext uri="{FF2B5EF4-FFF2-40B4-BE49-F238E27FC236}">
                <a16:creationId xmlns:a16="http://schemas.microsoft.com/office/drawing/2014/main" id="{B5B50605-C5BD-05C0-DCFC-5431FCA1DE1D}"/>
              </a:ext>
            </a:extLst>
          </p:cNvPr>
          <p:cNvSpPr txBox="1">
            <a:spLocks/>
          </p:cNvSpPr>
          <p:nvPr/>
        </p:nvSpPr>
        <p:spPr>
          <a:xfrm>
            <a:off x="6195757" y="776057"/>
            <a:ext cx="5733352" cy="5800682"/>
          </a:xfrm>
          <a:prstGeom prst="rect">
            <a:avLst/>
          </a:prstGeom>
        </p:spPr>
        <p:txBody>
          <a:bodyPr vert="horz" lIns="91440" tIns="45720" rIns="91440" bIns="45720" rtlCol="0" anchor="t" anchorCtr="0">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5020102010507070707" pitchFamily="18" charset="2"/>
              <a:buChar char="•"/>
            </a:pPr>
            <a:endParaRPr lang="en-US" sz="1500" dirty="0">
              <a:solidFill>
                <a:srgbClr val="404040"/>
              </a:solidFill>
              <a:ea typeface="+mn-lt"/>
              <a:cs typeface="+mn-lt"/>
            </a:endParaRPr>
          </a:p>
          <a:p>
            <a:pPr marL="285750" indent="-285750" algn="just">
              <a:buFont typeface="Arial" panose="05020102010507070707" pitchFamily="18" charset="2"/>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Patient Race: The racial or ethnic background of the patient is recorded here, with categories such as 'White', 'African American', 'Asian', 'Native American/Alaska Native', and 'Two or More Races'.</a:t>
            </a:r>
            <a:endParaRPr lang="en-US" sz="1500" dirty="0">
              <a:solidFill>
                <a:srgbClr val="404040"/>
              </a:solidFill>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5020102010507070707" pitchFamily="18" charset="2"/>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Patient Admin Flag: This column contains </a:t>
            </a:r>
            <a:r>
              <a:rPr lang="en-GB" sz="1500" dirty="0" err="1">
                <a:solidFill>
                  <a:srgbClr val="000000"/>
                </a:solidFill>
                <a:latin typeface="Lato" panose="020F0502020204030203" pitchFamily="34" charset="0"/>
                <a:ea typeface="Lato" panose="020F0502020204030203" pitchFamily="34" charset="0"/>
                <a:cs typeface="Lato" panose="020F0502020204030203" pitchFamily="34" charset="0"/>
              </a:rPr>
              <a:t>boolean</a:t>
            </a: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 values ('TRUE' or 'FALSE') which might indicate whether the patient was admitted or some other administrative flag.</a:t>
            </a:r>
            <a:endParaRPr lang="en-GB" sz="1500"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5020102010507070707" pitchFamily="18" charset="2"/>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Patient Wait Time: Appears to indicate the time the patient waited, possibly in minutes, before being seen or processed.</a:t>
            </a:r>
            <a:endParaRPr lang="en-GB" sz="1500"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Department Referral: This column lists the department to which the patient was referred, with entries such as 'General Practice', 'Orthopaedics', 'Gastroenterology', or 'None' indicating no referral.</a:t>
            </a:r>
            <a:endParaRPr lang="en-GB" sz="1500"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Doctor Name: Identifies the doctor who attended each patient.</a:t>
            </a:r>
            <a:endParaRPr lang="en-GB" sz="1500"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5020102010507070707" pitchFamily="18" charset="2"/>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Appointment Fees: The cost charged for a doctor's consultation.</a:t>
            </a:r>
            <a:endParaRPr lang="en-GB" sz="1500" dirty="0">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a:buChar char="•"/>
            </a:pPr>
            <a:r>
              <a:rPr lang="en-GB" sz="1500" dirty="0">
                <a:solidFill>
                  <a:srgbClr val="000000"/>
                </a:solidFill>
                <a:latin typeface="Lato" panose="020F0502020204030203" pitchFamily="34" charset="0"/>
                <a:ea typeface="Lato" panose="020F0502020204030203" pitchFamily="34" charset="0"/>
                <a:cs typeface="Lato" panose="020F0502020204030203" pitchFamily="34" charset="0"/>
              </a:rPr>
              <a:t>Total Bill: The overall amount billed to the patient, including all services and charges.</a:t>
            </a:r>
            <a:endParaRPr lang="en-GB" sz="1500" dirty="0">
              <a:latin typeface="Lato" panose="020F0502020204030203" pitchFamily="34" charset="0"/>
              <a:ea typeface="Lato" panose="020F0502020204030203" pitchFamily="34" charset="0"/>
              <a:cs typeface="Lato" panose="020F0502020204030203" pitchFamily="34" charset="0"/>
            </a:endParaRPr>
          </a:p>
          <a:p>
            <a:pPr marL="457200" indent="-457200">
              <a:buFont typeface="Arial" panose="05020102010507070707" pitchFamily="18" charset="2"/>
              <a:buChar char="•"/>
            </a:pPr>
            <a:endParaRPr lang="en-GB" sz="2800" dirty="0">
              <a:solidFill>
                <a:srgbClr val="000000"/>
              </a:solidFill>
              <a:ea typeface="+mn-lt"/>
              <a:cs typeface="+mn-lt"/>
            </a:endParaRPr>
          </a:p>
          <a:p>
            <a:endParaRPr lang="en-GB" dirty="0"/>
          </a:p>
        </p:txBody>
      </p:sp>
      <p:cxnSp>
        <p:nvCxnSpPr>
          <p:cNvPr id="8" name="Straight Arrow Connector 7">
            <a:extLst>
              <a:ext uri="{FF2B5EF4-FFF2-40B4-BE49-F238E27FC236}">
                <a16:creationId xmlns:a16="http://schemas.microsoft.com/office/drawing/2014/main" id="{BFE520CA-D8C5-2EA6-48B2-84517AE350E7}"/>
              </a:ext>
            </a:extLst>
          </p:cNvPr>
          <p:cNvCxnSpPr/>
          <p:nvPr/>
        </p:nvCxnSpPr>
        <p:spPr>
          <a:xfrm>
            <a:off x="6039105" y="681060"/>
            <a:ext cx="11043" cy="589567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5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Title 1">
            <a:extLst>
              <a:ext uri="{FF2B5EF4-FFF2-40B4-BE49-F238E27FC236}">
                <a16:creationId xmlns:a16="http://schemas.microsoft.com/office/drawing/2014/main" id="{B68E91FE-1E96-9012-B0A7-9E9605A1D060}"/>
              </a:ext>
            </a:extLst>
          </p:cNvPr>
          <p:cNvSpPr>
            <a:spLocks noGrp="1"/>
          </p:cNvSpPr>
          <p:nvPr>
            <p:ph type="title"/>
          </p:nvPr>
        </p:nvSpPr>
        <p:spPr>
          <a:xfrm>
            <a:off x="643036" y="702155"/>
            <a:ext cx="3513445" cy="496670"/>
          </a:xfrm>
        </p:spPr>
        <p:txBody>
          <a:bodyPr vert="horz" lIns="91440" tIns="45720" rIns="91440" bIns="45720" rtlCol="0" anchor="b">
            <a:normAutofit fontScale="90000"/>
          </a:bodyPr>
          <a:lstStyle/>
          <a:p>
            <a:r>
              <a:rPr lang="en-US"/>
              <a:t>methodology</a:t>
            </a:r>
          </a:p>
        </p:txBody>
      </p:sp>
      <p:sp>
        <p:nvSpPr>
          <p:cNvPr id="45" name="Rectangle 4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4B301D2-ABBA-D926-9BAC-8E02B95B5EA8}"/>
              </a:ext>
            </a:extLst>
          </p:cNvPr>
          <p:cNvSpPr txBox="1"/>
          <p:nvPr/>
        </p:nvSpPr>
        <p:spPr>
          <a:xfrm>
            <a:off x="643036" y="1203387"/>
            <a:ext cx="6020312" cy="53462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Data Loading and Transformation: Loaded data into Power BI, transformed it using Power Query, and performed data cleaning to ensure consistency and accuracy.</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Measure Creation: Developed numerous measures using DAX functions, including calculated columns, filters, aggregation functions (SUMX), and time intelligence calculations.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Visualization Creation: Designed various visuals such as bar charts, column charts, cards, gauges, and pie charts to effectively present insights.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Dashboard and Interaction: Utilized features like edit interactions, slicers, and drill-throughs to create an interactive dashboard and comprehensive report.</a:t>
            </a:r>
          </a:p>
        </p:txBody>
      </p:sp>
      <p:pic>
        <p:nvPicPr>
          <p:cNvPr id="19" name="Picture Placeholder 18" descr="A close-up of a person wearing scrubs">
            <a:extLst>
              <a:ext uri="{FF2B5EF4-FFF2-40B4-BE49-F238E27FC236}">
                <a16:creationId xmlns:a16="http://schemas.microsoft.com/office/drawing/2014/main" id="{B92D438B-6D57-86B9-0B77-0CC42EC18FF0}"/>
              </a:ext>
            </a:extLst>
          </p:cNvPr>
          <p:cNvPicPr>
            <a:picLocks noGrp="1" noChangeAspect="1"/>
          </p:cNvPicPr>
          <p:nvPr>
            <p:ph type="pic" sz="quarter" idx="13"/>
          </p:nvPr>
        </p:nvPicPr>
        <p:blipFill>
          <a:blip r:embed="rId3"/>
          <a:srcRect l="26909" r="37644" b="1"/>
          <a:stretch/>
        </p:blipFill>
        <p:spPr>
          <a:xfrm>
            <a:off x="6824632" y="702156"/>
            <a:ext cx="5177555" cy="5273194"/>
          </a:xfrm>
          <a:prstGeom prst="rect">
            <a:avLst/>
          </a:prstGeom>
        </p:spPr>
      </p:pic>
    </p:spTree>
    <p:extLst>
      <p:ext uri="{BB962C8B-B14F-4D97-AF65-F5344CB8AC3E}">
        <p14:creationId xmlns:p14="http://schemas.microsoft.com/office/powerpoint/2010/main" val="17218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6A18F-1CDC-A7DB-186A-DF2A27614D90}"/>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a:solidFill>
                  <a:schemeClr val="tx2"/>
                </a:solidFill>
                <a:latin typeface="+mj-lt"/>
                <a:ea typeface="+mj-ea"/>
                <a:cs typeface="+mj-cs"/>
              </a:rPr>
              <a:t>Data cleaning process</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780DD182-0E5E-E40C-A9EB-C1D0981A9C04}"/>
              </a:ext>
            </a:extLst>
          </p:cNvPr>
          <p:cNvSpPr txBox="1"/>
          <p:nvPr/>
        </p:nvSpPr>
        <p:spPr>
          <a:xfrm>
            <a:off x="581194" y="1896533"/>
            <a:ext cx="6309003" cy="39622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accent1"/>
              </a:buClr>
              <a:buSzPct val="92000"/>
              <a:buFont typeface="Wingdings 2" panose="05020102010507070707" pitchFamily="18" charset="2"/>
              <a:buChar char=""/>
            </a:pPr>
            <a:r>
              <a:rPr lang="en-US" sz="2000" dirty="0">
                <a:solidFill>
                  <a:schemeClr val="tx2"/>
                </a:solidFill>
              </a:rPr>
              <a:t>Replaced null values in the Satisfaction Score column with the mean to ensure accurate analysis.</a:t>
            </a:r>
          </a:p>
          <a:p>
            <a:pPr marL="285750" indent="-285750">
              <a:spcBef>
                <a:spcPct val="20000"/>
              </a:spcBef>
              <a:spcAft>
                <a:spcPts val="600"/>
              </a:spcAft>
              <a:buClr>
                <a:schemeClr val="accent1"/>
              </a:buClr>
              <a:buSzPct val="92000"/>
              <a:buFont typeface="Wingdings 2" panose="05020102010507070707" pitchFamily="18" charset="2"/>
              <a:buChar char=""/>
            </a:pPr>
            <a:r>
              <a:rPr lang="en-US" sz="2000" dirty="0">
                <a:solidFill>
                  <a:schemeClr val="tx2"/>
                </a:solidFill>
              </a:rPr>
              <a:t>Created a Calendar Table from the date column and built a relationship model for time-based analysis.</a:t>
            </a:r>
          </a:p>
          <a:p>
            <a:pPr marL="285750" indent="-285750">
              <a:spcBef>
                <a:spcPct val="20000"/>
              </a:spcBef>
              <a:spcAft>
                <a:spcPts val="600"/>
              </a:spcAft>
              <a:buClr>
                <a:schemeClr val="accent1"/>
              </a:buClr>
              <a:buSzPct val="92000"/>
              <a:buFont typeface="Wingdings 2" panose="05020102010507070707" pitchFamily="18" charset="2"/>
              <a:buChar char=""/>
            </a:pPr>
            <a:r>
              <a:rPr lang="en-US" sz="2000" dirty="0">
                <a:solidFill>
                  <a:schemeClr val="tx2"/>
                </a:solidFill>
              </a:rPr>
              <a:t>Checked for null values across the dataset to identify and address data gaps.</a:t>
            </a:r>
          </a:p>
          <a:p>
            <a:pPr marL="285750" indent="-285750">
              <a:spcBef>
                <a:spcPct val="20000"/>
              </a:spcBef>
              <a:spcAft>
                <a:spcPts val="600"/>
              </a:spcAft>
              <a:buClr>
                <a:schemeClr val="accent1"/>
              </a:buClr>
              <a:buSzPct val="92000"/>
              <a:buFont typeface="Wingdings 2" panose="05020102010507070707" pitchFamily="18" charset="2"/>
              <a:buChar char=""/>
            </a:pPr>
            <a:r>
              <a:rPr lang="en-US" sz="2000" dirty="0">
                <a:solidFill>
                  <a:schemeClr val="tx2"/>
                </a:solidFill>
              </a:rPr>
              <a:t>Verified data types for consistency and ensured there were no errors in the columns.</a:t>
            </a:r>
          </a:p>
          <a:p>
            <a:pPr marL="285750" indent="-285750">
              <a:spcBef>
                <a:spcPct val="20000"/>
              </a:spcBef>
              <a:spcAft>
                <a:spcPts val="600"/>
              </a:spcAft>
              <a:buClr>
                <a:schemeClr val="accent1"/>
              </a:buClr>
              <a:buSzPct val="92000"/>
              <a:buFont typeface="Wingdings 2" panose="05020102010507070707" pitchFamily="18" charset="2"/>
              <a:buChar char=""/>
            </a:pPr>
            <a:r>
              <a:rPr lang="en-US" sz="2000" dirty="0">
                <a:solidFill>
                  <a:schemeClr val="tx2"/>
                </a:solidFill>
              </a:rPr>
              <a:t>Performed all cleaning tasks in Power Query, then applied the changes using the Close &amp; Apply feature.</a:t>
            </a:r>
          </a:p>
        </p:txBody>
      </p:sp>
      <p:pic>
        <p:nvPicPr>
          <p:cNvPr id="6" name="Picture 5" descr="A close-up of a card&#10;&#10;Description automatically generated">
            <a:extLst>
              <a:ext uri="{FF2B5EF4-FFF2-40B4-BE49-F238E27FC236}">
                <a16:creationId xmlns:a16="http://schemas.microsoft.com/office/drawing/2014/main" id="{F60CC81D-AB2F-F970-8ED6-F605DB7E1296}"/>
              </a:ext>
            </a:extLst>
          </p:cNvPr>
          <p:cNvPicPr>
            <a:picLocks noChangeAspect="1"/>
          </p:cNvPicPr>
          <p:nvPr/>
        </p:nvPicPr>
        <p:blipFill>
          <a:blip r:embed="rId2"/>
          <a:srcRect r="1" b="50079"/>
          <a:stretch/>
        </p:blipFill>
        <p:spPr>
          <a:xfrm>
            <a:off x="7521283" y="10"/>
            <a:ext cx="4670717" cy="6857990"/>
          </a:xfrm>
          <a:prstGeom prst="rect">
            <a:avLst/>
          </a:prstGeom>
        </p:spPr>
      </p:pic>
    </p:spTree>
    <p:extLst>
      <p:ext uri="{BB962C8B-B14F-4D97-AF65-F5344CB8AC3E}">
        <p14:creationId xmlns:p14="http://schemas.microsoft.com/office/powerpoint/2010/main" val="350310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AAB7AA-B54E-31E5-48C4-4F834ED1B144}"/>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a:t>Total revenue by department</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2DDE384-41DE-A252-DAE9-B01395B55AD5}"/>
              </a:ext>
            </a:extLst>
          </p:cNvPr>
          <p:cNvSpPr>
            <a:spLocks noGrp="1"/>
          </p:cNvSpPr>
          <p:nvPr>
            <p:ph sz="half" idx="1"/>
          </p:nvPr>
        </p:nvSpPr>
        <p:spPr>
          <a:xfrm>
            <a:off x="641221" y="2340864"/>
            <a:ext cx="4080140" cy="3634486"/>
          </a:xfrm>
        </p:spPr>
        <p:txBody>
          <a:bodyPr vert="horz" lIns="91440" tIns="45720" rIns="91440" bIns="45720" rtlCol="0" anchor="ctr">
            <a:normAutofit/>
          </a:bodyPr>
          <a:lstStyle/>
          <a:p>
            <a:pPr marL="305435" indent="-305435"/>
            <a:r>
              <a:rPr lang="en-US"/>
              <a:t>The Orthopedics Department recorded the highest total revenue among all departments, generating 173 million.</a:t>
            </a:r>
          </a:p>
          <a:p>
            <a:pPr marL="305435" indent="-305435"/>
            <a:r>
              <a:rPr lang="en-US"/>
              <a:t>The Renal Department had the lowest total revenue, contributing just 5 million.</a:t>
            </a:r>
          </a:p>
        </p:txBody>
      </p:sp>
      <p:pic>
        <p:nvPicPr>
          <p:cNvPr id="5" name="Content Placeholder 4">
            <a:extLst>
              <a:ext uri="{FF2B5EF4-FFF2-40B4-BE49-F238E27FC236}">
                <a16:creationId xmlns:a16="http://schemas.microsoft.com/office/drawing/2014/main" id="{C39A6F2F-2D73-C379-43A9-9934DC0AE6EE}"/>
              </a:ext>
            </a:extLst>
          </p:cNvPr>
          <p:cNvPicPr>
            <a:picLocks noGrp="1" noChangeAspect="1"/>
          </p:cNvPicPr>
          <p:nvPr>
            <p:ph sz="half" idx="2"/>
          </p:nvPr>
        </p:nvPicPr>
        <p:blipFill>
          <a:blip r:embed="rId2"/>
          <a:srcRect l="-361" r="-207" b="365"/>
          <a:stretch/>
        </p:blipFill>
        <p:spPr>
          <a:xfrm>
            <a:off x="6095801" y="795837"/>
            <a:ext cx="4689114" cy="5263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546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0EE2E-7689-BAAC-3F11-240993549E3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Total revenue by age group </a:t>
            </a:r>
          </a:p>
        </p:txBody>
      </p:sp>
      <p:sp>
        <p:nvSpPr>
          <p:cNvPr id="45" name="Rectangle 44">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B1FED71-25DB-3B8F-A73C-E4D39F933519}"/>
              </a:ext>
            </a:extLst>
          </p:cNvPr>
          <p:cNvPicPr>
            <a:picLocks noGrp="1" noChangeAspect="1"/>
          </p:cNvPicPr>
          <p:nvPr>
            <p:ph sz="half" idx="2"/>
          </p:nvPr>
        </p:nvPicPr>
        <p:blipFill>
          <a:blip r:embed="rId2"/>
          <a:stretch>
            <a:fillRect/>
          </a:stretch>
        </p:blipFill>
        <p:spPr>
          <a:xfrm>
            <a:off x="780698" y="3026436"/>
            <a:ext cx="4748741" cy="2350626"/>
          </a:xfrm>
          <a:prstGeom prst="rect">
            <a:avLst/>
          </a:prstGeom>
        </p:spPr>
      </p:pic>
      <p:graphicFrame>
        <p:nvGraphicFramePr>
          <p:cNvPr id="26" name="Content Placeholder 2">
            <a:extLst>
              <a:ext uri="{FF2B5EF4-FFF2-40B4-BE49-F238E27FC236}">
                <a16:creationId xmlns:a16="http://schemas.microsoft.com/office/drawing/2014/main" id="{94E5D6A0-E424-3CBE-44B6-8D3EE6229D71}"/>
              </a:ext>
            </a:extLst>
          </p:cNvPr>
          <p:cNvGraphicFramePr>
            <a:graphicFrameLocks noGrp="1"/>
          </p:cNvGraphicFramePr>
          <p:nvPr>
            <p:ph sz="half" idx="1"/>
            <p:extLst>
              <p:ext uri="{D42A27DB-BD31-4B8C-83A1-F6EECF244321}">
                <p14:modId xmlns:p14="http://schemas.microsoft.com/office/powerpoint/2010/main" val="4209540356"/>
              </p:ext>
            </p:extLst>
          </p:nvPr>
        </p:nvGraphicFramePr>
        <p:xfrm>
          <a:off x="6335805" y="1891129"/>
          <a:ext cx="5275001" cy="4045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545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B33A02-EDD9-7F31-D7A9-B5462975346F}"/>
              </a:ext>
            </a:extLst>
          </p:cNvPr>
          <p:cNvSpPr>
            <a:spLocks noGrp="1"/>
          </p:cNvSpPr>
          <p:nvPr>
            <p:ph type="title"/>
          </p:nvPr>
        </p:nvSpPr>
        <p:spPr>
          <a:xfrm>
            <a:off x="638842" y="702155"/>
            <a:ext cx="4311371" cy="806726"/>
          </a:xfrm>
        </p:spPr>
        <p:txBody>
          <a:bodyPr vert="horz" lIns="91440" tIns="45720" rIns="91440" bIns="45720" rtlCol="0" anchor="b">
            <a:normAutofit/>
          </a:bodyPr>
          <a:lstStyle/>
          <a:p>
            <a:r>
              <a:rPr lang="en-US" dirty="0"/>
              <a:t>Total revenue by race</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7DD6368-C530-C4FF-62B1-DFE317B6555C}"/>
              </a:ext>
            </a:extLst>
          </p:cNvPr>
          <p:cNvSpPr>
            <a:spLocks noGrp="1"/>
          </p:cNvSpPr>
          <p:nvPr>
            <p:ph sz="half" idx="1"/>
          </p:nvPr>
        </p:nvSpPr>
        <p:spPr>
          <a:xfrm>
            <a:off x="638842" y="1887522"/>
            <a:ext cx="4147395" cy="3634486"/>
          </a:xfrm>
        </p:spPr>
        <p:txBody>
          <a:bodyPr vert="horz" lIns="91440" tIns="45720" rIns="91440" bIns="45720" rtlCol="0" anchor="ctr">
            <a:normAutofit/>
          </a:bodyPr>
          <a:lstStyle/>
          <a:p>
            <a:pPr marL="305435" indent="-305435"/>
            <a:r>
              <a:rPr lang="en-US" dirty="0"/>
              <a:t>The White demographic generated the highest revenue, contributing 0.14 billion to the government, followed by African Americans with 0.11 billion.</a:t>
            </a:r>
          </a:p>
          <a:p>
            <a:pPr marL="305435" indent="-305435"/>
            <a:r>
              <a:rPr lang="en-US"/>
              <a:t>The Native American demographic recorded the lowest revenue, contributing 0.03 billion.</a:t>
            </a:r>
            <a:endParaRPr lang="en-US" dirty="0"/>
          </a:p>
        </p:txBody>
      </p:sp>
      <p:pic>
        <p:nvPicPr>
          <p:cNvPr id="5" name="Content Placeholder 4" descr="A graph showing the number of people in the total revenue by race&#10;&#10;Description automatically generated">
            <a:extLst>
              <a:ext uri="{FF2B5EF4-FFF2-40B4-BE49-F238E27FC236}">
                <a16:creationId xmlns:a16="http://schemas.microsoft.com/office/drawing/2014/main" id="{1AEDB3A1-7C9A-BBE3-0E2C-121AB06CC4E9}"/>
              </a:ext>
            </a:extLst>
          </p:cNvPr>
          <p:cNvPicPr>
            <a:picLocks noGrp="1" noChangeAspect="1"/>
          </p:cNvPicPr>
          <p:nvPr>
            <p:ph sz="half" idx="2"/>
          </p:nvPr>
        </p:nvPicPr>
        <p:blipFill>
          <a:blip r:embed="rId2"/>
          <a:srcRect b="2350"/>
          <a:stretch/>
        </p:blipFill>
        <p:spPr>
          <a:xfrm>
            <a:off x="5802119" y="1714367"/>
            <a:ext cx="5944335" cy="3605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780458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E679C34-122C-4127-90D9-C271AEE94CE4}">
  <ds:schemaRefs>
    <ds:schemaRef ds:uri="http://schemas.microsoft.com/sharepoint/v3/contenttype/forms"/>
  </ds:schemaRefs>
</ds:datastoreItem>
</file>

<file path=customXml/itemProps2.xml><?xml version="1.0" encoding="utf-8"?>
<ds:datastoreItem xmlns:ds="http://schemas.openxmlformats.org/officeDocument/2006/customXml" ds:itemID="{50437772-7826-4CEE-8E78-517B414A4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26303C-A89C-422C-9097-BDF7002EFC5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TotalTime>2</TotalTime>
  <Words>1255</Words>
  <Application>Microsoft Office PowerPoint</Application>
  <PresentationFormat>Widescreen</PresentationFormat>
  <Paragraphs>85</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Lato</vt:lpstr>
      <vt:lpstr>Wingdings 2</vt:lpstr>
      <vt:lpstr>DividendVTI</vt:lpstr>
      <vt:lpstr>Columbia Asia hospital Analysis</vt:lpstr>
      <vt:lpstr>About Columbia Asia hospital</vt:lpstr>
      <vt:lpstr>Project aim</vt:lpstr>
      <vt:lpstr>Data overview</vt:lpstr>
      <vt:lpstr>methodology</vt:lpstr>
      <vt:lpstr>Data cleaning process</vt:lpstr>
      <vt:lpstr>Total revenue by department</vt:lpstr>
      <vt:lpstr>Total revenue by age group </vt:lpstr>
      <vt:lpstr>Total revenue by race</vt:lpstr>
      <vt:lpstr>Total revenue by gender</vt:lpstr>
      <vt:lpstr>Total profit by year </vt:lpstr>
      <vt:lpstr>Department-Wise Average Waiting Time</vt:lpstr>
      <vt:lpstr>Race-Wise Average Satisfaction Score:</vt:lpstr>
      <vt:lpstr>Suggestions for Hiring</vt:lpstr>
      <vt:lpstr>Discount Eligibility Analysis</vt:lpstr>
      <vt:lpstr>Main tab</vt:lpstr>
      <vt:lpstr>Doctor's tab</vt:lpstr>
      <vt:lpstr>patient's tab</vt:lpstr>
      <vt:lpstr>Key Recommendations Based on Columbia Asia Hospital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saran rio</cp:lastModifiedBy>
  <cp:revision>428</cp:revision>
  <dcterms:created xsi:type="dcterms:W3CDTF">2024-12-10T09:12:13Z</dcterms:created>
  <dcterms:modified xsi:type="dcterms:W3CDTF">2024-12-12T12:56:05Z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