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3" r:id="rId6"/>
    <p:sldId id="262" r:id="rId7"/>
    <p:sldId id="264" r:id="rId8"/>
    <p:sldId id="266" r:id="rId9"/>
    <p:sldId id="265" r:id="rId10"/>
    <p:sldId id="267" r:id="rId11"/>
    <p:sldId id="278" r:id="rId12"/>
    <p:sldId id="269" r:id="rId13"/>
    <p:sldId id="277" r:id="rId14"/>
    <p:sldId id="270" r:id="rId15"/>
    <p:sldId id="274" r:id="rId16"/>
    <p:sldId id="280" r:id="rId17"/>
    <p:sldId id="279" r:id="rId18"/>
    <p:sldId id="275" r:id="rId19"/>
    <p:sldId id="281"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E:\NewtonSchool(DS)\Excel\Newton%20excel%20project\Zomato_Analysis_Saran.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E:\NewtonSchool(DS)\Excel\Newton%20excel%20project\Zomato_Analysis_Saran.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E:\NewtonSchool(DS)\Excel\Newton%20excel%20project\Zomato_Analysis_Saran.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[Zomato_Analysis_Saran.xlsx]Pivot Table!Year wise Restaurant count	</c:name>
    <c:fmtId val="26"/>
  </c:pivotSource>
  <c:chart>
    <c:title>
      <c:tx>
        <c:rich>
          <a:bodyPr rot="0" spcFirstLastPara="1" vertOverflow="ellipsis" vert="horz" wrap="square" anchor="ctr" anchorCtr="1"/>
          <a:lstStyle/>
          <a:p>
            <a:pPr>
              <a:defRPr sz="1400" b="0" i="0" u="none" strike="noStrike" kern="1200" baseline="0">
                <a:solidFill>
                  <a:schemeClr val="dk1">
                    <a:lumMod val="65000"/>
                    <a:lumOff val="35000"/>
                  </a:schemeClr>
                </a:solidFill>
                <a:effectLst/>
                <a:latin typeface="+mn-lt"/>
                <a:ea typeface="+mn-ea"/>
                <a:cs typeface="+mn-cs"/>
              </a:defRPr>
            </a:pPr>
            <a:r>
              <a:rPr lang="en-IN" sz="1400" b="1">
                <a:solidFill>
                  <a:srgbClr val="112B08"/>
                </a:solidFill>
              </a:rPr>
              <a:t>YEAR</a:t>
            </a:r>
            <a:r>
              <a:rPr lang="en-IN" sz="1400" b="1" baseline="0">
                <a:solidFill>
                  <a:srgbClr val="112B08"/>
                </a:solidFill>
              </a:rPr>
              <a:t> WISE OPENING OF </a:t>
            </a:r>
          </a:p>
          <a:p>
            <a:pPr>
              <a:defRPr sz="1400"/>
            </a:pPr>
            <a:r>
              <a:rPr lang="en-IN" sz="1400" b="1" baseline="0">
                <a:solidFill>
                  <a:srgbClr val="112B08"/>
                </a:solidFill>
              </a:rPr>
              <a:t>RESTAURANT</a:t>
            </a:r>
            <a:endParaRPr lang="en-IN" sz="1400" b="1">
              <a:solidFill>
                <a:srgbClr val="112B08"/>
              </a:solidFill>
            </a:endParaRPr>
          </a:p>
        </c:rich>
      </c:tx>
      <c:layout>
        <c:manualLayout>
          <c:xMode val="edge"/>
          <c:yMode val="edge"/>
          <c:x val="0.2590073141839907"/>
          <c:y val="3.2073303988516759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pivotFmt>
      <c:pivotFmt>
        <c:idx val="1"/>
      </c:pivotFmt>
      <c:pivotFmt>
        <c:idx val="2"/>
        <c:spPr>
          <a:solidFill>
            <a:srgbClr val="F70A0A"/>
          </a:solidFill>
          <a:ln>
            <a:noFill/>
          </a:ln>
          <a:effectLst>
            <a:outerShdw blurRad="76200" dir="18900000" sy="23000" kx="-1200000" algn="bl" rotWithShape="0">
              <a:prstClr val="black">
                <a:alpha val="20000"/>
              </a:prstClr>
            </a:outerShdw>
          </a:effectLst>
        </c:spPr>
        <c:marker>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
        <c:spPr>
          <a:solidFill>
            <a:srgbClr val="F70A0A"/>
          </a:solidFill>
          <a:ln>
            <a:noFill/>
          </a:ln>
          <a:effectLst>
            <a:outerShdw blurRad="76200" dir="18900000" sy="23000" kx="-1200000" algn="bl"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
        <c:spPr>
          <a:solidFill>
            <a:srgbClr val="F70A0A"/>
          </a:solidFill>
          <a:ln>
            <a:noFill/>
          </a:ln>
          <a:effectLst>
            <a:outerShdw blurRad="76200" dir="18900000" sy="23000" kx="-1200000" algn="bl"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5"/>
        <c:spPr>
          <a:solidFill>
            <a:srgbClr val="F70A0A"/>
          </a:solidFill>
          <a:ln>
            <a:noFill/>
          </a:ln>
          <a:effectLst>
            <a:outerShdw blurRad="76200" dir="18900000" sy="23000" kx="-1200000" algn="bl"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6"/>
        <c:spPr>
          <a:solidFill>
            <a:srgbClr val="F70A0A"/>
          </a:solidFill>
          <a:ln>
            <a:noFill/>
          </a:ln>
          <a:effectLst>
            <a:outerShdw blurRad="76200" dir="18900000" sy="23000" kx="-1200000" algn="bl"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7"/>
        <c:spPr>
          <a:gradFill>
            <a:gsLst>
              <a:gs pos="0">
                <a:schemeClr val="accent1"/>
              </a:gs>
              <a:gs pos="100000">
                <a:schemeClr val="accent1">
                  <a:lumMod val="84000"/>
                </a:schemeClr>
              </a:gs>
            </a:gsLst>
            <a:lin ang="5400000" scaled="1"/>
          </a:gradFill>
          <a:ln w="28575" cap="rnd">
            <a:solidFill>
              <a:srgbClr val="FFCDB2"/>
            </a:solidFill>
            <a:round/>
          </a:ln>
          <a:effectLst/>
        </c:spPr>
        <c:marker>
          <c:symbol val="circle"/>
          <c:size val="6"/>
          <c:spPr>
            <a:solidFill>
              <a:srgbClr val="B5838D"/>
            </a:soli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8"/>
        <c:spPr>
          <a:gradFill>
            <a:gsLst>
              <a:gs pos="0">
                <a:schemeClr val="accent1"/>
              </a:gs>
              <a:gs pos="100000">
                <a:schemeClr val="accent1">
                  <a:lumMod val="84000"/>
                </a:schemeClr>
              </a:gs>
            </a:gsLst>
            <a:lin ang="5400000" scaled="1"/>
          </a:gradFill>
          <a:ln w="28575" cap="rnd">
            <a:solidFill>
              <a:srgbClr val="FFCDB2"/>
            </a:solidFill>
            <a:round/>
          </a:ln>
          <a:effectLst/>
        </c:spPr>
        <c:marker>
          <c:symbol val="circle"/>
          <c:size val="6"/>
          <c:spPr>
            <a:solidFill>
              <a:srgbClr val="B5838D"/>
            </a:solidFill>
            <a:ln>
              <a:noFill/>
            </a:ln>
            <a:effectLst>
              <a:outerShdw blurRad="76200" dir="18900000" sy="23000" kx="-1200000" algn="bl" rotWithShape="0">
                <a:prstClr val="black">
                  <a:alpha val="20000"/>
                </a:prstClr>
              </a:outerShdw>
            </a:effectLst>
          </c:spPr>
        </c:marker>
      </c:pivotFmt>
      <c:pivotFmt>
        <c:idx val="9"/>
        <c:spPr>
          <a:gradFill>
            <a:gsLst>
              <a:gs pos="0">
                <a:schemeClr val="accent1"/>
              </a:gs>
              <a:gs pos="100000">
                <a:schemeClr val="accent1">
                  <a:lumMod val="84000"/>
                </a:schemeClr>
              </a:gs>
            </a:gsLst>
            <a:lin ang="5400000" scaled="1"/>
          </a:gradFill>
          <a:ln w="28575" cap="rnd">
            <a:solidFill>
              <a:srgbClr val="FFCDB2"/>
            </a:solidFill>
            <a:round/>
          </a:ln>
          <a:effectLst/>
        </c:spPr>
        <c:marker>
          <c:symbol val="circle"/>
          <c:size val="6"/>
          <c:spPr>
            <a:solidFill>
              <a:srgbClr val="B5838D"/>
            </a:soli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0"/>
        <c:spPr>
          <a:gradFill>
            <a:gsLst>
              <a:gs pos="0">
                <a:schemeClr val="accent1"/>
              </a:gs>
              <a:gs pos="100000">
                <a:schemeClr val="accent1">
                  <a:lumMod val="84000"/>
                </a:schemeClr>
              </a:gs>
            </a:gsLst>
            <a:lin ang="5400000" scaled="1"/>
          </a:gradFill>
          <a:ln w="28575" cap="rnd">
            <a:solidFill>
              <a:srgbClr val="FFCDB2"/>
            </a:solidFill>
            <a:round/>
          </a:ln>
          <a:effectLst/>
        </c:spPr>
        <c:marker>
          <c:symbol val="circle"/>
          <c:size val="6"/>
          <c:spPr>
            <a:solidFill>
              <a:srgbClr val="B5838D"/>
            </a:soli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0619796118395216E-2"/>
          <c:y val="0.28623906943036043"/>
          <c:w val="0.97876040776320961"/>
          <c:h val="0.56342237166337594"/>
        </c:manualLayout>
      </c:layout>
      <c:lineChart>
        <c:grouping val="standard"/>
        <c:varyColors val="0"/>
        <c:ser>
          <c:idx val="0"/>
          <c:order val="0"/>
          <c:tx>
            <c:strRef>
              <c:f>'Pivot Table'!$E$2</c:f>
              <c:strCache>
                <c:ptCount val="1"/>
                <c:pt idx="0">
                  <c:v>Total</c:v>
                </c:pt>
              </c:strCache>
            </c:strRef>
          </c:tx>
          <c:spPr>
            <a:ln w="28575" cap="rnd">
              <a:solidFill>
                <a:srgbClr val="FFCDB2"/>
              </a:solidFill>
              <a:round/>
            </a:ln>
            <a:effectLst/>
          </c:spPr>
          <c:marker>
            <c:symbol val="circle"/>
            <c:size val="6"/>
            <c:spPr>
              <a:solidFill>
                <a:srgbClr val="B5838D"/>
              </a:solidFill>
              <a:ln>
                <a:noFill/>
              </a:ln>
              <a:effectLst>
                <a:outerShdw blurRad="76200" dir="18900000" sy="23000" kx="-1200000" algn="bl" rotWithShape="0">
                  <a:prstClr val="black">
                    <a:alpha val="20000"/>
                  </a:prst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Table'!$D$3:$D$12</c:f>
              <c:strCache>
                <c:ptCount val="9"/>
                <c:pt idx="0">
                  <c:v>2010</c:v>
                </c:pt>
                <c:pt idx="1">
                  <c:v>2011</c:v>
                </c:pt>
                <c:pt idx="2">
                  <c:v>2012</c:v>
                </c:pt>
                <c:pt idx="3">
                  <c:v>2013</c:v>
                </c:pt>
                <c:pt idx="4">
                  <c:v>2014</c:v>
                </c:pt>
                <c:pt idx="5">
                  <c:v>2015</c:v>
                </c:pt>
                <c:pt idx="6">
                  <c:v>2016</c:v>
                </c:pt>
                <c:pt idx="7">
                  <c:v>2017</c:v>
                </c:pt>
                <c:pt idx="8">
                  <c:v>2018</c:v>
                </c:pt>
              </c:strCache>
            </c:strRef>
          </c:cat>
          <c:val>
            <c:numRef>
              <c:f>'Pivot Table'!$E$3:$E$12</c:f>
              <c:numCache>
                <c:formatCode>General</c:formatCode>
                <c:ptCount val="9"/>
                <c:pt idx="0">
                  <c:v>1080</c:v>
                </c:pt>
                <c:pt idx="1">
                  <c:v>1098</c:v>
                </c:pt>
                <c:pt idx="2">
                  <c:v>1022</c:v>
                </c:pt>
                <c:pt idx="3">
                  <c:v>1061</c:v>
                </c:pt>
                <c:pt idx="4">
                  <c:v>1051</c:v>
                </c:pt>
                <c:pt idx="5">
                  <c:v>1024</c:v>
                </c:pt>
                <c:pt idx="6">
                  <c:v>1027</c:v>
                </c:pt>
                <c:pt idx="7">
                  <c:v>1086</c:v>
                </c:pt>
                <c:pt idx="8">
                  <c:v>1102</c:v>
                </c:pt>
              </c:numCache>
            </c:numRef>
          </c:val>
          <c:smooth val="0"/>
          <c:extLst>
            <c:ext xmlns:c16="http://schemas.microsoft.com/office/drawing/2014/chart" uri="{C3380CC4-5D6E-409C-BE32-E72D297353CC}">
              <c16:uniqueId val="{00000000-84F2-4136-A214-BF2A42CAF2D6}"/>
            </c:ext>
          </c:extLst>
        </c:ser>
        <c:dLbls>
          <c:showLegendKey val="0"/>
          <c:showVal val="1"/>
          <c:showCatName val="0"/>
          <c:showSerName val="0"/>
          <c:showPercent val="0"/>
          <c:showBubbleSize val="0"/>
        </c:dLbls>
        <c:marker val="1"/>
        <c:smooth val="0"/>
        <c:axId val="1705826943"/>
        <c:axId val="1705827903"/>
      </c:lineChart>
      <c:catAx>
        <c:axId val="1705826943"/>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effectLst/>
                <a:latin typeface="+mn-lt"/>
                <a:ea typeface="+mn-ea"/>
                <a:cs typeface="+mn-cs"/>
              </a:defRPr>
            </a:pPr>
            <a:endParaRPr lang="en-US"/>
          </a:p>
        </c:txPr>
        <c:crossAx val="1705827903"/>
        <c:crosses val="autoZero"/>
        <c:auto val="1"/>
        <c:lblAlgn val="ctr"/>
        <c:lblOffset val="100"/>
        <c:noMultiLvlLbl val="0"/>
      </c:catAx>
      <c:valAx>
        <c:axId val="1705827903"/>
        <c:scaling>
          <c:orientation val="minMax"/>
        </c:scaling>
        <c:delete val="1"/>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crossAx val="1705826943"/>
        <c:crosses val="autoZero"/>
        <c:crossBetween val="between"/>
      </c:valAx>
      <c:spPr>
        <a:noFill/>
        <a:ln>
          <a:noFill/>
        </a:ln>
        <a:effectLst/>
      </c:spPr>
    </c:plotArea>
    <c:plotVisOnly val="1"/>
    <c:dispBlanksAs val="gap"/>
    <c:showDLblsOverMax val="0"/>
    <c:extLst/>
  </c:chart>
  <c:spPr>
    <a:solidFill>
      <a:schemeClr val="bg1"/>
    </a:solidFill>
    <a:ln w="9525" cap="flat" cmpd="sng" algn="ctr">
      <a:solidFill>
        <a:schemeClr val="tx1"/>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[Zomato_Analysis_Saran.xlsx]Pivot Table!Count of RestaurantID</c:name>
    <c:fmtId val="34"/>
  </c:pivotSource>
  <c:chart>
    <c:title>
      <c:tx>
        <c:rich>
          <a:bodyPr rot="0" spcFirstLastPara="1" vertOverflow="ellipsis" vert="horz" wrap="square" anchor="ctr" anchorCtr="1"/>
          <a:lstStyle/>
          <a:p>
            <a:pPr>
              <a:defRPr sz="1400" b="1" i="0" u="none" strike="noStrike" kern="1200" cap="none" spc="50" baseline="0">
                <a:solidFill>
                  <a:srgbClr val="FF0000"/>
                </a:solidFill>
                <a:latin typeface="+mn-lt"/>
                <a:ea typeface="+mn-ea"/>
                <a:cs typeface="+mn-cs"/>
              </a:defRPr>
            </a:pPr>
            <a:r>
              <a:rPr lang="en-IN" sz="1400" b="1">
                <a:solidFill>
                  <a:srgbClr val="112B08"/>
                </a:solidFill>
              </a:rPr>
              <a:t>COUNTRY</a:t>
            </a:r>
            <a:r>
              <a:rPr lang="en-IN" sz="1400" b="1" baseline="0">
                <a:solidFill>
                  <a:srgbClr val="112B08"/>
                </a:solidFill>
              </a:rPr>
              <a:t> WISE COUNT OF RESTAURANT</a:t>
            </a:r>
            <a:endParaRPr lang="en-IN" sz="1400" b="1">
              <a:solidFill>
                <a:srgbClr val="112B08"/>
              </a:solidFill>
            </a:endParaRPr>
          </a:p>
        </c:rich>
      </c:tx>
      <c:overlay val="0"/>
      <c:spPr>
        <a:noFill/>
        <a:ln>
          <a:noFill/>
        </a:ln>
        <a:effectLst/>
      </c:spPr>
      <c:txPr>
        <a:bodyPr rot="0" spcFirstLastPara="1" vertOverflow="ellipsis" vert="horz" wrap="square" anchor="ctr" anchorCtr="1"/>
        <a:lstStyle/>
        <a:p>
          <a:pPr>
            <a:defRPr sz="1400" b="1" i="0" u="none" strike="noStrike" kern="1200" cap="none" spc="50" baseline="0">
              <a:solidFill>
                <a:srgbClr val="FF0000"/>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noFill/>
          <a:ln w="25400" cap="flat" cmpd="sng" algn="ctr">
            <a:solidFill>
              <a:srgbClr val="FFCDB2"/>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noFill/>
          <a:ln w="25400" cap="flat" cmpd="sng" algn="ctr">
            <a:solidFill>
              <a:srgbClr val="FFCDB2"/>
            </a:solidFill>
            <a:miter lim="800000"/>
          </a:ln>
          <a:effectLst/>
        </c:spPr>
      </c:pivotFmt>
      <c:pivotFmt>
        <c:idx val="10"/>
        <c:spPr>
          <a:noFill/>
          <a:ln w="25400" cap="flat" cmpd="sng" algn="ctr">
            <a:solidFill>
              <a:srgbClr val="FFCDB2"/>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25400" cap="flat" cmpd="sng" algn="ctr">
            <a:solidFill>
              <a:srgbClr val="FFCDB2"/>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Table'!$B$2</c:f>
              <c:strCache>
                <c:ptCount val="1"/>
                <c:pt idx="0">
                  <c:v>Total</c:v>
                </c:pt>
              </c:strCache>
            </c:strRef>
          </c:tx>
          <c:spPr>
            <a:noFill/>
            <a:ln w="25400" cap="flat" cmpd="sng" algn="ctr">
              <a:solidFill>
                <a:srgbClr val="FFCDB2"/>
              </a:solidFill>
              <a:miter lim="800000"/>
            </a:ln>
            <a:effectLst/>
          </c:spPr>
          <c:invertIfNegative val="0"/>
          <c:dPt>
            <c:idx val="11"/>
            <c:invertIfNegative val="0"/>
            <c:bubble3D val="0"/>
            <c:extLst>
              <c:ext xmlns:c16="http://schemas.microsoft.com/office/drawing/2014/chart" uri="{C3380CC4-5D6E-409C-BE32-E72D297353CC}">
                <c16:uniqueId val="{00000000-28CF-4E1C-BA98-898542DF5484}"/>
              </c:ext>
            </c:extLst>
          </c:dPt>
          <c:dPt>
            <c:idx val="13"/>
            <c:invertIfNegative val="0"/>
            <c:bubble3D val="0"/>
            <c:extLst>
              <c:ext xmlns:c16="http://schemas.microsoft.com/office/drawing/2014/chart" uri="{C3380CC4-5D6E-409C-BE32-E72D297353CC}">
                <c16:uniqueId val="{00000001-28CF-4E1C-BA98-898542DF5484}"/>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Table'!$A$3:$A$18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Table'!$B$3:$B$18</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2-28CF-4E1C-BA98-898542DF5484}"/>
            </c:ext>
          </c:extLst>
        </c:ser>
        <c:dLbls>
          <c:dLblPos val="outEnd"/>
          <c:showLegendKey val="0"/>
          <c:showVal val="1"/>
          <c:showCatName val="0"/>
          <c:showSerName val="0"/>
          <c:showPercent val="0"/>
          <c:showBubbleSize val="0"/>
        </c:dLbls>
        <c:gapWidth val="164"/>
        <c:overlap val="-35"/>
        <c:axId val="2000407583"/>
        <c:axId val="2000418623"/>
      </c:barChart>
      <c:catAx>
        <c:axId val="2000407583"/>
        <c:scaling>
          <c:orientation val="minMax"/>
        </c:scaling>
        <c:delete val="0"/>
        <c:axPos val="b"/>
        <c:majorGridlines>
          <c:spPr>
            <a:ln w="9525">
              <a:solidFill>
                <a:schemeClr val="tx1">
                  <a:lumMod val="15000"/>
                  <a:lumOff val="85000"/>
                </a:schemeClr>
              </a:solidFill>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2000418623"/>
        <c:crosses val="autoZero"/>
        <c:auto val="1"/>
        <c:lblAlgn val="ctr"/>
        <c:lblOffset val="100"/>
        <c:noMultiLvlLbl val="0"/>
      </c:catAx>
      <c:valAx>
        <c:axId val="2000418623"/>
        <c:scaling>
          <c:orientation val="minMax"/>
        </c:scaling>
        <c:delete val="1"/>
        <c:axPos val="l"/>
        <c:numFmt formatCode="General" sourceLinked="1"/>
        <c:majorTickMark val="out"/>
        <c:minorTickMark val="none"/>
        <c:tickLblPos val="nextTo"/>
        <c:crossAx val="2000407583"/>
        <c:crosses val="autoZero"/>
        <c:crossBetween val="between"/>
      </c:valAx>
      <c:spPr>
        <a:noFill/>
        <a:ln>
          <a:noFill/>
        </a:ln>
        <a:effectLst/>
      </c:spPr>
    </c:plotArea>
    <c:plotVisOnly val="1"/>
    <c:dispBlanksAs val="gap"/>
    <c:showDLblsOverMax val="0"/>
    <c:extLst/>
  </c:chart>
  <c:spPr>
    <a:solidFill>
      <a:schemeClr val="bg1"/>
    </a:solidFill>
    <a:ln w="9525" cap="flat" cmpd="sng" algn="ctr">
      <a:solidFill>
        <a:schemeClr val="tx1"/>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4"/>
    </mc:Choice>
    <mc:Fallback>
      <c:style val="4"/>
    </mc:Fallback>
  </mc:AlternateContent>
  <c:pivotSource>
    <c:name>[Zomato_Analysis_Saran.xlsx]Pivot Table!Price range distribution</c:name>
    <c:fmtId val="19"/>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sz="1400" b="1">
                <a:solidFill>
                  <a:srgbClr val="FF0000"/>
                </a:solidFill>
              </a:rPr>
              <a:t>DISTRIBUTION OF PRICE RANGE</a:t>
            </a:r>
          </a:p>
        </c:rich>
      </c:tx>
      <c:layout>
        <c:manualLayout>
          <c:xMode val="edge"/>
          <c:yMode val="edge"/>
          <c:x val="0.23137581787584205"/>
          <c:y val="4.139159895849672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2">
              <a:lumMod val="60000"/>
              <a:lumOff val="40000"/>
            </a:schemeClr>
          </a:solidFill>
          <a:ln>
            <a:noFill/>
          </a:ln>
          <a:effectLst/>
        </c:spPr>
        <c:dLbl>
          <c:idx val="0"/>
          <c:layout>
            <c:manualLayout>
              <c:x val="-1.5108593012275733E-2"/>
              <c:y val="-2.2922636103151879E-2"/>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856B5749-2F2F-4145-842C-C3AD9170D038}"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61138F28-6CBF-4E8B-B323-ADF21D826D0A}"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9"/>
        <c:spPr>
          <a:solidFill>
            <a:srgbClr val="701010"/>
          </a:solidFill>
          <a:ln>
            <a:noFill/>
          </a:ln>
          <a:effectLst/>
        </c:spPr>
        <c:dLbl>
          <c:idx val="0"/>
          <c:layout>
            <c:manualLayout>
              <c:x val="2.376123664428632E-2"/>
              <c:y val="3.8204393505253103E-3"/>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6628165D-00EB-4F57-9E61-70D4DEC766B1}"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4A4323A3-19D9-437F-B845-7B09110468D7}"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0"/>
        <c:spPr>
          <a:solidFill>
            <a:schemeClr val="accent2">
              <a:lumMod val="50000"/>
            </a:schemeClr>
          </a:solidFill>
          <a:ln>
            <a:noFill/>
          </a:ln>
          <a:effectLst/>
        </c:spPr>
        <c:dLbl>
          <c:idx val="0"/>
          <c:layout>
            <c:manualLayout>
              <c:x val="1.1331444759206869E-2"/>
              <c:y val="-1.1461318051575931E-2"/>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110D0A28-62EE-4FFB-AE8F-3A473D1A0BF1}"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B85D1498-D120-4D06-841F-7D780CAB7826}"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1"/>
        <c:spPr>
          <a:solidFill>
            <a:schemeClr val="accent2">
              <a:lumMod val="20000"/>
              <a:lumOff val="80000"/>
            </a:schemeClr>
          </a:solidFill>
          <a:ln>
            <a:noFill/>
          </a:ln>
          <a:effectLst/>
        </c:spPr>
        <c:dLbl>
          <c:idx val="0"/>
          <c:layout>
            <c:manualLayout>
              <c:x val="-5.0083498769452686E-2"/>
              <c:y val="-3.8204393505253103E-3"/>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A068A9A0-CC0D-4247-AF7E-B06C38BE891E}"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3A34B4BC-78B5-4465-8BCD-DBC6D4B0D328}"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rgbClr val="701010"/>
          </a:solidFill>
          <a:ln>
            <a:noFill/>
          </a:ln>
          <a:effectLst/>
        </c:spPr>
        <c:dLbl>
          <c:idx val="0"/>
          <c:layout>
            <c:manualLayout>
              <c:x val="2.376123664428632E-2"/>
              <c:y val="3.8204393505253103E-3"/>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6628165D-00EB-4F57-9E61-70D4DEC766B1}"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4A4323A3-19D9-437F-B845-7B09110468D7}"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4"/>
        <c:spPr>
          <a:solidFill>
            <a:schemeClr val="accent2">
              <a:lumMod val="20000"/>
              <a:lumOff val="80000"/>
            </a:schemeClr>
          </a:solidFill>
          <a:ln>
            <a:noFill/>
          </a:ln>
          <a:effectLst/>
        </c:spPr>
        <c:dLbl>
          <c:idx val="0"/>
          <c:layout>
            <c:manualLayout>
              <c:x val="-5.0083498769452686E-2"/>
              <c:y val="-3.8204393505253103E-3"/>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A068A9A0-CC0D-4247-AF7E-B06C38BE891E}"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3A34B4BC-78B5-4465-8BCD-DBC6D4B0D328}"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5"/>
        <c:spPr>
          <a:solidFill>
            <a:schemeClr val="accent2">
              <a:lumMod val="60000"/>
              <a:lumOff val="40000"/>
            </a:schemeClr>
          </a:solidFill>
          <a:ln>
            <a:noFill/>
          </a:ln>
          <a:effectLst/>
        </c:spPr>
        <c:dLbl>
          <c:idx val="0"/>
          <c:layout>
            <c:manualLayout>
              <c:x val="-1.5108593012275733E-2"/>
              <c:y val="-2.2922636103151879E-2"/>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856B5749-2F2F-4145-842C-C3AD9170D038}"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61138F28-6CBF-4E8B-B323-ADF21D826D0A}"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6"/>
        <c:spPr>
          <a:solidFill>
            <a:schemeClr val="accent2">
              <a:lumMod val="50000"/>
            </a:schemeClr>
          </a:solidFill>
          <a:ln>
            <a:noFill/>
          </a:ln>
          <a:effectLst/>
        </c:spPr>
        <c:dLbl>
          <c:idx val="0"/>
          <c:layout>
            <c:manualLayout>
              <c:x val="1.1331444759206869E-2"/>
              <c:y val="-1.1461318051575931E-2"/>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110D0A28-62EE-4FFB-AE8F-3A473D1A0BF1}"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B85D1498-D120-4D06-841F-7D780CAB7826}"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rgbClr val="701010"/>
          </a:solidFill>
          <a:ln>
            <a:noFill/>
          </a:ln>
          <a:effectLst/>
        </c:spPr>
        <c:dLbl>
          <c:idx val="0"/>
          <c:layout>
            <c:manualLayout>
              <c:x val="2.376123664428632E-2"/>
              <c:y val="3.8204393505253103E-3"/>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6628165D-00EB-4F57-9E61-70D4DEC766B1}"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4A4323A3-19D9-437F-B845-7B09110468D7}"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9"/>
        <c:spPr>
          <a:solidFill>
            <a:schemeClr val="accent2">
              <a:lumMod val="20000"/>
              <a:lumOff val="80000"/>
            </a:schemeClr>
          </a:solidFill>
          <a:ln>
            <a:noFill/>
          </a:ln>
          <a:effectLst/>
        </c:spPr>
        <c:dLbl>
          <c:idx val="0"/>
          <c:layout>
            <c:manualLayout>
              <c:x val="-5.0083498769452686E-2"/>
              <c:y val="-3.8204393505253103E-3"/>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A068A9A0-CC0D-4247-AF7E-B06C38BE891E}"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3A34B4BC-78B5-4465-8BCD-DBC6D4B0D328}"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0"/>
        <c:spPr>
          <a:solidFill>
            <a:schemeClr val="accent2">
              <a:lumMod val="60000"/>
              <a:lumOff val="40000"/>
            </a:schemeClr>
          </a:solidFill>
          <a:ln>
            <a:noFill/>
          </a:ln>
          <a:effectLst/>
        </c:spPr>
        <c:dLbl>
          <c:idx val="0"/>
          <c:layout>
            <c:manualLayout>
              <c:x val="-1.5108593012275733E-2"/>
              <c:y val="-2.2922636103151879E-2"/>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856B5749-2F2F-4145-842C-C3AD9170D038}"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61138F28-6CBF-4E8B-B323-ADF21D826D0A}"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1"/>
        <c:spPr>
          <a:solidFill>
            <a:schemeClr val="accent2">
              <a:lumMod val="50000"/>
            </a:schemeClr>
          </a:solidFill>
          <a:ln>
            <a:noFill/>
          </a:ln>
          <a:effectLst/>
        </c:spPr>
        <c:dLbl>
          <c:idx val="0"/>
          <c:layout>
            <c:manualLayout>
              <c:x val="1.1331444759206869E-2"/>
              <c:y val="-1.1461318051575931E-2"/>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fld id="{110D0A28-62EE-4FFB-AE8F-3A473D1A0BF1}" type="VALUE">
                  <a:rPr lang="en-US"/>
                  <a:pPr>
                    <a:defRPr sz="900" b="0" i="0" u="none" strike="noStrike" kern="1200" baseline="0">
                      <a:solidFill>
                        <a:schemeClr val="dk2">
                          <a:lumMod val="75000"/>
                        </a:schemeClr>
                      </a:solidFill>
                      <a:latin typeface="+mn-lt"/>
                      <a:ea typeface="+mn-ea"/>
                      <a:cs typeface="+mn-cs"/>
                    </a:defRPr>
                  </a:pPr>
                  <a:t>[VALUE]</a:t>
                </a:fld>
                <a:endParaRPr lang="en-US"/>
              </a:p>
              <a:p>
                <a:pPr>
                  <a:defRPr sz="900" b="0" i="0" u="none" strike="noStrike" kern="1200" baseline="0">
                    <a:solidFill>
                      <a:schemeClr val="dk2">
                        <a:lumMod val="75000"/>
                      </a:schemeClr>
                    </a:solidFill>
                    <a:latin typeface="+mn-lt"/>
                    <a:ea typeface="+mn-ea"/>
                    <a:cs typeface="+mn-cs"/>
                  </a:defRPr>
                </a:pPr>
                <a:fld id="{B85D1498-D120-4D06-841F-7D780CAB7826}" type="PERCENTAGE">
                  <a:rPr lang="en-US"/>
                  <a:pPr>
                    <a:defRPr sz="900" b="0" i="0" u="none" strike="noStrike" kern="1200" baseline="0">
                      <a:solidFill>
                        <a:schemeClr val="dk2">
                          <a:lumMod val="75000"/>
                        </a:schemeClr>
                      </a:solidFill>
                      <a:latin typeface="+mn-lt"/>
                      <a:ea typeface="+mn-ea"/>
                      <a:cs typeface="+mn-cs"/>
                    </a:defRPr>
                  </a:pPr>
                  <a:t>[PERCENTAGE]</a:t>
                </a:fld>
                <a:endParaRPr lang="en-IN"/>
              </a:p>
            </c:rich>
          </c:tx>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s>
    <c:plotArea>
      <c:layout>
        <c:manualLayout>
          <c:layoutTarget val="inner"/>
          <c:xMode val="edge"/>
          <c:yMode val="edge"/>
          <c:x val="0.20880670369461607"/>
          <c:y val="0.24599447991637149"/>
          <c:w val="0.56727770218524387"/>
          <c:h val="0.57377945235355621"/>
        </c:manualLayout>
      </c:layout>
      <c:pieChart>
        <c:varyColors val="1"/>
        <c:dLbls>
          <c:showLegendKey val="0"/>
          <c:showVal val="0"/>
          <c:showCatName val="0"/>
          <c:showSerName val="0"/>
          <c:showPercent val="0"/>
          <c:showBubbleSize val="0"/>
          <c:showLeaderLines val="0"/>
        </c:dLbls>
        <c:firstSliceAng val="33"/>
      </c:pieChart>
      <c:spPr>
        <a:noFill/>
        <a:ln>
          <a:noFill/>
        </a:ln>
        <a:effectLst/>
      </c:spPr>
    </c:plotArea>
    <c:legend>
      <c:legendPos val="b"/>
      <c:layout>
        <c:manualLayout>
          <c:xMode val="edge"/>
          <c:yMode val="edge"/>
          <c:x val="0.3010512071260214"/>
          <c:y val="0.87822304446901156"/>
          <c:w val="0.32103406316277572"/>
          <c:h val="6.81822953948938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US"/>
        </a:p>
      </dgm:t>
    </dgm:pt>
    <dgm:pt modelId="{DC13AB6D-DEA2-4CBB-AC69-1EF1A6AD1512}">
      <dgm:prSet custT="1"/>
      <dgm:spPr/>
      <dgm:t>
        <a:bodyPr/>
        <a:lstStyle/>
        <a:p>
          <a:r>
            <a:rPr lang="en-US" sz="2000" b="1" dirty="0">
              <a:effectLst/>
            </a:rPr>
            <a:t>History</a:t>
          </a:r>
        </a:p>
        <a:p>
          <a:r>
            <a:rPr lang="en-US" sz="2000" dirty="0">
              <a:effectLst/>
            </a:rPr>
            <a:t>Zomato was founded in 2008 as a restaurant discovery platform in India. It started as a website that provided information about restaurants, including menus, reviews, and ratings.</a:t>
          </a:r>
          <a:endParaRPr lang="en-US" sz="2000" dirty="0"/>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endParaRPr lang="en-US" dirty="0"/>
        </a:p>
      </dgm:t>
    </dgm:pt>
    <dgm:pt modelId="{53742231-981F-480A-940F-203EC2F7423F}">
      <dgm:prSet custT="1"/>
      <dgm:spPr/>
      <dgm:t>
        <a:bodyPr/>
        <a:lstStyle/>
        <a:p>
          <a:pPr>
            <a:defRPr cap="all"/>
          </a:pPr>
          <a:r>
            <a:rPr lang="en-US" sz="2000" b="1" dirty="0">
              <a:effectLst/>
            </a:rPr>
            <a:t>Mission</a:t>
          </a:r>
          <a:endParaRPr lang="en-US" sz="2000" b="1" dirty="0"/>
        </a:p>
        <a:p>
          <a:r>
            <a:rPr lang="en-US" sz="2000" dirty="0">
              <a:effectLst/>
            </a:rPr>
            <a:t>Zomato's mission is to ensure that everyone can find and enjoy great food. They aim to connect users with the best dining experiences by providing accurate and comprehensive information about restaurants.</a:t>
          </a:r>
          <a:endParaRPr lang="en-US" sz="2000" dirty="0"/>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pt>
    <dgm:pt modelId="{9EF41CC5-EF3B-4A6D-8229-3F1333EADFB3}">
      <dgm:prSet custT="1"/>
      <dgm:spPr/>
      <dgm:t>
        <a:bodyPr/>
        <a:lstStyle/>
        <a:p>
          <a:pPr>
            <a:defRPr cap="all"/>
          </a:pPr>
          <a:r>
            <a:rPr lang="en-US" sz="2000" b="1" dirty="0">
              <a:effectLst/>
            </a:rPr>
            <a:t>User Base</a:t>
          </a:r>
          <a:endParaRPr lang="en-US" sz="2000" b="1" dirty="0"/>
        </a:p>
        <a:p>
          <a:r>
            <a:rPr lang="en-US" sz="2000" dirty="0">
              <a:effectLst/>
            </a:rPr>
            <a:t>Zomato has a large and diverse user base, with millions of active users worldwide. It is available in multiple countries and supports multiple languages, making it accessible to a global audience.</a:t>
          </a:r>
          <a:endParaRPr lang="en-US" sz="2000" dirty="0"/>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pt>
    <dgm:pt modelId="{D71146C2-EF12-4EA2-84ED-4B598ABA3EC5}" type="pres">
      <dgm:prSet presAssocID="{8AA20905-3954-474B-A606-562BCA026DC1}" presName="Name0" presStyleCnt="0">
        <dgm:presLayoutVars>
          <dgm:dir/>
          <dgm:resizeHandles val="exact"/>
        </dgm:presLayoutVars>
      </dgm:prSet>
      <dgm:spPr/>
    </dgm:pt>
    <dgm:pt modelId="{AACEA5CC-1623-4CBC-9401-DFEFE2F64A51}" type="pres">
      <dgm:prSet presAssocID="{DC13AB6D-DEA2-4CBB-AC69-1EF1A6AD1512}" presName="node" presStyleLbl="node1" presStyleIdx="0" presStyleCnt="3" custLinFactX="-3580" custLinFactNeighborX="-100000" custLinFactNeighborY="0">
        <dgm:presLayoutVars>
          <dgm:bulletEnabled val="1"/>
        </dgm:presLayoutVars>
      </dgm:prSet>
      <dgm:spPr/>
    </dgm:pt>
    <dgm:pt modelId="{89F03EE4-762B-4876-AAC0-0D6858439F69}" type="pres">
      <dgm:prSet presAssocID="{9C64CC83-643C-4E12-8F97-BC19DC031190}" presName="sibTrans" presStyleCnt="0"/>
      <dgm:spPr/>
    </dgm:pt>
    <dgm:pt modelId="{DA3F7B14-34D0-4B52-8945-370A1A2A9F3F}" type="pres">
      <dgm:prSet presAssocID="{53742231-981F-480A-940F-203EC2F7423F}" presName="node" presStyleLbl="node1" presStyleIdx="1" presStyleCnt="3">
        <dgm:presLayoutVars>
          <dgm:bulletEnabled val="1"/>
        </dgm:presLayoutVars>
      </dgm:prSet>
      <dgm:spPr/>
    </dgm:pt>
    <dgm:pt modelId="{5A1F2848-6FDF-4C55-AC89-53DC3A37BA12}" type="pres">
      <dgm:prSet presAssocID="{EF449C32-A7AE-4099-9E9B-9E2F736A89CE}" presName="sibTrans" presStyleCnt="0"/>
      <dgm:spPr/>
    </dgm:pt>
    <dgm:pt modelId="{254EBC0B-ACE8-4310-9D4C-2BC05469242C}" type="pres">
      <dgm:prSet presAssocID="{9EF41CC5-EF3B-4A6D-8229-3F1333EADFB3}" presName="node" presStyleLbl="node1" presStyleIdx="2" presStyleCnt="3">
        <dgm:presLayoutVars>
          <dgm:bulletEnabled val="1"/>
        </dgm:presLayoutVars>
      </dgm:prSet>
      <dgm:spPr/>
    </dgm:pt>
  </dgm:ptLst>
  <dgm:cxnLst>
    <dgm:cxn modelId="{502E4E17-D6AA-4E4F-BF72-216B1FA32185}" type="presOf" srcId="{DC13AB6D-DEA2-4CBB-AC69-1EF1A6AD1512}" destId="{AACEA5CC-1623-4CBC-9401-DFEFE2F64A51}" srcOrd="0" destOrd="0" presId="urn:microsoft.com/office/officeart/2005/8/layout/hList6"/>
    <dgm:cxn modelId="{4B888393-351D-4489-90C9-5A68061AB236}" srcId="{8AA20905-3954-474B-A606-562BCA026DC1}" destId="{DC13AB6D-DEA2-4CBB-AC69-1EF1A6AD1512}" srcOrd="0" destOrd="0" parTransId="{2C752582-D9FF-4E04-A92F-827DB4BB5C48}" sibTransId="{9C64CC83-643C-4E12-8F97-BC19DC031190}"/>
    <dgm:cxn modelId="{E9E157B3-1FB5-4448-9989-B896113929DB}" type="presOf" srcId="{9EF41CC5-EF3B-4A6D-8229-3F1333EADFB3}" destId="{254EBC0B-ACE8-4310-9D4C-2BC05469242C}" srcOrd="0" destOrd="0" presId="urn:microsoft.com/office/officeart/2005/8/layout/hList6"/>
    <dgm:cxn modelId="{E476EEBC-7C9F-4E07-BD58-1044B9769B64}" srcId="{8AA20905-3954-474B-A606-562BCA026DC1}" destId="{9EF41CC5-EF3B-4A6D-8229-3F1333EADFB3}" srcOrd="2" destOrd="0" parTransId="{DAEF1C7D-B0C5-46FA-BED3-8A54E918D3E0}" sibTransId="{98E6DD7C-B953-4119-9F64-9914E467ECBF}"/>
    <dgm:cxn modelId="{F226B1C2-5D99-403A-8240-EAD6BD4D8534}" srcId="{8AA20905-3954-474B-A606-562BCA026DC1}" destId="{53742231-981F-480A-940F-203EC2F7423F}" srcOrd="1" destOrd="0" parTransId="{2FC75195-FBA1-43DE-85DD-40B4B3A2F1F3}" sibTransId="{EF449C32-A7AE-4099-9E9B-9E2F736A89CE}"/>
    <dgm:cxn modelId="{339768C3-FA00-4FB8-8DCF-EA249D100E1B}" type="presOf" srcId="{8AA20905-3954-474B-A606-562BCA026DC1}" destId="{D71146C2-EF12-4EA2-84ED-4B598ABA3EC5}" srcOrd="0" destOrd="0" presId="urn:microsoft.com/office/officeart/2005/8/layout/hList6"/>
    <dgm:cxn modelId="{EF3B3EF5-3D87-42AF-9B4F-8D408049B735}" type="presOf" srcId="{53742231-981F-480A-940F-203EC2F7423F}" destId="{DA3F7B14-34D0-4B52-8945-370A1A2A9F3F}" srcOrd="0" destOrd="0" presId="urn:microsoft.com/office/officeart/2005/8/layout/hList6"/>
    <dgm:cxn modelId="{4BB1A5E8-3DBE-4E3D-9656-2CC65FD90040}" type="presParOf" srcId="{D71146C2-EF12-4EA2-84ED-4B598ABA3EC5}" destId="{AACEA5CC-1623-4CBC-9401-DFEFE2F64A51}" srcOrd="0" destOrd="0" presId="urn:microsoft.com/office/officeart/2005/8/layout/hList6"/>
    <dgm:cxn modelId="{E0344DCA-EE76-404E-816A-EFCAB15F5C9B}" type="presParOf" srcId="{D71146C2-EF12-4EA2-84ED-4B598ABA3EC5}" destId="{89F03EE4-762B-4876-AAC0-0D6858439F69}" srcOrd="1" destOrd="0" presId="urn:microsoft.com/office/officeart/2005/8/layout/hList6"/>
    <dgm:cxn modelId="{F6F3E666-DBF2-4832-9889-6872F173307E}" type="presParOf" srcId="{D71146C2-EF12-4EA2-84ED-4B598ABA3EC5}" destId="{DA3F7B14-34D0-4B52-8945-370A1A2A9F3F}" srcOrd="2" destOrd="0" presId="urn:microsoft.com/office/officeart/2005/8/layout/hList6"/>
    <dgm:cxn modelId="{508D83B1-0A5A-4CAA-B52A-AC608653082D}" type="presParOf" srcId="{D71146C2-EF12-4EA2-84ED-4B598ABA3EC5}" destId="{5A1F2848-6FDF-4C55-AC89-53DC3A37BA12}" srcOrd="3" destOrd="0" presId="urn:microsoft.com/office/officeart/2005/8/layout/hList6"/>
    <dgm:cxn modelId="{76930460-F53F-4942-B77D-76B49D9FD4CC}" type="presParOf" srcId="{D71146C2-EF12-4EA2-84ED-4B598ABA3EC5}" destId="{254EBC0B-ACE8-4310-9D4C-2BC05469242C}"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EA5CC-1623-4CBC-9401-DFEFE2F64A51}">
      <dsp:nvSpPr>
        <dsp:cNvPr id="0" name=""/>
        <dsp:cNvSpPr/>
      </dsp:nvSpPr>
      <dsp:spPr>
        <a:xfrm rot="16200000">
          <a:off x="-672144" y="672144"/>
          <a:ext cx="4881282" cy="3536993"/>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rPr>
            <a:t>History</a:t>
          </a:r>
        </a:p>
        <a:p>
          <a:pPr marL="0" lvl="0" indent="0" algn="ctr" defTabSz="889000">
            <a:lnSpc>
              <a:spcPct val="90000"/>
            </a:lnSpc>
            <a:spcBef>
              <a:spcPct val="0"/>
            </a:spcBef>
            <a:spcAft>
              <a:spcPct val="35000"/>
            </a:spcAft>
            <a:buNone/>
          </a:pPr>
          <a:r>
            <a:rPr lang="en-US" sz="2000" kern="1200" dirty="0">
              <a:effectLst/>
            </a:rPr>
            <a:t>Zomato was founded in 2008 as a restaurant discovery platform in India. It started as a website that provided information about restaurants, including menus, reviews, and ratings.</a:t>
          </a:r>
          <a:endParaRPr lang="en-US" sz="2000" kern="1200" dirty="0"/>
        </a:p>
      </dsp:txBody>
      <dsp:txXfrm rot="5400000">
        <a:off x="1" y="976255"/>
        <a:ext cx="3536993" cy="2928770"/>
      </dsp:txXfrm>
    </dsp:sp>
    <dsp:sp modelId="{DA3F7B14-34D0-4B52-8945-370A1A2A9F3F}">
      <dsp:nvSpPr>
        <dsp:cNvPr id="0" name=""/>
        <dsp:cNvSpPr/>
      </dsp:nvSpPr>
      <dsp:spPr>
        <a:xfrm rot="16200000">
          <a:off x="3131483" y="672144"/>
          <a:ext cx="4881282" cy="3536993"/>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defRPr cap="all"/>
          </a:pPr>
          <a:r>
            <a:rPr lang="en-US" sz="2000" b="1" kern="1200" dirty="0">
              <a:effectLst/>
            </a:rPr>
            <a:t>Mission</a:t>
          </a:r>
          <a:endParaRPr lang="en-US" sz="2000" b="1" kern="1200" dirty="0"/>
        </a:p>
        <a:p>
          <a:pPr marL="0" lvl="0" indent="0" algn="ctr" defTabSz="889000">
            <a:lnSpc>
              <a:spcPct val="90000"/>
            </a:lnSpc>
            <a:spcBef>
              <a:spcPct val="0"/>
            </a:spcBef>
            <a:spcAft>
              <a:spcPct val="35000"/>
            </a:spcAft>
            <a:buNone/>
          </a:pPr>
          <a:r>
            <a:rPr lang="en-US" sz="2000" kern="1200" dirty="0">
              <a:effectLst/>
            </a:rPr>
            <a:t>Zomato's mission is to ensure that everyone can find and enjoy great food. They aim to connect users with the best dining experiences by providing accurate and comprehensive information about restaurants.</a:t>
          </a:r>
          <a:endParaRPr lang="en-US" sz="2000" kern="1200" dirty="0"/>
        </a:p>
      </dsp:txBody>
      <dsp:txXfrm rot="5400000">
        <a:off x="3803628" y="976255"/>
        <a:ext cx="3536993" cy="2928770"/>
      </dsp:txXfrm>
    </dsp:sp>
    <dsp:sp modelId="{254EBC0B-ACE8-4310-9D4C-2BC05469242C}">
      <dsp:nvSpPr>
        <dsp:cNvPr id="0" name=""/>
        <dsp:cNvSpPr/>
      </dsp:nvSpPr>
      <dsp:spPr>
        <a:xfrm rot="16200000">
          <a:off x="6933751" y="672144"/>
          <a:ext cx="4881282" cy="3536993"/>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defRPr cap="all"/>
          </a:pPr>
          <a:r>
            <a:rPr lang="en-US" sz="2000" b="1" kern="1200" dirty="0">
              <a:effectLst/>
            </a:rPr>
            <a:t>User Base</a:t>
          </a:r>
          <a:endParaRPr lang="en-US" sz="2000" b="1" kern="1200" dirty="0"/>
        </a:p>
        <a:p>
          <a:pPr marL="0" lvl="0" indent="0" algn="ctr" defTabSz="889000">
            <a:lnSpc>
              <a:spcPct val="90000"/>
            </a:lnSpc>
            <a:spcBef>
              <a:spcPct val="0"/>
            </a:spcBef>
            <a:spcAft>
              <a:spcPct val="35000"/>
            </a:spcAft>
            <a:buNone/>
          </a:pPr>
          <a:r>
            <a:rPr lang="en-US" sz="2000" kern="1200" dirty="0">
              <a:effectLst/>
            </a:rPr>
            <a:t>Zomato has a large and diverse user base, with millions of active users worldwide. It is available in multiple countries and supports multiple languages, making it accessible to a global audience.</a:t>
          </a:r>
          <a:endParaRPr lang="en-US" sz="2000" kern="1200" dirty="0"/>
        </a:p>
      </dsp:txBody>
      <dsp:txXfrm rot="5400000">
        <a:off x="7605896" y="976255"/>
        <a:ext cx="3536993" cy="292877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8/29/2024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52400" y="238686"/>
            <a:ext cx="5889813" cy="2931016"/>
          </a:xfrm>
        </p:spPr>
        <p:txBody>
          <a:bodyPr>
            <a:normAutofit fontScale="90000"/>
          </a:bodyPr>
          <a:lstStyle/>
          <a:p>
            <a:r>
              <a:rPr lang="en-US" sz="8000" b="1" dirty="0">
                <a:solidFill>
                  <a:schemeClr val="tx1"/>
                </a:solidFill>
                <a:cs typeface="Arial" panose="020B0604020202020204" pitchFamily="34" charset="0"/>
              </a:rPr>
              <a:t>Zomato Restaurant Analysis</a:t>
            </a:r>
            <a:endParaRPr lang="en-US" sz="7200" dirty="0">
              <a:solidFill>
                <a:schemeClr val="tx1"/>
              </a:solidFill>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2017965" y="4948789"/>
            <a:ext cx="9440034" cy="1147212"/>
          </a:xfrm>
        </p:spPr>
        <p:txBody>
          <a:bodyPr>
            <a:normAutofit lnSpcReduction="10000"/>
          </a:bodyPr>
          <a:lstStyle/>
          <a:p>
            <a:r>
              <a:rPr lang="en-US" sz="2800" b="1" dirty="0"/>
              <a:t>Saran Arul Yogan A</a:t>
            </a:r>
          </a:p>
          <a:p>
            <a:r>
              <a:rPr lang="en-US" sz="2800" b="1" dirty="0"/>
              <a:t>29/08/2024</a:t>
            </a:r>
          </a:p>
        </p:txBody>
      </p:sp>
      <p:pic>
        <p:nvPicPr>
          <p:cNvPr id="7" name="Picture 6">
            <a:extLst>
              <a:ext uri="{FF2B5EF4-FFF2-40B4-BE49-F238E27FC236}">
                <a16:creationId xmlns:a16="http://schemas.microsoft.com/office/drawing/2014/main" id="{4F55AAAE-D738-1DD9-FE81-CE15ECFFB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989" y="0"/>
            <a:ext cx="7109012" cy="6858000"/>
          </a:xfrm>
          <a:prstGeom prst="rect">
            <a:avLst/>
          </a:prstGeom>
        </p:spPr>
      </p:pic>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66321-955B-6448-9145-2EF8C00E0441}"/>
              </a:ext>
            </a:extLst>
          </p:cNvPr>
          <p:cNvSpPr>
            <a:spLocks noGrp="1"/>
          </p:cNvSpPr>
          <p:nvPr>
            <p:ph type="title"/>
          </p:nvPr>
        </p:nvSpPr>
        <p:spPr>
          <a:xfrm>
            <a:off x="830666" y="0"/>
            <a:ext cx="9744969" cy="866774"/>
          </a:xfrm>
        </p:spPr>
        <p:txBody>
          <a:bodyPr>
            <a:normAutofit/>
          </a:bodyPr>
          <a:lstStyle/>
          <a:p>
            <a:r>
              <a:rPr lang="en-GB" b="1" dirty="0">
                <a:latin typeface="Arial" panose="020B0604020202020204" pitchFamily="34" charset="0"/>
                <a:ea typeface="Arial" panose="020B0604020202020204" pitchFamily="34" charset="0"/>
              </a:rPr>
              <a:t>Average Number of Voters per Restaurant by Country</a:t>
            </a:r>
            <a:endParaRPr lang="en-IN" dirty="0"/>
          </a:p>
        </p:txBody>
      </p:sp>
      <p:sp>
        <p:nvSpPr>
          <p:cNvPr id="10" name="Text Placeholder 9">
            <a:extLst>
              <a:ext uri="{FF2B5EF4-FFF2-40B4-BE49-F238E27FC236}">
                <a16:creationId xmlns:a16="http://schemas.microsoft.com/office/drawing/2014/main" id="{E177C63A-C271-9895-17EA-5BDA175327A2}"/>
              </a:ext>
            </a:extLst>
          </p:cNvPr>
          <p:cNvSpPr>
            <a:spLocks noGrp="1"/>
          </p:cNvSpPr>
          <p:nvPr>
            <p:ph type="body" sz="half" idx="2"/>
          </p:nvPr>
        </p:nvSpPr>
        <p:spPr>
          <a:xfrm>
            <a:off x="830666" y="1415472"/>
            <a:ext cx="3706889" cy="4556126"/>
          </a:xfrm>
        </p:spPr>
        <p:txBody>
          <a:bodyPr/>
          <a:lstStyle/>
          <a:p>
            <a:pPr marL="285750" indent="-285750" algn="l">
              <a:buFont typeface="Arial" panose="020B0604020202020204" pitchFamily="34" charset="0"/>
              <a:buChar char="•"/>
            </a:pPr>
            <a:r>
              <a:rPr lang="en-US" sz="2100" dirty="0"/>
              <a:t>Indonesia is having the highest number of voters in restaurants, followed by UAE, USA AND Philippines</a:t>
            </a:r>
            <a:r>
              <a:rPr lang="en-IN" sz="2100" dirty="0"/>
              <a:t>.</a:t>
            </a:r>
          </a:p>
          <a:p>
            <a:pPr marL="285750" indent="-285750" algn="l">
              <a:buFont typeface="Arial" panose="020B0604020202020204" pitchFamily="34" charset="0"/>
              <a:buChar char="•"/>
            </a:pPr>
            <a:r>
              <a:rPr lang="en-IN" sz="2100" dirty="0"/>
              <a:t>Brazil has a lowest number of voters in restaurants, followed by Singapore.</a:t>
            </a:r>
          </a:p>
          <a:p>
            <a:pPr marL="285750" indent="-285750" algn="l">
              <a:buFont typeface="Arial" panose="020B0604020202020204" pitchFamily="34" charset="0"/>
              <a:buChar char="•"/>
            </a:pPr>
            <a:r>
              <a:rPr lang="en-IN" sz="2100" dirty="0"/>
              <a:t>As compare to number of restaurants in India, the number of voters are very less.</a:t>
            </a:r>
          </a:p>
          <a:p>
            <a:pPr algn="just"/>
            <a:endParaRPr lang="en-IN" dirty="0"/>
          </a:p>
        </p:txBody>
      </p:sp>
      <p:pic>
        <p:nvPicPr>
          <p:cNvPr id="11" name="Content Placeholder 10">
            <a:extLst>
              <a:ext uri="{FF2B5EF4-FFF2-40B4-BE49-F238E27FC236}">
                <a16:creationId xmlns:a16="http://schemas.microsoft.com/office/drawing/2014/main" id="{83162D97-7001-D257-F3A9-5E607DDE2F96}"/>
              </a:ext>
            </a:extLst>
          </p:cNvPr>
          <p:cNvPicPr>
            <a:picLocks noGrp="1" noChangeAspect="1"/>
          </p:cNvPicPr>
          <p:nvPr>
            <p:ph idx="1"/>
          </p:nvPr>
        </p:nvPicPr>
        <p:blipFill>
          <a:blip r:embed="rId2"/>
          <a:stretch>
            <a:fillRect/>
          </a:stretch>
        </p:blipFill>
        <p:spPr>
          <a:xfrm>
            <a:off x="5253318" y="1165413"/>
            <a:ext cx="5441576" cy="4231340"/>
          </a:xfrm>
          <a:prstGeom prst="rect">
            <a:avLst/>
          </a:prstGeom>
        </p:spPr>
      </p:pic>
    </p:spTree>
    <p:extLst>
      <p:ext uri="{BB962C8B-B14F-4D97-AF65-F5344CB8AC3E}">
        <p14:creationId xmlns:p14="http://schemas.microsoft.com/office/powerpoint/2010/main" val="279051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4EB6-7099-83B9-0D16-AAC87FBDD617}"/>
              </a:ext>
            </a:extLst>
          </p:cNvPr>
          <p:cNvSpPr>
            <a:spLocks noGrp="1"/>
          </p:cNvSpPr>
          <p:nvPr>
            <p:ph type="title"/>
          </p:nvPr>
        </p:nvSpPr>
        <p:spPr>
          <a:xfrm>
            <a:off x="707607" y="-102995"/>
            <a:ext cx="10353762" cy="1261872"/>
          </a:xfrm>
        </p:spPr>
        <p:txBody>
          <a:bodyPr>
            <a:normAutofit/>
          </a:bodyPr>
          <a:lstStyle/>
          <a:p>
            <a:r>
              <a:rPr lang="en-IN" sz="2800" b="1" dirty="0">
                <a:latin typeface="Arial" panose="020B0604020202020204" pitchFamily="34" charset="0"/>
                <a:cs typeface="Arial" panose="020B0604020202020204" pitchFamily="34" charset="0"/>
              </a:rPr>
              <a:t>Country-wise Expenditure Analysis</a:t>
            </a:r>
          </a:p>
        </p:txBody>
      </p:sp>
      <p:pic>
        <p:nvPicPr>
          <p:cNvPr id="6" name="Content Placeholder 5">
            <a:extLst>
              <a:ext uri="{FF2B5EF4-FFF2-40B4-BE49-F238E27FC236}">
                <a16:creationId xmlns:a16="http://schemas.microsoft.com/office/drawing/2014/main" id="{0EB64FF2-3C9B-FB05-1441-94F7069E093B}"/>
              </a:ext>
            </a:extLst>
          </p:cNvPr>
          <p:cNvPicPr>
            <a:picLocks noGrp="1" noChangeAspect="1"/>
          </p:cNvPicPr>
          <p:nvPr>
            <p:ph sz="half" idx="1"/>
          </p:nvPr>
        </p:nvPicPr>
        <p:blipFill>
          <a:blip r:embed="rId2"/>
          <a:stretch>
            <a:fillRect/>
          </a:stretch>
        </p:blipFill>
        <p:spPr>
          <a:xfrm>
            <a:off x="707606" y="1158876"/>
            <a:ext cx="5307712" cy="4408205"/>
          </a:xfrm>
          <a:prstGeom prst="rect">
            <a:avLst/>
          </a:prstGeom>
        </p:spPr>
      </p:pic>
      <p:sp>
        <p:nvSpPr>
          <p:cNvPr id="4" name="Content Placeholder 3">
            <a:extLst>
              <a:ext uri="{FF2B5EF4-FFF2-40B4-BE49-F238E27FC236}">
                <a16:creationId xmlns:a16="http://schemas.microsoft.com/office/drawing/2014/main" id="{ACE5237B-8A0A-64B7-92BF-25A7C3FE8C4E}"/>
              </a:ext>
            </a:extLst>
          </p:cNvPr>
          <p:cNvSpPr>
            <a:spLocks noGrp="1"/>
          </p:cNvSpPr>
          <p:nvPr>
            <p:ph sz="half" idx="2"/>
          </p:nvPr>
        </p:nvSpPr>
        <p:spPr>
          <a:xfrm>
            <a:off x="6410716" y="1158876"/>
            <a:ext cx="4856841" cy="4540247"/>
          </a:xfrm>
        </p:spPr>
        <p:txBody>
          <a:bodyPr>
            <a:normAutofit fontScale="92500" lnSpcReduction="10000"/>
          </a:bodyPr>
          <a:lstStyle/>
          <a:p>
            <a:r>
              <a:rPr lang="en-GB" dirty="0"/>
              <a:t>Singapore, the Philippines, and the United Kingdom have significantly higher expenditure management costs, making them more challenging for budget control.</a:t>
            </a:r>
          </a:p>
          <a:p>
            <a:endParaRPr lang="en-GB" dirty="0"/>
          </a:p>
          <a:p>
            <a:r>
              <a:rPr lang="en-GB" dirty="0"/>
              <a:t>In contrast, Sri Lanka, Turkey, India, Indonesia, and South Africa have much lower expenditure management costs. For our filtered countries, with an average expenditure below 30, we can effectively manage and control our budget.</a:t>
            </a:r>
            <a:endParaRPr lang="en-IN" dirty="0"/>
          </a:p>
        </p:txBody>
      </p:sp>
    </p:spTree>
    <p:extLst>
      <p:ext uri="{BB962C8B-B14F-4D97-AF65-F5344CB8AC3E}">
        <p14:creationId xmlns:p14="http://schemas.microsoft.com/office/powerpoint/2010/main" val="748140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EFDF-5D87-9B76-5F09-9BA1D25BD539}"/>
              </a:ext>
            </a:extLst>
          </p:cNvPr>
          <p:cNvSpPr>
            <a:spLocks noGrp="1"/>
          </p:cNvSpPr>
          <p:nvPr>
            <p:ph type="title"/>
          </p:nvPr>
        </p:nvSpPr>
        <p:spPr>
          <a:xfrm>
            <a:off x="913795" y="200025"/>
            <a:ext cx="10364410" cy="1076325"/>
          </a:xfrm>
        </p:spPr>
        <p:txBody>
          <a:bodyPr>
            <a:noAutofit/>
          </a:bodyPr>
          <a:lstStyle/>
          <a:p>
            <a:r>
              <a:rPr lang="en-GB" sz="2800" b="1" dirty="0"/>
              <a:t>Top Cities for New Restaurant Openings Based on Ratings, Expenditure, and Voter Engagement</a:t>
            </a:r>
            <a:endParaRPr lang="en-IN" sz="2800" b="1" dirty="0"/>
          </a:p>
        </p:txBody>
      </p:sp>
      <p:sp>
        <p:nvSpPr>
          <p:cNvPr id="3" name="Content Placeholder 2">
            <a:extLst>
              <a:ext uri="{FF2B5EF4-FFF2-40B4-BE49-F238E27FC236}">
                <a16:creationId xmlns:a16="http://schemas.microsoft.com/office/drawing/2014/main" id="{B8E9A25F-02C0-62F8-A44B-2075D112EC4B}"/>
              </a:ext>
            </a:extLst>
          </p:cNvPr>
          <p:cNvSpPr>
            <a:spLocks noGrp="1"/>
          </p:cNvSpPr>
          <p:nvPr>
            <p:ph sz="half" idx="1"/>
          </p:nvPr>
        </p:nvSpPr>
        <p:spPr>
          <a:xfrm>
            <a:off x="913795" y="1276350"/>
            <a:ext cx="4553555" cy="5257800"/>
          </a:xfrm>
        </p:spPr>
        <p:txBody>
          <a:bodyPr>
            <a:normAutofit fontScale="92500" lnSpcReduction="10000"/>
          </a:bodyPr>
          <a:lstStyle/>
          <a:p>
            <a:r>
              <a:rPr lang="en-US" sz="2000" b="1" dirty="0"/>
              <a:t>Most suitable countries (cities) for opening new restaurants</a:t>
            </a:r>
            <a:r>
              <a:rPr lang="en-US" sz="2000" dirty="0"/>
              <a:t> based on criteria where total number of restaurants are less than 100, average ratings are higher than or equals to 3.9, with less than 60 USD average expenditure for two person to have a meal and number of voters higher than 150, are :</a:t>
            </a:r>
            <a:endParaRPr lang="en-US" sz="1800" dirty="0"/>
          </a:p>
          <a:p>
            <a:pPr lvl="1">
              <a:buFont typeface="Wingdings" panose="05000000000000000000" pitchFamily="2" charset="2"/>
              <a:buChar char="§"/>
            </a:pPr>
            <a:r>
              <a:rPr lang="en-US" sz="1800" dirty="0"/>
              <a:t>South Africa: Cape Town, Johannesburg, Pretoria, Randburg, Sandton</a:t>
            </a:r>
          </a:p>
          <a:p>
            <a:pPr lvl="1">
              <a:buFont typeface="Wingdings" panose="05000000000000000000" pitchFamily="2" charset="2"/>
              <a:buChar char="§"/>
            </a:pPr>
            <a:r>
              <a:rPr lang="en-US" sz="1800" dirty="0"/>
              <a:t>Sri Lanka: Colombo</a:t>
            </a:r>
          </a:p>
          <a:p>
            <a:pPr lvl="1">
              <a:buFont typeface="Wingdings" panose="05000000000000000000" pitchFamily="2" charset="2"/>
              <a:buChar char="§"/>
            </a:pPr>
            <a:r>
              <a:rPr lang="en-US" sz="1800" dirty="0"/>
              <a:t>Turkey: Ankara, Istanbul</a:t>
            </a:r>
          </a:p>
          <a:p>
            <a:pPr lvl="1">
              <a:buFont typeface="Wingdings" panose="05000000000000000000" pitchFamily="2" charset="2"/>
              <a:buChar char="§"/>
            </a:pPr>
            <a:r>
              <a:rPr lang="en-US" sz="1800" dirty="0"/>
              <a:t>News Zealand: Auckland, Wellington City</a:t>
            </a:r>
          </a:p>
          <a:p>
            <a:pPr lvl="1">
              <a:buFont typeface="Wingdings" panose="05000000000000000000" pitchFamily="2" charset="2"/>
              <a:buChar char="§"/>
            </a:pPr>
            <a:r>
              <a:rPr lang="en-US" sz="1800" dirty="0"/>
              <a:t>Qatar: Doha</a:t>
            </a:r>
          </a:p>
          <a:p>
            <a:pPr lvl="1">
              <a:buFont typeface="Wingdings" panose="05000000000000000000" pitchFamily="2" charset="2"/>
              <a:buChar char="§"/>
            </a:pPr>
            <a:r>
              <a:rPr lang="en-US" sz="1800" dirty="0"/>
              <a:t>UAE: Abu Dhabi, Sharjah</a:t>
            </a:r>
          </a:p>
          <a:p>
            <a:endParaRPr lang="en-IN" dirty="0"/>
          </a:p>
        </p:txBody>
      </p:sp>
      <p:pic>
        <p:nvPicPr>
          <p:cNvPr id="6" name="Picture 5">
            <a:extLst>
              <a:ext uri="{FF2B5EF4-FFF2-40B4-BE49-F238E27FC236}">
                <a16:creationId xmlns:a16="http://schemas.microsoft.com/office/drawing/2014/main" id="{5334614C-1308-01A0-1B42-6BFAA2416FE7}"/>
              </a:ext>
            </a:extLst>
          </p:cNvPr>
          <p:cNvPicPr>
            <a:picLocks noChangeAspect="1"/>
          </p:cNvPicPr>
          <p:nvPr/>
        </p:nvPicPr>
        <p:blipFill>
          <a:blip r:embed="rId2"/>
          <a:stretch>
            <a:fillRect/>
          </a:stretch>
        </p:blipFill>
        <p:spPr>
          <a:xfrm>
            <a:off x="5467350" y="1188677"/>
            <a:ext cx="3113723" cy="2435434"/>
          </a:xfrm>
          <a:prstGeom prst="rect">
            <a:avLst/>
          </a:prstGeom>
        </p:spPr>
      </p:pic>
      <p:pic>
        <p:nvPicPr>
          <p:cNvPr id="7" name="Picture 6">
            <a:extLst>
              <a:ext uri="{FF2B5EF4-FFF2-40B4-BE49-F238E27FC236}">
                <a16:creationId xmlns:a16="http://schemas.microsoft.com/office/drawing/2014/main" id="{A29917D0-E002-5677-C700-4B6CE8935E00}"/>
              </a:ext>
            </a:extLst>
          </p:cNvPr>
          <p:cNvPicPr>
            <a:picLocks noChangeAspect="1"/>
          </p:cNvPicPr>
          <p:nvPr/>
        </p:nvPicPr>
        <p:blipFill>
          <a:blip r:embed="rId3"/>
          <a:stretch>
            <a:fillRect/>
          </a:stretch>
        </p:blipFill>
        <p:spPr>
          <a:xfrm>
            <a:off x="8676265" y="1158877"/>
            <a:ext cx="3044156" cy="2459182"/>
          </a:xfrm>
          <a:prstGeom prst="rect">
            <a:avLst/>
          </a:prstGeom>
        </p:spPr>
      </p:pic>
      <p:pic>
        <p:nvPicPr>
          <p:cNvPr id="9" name="Picture 8">
            <a:extLst>
              <a:ext uri="{FF2B5EF4-FFF2-40B4-BE49-F238E27FC236}">
                <a16:creationId xmlns:a16="http://schemas.microsoft.com/office/drawing/2014/main" id="{EDDF1C89-676C-422D-AC3C-C8206B90AA9F}"/>
              </a:ext>
            </a:extLst>
          </p:cNvPr>
          <p:cNvPicPr>
            <a:picLocks noChangeAspect="1"/>
          </p:cNvPicPr>
          <p:nvPr/>
        </p:nvPicPr>
        <p:blipFill>
          <a:blip r:embed="rId4"/>
          <a:stretch>
            <a:fillRect/>
          </a:stretch>
        </p:blipFill>
        <p:spPr>
          <a:xfrm>
            <a:off x="5467350" y="3711784"/>
            <a:ext cx="3113723" cy="2582620"/>
          </a:xfrm>
          <a:prstGeom prst="rect">
            <a:avLst/>
          </a:prstGeom>
        </p:spPr>
      </p:pic>
      <p:pic>
        <p:nvPicPr>
          <p:cNvPr id="10" name="Picture 9">
            <a:extLst>
              <a:ext uri="{FF2B5EF4-FFF2-40B4-BE49-F238E27FC236}">
                <a16:creationId xmlns:a16="http://schemas.microsoft.com/office/drawing/2014/main" id="{C50FCBFA-5976-8192-F3A7-B0A2AD5DA545}"/>
              </a:ext>
            </a:extLst>
          </p:cNvPr>
          <p:cNvPicPr>
            <a:picLocks noChangeAspect="1"/>
          </p:cNvPicPr>
          <p:nvPr/>
        </p:nvPicPr>
        <p:blipFill>
          <a:blip r:embed="rId5"/>
          <a:stretch>
            <a:fillRect/>
          </a:stretch>
        </p:blipFill>
        <p:spPr>
          <a:xfrm>
            <a:off x="8676265" y="3711784"/>
            <a:ext cx="3044156" cy="2582620"/>
          </a:xfrm>
          <a:prstGeom prst="rect">
            <a:avLst/>
          </a:prstGeom>
        </p:spPr>
      </p:pic>
    </p:spTree>
    <p:extLst>
      <p:ext uri="{BB962C8B-B14F-4D97-AF65-F5344CB8AC3E}">
        <p14:creationId xmlns:p14="http://schemas.microsoft.com/office/powerpoint/2010/main" val="1148807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035B-95B8-BC32-B7F1-EB446D60230A}"/>
              </a:ext>
            </a:extLst>
          </p:cNvPr>
          <p:cNvSpPr>
            <a:spLocks noGrp="1"/>
          </p:cNvSpPr>
          <p:nvPr>
            <p:ph type="title"/>
          </p:nvPr>
        </p:nvSpPr>
        <p:spPr>
          <a:xfrm>
            <a:off x="734502" y="0"/>
            <a:ext cx="10353762" cy="1261872"/>
          </a:xfrm>
        </p:spPr>
        <p:txBody>
          <a:bodyPr>
            <a:normAutofit/>
          </a:bodyPr>
          <a:lstStyle/>
          <a:p>
            <a:r>
              <a:rPr lang="en-GB" sz="2800" b="1" dirty="0">
                <a:latin typeface="Arial" panose="020B0604020202020204" pitchFamily="34" charset="0"/>
                <a:cs typeface="Arial" panose="020B0604020202020204" pitchFamily="34" charset="0"/>
              </a:rPr>
              <a:t>Top 10 Cuisines Across All Countries</a:t>
            </a:r>
            <a:endParaRPr lang="en-IN"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5ADF77A-8EA7-7050-ECAD-4BEEF894F4ED}"/>
              </a:ext>
            </a:extLst>
          </p:cNvPr>
          <p:cNvSpPr>
            <a:spLocks noGrp="1"/>
          </p:cNvSpPr>
          <p:nvPr>
            <p:ph sz="half" idx="1"/>
          </p:nvPr>
        </p:nvSpPr>
        <p:spPr>
          <a:xfrm>
            <a:off x="6600657" y="1210375"/>
            <a:ext cx="4856841" cy="4437249"/>
          </a:xfrm>
        </p:spPr>
        <p:txBody>
          <a:bodyPr>
            <a:normAutofit lnSpcReduction="10000"/>
          </a:bodyPr>
          <a:lstStyle/>
          <a:p>
            <a:r>
              <a:rPr lang="en-GB" dirty="0"/>
              <a:t>Based on the visualization, North Indian, Chinese, Fast Food, Mughlai, and Café are among the top 10 cuisines, favoured for their high ratings and frequent presence.</a:t>
            </a:r>
          </a:p>
          <a:p>
            <a:endParaRPr lang="en-GB" dirty="0"/>
          </a:p>
          <a:p>
            <a:r>
              <a:rPr lang="en-GB" dirty="0"/>
              <a:t>For our optimized countries, the most recommendable cuisines to include in our menu are Cafe, Indian, American, Italian, Chinese, and Dessert.</a:t>
            </a:r>
            <a:endParaRPr lang="en-IN" dirty="0"/>
          </a:p>
        </p:txBody>
      </p:sp>
      <p:pic>
        <p:nvPicPr>
          <p:cNvPr id="6" name="Content Placeholder 5">
            <a:extLst>
              <a:ext uri="{FF2B5EF4-FFF2-40B4-BE49-F238E27FC236}">
                <a16:creationId xmlns:a16="http://schemas.microsoft.com/office/drawing/2014/main" id="{58630CED-A235-E177-0579-7BB9AC517197}"/>
              </a:ext>
            </a:extLst>
          </p:cNvPr>
          <p:cNvPicPr>
            <a:picLocks noGrp="1" noChangeAspect="1"/>
          </p:cNvPicPr>
          <p:nvPr>
            <p:ph sz="half" idx="2"/>
          </p:nvPr>
        </p:nvPicPr>
        <p:blipFill>
          <a:blip r:embed="rId2"/>
          <a:stretch>
            <a:fillRect/>
          </a:stretch>
        </p:blipFill>
        <p:spPr>
          <a:xfrm>
            <a:off x="824753" y="1261872"/>
            <a:ext cx="5516662" cy="4437249"/>
          </a:xfrm>
          <a:prstGeom prst="rect">
            <a:avLst/>
          </a:prstGeom>
        </p:spPr>
      </p:pic>
    </p:spTree>
    <p:extLst>
      <p:ext uri="{BB962C8B-B14F-4D97-AF65-F5344CB8AC3E}">
        <p14:creationId xmlns:p14="http://schemas.microsoft.com/office/powerpoint/2010/main" val="1765955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B8D6-F0CB-4EC2-23FE-795DA370F12F}"/>
              </a:ext>
            </a:extLst>
          </p:cNvPr>
          <p:cNvSpPr>
            <a:spLocks noGrp="1"/>
          </p:cNvSpPr>
          <p:nvPr>
            <p:ph type="title"/>
          </p:nvPr>
        </p:nvSpPr>
        <p:spPr>
          <a:xfrm>
            <a:off x="227994" y="171450"/>
            <a:ext cx="11278206" cy="828675"/>
          </a:xfrm>
        </p:spPr>
        <p:txBody>
          <a:bodyPr>
            <a:noAutofit/>
          </a:bodyPr>
          <a:lstStyle/>
          <a:p>
            <a:r>
              <a:rPr lang="en-GB" sz="3200" b="1" dirty="0"/>
              <a:t>Current Restaurant Ratings by Country</a:t>
            </a:r>
            <a:br>
              <a:rPr lang="en-IN" sz="3200" b="1" dirty="0"/>
            </a:br>
            <a:endParaRPr lang="en-IN" sz="2000" dirty="0"/>
          </a:p>
        </p:txBody>
      </p:sp>
      <p:sp>
        <p:nvSpPr>
          <p:cNvPr id="3" name="Content Placeholder 2">
            <a:extLst>
              <a:ext uri="{FF2B5EF4-FFF2-40B4-BE49-F238E27FC236}">
                <a16:creationId xmlns:a16="http://schemas.microsoft.com/office/drawing/2014/main" id="{2AE8AB4A-2028-6AE3-1BB0-5C253F2EEBE6}"/>
              </a:ext>
            </a:extLst>
          </p:cNvPr>
          <p:cNvSpPr>
            <a:spLocks noGrp="1"/>
          </p:cNvSpPr>
          <p:nvPr>
            <p:ph sz="half" idx="1"/>
          </p:nvPr>
        </p:nvSpPr>
        <p:spPr>
          <a:xfrm>
            <a:off x="638175" y="904872"/>
            <a:ext cx="3790950" cy="4794249"/>
          </a:xfrm>
        </p:spPr>
        <p:txBody>
          <a:bodyPr/>
          <a:lstStyle/>
          <a:p>
            <a:r>
              <a:rPr lang="en-IN" dirty="0"/>
              <a:t>We can able to the analysis that the selected country are having better rating above 3.9 </a:t>
            </a:r>
          </a:p>
          <a:p>
            <a:pPr lvl="1">
              <a:buFont typeface="Arial" panose="020B0604020202020204" pitchFamily="34" charset="0"/>
              <a:buChar char="•"/>
            </a:pPr>
            <a:r>
              <a:rPr lang="en-IN" dirty="0"/>
              <a:t>New Zealand – 4.3</a:t>
            </a:r>
          </a:p>
          <a:p>
            <a:pPr lvl="1">
              <a:buFont typeface="Arial" panose="020B0604020202020204" pitchFamily="34" charset="0"/>
              <a:buChar char="•"/>
            </a:pPr>
            <a:r>
              <a:rPr lang="en-IN" dirty="0"/>
              <a:t>Qatar – 4.1</a:t>
            </a:r>
          </a:p>
          <a:p>
            <a:pPr lvl="1">
              <a:buFont typeface="Arial" panose="020B0604020202020204" pitchFamily="34" charset="0"/>
              <a:buChar char="•"/>
            </a:pPr>
            <a:r>
              <a:rPr lang="en-IN" dirty="0"/>
              <a:t>South Africa – 4.2</a:t>
            </a:r>
          </a:p>
          <a:p>
            <a:pPr lvl="1">
              <a:buFont typeface="Arial" panose="020B0604020202020204" pitchFamily="34" charset="0"/>
              <a:buChar char="•"/>
            </a:pPr>
            <a:r>
              <a:rPr lang="en-IN" dirty="0"/>
              <a:t>Sri Lanka – 3.9</a:t>
            </a:r>
          </a:p>
          <a:p>
            <a:pPr lvl="1">
              <a:buFont typeface="Arial" panose="020B0604020202020204" pitchFamily="34" charset="0"/>
              <a:buChar char="•"/>
            </a:pPr>
            <a:r>
              <a:rPr lang="en-IN" dirty="0"/>
              <a:t>Turkey  - 4.3</a:t>
            </a:r>
          </a:p>
          <a:p>
            <a:pPr lvl="1">
              <a:buFont typeface="Arial" panose="020B0604020202020204" pitchFamily="34" charset="0"/>
              <a:buChar char="•"/>
            </a:pPr>
            <a:r>
              <a:rPr lang="en-IN" dirty="0"/>
              <a:t>United Arab Emirate – 4.2</a:t>
            </a:r>
          </a:p>
          <a:p>
            <a:pPr lvl="1">
              <a:buFont typeface="Arial" panose="020B0604020202020204" pitchFamily="34" charset="0"/>
              <a:buChar char="•"/>
            </a:pPr>
            <a:endParaRPr lang="en-IN" dirty="0"/>
          </a:p>
        </p:txBody>
      </p:sp>
      <p:pic>
        <p:nvPicPr>
          <p:cNvPr id="6" name="Content Placeholder 5">
            <a:extLst>
              <a:ext uri="{FF2B5EF4-FFF2-40B4-BE49-F238E27FC236}">
                <a16:creationId xmlns:a16="http://schemas.microsoft.com/office/drawing/2014/main" id="{334EE570-6425-7432-0482-B2677BC11F25}"/>
              </a:ext>
            </a:extLst>
          </p:cNvPr>
          <p:cNvPicPr>
            <a:picLocks noGrp="1" noChangeAspect="1"/>
          </p:cNvPicPr>
          <p:nvPr>
            <p:ph sz="half" idx="2"/>
          </p:nvPr>
        </p:nvPicPr>
        <p:blipFill>
          <a:blip r:embed="rId2"/>
          <a:stretch>
            <a:fillRect/>
          </a:stretch>
        </p:blipFill>
        <p:spPr>
          <a:xfrm>
            <a:off x="4948519" y="997924"/>
            <a:ext cx="5786702" cy="4298161"/>
          </a:xfrm>
          <a:prstGeom prst="rect">
            <a:avLst/>
          </a:prstGeom>
        </p:spPr>
      </p:pic>
    </p:spTree>
    <p:extLst>
      <p:ext uri="{BB962C8B-B14F-4D97-AF65-F5344CB8AC3E}">
        <p14:creationId xmlns:p14="http://schemas.microsoft.com/office/powerpoint/2010/main" val="3208627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EAC4-7ECB-028C-4111-1EFA32FB8852}"/>
              </a:ext>
            </a:extLst>
          </p:cNvPr>
          <p:cNvSpPr>
            <a:spLocks noGrp="1"/>
          </p:cNvSpPr>
          <p:nvPr>
            <p:ph type="title"/>
          </p:nvPr>
        </p:nvSpPr>
        <p:spPr>
          <a:xfrm>
            <a:off x="374420" y="295275"/>
            <a:ext cx="11588979" cy="1261872"/>
          </a:xfrm>
        </p:spPr>
        <p:txBody>
          <a:bodyPr>
            <a:noAutofit/>
          </a:bodyPr>
          <a:lstStyle/>
          <a:p>
            <a:r>
              <a:rPr lang="en-GB" sz="2800" b="1" dirty="0">
                <a:effectLst/>
                <a:latin typeface="Arial" panose="020B0604020202020204" pitchFamily="34" charset="0"/>
                <a:ea typeface="Arial" panose="020B0604020202020204" pitchFamily="34" charset="0"/>
              </a:rPr>
              <a:t>Distribution of Restaurant Price Ranges Across Countries</a:t>
            </a:r>
            <a:br>
              <a:rPr lang="en-GB" sz="2800" b="1" dirty="0">
                <a:effectLst/>
                <a:latin typeface="Arial" panose="020B0604020202020204" pitchFamily="34" charset="0"/>
                <a:ea typeface="Arial" panose="020B0604020202020204" pitchFamily="34" charset="0"/>
              </a:rPr>
            </a:br>
            <a:endParaRPr lang="en-IN" sz="2800" dirty="0"/>
          </a:p>
        </p:txBody>
      </p:sp>
      <p:graphicFrame>
        <p:nvGraphicFramePr>
          <p:cNvPr id="5" name="Content Placeholder 4">
            <a:extLst>
              <a:ext uri="{FF2B5EF4-FFF2-40B4-BE49-F238E27FC236}">
                <a16:creationId xmlns:a16="http://schemas.microsoft.com/office/drawing/2014/main" id="{4B63DEF1-A6A1-40B2-9773-5D347031BB98}"/>
              </a:ext>
            </a:extLst>
          </p:cNvPr>
          <p:cNvGraphicFramePr>
            <a:graphicFrameLocks noGrp="1"/>
          </p:cNvGraphicFramePr>
          <p:nvPr>
            <p:ph sz="half" idx="1"/>
            <p:extLst>
              <p:ext uri="{D42A27DB-BD31-4B8C-83A1-F6EECF244321}">
                <p14:modId xmlns:p14="http://schemas.microsoft.com/office/powerpoint/2010/main" val="250895938"/>
              </p:ext>
            </p:extLst>
          </p:nvPr>
        </p:nvGraphicFramePr>
        <p:xfrm>
          <a:off x="533848" y="1256144"/>
          <a:ext cx="4527679" cy="4230255"/>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3">
            <a:extLst>
              <a:ext uri="{FF2B5EF4-FFF2-40B4-BE49-F238E27FC236}">
                <a16:creationId xmlns:a16="http://schemas.microsoft.com/office/drawing/2014/main" id="{1BD16966-0547-6424-D141-244B122C0B36}"/>
              </a:ext>
            </a:extLst>
          </p:cNvPr>
          <p:cNvSpPr txBox="1">
            <a:spLocks/>
          </p:cNvSpPr>
          <p:nvPr/>
        </p:nvSpPr>
        <p:spPr>
          <a:xfrm>
            <a:off x="4664362" y="1651842"/>
            <a:ext cx="6068293" cy="329884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GB" sz="2400" dirty="0">
                <a:effectLst/>
                <a:latin typeface="Arial" panose="020B0604020202020204" pitchFamily="34" charset="0"/>
                <a:ea typeface="Arial" panose="020B0604020202020204" pitchFamily="34" charset="0"/>
              </a:rPr>
              <a:t>New Zealand, Singapore, and the UAE have a significant portion of restaurants in price range 1, which helps in managing expenditure effectively.</a:t>
            </a:r>
          </a:p>
          <a:p>
            <a:r>
              <a:rPr lang="en-GB" sz="2400" dirty="0">
                <a:effectLst/>
                <a:latin typeface="Arial" panose="020B0604020202020204" pitchFamily="34" charset="0"/>
                <a:ea typeface="Arial" panose="020B0604020202020204" pitchFamily="34" charset="0"/>
              </a:rPr>
              <a:t> Consider focusing on these markets to maintain cost control while expanding.</a:t>
            </a:r>
          </a:p>
          <a:p>
            <a:endParaRPr lang="en-IN" sz="2400" dirty="0"/>
          </a:p>
        </p:txBody>
      </p:sp>
      <p:pic>
        <p:nvPicPr>
          <p:cNvPr id="3" name="Picture 2">
            <a:extLst>
              <a:ext uri="{FF2B5EF4-FFF2-40B4-BE49-F238E27FC236}">
                <a16:creationId xmlns:a16="http://schemas.microsoft.com/office/drawing/2014/main" id="{52B31AA5-8AEB-C13C-5251-D78C014BD3CB}"/>
              </a:ext>
            </a:extLst>
          </p:cNvPr>
          <p:cNvPicPr>
            <a:picLocks noChangeAspect="1"/>
          </p:cNvPicPr>
          <p:nvPr/>
        </p:nvPicPr>
        <p:blipFill>
          <a:blip r:embed="rId3"/>
          <a:stretch>
            <a:fillRect/>
          </a:stretch>
        </p:blipFill>
        <p:spPr>
          <a:xfrm>
            <a:off x="1071981" y="1674500"/>
            <a:ext cx="3451411" cy="3694545"/>
          </a:xfrm>
          <a:prstGeom prst="rect">
            <a:avLst/>
          </a:prstGeom>
        </p:spPr>
      </p:pic>
    </p:spTree>
    <p:extLst>
      <p:ext uri="{BB962C8B-B14F-4D97-AF65-F5344CB8AC3E}">
        <p14:creationId xmlns:p14="http://schemas.microsoft.com/office/powerpoint/2010/main" val="39925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39DD-8C24-9EAD-BF25-CBC08EC809AB}"/>
              </a:ext>
            </a:extLst>
          </p:cNvPr>
          <p:cNvSpPr>
            <a:spLocks noGrp="1"/>
          </p:cNvSpPr>
          <p:nvPr>
            <p:ph type="title"/>
          </p:nvPr>
        </p:nvSpPr>
        <p:spPr>
          <a:xfrm>
            <a:off x="797253" y="0"/>
            <a:ext cx="10353762" cy="1261872"/>
          </a:xfrm>
        </p:spPr>
        <p:txBody>
          <a:bodyPr>
            <a:normAutofit/>
          </a:bodyPr>
          <a:lstStyle/>
          <a:p>
            <a:r>
              <a:rPr lang="en-GB" sz="2800" b="1" dirty="0">
                <a:latin typeface="Arial" panose="020B0604020202020204" pitchFamily="34" charset="0"/>
                <a:cs typeface="Arial" panose="020B0604020202020204" pitchFamily="34" charset="0"/>
              </a:rPr>
              <a:t>Table Booking Recommendations from Country-wide Data</a:t>
            </a:r>
            <a:endParaRPr lang="en-IN"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F1FCFC8-3E56-516C-E378-9D985F58D6AA}"/>
              </a:ext>
            </a:extLst>
          </p:cNvPr>
          <p:cNvSpPr>
            <a:spLocks noGrp="1"/>
          </p:cNvSpPr>
          <p:nvPr>
            <p:ph sz="half" idx="1"/>
          </p:nvPr>
        </p:nvSpPr>
        <p:spPr>
          <a:xfrm>
            <a:off x="913794" y="1755332"/>
            <a:ext cx="6598629" cy="3943789"/>
          </a:xfrm>
        </p:spPr>
        <p:txBody>
          <a:bodyPr>
            <a:normAutofit fontScale="92500" lnSpcReduction="10000"/>
          </a:bodyPr>
          <a:lstStyle/>
          <a:p>
            <a:r>
              <a:rPr lang="en-GB" dirty="0"/>
              <a:t>Among the records, 1,158 entries (12%) offer a table booking option, with limited adoption across countries.</a:t>
            </a:r>
          </a:p>
          <a:p>
            <a:endParaRPr lang="en-GB" dirty="0"/>
          </a:p>
          <a:p>
            <a:r>
              <a:rPr lang="en-GB" dirty="0"/>
              <a:t>Similar to online delivery, providing table booking services is associated with higher ratings, reflecting positive customer feedback.</a:t>
            </a:r>
          </a:p>
          <a:p>
            <a:endParaRPr lang="en-GB" dirty="0"/>
          </a:p>
          <a:p>
            <a:r>
              <a:rPr lang="en-GB" dirty="0"/>
              <a:t>Countries like Qatar, the United Arab Emirates, and South Africa have notable support for table booking, contributing to their strong ratings.</a:t>
            </a:r>
            <a:endParaRPr lang="en-IN" dirty="0"/>
          </a:p>
        </p:txBody>
      </p:sp>
      <p:pic>
        <p:nvPicPr>
          <p:cNvPr id="8" name="Content Placeholder 7">
            <a:extLst>
              <a:ext uri="{FF2B5EF4-FFF2-40B4-BE49-F238E27FC236}">
                <a16:creationId xmlns:a16="http://schemas.microsoft.com/office/drawing/2014/main" id="{06D950D5-7895-8FE3-10C7-3CEAD276D203}"/>
              </a:ext>
            </a:extLst>
          </p:cNvPr>
          <p:cNvPicPr>
            <a:picLocks noGrp="1" noChangeAspect="1"/>
          </p:cNvPicPr>
          <p:nvPr>
            <p:ph sz="half" idx="2"/>
          </p:nvPr>
        </p:nvPicPr>
        <p:blipFill>
          <a:blip r:embed="rId2"/>
          <a:stretch>
            <a:fillRect/>
          </a:stretch>
        </p:blipFill>
        <p:spPr>
          <a:xfrm>
            <a:off x="8370267" y="1755331"/>
            <a:ext cx="2441167" cy="3943789"/>
          </a:xfrm>
          <a:prstGeom prst="rect">
            <a:avLst/>
          </a:prstGeom>
        </p:spPr>
      </p:pic>
    </p:spTree>
    <p:extLst>
      <p:ext uri="{BB962C8B-B14F-4D97-AF65-F5344CB8AC3E}">
        <p14:creationId xmlns:p14="http://schemas.microsoft.com/office/powerpoint/2010/main" val="1558914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1A39-3053-831C-E45F-01D7E0409DD5}"/>
              </a:ext>
            </a:extLst>
          </p:cNvPr>
          <p:cNvSpPr>
            <a:spLocks noGrp="1"/>
          </p:cNvSpPr>
          <p:nvPr>
            <p:ph type="title"/>
          </p:nvPr>
        </p:nvSpPr>
        <p:spPr>
          <a:xfrm>
            <a:off x="913795" y="0"/>
            <a:ext cx="10353762" cy="1261872"/>
          </a:xfrm>
        </p:spPr>
        <p:txBody>
          <a:bodyPr>
            <a:normAutofit/>
          </a:bodyPr>
          <a:lstStyle/>
          <a:p>
            <a:r>
              <a:rPr lang="en-GB" sz="2800" b="1" dirty="0">
                <a:latin typeface="Arial" panose="020B0604020202020204" pitchFamily="34" charset="0"/>
                <a:cs typeface="Arial" panose="020B0604020202020204" pitchFamily="34" charset="0"/>
              </a:rPr>
              <a:t>Online Delivery Recommendations from Country-wide Data</a:t>
            </a:r>
            <a:endParaRPr lang="en-IN" sz="2800"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3C0974D-7354-2F80-3626-360AF4958ED2}"/>
              </a:ext>
            </a:extLst>
          </p:cNvPr>
          <p:cNvPicPr>
            <a:picLocks noGrp="1" noChangeAspect="1"/>
          </p:cNvPicPr>
          <p:nvPr>
            <p:ph sz="half" idx="1"/>
          </p:nvPr>
        </p:nvPicPr>
        <p:blipFill>
          <a:blip r:embed="rId2"/>
          <a:stretch>
            <a:fillRect/>
          </a:stretch>
        </p:blipFill>
        <p:spPr>
          <a:xfrm>
            <a:off x="1138519" y="1647354"/>
            <a:ext cx="2895600" cy="4171385"/>
          </a:xfrm>
          <a:prstGeom prst="rect">
            <a:avLst/>
          </a:prstGeom>
        </p:spPr>
      </p:pic>
      <p:sp>
        <p:nvSpPr>
          <p:cNvPr id="4" name="Content Placeholder 3">
            <a:extLst>
              <a:ext uri="{FF2B5EF4-FFF2-40B4-BE49-F238E27FC236}">
                <a16:creationId xmlns:a16="http://schemas.microsoft.com/office/drawing/2014/main" id="{BEEAB7DB-0621-AC96-3D2A-C2C5D066F427}"/>
              </a:ext>
            </a:extLst>
          </p:cNvPr>
          <p:cNvSpPr>
            <a:spLocks noGrp="1"/>
          </p:cNvSpPr>
          <p:nvPr>
            <p:ph sz="half" idx="2"/>
          </p:nvPr>
        </p:nvSpPr>
        <p:spPr>
          <a:xfrm>
            <a:off x="4616824" y="1647354"/>
            <a:ext cx="6650734" cy="4051769"/>
          </a:xfrm>
        </p:spPr>
        <p:txBody>
          <a:bodyPr>
            <a:normAutofit lnSpcReduction="10000"/>
          </a:bodyPr>
          <a:lstStyle/>
          <a:p>
            <a:r>
              <a:rPr lang="en-GB" sz="2000" dirty="0"/>
              <a:t>Out of the total records, 2,451 entries (around 26%) offer an online booking option, with limited support across countries.</a:t>
            </a:r>
          </a:p>
          <a:p>
            <a:endParaRPr lang="en-GB" sz="2000" dirty="0"/>
          </a:p>
          <a:p>
            <a:r>
              <a:rPr lang="en-GB" sz="2000" dirty="0"/>
              <a:t>Implementing or enhancing online delivery services tends to result in higher ratings, indicating positive customer response to this feature.</a:t>
            </a:r>
          </a:p>
          <a:p>
            <a:endParaRPr lang="en-GB" sz="2000" dirty="0"/>
          </a:p>
          <a:p>
            <a:r>
              <a:rPr lang="en-GB" sz="2000" dirty="0"/>
              <a:t>Notably, in the United Arab Emirates, 47% of the entries (28 records) support online delivery, which correlates with good ratings.</a:t>
            </a:r>
            <a:endParaRPr lang="en-IN" sz="2000" dirty="0"/>
          </a:p>
        </p:txBody>
      </p:sp>
    </p:spTree>
    <p:extLst>
      <p:ext uri="{BB962C8B-B14F-4D97-AF65-F5344CB8AC3E}">
        <p14:creationId xmlns:p14="http://schemas.microsoft.com/office/powerpoint/2010/main" val="2387561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2DBB-4C68-5AA2-C7EB-FFC555201E1E}"/>
              </a:ext>
            </a:extLst>
          </p:cNvPr>
          <p:cNvSpPr>
            <a:spLocks noGrp="1"/>
          </p:cNvSpPr>
          <p:nvPr>
            <p:ph type="title"/>
          </p:nvPr>
        </p:nvSpPr>
        <p:spPr>
          <a:xfrm>
            <a:off x="809020" y="180975"/>
            <a:ext cx="10353762" cy="685800"/>
          </a:xfrm>
        </p:spPr>
        <p:txBody>
          <a:bodyPr>
            <a:normAutofit fontScale="90000"/>
          </a:bodyPr>
          <a:lstStyle/>
          <a:p>
            <a:r>
              <a:rPr lang="en-IN" dirty="0"/>
              <a:t>Dashboard</a:t>
            </a:r>
          </a:p>
        </p:txBody>
      </p:sp>
      <p:pic>
        <p:nvPicPr>
          <p:cNvPr id="6" name="Content Placeholder 5" descr="A close-up of a graph&#10;&#10;Description automatically generated">
            <a:extLst>
              <a:ext uri="{FF2B5EF4-FFF2-40B4-BE49-F238E27FC236}">
                <a16:creationId xmlns:a16="http://schemas.microsoft.com/office/drawing/2014/main" id="{9C9FF39F-DF3A-3C71-6560-1EF827646F4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8941" y="1039906"/>
            <a:ext cx="11663083" cy="5262281"/>
          </a:xfrm>
        </p:spPr>
      </p:pic>
    </p:spTree>
    <p:extLst>
      <p:ext uri="{BB962C8B-B14F-4D97-AF65-F5344CB8AC3E}">
        <p14:creationId xmlns:p14="http://schemas.microsoft.com/office/powerpoint/2010/main" val="2393947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137C-9CD0-F19F-20E4-E005AC6914BF}"/>
              </a:ext>
            </a:extLst>
          </p:cNvPr>
          <p:cNvSpPr>
            <a:spLocks noGrp="1"/>
          </p:cNvSpPr>
          <p:nvPr>
            <p:ph type="title"/>
          </p:nvPr>
        </p:nvSpPr>
        <p:spPr>
          <a:xfrm>
            <a:off x="798096" y="-322730"/>
            <a:ext cx="10353762" cy="1261872"/>
          </a:xfrm>
        </p:spPr>
        <p:txBody>
          <a:bodyPr>
            <a:normAutofit/>
          </a:bodyPr>
          <a:lstStyle/>
          <a:p>
            <a:r>
              <a:rPr lang="en-GB" sz="2800" b="1" dirty="0"/>
              <a:t>Country Recommendations Based on Key Criteria</a:t>
            </a:r>
            <a:endParaRPr lang="en-IN" sz="2800" b="1" dirty="0"/>
          </a:p>
        </p:txBody>
      </p:sp>
      <p:sp>
        <p:nvSpPr>
          <p:cNvPr id="3" name="Content Placeholder 2">
            <a:extLst>
              <a:ext uri="{FF2B5EF4-FFF2-40B4-BE49-F238E27FC236}">
                <a16:creationId xmlns:a16="http://schemas.microsoft.com/office/drawing/2014/main" id="{EB34C22B-3BF8-1EF7-8723-8F177E779ECD}"/>
              </a:ext>
            </a:extLst>
          </p:cNvPr>
          <p:cNvSpPr>
            <a:spLocks noGrp="1"/>
          </p:cNvSpPr>
          <p:nvPr>
            <p:ph sz="half" idx="1"/>
          </p:nvPr>
        </p:nvSpPr>
        <p:spPr>
          <a:xfrm>
            <a:off x="233083" y="308206"/>
            <a:ext cx="11483788" cy="6454589"/>
          </a:xfrm>
        </p:spPr>
        <p:txBody>
          <a:bodyPr>
            <a:normAutofit fontScale="85000" lnSpcReduction="20000"/>
          </a:bodyPr>
          <a:lstStyle/>
          <a:p>
            <a:endParaRPr lang="en-GB" sz="2000" b="1" dirty="0"/>
          </a:p>
          <a:p>
            <a:r>
              <a:rPr lang="en-GB" sz="2000" dirty="0"/>
              <a:t>The selected countries and cities are based on the following criteria: each has fewer than </a:t>
            </a:r>
            <a:r>
              <a:rPr lang="en-GB" sz="2000" b="1" dirty="0"/>
              <a:t>100</a:t>
            </a:r>
            <a:r>
              <a:rPr lang="en-GB" sz="2000" dirty="0"/>
              <a:t> existing restaurants, average ratings of </a:t>
            </a:r>
            <a:r>
              <a:rPr lang="en-GB" sz="2000" b="1" dirty="0"/>
              <a:t>3.9 or higher</a:t>
            </a:r>
            <a:r>
              <a:rPr lang="en-GB" sz="2000" dirty="0"/>
              <a:t>, an average expenditure of </a:t>
            </a:r>
            <a:r>
              <a:rPr lang="en-GB" sz="2000" b="1" dirty="0"/>
              <a:t>less than $60 </a:t>
            </a:r>
            <a:r>
              <a:rPr lang="en-GB" sz="2000" dirty="0"/>
              <a:t>for two people, and a minimum of </a:t>
            </a:r>
            <a:r>
              <a:rPr lang="en-GB" sz="2000" b="1" dirty="0"/>
              <a:t>150 voters</a:t>
            </a:r>
            <a:r>
              <a:rPr lang="en-GB" sz="2000" dirty="0"/>
              <a:t>. These factors indicate strong market potential and favourable conditions for new restaurant openings.</a:t>
            </a:r>
          </a:p>
          <a:p>
            <a:endParaRPr lang="en-GB" sz="2000" b="1" dirty="0"/>
          </a:p>
          <a:p>
            <a:r>
              <a:rPr lang="en-GB" sz="2600" b="1" dirty="0"/>
              <a:t>South Africa</a:t>
            </a:r>
            <a:r>
              <a:rPr lang="en-GB" sz="2000" dirty="0"/>
              <a:t>: Cities like Cape Town, Johannesburg, Pretoria, Randburg, and Sandton are ideal for new restaurants, with a strong customer base and high average ratings.</a:t>
            </a:r>
          </a:p>
          <a:p>
            <a:endParaRPr lang="en-GB" sz="2000" dirty="0"/>
          </a:p>
          <a:p>
            <a:r>
              <a:rPr lang="en-GB" sz="2600" b="1" dirty="0"/>
              <a:t>Sri Lanka</a:t>
            </a:r>
            <a:r>
              <a:rPr lang="en-GB" sz="2000" dirty="0"/>
              <a:t>: Colombo stands out as a prime location, meeting all criteria for restaurant expansion with favourable ratings and manageable expenditure.</a:t>
            </a:r>
          </a:p>
          <a:p>
            <a:endParaRPr lang="en-GB" sz="2000" dirty="0"/>
          </a:p>
          <a:p>
            <a:r>
              <a:rPr lang="en-GB" sz="2600" b="1" dirty="0"/>
              <a:t>Turkey</a:t>
            </a:r>
            <a:r>
              <a:rPr lang="en-GB" sz="2600" dirty="0"/>
              <a:t>: </a:t>
            </a:r>
            <a:r>
              <a:rPr lang="en-GB" sz="2000" dirty="0"/>
              <a:t>Ankara and Istanbul are highly suitable, offering good ratings and reasonable costs, making them strategic choices for new ventures.</a:t>
            </a:r>
          </a:p>
          <a:p>
            <a:endParaRPr lang="en-GB" sz="2000" dirty="0"/>
          </a:p>
          <a:p>
            <a:r>
              <a:rPr lang="en-GB" sz="2600" b="1" dirty="0"/>
              <a:t>New Zealand</a:t>
            </a:r>
            <a:r>
              <a:rPr lang="en-GB" sz="2600" dirty="0"/>
              <a:t>: </a:t>
            </a:r>
            <a:r>
              <a:rPr lang="en-GB" sz="2000" dirty="0"/>
              <a:t>Auckland and Wellington City are recommended for their balanced restaurant numbers, high ratings, and lower expenditure, making them attractive for growth.</a:t>
            </a:r>
          </a:p>
          <a:p>
            <a:endParaRPr lang="en-GB" sz="2000" dirty="0"/>
          </a:p>
          <a:p>
            <a:r>
              <a:rPr lang="en-GB" sz="2600" b="1" dirty="0"/>
              <a:t>Qatar and UAE</a:t>
            </a:r>
            <a:r>
              <a:rPr lang="en-GB" sz="2600" dirty="0"/>
              <a:t>: </a:t>
            </a:r>
            <a:r>
              <a:rPr lang="en-GB" sz="2000" dirty="0"/>
              <a:t>Doha, Abu Dhabi, and Sharjah present excellent opportunities, combining high customer engagement and favourable conditions for new restaurant openings.</a:t>
            </a:r>
            <a:endParaRPr lang="en-IN" sz="2000" dirty="0"/>
          </a:p>
        </p:txBody>
      </p:sp>
    </p:spTree>
    <p:extLst>
      <p:ext uri="{BB962C8B-B14F-4D97-AF65-F5344CB8AC3E}">
        <p14:creationId xmlns:p14="http://schemas.microsoft.com/office/powerpoint/2010/main" val="1674279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376518"/>
            <a:ext cx="10353762" cy="1075764"/>
          </a:xfrm>
        </p:spPr>
        <p:txBody>
          <a:bodyPr>
            <a:normAutofit/>
          </a:bodyPr>
          <a:lstStyle/>
          <a:p>
            <a:r>
              <a:rPr lang="en-IN" b="1" dirty="0"/>
              <a:t>Introduction to Zomato</a:t>
            </a:r>
            <a:endParaRPr lang="en-US" dirty="0"/>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563855067"/>
              </p:ext>
            </p:extLst>
          </p:nvPr>
        </p:nvGraphicFramePr>
        <p:xfrm>
          <a:off x="514350" y="1600200"/>
          <a:ext cx="11144250" cy="48812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BE41-9E2E-D5F3-8B52-B0305CA70C78}"/>
              </a:ext>
            </a:extLst>
          </p:cNvPr>
          <p:cNvSpPr>
            <a:spLocks noGrp="1"/>
          </p:cNvSpPr>
          <p:nvPr>
            <p:ph type="title"/>
          </p:nvPr>
        </p:nvSpPr>
        <p:spPr>
          <a:xfrm>
            <a:off x="1047749" y="628650"/>
            <a:ext cx="4553555" cy="1261872"/>
          </a:xfrm>
        </p:spPr>
        <p:txBody>
          <a:bodyPr/>
          <a:lstStyle/>
          <a:p>
            <a:pPr algn="l"/>
            <a:r>
              <a:rPr lang="en-US" b="1" dirty="0"/>
              <a:t>Conclusion</a:t>
            </a:r>
            <a:endParaRPr lang="en-IN" dirty="0"/>
          </a:p>
        </p:txBody>
      </p:sp>
      <p:sp>
        <p:nvSpPr>
          <p:cNvPr id="3" name="Content Placeholder 2">
            <a:extLst>
              <a:ext uri="{FF2B5EF4-FFF2-40B4-BE49-F238E27FC236}">
                <a16:creationId xmlns:a16="http://schemas.microsoft.com/office/drawing/2014/main" id="{D1FA75C7-E74B-1E47-3F4C-A12FA0D2DCE8}"/>
              </a:ext>
            </a:extLst>
          </p:cNvPr>
          <p:cNvSpPr>
            <a:spLocks noGrp="1"/>
          </p:cNvSpPr>
          <p:nvPr>
            <p:ph sz="half" idx="1"/>
          </p:nvPr>
        </p:nvSpPr>
        <p:spPr>
          <a:xfrm>
            <a:off x="1047749" y="2076450"/>
            <a:ext cx="10458451" cy="3622671"/>
          </a:xfrm>
        </p:spPr>
        <p:txBody>
          <a:bodyPr>
            <a:normAutofit/>
          </a:bodyPr>
          <a:lstStyle/>
          <a:p>
            <a:r>
              <a:rPr lang="en-US" sz="2400" dirty="0"/>
              <a:t>In conclusion, our analysis of Zomato restaurant data reveals promising opportunities for strategic expansion across the globe. By targeting regions with high demand, catering to specific demographic preferences, and capitalizing on competitive advantages, we can confidently recommend the opening of new restaurants. This initiative not only enhances market presence but also delivers exceptional dining experiences, driving sustainable growth for Zomato and enriching the global culinary landscape.</a:t>
            </a:r>
            <a:endParaRPr lang="en-IN" sz="2400" dirty="0"/>
          </a:p>
          <a:p>
            <a:endParaRPr lang="en-IN" dirty="0"/>
          </a:p>
        </p:txBody>
      </p:sp>
    </p:spTree>
    <p:extLst>
      <p:ext uri="{BB962C8B-B14F-4D97-AF65-F5344CB8AC3E}">
        <p14:creationId xmlns:p14="http://schemas.microsoft.com/office/powerpoint/2010/main" val="340523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A99D-9DE2-EA36-9887-72E95B54ED6D}"/>
              </a:ext>
            </a:extLst>
          </p:cNvPr>
          <p:cNvSpPr>
            <a:spLocks noGrp="1"/>
          </p:cNvSpPr>
          <p:nvPr>
            <p:ph type="title"/>
          </p:nvPr>
        </p:nvSpPr>
        <p:spPr>
          <a:xfrm>
            <a:off x="913795" y="609600"/>
            <a:ext cx="5289781" cy="1257300"/>
          </a:xfrm>
        </p:spPr>
        <p:txBody>
          <a:bodyPr/>
          <a:lstStyle/>
          <a:p>
            <a:r>
              <a:rPr lang="en-US" sz="4800" b="1" dirty="0"/>
              <a:t>Project Aim</a:t>
            </a:r>
            <a:endParaRPr lang="en-IN" dirty="0"/>
          </a:p>
        </p:txBody>
      </p:sp>
      <p:sp>
        <p:nvSpPr>
          <p:cNvPr id="3" name="Content Placeholder 2">
            <a:extLst>
              <a:ext uri="{FF2B5EF4-FFF2-40B4-BE49-F238E27FC236}">
                <a16:creationId xmlns:a16="http://schemas.microsoft.com/office/drawing/2014/main" id="{5CDC1F03-0DAC-4731-77AD-5F0F167D1E81}"/>
              </a:ext>
            </a:extLst>
          </p:cNvPr>
          <p:cNvSpPr>
            <a:spLocks noGrp="1"/>
          </p:cNvSpPr>
          <p:nvPr>
            <p:ph idx="1"/>
          </p:nvPr>
        </p:nvSpPr>
        <p:spPr>
          <a:xfrm>
            <a:off x="913795" y="2076450"/>
            <a:ext cx="5289781" cy="3714749"/>
          </a:xfrm>
        </p:spPr>
        <p:txBody>
          <a:bodyPr>
            <a:normAutofit/>
          </a:bodyPr>
          <a:lstStyle/>
          <a:p>
            <a:r>
              <a:rPr lang="en-GB" sz="2800" dirty="0">
                <a:solidFill>
                  <a:schemeClr val="tx1"/>
                </a:solidFill>
                <a:effectLst>
                  <a:outerShdw blurRad="38100" dist="38100" dir="2700000" algn="tl">
                    <a:srgbClr val="000000">
                      <a:alpha val="43137"/>
                    </a:srgbClr>
                  </a:outerShdw>
                </a:effectLst>
              </a:rPr>
              <a:t>To identify optimal countries and cities for opening new restaurants by analysing existing restaurant performance, market demand, and economic factors, ensuring profitable and strategic expansion.</a:t>
            </a:r>
            <a:endParaRPr lang="en-IN" dirty="0"/>
          </a:p>
        </p:txBody>
      </p:sp>
      <p:pic>
        <p:nvPicPr>
          <p:cNvPr id="5" name="Picture 4">
            <a:extLst>
              <a:ext uri="{FF2B5EF4-FFF2-40B4-BE49-F238E27FC236}">
                <a16:creationId xmlns:a16="http://schemas.microsoft.com/office/drawing/2014/main" id="{B3BCA8C0-C732-7780-6530-BC2399DAF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1174" y="0"/>
            <a:ext cx="3167063" cy="6858000"/>
          </a:xfrm>
          <a:prstGeom prst="rect">
            <a:avLst/>
          </a:prstGeom>
        </p:spPr>
      </p:pic>
    </p:spTree>
    <p:extLst>
      <p:ext uri="{BB962C8B-B14F-4D97-AF65-F5344CB8AC3E}">
        <p14:creationId xmlns:p14="http://schemas.microsoft.com/office/powerpoint/2010/main" val="100627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5FAF3F-126B-DDBD-B321-95EB21C7DD9F}"/>
              </a:ext>
            </a:extLst>
          </p:cNvPr>
          <p:cNvSpPr>
            <a:spLocks noGrp="1"/>
          </p:cNvSpPr>
          <p:nvPr>
            <p:ph type="title"/>
          </p:nvPr>
        </p:nvSpPr>
        <p:spPr>
          <a:xfrm>
            <a:off x="913795" y="114300"/>
            <a:ext cx="10353762" cy="923925"/>
          </a:xfrm>
        </p:spPr>
        <p:txBody>
          <a:bodyPr>
            <a:normAutofit/>
          </a:bodyPr>
          <a:lstStyle/>
          <a:p>
            <a:pPr algn="l"/>
            <a:r>
              <a:rPr lang="en-US" b="1" dirty="0"/>
              <a:t>Data Overview</a:t>
            </a:r>
            <a:endParaRPr lang="en-IN" dirty="0"/>
          </a:p>
        </p:txBody>
      </p:sp>
      <p:sp>
        <p:nvSpPr>
          <p:cNvPr id="8" name="Content Placeholder 7">
            <a:extLst>
              <a:ext uri="{FF2B5EF4-FFF2-40B4-BE49-F238E27FC236}">
                <a16:creationId xmlns:a16="http://schemas.microsoft.com/office/drawing/2014/main" id="{25312BAB-FDA6-8994-06D4-AA065287315C}"/>
              </a:ext>
            </a:extLst>
          </p:cNvPr>
          <p:cNvSpPr>
            <a:spLocks noGrp="1"/>
          </p:cNvSpPr>
          <p:nvPr>
            <p:ph sz="half" idx="1"/>
          </p:nvPr>
        </p:nvSpPr>
        <p:spPr>
          <a:xfrm>
            <a:off x="913795" y="1038226"/>
            <a:ext cx="5316676" cy="5553074"/>
          </a:xfrm>
        </p:spPr>
        <p:txBody>
          <a:bodyPr>
            <a:normAutofit fontScale="70000" lnSpcReduction="20000"/>
          </a:bodyPr>
          <a:lstStyle/>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Restaurant ID: </a:t>
            </a:r>
            <a:r>
              <a:rPr lang="en-US" sz="2400" b="0" i="0" u="none" strike="noStrike" cap="none" dirty="0">
                <a:solidFill>
                  <a:schemeClr val="tx1"/>
                </a:solidFill>
                <a:latin typeface="Lato"/>
                <a:ea typeface="Lato"/>
                <a:cs typeface="Lato"/>
                <a:sym typeface="Lato"/>
              </a:rPr>
              <a:t>Unique identifier for each restaurant.</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Restaurant Name: </a:t>
            </a:r>
            <a:r>
              <a:rPr lang="en-US" sz="2400" b="0" i="0" u="none" strike="noStrike" cap="none" dirty="0">
                <a:solidFill>
                  <a:schemeClr val="tx1"/>
                </a:solidFill>
                <a:latin typeface="Lato"/>
                <a:ea typeface="Lato"/>
                <a:cs typeface="Lato"/>
                <a:sym typeface="Lato"/>
              </a:rPr>
              <a:t>The name of the restaurant.</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CountryCode: </a:t>
            </a:r>
            <a:r>
              <a:rPr lang="en-US" sz="2400" b="0" i="0" u="none" strike="noStrike" cap="none" dirty="0">
                <a:solidFill>
                  <a:schemeClr val="tx1"/>
                </a:solidFill>
                <a:latin typeface="Lato"/>
                <a:ea typeface="Lato"/>
                <a:cs typeface="Lato"/>
                <a:sym typeface="Lato"/>
              </a:rPr>
              <a:t>Country code of the location where the restaurant is situated.</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City: </a:t>
            </a:r>
            <a:r>
              <a:rPr lang="en-US" sz="2400" b="0" i="0" u="none" strike="noStrike" cap="none" dirty="0">
                <a:solidFill>
                  <a:schemeClr val="tx1"/>
                </a:solidFill>
                <a:latin typeface="Lato"/>
                <a:ea typeface="Lato"/>
                <a:cs typeface="Lato"/>
                <a:sym typeface="Lato"/>
              </a:rPr>
              <a:t>The city where the restaurant is located.</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Address: </a:t>
            </a:r>
            <a:r>
              <a:rPr lang="en-US" sz="2400" b="0" i="0" u="none" strike="noStrike" cap="none" dirty="0">
                <a:solidFill>
                  <a:schemeClr val="tx1"/>
                </a:solidFill>
                <a:latin typeface="Lato"/>
                <a:ea typeface="Lato"/>
                <a:cs typeface="Lato"/>
                <a:sym typeface="Lato"/>
              </a:rPr>
              <a:t>The specific address of the restaurant.</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Locality: </a:t>
            </a:r>
            <a:r>
              <a:rPr lang="en-US" sz="2400" b="0" i="0" u="none" strike="noStrike" cap="none" dirty="0">
                <a:solidFill>
                  <a:schemeClr val="tx1"/>
                </a:solidFill>
                <a:latin typeface="Lato"/>
                <a:ea typeface="Lato"/>
                <a:cs typeface="Lato"/>
                <a:sym typeface="Lato"/>
              </a:rPr>
              <a:t>The locality or neighborhood where the restaurant is situated.</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Locality Verbose: </a:t>
            </a:r>
            <a:r>
              <a:rPr lang="en-US" sz="2400" b="0" i="0" u="none" strike="noStrike" cap="none" dirty="0">
                <a:solidFill>
                  <a:schemeClr val="tx1"/>
                </a:solidFill>
                <a:latin typeface="Lato"/>
                <a:ea typeface="Lato"/>
                <a:cs typeface="Lato"/>
                <a:sym typeface="Lato"/>
              </a:rPr>
              <a:t>Detailed information about the locality.</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Longitude: </a:t>
            </a:r>
            <a:r>
              <a:rPr lang="en-US" sz="2400" b="0" i="0" u="none" strike="noStrike" cap="none" dirty="0">
                <a:solidFill>
                  <a:schemeClr val="tx1"/>
                </a:solidFill>
                <a:latin typeface="Lato"/>
                <a:ea typeface="Lato"/>
                <a:cs typeface="Lato"/>
                <a:sym typeface="Lato"/>
              </a:rPr>
              <a:t>The geographical longitude coordinate of the restaurant.</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Latitude: </a:t>
            </a:r>
            <a:r>
              <a:rPr lang="en-US" sz="2400" b="0" i="0" u="none" strike="noStrike" cap="none" dirty="0">
                <a:solidFill>
                  <a:schemeClr val="tx1"/>
                </a:solidFill>
                <a:latin typeface="Lato"/>
                <a:ea typeface="Lato"/>
                <a:cs typeface="Lato"/>
                <a:sym typeface="Lato"/>
              </a:rPr>
              <a:t>The geographical latitude coordinate of the restaurant.</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Updated_Cuisines: </a:t>
            </a:r>
            <a:r>
              <a:rPr lang="en-US" sz="2400" b="0" i="0" u="none" strike="noStrike" cap="none" dirty="0">
                <a:solidFill>
                  <a:schemeClr val="tx1"/>
                </a:solidFill>
                <a:latin typeface="Lato"/>
                <a:ea typeface="Lato"/>
                <a:cs typeface="Lato"/>
                <a:sym typeface="Lato"/>
              </a:rPr>
              <a:t>The type of cuisine offered by the restaurant.</a:t>
            </a: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Currency: </a:t>
            </a:r>
            <a:r>
              <a:rPr lang="en-US" sz="2400" b="0" i="0" u="none" strike="noStrike" cap="none" dirty="0">
                <a:solidFill>
                  <a:schemeClr val="tx1"/>
                </a:solidFill>
                <a:latin typeface="Lato"/>
                <a:ea typeface="Lato"/>
                <a:cs typeface="Lato"/>
                <a:sym typeface="Lato"/>
              </a:rPr>
              <a:t>The currency used for transactions in the restaurant.</a:t>
            </a:r>
            <a:endParaRPr lang="en-IN" sz="2400" b="0" i="0" u="none" strike="noStrike" cap="none" dirty="0">
              <a:solidFill>
                <a:schemeClr val="tx1"/>
              </a:solidFill>
              <a:latin typeface="Lato"/>
              <a:ea typeface="Lato"/>
              <a:cs typeface="Lato"/>
              <a:sym typeface="Lato"/>
            </a:endParaRPr>
          </a:p>
          <a:p>
            <a:pPr marL="488950" marR="0" lvl="0" indent="-342900" algn="l" rtl="0">
              <a:lnSpc>
                <a:spcPct val="115000"/>
              </a:lnSpc>
              <a:spcBef>
                <a:spcPts val="0"/>
              </a:spcBef>
              <a:spcAft>
                <a:spcPts val="0"/>
              </a:spcAft>
              <a:buClr>
                <a:schemeClr val="tx1"/>
              </a:buClr>
              <a:buSzPts val="1300"/>
              <a:buFont typeface="Arial" panose="020B0604020202020204" pitchFamily="34" charset="0"/>
              <a:buChar char="•"/>
            </a:pPr>
            <a:r>
              <a:rPr lang="en-IN" sz="2400" b="1" dirty="0">
                <a:solidFill>
                  <a:schemeClr val="tx1"/>
                </a:solidFill>
                <a:latin typeface="Lato"/>
                <a:ea typeface="Lato"/>
                <a:cs typeface="Lato"/>
                <a:sym typeface="Lato"/>
              </a:rPr>
              <a:t>Price: </a:t>
            </a:r>
            <a:r>
              <a:rPr lang="en-IN" sz="2400" dirty="0">
                <a:solidFill>
                  <a:schemeClr val="tx1"/>
                </a:solidFill>
                <a:latin typeface="Lato"/>
                <a:ea typeface="Lato"/>
                <a:cs typeface="Lato"/>
                <a:sym typeface="Lato"/>
              </a:rPr>
              <a:t>The cost of two people dining with respective currency symbol.</a:t>
            </a:r>
            <a:endParaRPr lang="en-US" sz="2000" b="1" i="0" u="none" strike="noStrike" cap="none" dirty="0">
              <a:solidFill>
                <a:schemeClr val="tx1"/>
              </a:solidFill>
              <a:latin typeface="Lato"/>
              <a:ea typeface="Lato"/>
              <a:cs typeface="Lato"/>
              <a:sym typeface="Lato"/>
            </a:endParaRPr>
          </a:p>
        </p:txBody>
      </p:sp>
      <p:sp>
        <p:nvSpPr>
          <p:cNvPr id="9" name="Content Placeholder 8">
            <a:extLst>
              <a:ext uri="{FF2B5EF4-FFF2-40B4-BE49-F238E27FC236}">
                <a16:creationId xmlns:a16="http://schemas.microsoft.com/office/drawing/2014/main" id="{BE99B04E-B1D3-BC5A-F05E-63FFE47182AF}"/>
              </a:ext>
            </a:extLst>
          </p:cNvPr>
          <p:cNvSpPr>
            <a:spLocks noGrp="1"/>
          </p:cNvSpPr>
          <p:nvPr>
            <p:ph sz="half" idx="2"/>
          </p:nvPr>
        </p:nvSpPr>
        <p:spPr>
          <a:xfrm>
            <a:off x="6090676" y="995363"/>
            <a:ext cx="5656729" cy="5638800"/>
          </a:xfrm>
        </p:spPr>
        <p:txBody>
          <a:bodyPr>
            <a:normAutofit fontScale="70000" lnSpcReduction="20000"/>
          </a:bodyPr>
          <a:lstStyle/>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Price in USD</a:t>
            </a:r>
            <a:r>
              <a:rPr lang="en-US" sz="2400" b="1" dirty="0">
                <a:solidFill>
                  <a:schemeClr val="tx1"/>
                </a:solidFill>
                <a:latin typeface="Lato"/>
                <a:ea typeface="Lato"/>
                <a:cs typeface="Lato"/>
                <a:sym typeface="Lato"/>
              </a:rPr>
              <a:t>: </a:t>
            </a:r>
            <a:r>
              <a:rPr lang="en-US" sz="2400" dirty="0">
                <a:solidFill>
                  <a:schemeClr val="tx1"/>
                </a:solidFill>
                <a:latin typeface="Lato"/>
                <a:ea typeface="Lato"/>
                <a:cs typeface="Lato"/>
                <a:sym typeface="Lato"/>
              </a:rPr>
              <a:t>The Price has been converted to USD.</a:t>
            </a: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Price in RS</a:t>
            </a:r>
            <a:r>
              <a:rPr lang="en-US" sz="2400" b="1" dirty="0">
                <a:solidFill>
                  <a:schemeClr val="tx1"/>
                </a:solidFill>
                <a:latin typeface="Lato"/>
                <a:ea typeface="Lato"/>
                <a:cs typeface="Lato"/>
                <a:sym typeface="Lato"/>
              </a:rPr>
              <a:t>: </a:t>
            </a:r>
            <a:r>
              <a:rPr lang="en-US" sz="2400" dirty="0">
                <a:solidFill>
                  <a:schemeClr val="tx1"/>
                </a:solidFill>
                <a:latin typeface="Lato"/>
                <a:ea typeface="Lato"/>
                <a:cs typeface="Lato"/>
                <a:sym typeface="Lato"/>
              </a:rPr>
              <a:t>The Price has been converted to INR.</a:t>
            </a:r>
            <a:endParaRPr lang="en-US" sz="2400" b="1" i="0" u="none" strike="noStrike" cap="none" dirty="0">
              <a:solidFill>
                <a:schemeClr val="tx1"/>
              </a:solidFill>
              <a:latin typeface="Lato"/>
              <a:ea typeface="Lato"/>
              <a:cs typeface="Lato"/>
              <a:sym typeface="Lato"/>
            </a:endParaRP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Has_Table_booking: </a:t>
            </a:r>
            <a:r>
              <a:rPr lang="en-US" sz="2400" b="0" i="0" u="none" strike="noStrike" cap="none" dirty="0">
                <a:solidFill>
                  <a:schemeClr val="tx1"/>
                </a:solidFill>
                <a:latin typeface="Lato"/>
                <a:ea typeface="Lato"/>
                <a:cs typeface="Lato"/>
                <a:sym typeface="Lato"/>
              </a:rPr>
              <a:t>Indicates whether the restaurant has a table booking option (Yes/No).</a:t>
            </a: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Has_Online_delivery: </a:t>
            </a:r>
            <a:r>
              <a:rPr lang="en-US" sz="2400" b="0" i="0" u="none" strike="noStrike" cap="none" dirty="0">
                <a:solidFill>
                  <a:schemeClr val="tx1"/>
                </a:solidFill>
                <a:latin typeface="Lato"/>
                <a:ea typeface="Lato"/>
                <a:cs typeface="Lato"/>
                <a:sym typeface="Lato"/>
              </a:rPr>
              <a:t>Indicates whether the restaurant offers online delivery (Yes/No).</a:t>
            </a: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Is_delivering_now: </a:t>
            </a:r>
            <a:r>
              <a:rPr lang="en-US" sz="2400" b="0" i="0" u="none" strike="noStrike" cap="none" dirty="0">
                <a:solidFill>
                  <a:schemeClr val="tx1"/>
                </a:solidFill>
                <a:latin typeface="Lato"/>
                <a:ea typeface="Lato"/>
                <a:cs typeface="Lato"/>
                <a:sym typeface="Lato"/>
              </a:rPr>
              <a:t>Indicates whether the restaurant is currently delivering (Yes/No).</a:t>
            </a: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Switch_to_order_menu: </a:t>
            </a:r>
            <a:r>
              <a:rPr lang="en-US" sz="2400" b="0" i="0" u="none" strike="noStrike" cap="none" dirty="0">
                <a:solidFill>
                  <a:schemeClr val="tx1"/>
                </a:solidFill>
                <a:latin typeface="Lato"/>
                <a:ea typeface="Lato"/>
                <a:cs typeface="Lato"/>
                <a:sym typeface="Lato"/>
              </a:rPr>
              <a:t>Indicates whether users can switch to the order menu (Yes/No).</a:t>
            </a: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Price_range: </a:t>
            </a:r>
            <a:r>
              <a:rPr lang="en-US" sz="2400" b="0" i="0" u="none" strike="noStrike" cap="none" dirty="0">
                <a:solidFill>
                  <a:schemeClr val="tx1"/>
                </a:solidFill>
                <a:latin typeface="Lato"/>
                <a:ea typeface="Lato"/>
                <a:cs typeface="Lato"/>
                <a:sym typeface="Lato"/>
              </a:rPr>
              <a:t>A numeric value indicating the price range category of the restaurant.</a:t>
            </a: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Votes: </a:t>
            </a:r>
            <a:r>
              <a:rPr lang="en-US" sz="2400" b="0" i="0" u="none" strike="noStrike" cap="none" dirty="0">
                <a:solidFill>
                  <a:schemeClr val="tx1"/>
                </a:solidFill>
                <a:latin typeface="Lato"/>
                <a:ea typeface="Lato"/>
                <a:cs typeface="Lato"/>
                <a:sym typeface="Lato"/>
              </a:rPr>
              <a:t>The number of votes or ratings/(feedback) received by the restaurant.</a:t>
            </a:r>
          </a:p>
          <a:p>
            <a:pPr marL="488950" indent="-342900">
              <a:lnSpc>
                <a:spcPct val="115000"/>
              </a:lnSpc>
              <a:spcBef>
                <a:spcPts val="0"/>
              </a:spcBef>
              <a:spcAft>
                <a:spcPts val="0"/>
              </a:spcAft>
              <a:buClr>
                <a:schemeClr val="tx1"/>
              </a:buClr>
              <a:buSzPts val="1300"/>
              <a:buFont typeface="Arial" panose="020B0604020202020204" pitchFamily="34" charset="0"/>
              <a:buChar char="•"/>
            </a:pPr>
            <a:r>
              <a:rPr lang="en-US" sz="2400" b="1" i="0" u="none" strike="noStrike" cap="none" dirty="0">
                <a:solidFill>
                  <a:schemeClr val="tx1"/>
                </a:solidFill>
                <a:latin typeface="Lato"/>
                <a:ea typeface="Lato"/>
                <a:cs typeface="Lato"/>
                <a:sym typeface="Lato"/>
              </a:rPr>
              <a:t>Average_Cost_for_two: </a:t>
            </a:r>
            <a:r>
              <a:rPr lang="en-US" sz="2400" b="0" i="0" u="none" strike="noStrike" cap="none" dirty="0">
                <a:solidFill>
                  <a:schemeClr val="tx1"/>
                </a:solidFill>
                <a:latin typeface="Lato"/>
                <a:ea typeface="Lato"/>
                <a:cs typeface="Lato"/>
                <a:sym typeface="Lato"/>
              </a:rPr>
              <a:t>The average cost for two people dining at the restaurant.</a:t>
            </a:r>
          </a:p>
          <a:p>
            <a:pPr marL="495300" indent="-342900">
              <a:lnSpc>
                <a:spcPct val="115000"/>
              </a:lnSpc>
              <a:spcBef>
                <a:spcPts val="0"/>
              </a:spcBef>
              <a:spcAft>
                <a:spcPts val="0"/>
              </a:spcAft>
              <a:buClr>
                <a:schemeClr val="tx1"/>
              </a:buClr>
              <a:buSzPts val="1200"/>
              <a:buFont typeface="Arial" panose="020B0604020202020204" pitchFamily="34" charset="0"/>
              <a:buChar char="•"/>
            </a:pPr>
            <a:r>
              <a:rPr lang="en-US" sz="2400" b="1" i="0" u="none" strike="noStrike" cap="none" dirty="0">
                <a:solidFill>
                  <a:schemeClr val="tx1"/>
                </a:solidFill>
                <a:latin typeface="Lato"/>
                <a:ea typeface="Lato"/>
                <a:cs typeface="Lato"/>
                <a:sym typeface="Lato"/>
              </a:rPr>
              <a:t>Rating</a:t>
            </a:r>
            <a:r>
              <a:rPr lang="en-US" sz="2000" b="1" i="0" u="none" strike="noStrike" cap="none" dirty="0">
                <a:solidFill>
                  <a:schemeClr val="tx1"/>
                </a:solidFill>
                <a:latin typeface="Lato"/>
                <a:ea typeface="Lato"/>
                <a:cs typeface="Lato"/>
                <a:sym typeface="Lato"/>
              </a:rPr>
              <a:t>: </a:t>
            </a:r>
            <a:r>
              <a:rPr lang="en-US" sz="2000" b="0" i="0" u="none" strike="noStrike" cap="none" dirty="0">
                <a:solidFill>
                  <a:schemeClr val="tx1"/>
                </a:solidFill>
                <a:latin typeface="Lato"/>
                <a:ea typeface="Lato"/>
                <a:cs typeface="Lato"/>
                <a:sym typeface="Lato"/>
              </a:rPr>
              <a:t>The overall rating of the restaurant is based on user reviews.</a:t>
            </a:r>
          </a:p>
          <a:p>
            <a:pPr marL="495300" indent="-342900">
              <a:lnSpc>
                <a:spcPct val="115000"/>
              </a:lnSpc>
              <a:spcBef>
                <a:spcPts val="0"/>
              </a:spcBef>
              <a:spcAft>
                <a:spcPts val="0"/>
              </a:spcAft>
              <a:buClr>
                <a:schemeClr val="tx1"/>
              </a:buClr>
              <a:buSzPts val="1200"/>
              <a:buFont typeface="Arial" panose="020B0604020202020204" pitchFamily="34" charset="0"/>
              <a:buChar char="•"/>
            </a:pPr>
            <a:r>
              <a:rPr lang="en-US" sz="2400" b="1" i="0" u="none" strike="noStrike" cap="none" dirty="0">
                <a:solidFill>
                  <a:schemeClr val="tx1"/>
                </a:solidFill>
                <a:latin typeface="Lato"/>
                <a:ea typeface="Lato"/>
                <a:cs typeface="Lato"/>
                <a:sym typeface="Lato"/>
              </a:rPr>
              <a:t>Updated_Datekey</a:t>
            </a:r>
            <a:r>
              <a:rPr lang="en-US" sz="2000" b="1" i="0" u="none" strike="noStrike" cap="none" dirty="0">
                <a:solidFill>
                  <a:schemeClr val="tx1"/>
                </a:solidFill>
                <a:latin typeface="Lato"/>
                <a:ea typeface="Lato"/>
                <a:cs typeface="Lato"/>
                <a:sym typeface="Lato"/>
              </a:rPr>
              <a:t>_</a:t>
            </a:r>
            <a:r>
              <a:rPr lang="en-US" sz="2400" b="1" i="0" u="none" strike="noStrike" cap="none" dirty="0">
                <a:solidFill>
                  <a:schemeClr val="tx1"/>
                </a:solidFill>
                <a:latin typeface="Lato"/>
                <a:ea typeface="Lato"/>
                <a:cs typeface="Lato"/>
                <a:sym typeface="Lato"/>
              </a:rPr>
              <a:t>opening</a:t>
            </a:r>
            <a:r>
              <a:rPr lang="en-US" sz="2000" b="1" i="0" u="none" strike="noStrike" cap="none" dirty="0">
                <a:solidFill>
                  <a:schemeClr val="tx1"/>
                </a:solidFill>
                <a:latin typeface="Lato"/>
                <a:ea typeface="Lato"/>
                <a:cs typeface="Lato"/>
                <a:sym typeface="Lato"/>
              </a:rPr>
              <a:t>: </a:t>
            </a:r>
            <a:r>
              <a:rPr lang="en-US" sz="2000" b="0" i="0" u="none" strike="noStrike" cap="none" dirty="0">
                <a:solidFill>
                  <a:schemeClr val="tx1"/>
                </a:solidFill>
                <a:latin typeface="Lato"/>
                <a:ea typeface="Lato"/>
                <a:cs typeface="Lato"/>
                <a:sym typeface="Lato"/>
              </a:rPr>
              <a:t>The date when the restaurant was opened.</a:t>
            </a:r>
          </a:p>
          <a:p>
            <a:pPr marL="495300" indent="-342900">
              <a:lnSpc>
                <a:spcPct val="115000"/>
              </a:lnSpc>
              <a:spcBef>
                <a:spcPts val="0"/>
              </a:spcBef>
              <a:spcAft>
                <a:spcPts val="0"/>
              </a:spcAft>
              <a:buClr>
                <a:schemeClr val="tx1"/>
              </a:buClr>
              <a:buSzPts val="1200"/>
              <a:buFont typeface="Arial" panose="020B0604020202020204" pitchFamily="34" charset="0"/>
              <a:buChar char="•"/>
            </a:pPr>
            <a:r>
              <a:rPr lang="en-US" sz="2400" b="1" i="0" u="none" strike="noStrike" cap="none" dirty="0">
                <a:solidFill>
                  <a:schemeClr val="tx1"/>
                </a:solidFill>
                <a:latin typeface="Lato"/>
                <a:ea typeface="Lato"/>
                <a:cs typeface="Lato"/>
                <a:sym typeface="Lato"/>
              </a:rPr>
              <a:t>Year</a:t>
            </a:r>
            <a:r>
              <a:rPr lang="en-US" sz="2400" b="1" dirty="0">
                <a:solidFill>
                  <a:schemeClr val="tx1"/>
                </a:solidFill>
                <a:latin typeface="Lato"/>
                <a:ea typeface="Lato"/>
                <a:cs typeface="Lato"/>
                <a:sym typeface="Lato"/>
              </a:rPr>
              <a:t>s: </a:t>
            </a:r>
            <a:r>
              <a:rPr lang="en-US" sz="2400" dirty="0">
                <a:solidFill>
                  <a:schemeClr val="tx1"/>
                </a:solidFill>
                <a:latin typeface="Lato"/>
                <a:ea typeface="Lato"/>
                <a:cs typeface="Lato"/>
                <a:sym typeface="Lato"/>
              </a:rPr>
              <a:t>The year of restaurant opened.</a:t>
            </a:r>
            <a:endParaRPr lang="en-US" sz="2400" b="1" dirty="0">
              <a:solidFill>
                <a:schemeClr val="tx1"/>
              </a:solidFill>
              <a:latin typeface="Lato"/>
              <a:ea typeface="Lato"/>
              <a:cs typeface="Lato"/>
              <a:sym typeface="Lato"/>
            </a:endParaRPr>
          </a:p>
          <a:p>
            <a:pPr marL="495300" indent="-342900">
              <a:lnSpc>
                <a:spcPct val="115000"/>
              </a:lnSpc>
              <a:spcBef>
                <a:spcPts val="0"/>
              </a:spcBef>
              <a:spcAft>
                <a:spcPts val="0"/>
              </a:spcAft>
              <a:buClr>
                <a:schemeClr val="tx1"/>
              </a:buClr>
              <a:buSzPts val="1200"/>
              <a:buFont typeface="Arial" panose="020B0604020202020204" pitchFamily="34" charset="0"/>
              <a:buChar char="•"/>
            </a:pPr>
            <a:r>
              <a:rPr lang="en-US" sz="2400" b="1" i="0" u="none" strike="noStrike" cap="none" dirty="0">
                <a:solidFill>
                  <a:schemeClr val="tx1"/>
                </a:solidFill>
                <a:latin typeface="Lato"/>
                <a:ea typeface="Lato"/>
                <a:cs typeface="Lato"/>
                <a:sym typeface="Lato"/>
              </a:rPr>
              <a:t>Country: </a:t>
            </a:r>
            <a:r>
              <a:rPr lang="en-US" sz="2400" i="0" u="none" strike="noStrike" cap="none" dirty="0">
                <a:solidFill>
                  <a:schemeClr val="tx1"/>
                </a:solidFill>
                <a:latin typeface="Lato"/>
                <a:ea typeface="Lato"/>
                <a:cs typeface="Lato"/>
                <a:sym typeface="Lato"/>
              </a:rPr>
              <a:t>The country of restaurant located.</a:t>
            </a:r>
            <a:endParaRPr lang="en-US" sz="2400" b="1" i="0" u="none" strike="noStrike" cap="none" dirty="0">
              <a:solidFill>
                <a:schemeClr val="tx1"/>
              </a:solidFill>
              <a:latin typeface="Lato"/>
              <a:ea typeface="Lato"/>
              <a:cs typeface="Lato"/>
              <a:sym typeface="Lato"/>
            </a:endParaRPr>
          </a:p>
          <a:p>
            <a:pPr marL="495300" indent="-342900">
              <a:lnSpc>
                <a:spcPct val="115000"/>
              </a:lnSpc>
              <a:spcBef>
                <a:spcPts val="0"/>
              </a:spcBef>
              <a:spcAft>
                <a:spcPts val="0"/>
              </a:spcAft>
              <a:buClr>
                <a:schemeClr val="tx1"/>
              </a:buClr>
              <a:buSzPts val="1200"/>
              <a:buFont typeface="Arial" panose="020B0604020202020204" pitchFamily="34" charset="0"/>
              <a:buChar char="•"/>
            </a:pPr>
            <a:endParaRPr lang="en-US" sz="2000" b="1" i="0" u="none" strike="noStrike" cap="none" dirty="0">
              <a:solidFill>
                <a:schemeClr val="tx1"/>
              </a:solidFill>
              <a:latin typeface="Lato"/>
              <a:ea typeface="Lato"/>
              <a:cs typeface="Lato"/>
              <a:sym typeface="Lato"/>
            </a:endParaRPr>
          </a:p>
          <a:p>
            <a:pPr marL="495300" indent="-342900">
              <a:lnSpc>
                <a:spcPct val="115000"/>
              </a:lnSpc>
              <a:spcBef>
                <a:spcPts val="0"/>
              </a:spcBef>
              <a:spcAft>
                <a:spcPts val="0"/>
              </a:spcAft>
              <a:buClr>
                <a:schemeClr val="tx1"/>
              </a:buClr>
              <a:buSzPts val="1200"/>
              <a:buFont typeface="Arial" panose="020B0604020202020204" pitchFamily="34" charset="0"/>
              <a:buChar char="•"/>
            </a:pPr>
            <a:endParaRPr lang="en-US" sz="2000" b="0" i="0" u="none" strike="noStrike" cap="none" dirty="0">
              <a:solidFill>
                <a:schemeClr val="tx1"/>
              </a:solidFill>
              <a:latin typeface="Lato"/>
              <a:ea typeface="Lato"/>
              <a:cs typeface="Lato"/>
              <a:sym typeface="Lato"/>
            </a:endParaRPr>
          </a:p>
          <a:p>
            <a:pPr marL="495300" indent="-342900">
              <a:lnSpc>
                <a:spcPct val="115000"/>
              </a:lnSpc>
              <a:spcBef>
                <a:spcPts val="0"/>
              </a:spcBef>
              <a:spcAft>
                <a:spcPts val="0"/>
              </a:spcAft>
              <a:buClr>
                <a:schemeClr val="tx1"/>
              </a:buClr>
              <a:buSzPts val="1200"/>
              <a:buFont typeface="Arial" panose="020B0604020202020204" pitchFamily="34" charset="0"/>
              <a:buChar char="•"/>
            </a:pPr>
            <a:endParaRPr lang="en-IN" sz="2000" b="0" i="0" u="none" strike="noStrike" cap="none" dirty="0">
              <a:solidFill>
                <a:schemeClr val="tx1"/>
              </a:solidFill>
              <a:latin typeface="Lato"/>
              <a:ea typeface="Lato"/>
              <a:cs typeface="Lato"/>
              <a:sym typeface="Lato"/>
            </a:endParaRPr>
          </a:p>
          <a:p>
            <a:pPr marL="495300" indent="-342900">
              <a:lnSpc>
                <a:spcPct val="115000"/>
              </a:lnSpc>
              <a:spcBef>
                <a:spcPts val="0"/>
              </a:spcBef>
              <a:spcAft>
                <a:spcPts val="0"/>
              </a:spcAft>
              <a:buClr>
                <a:schemeClr val="tx1"/>
              </a:buClr>
              <a:buSzPts val="1200"/>
              <a:buFont typeface="Arial" panose="020B0604020202020204" pitchFamily="34" charset="0"/>
              <a:buChar char="•"/>
            </a:pPr>
            <a:endParaRPr lang="en-US" sz="2000" b="0" i="0" u="none" strike="noStrike" cap="none" dirty="0">
              <a:solidFill>
                <a:schemeClr val="tx1"/>
              </a:solidFill>
              <a:latin typeface="Lato"/>
              <a:ea typeface="Lato"/>
              <a:cs typeface="Lato"/>
              <a:sym typeface="Lato"/>
            </a:endParaRPr>
          </a:p>
        </p:txBody>
      </p:sp>
    </p:spTree>
    <p:extLst>
      <p:ext uri="{BB962C8B-B14F-4D97-AF65-F5344CB8AC3E}">
        <p14:creationId xmlns:p14="http://schemas.microsoft.com/office/powerpoint/2010/main" val="307694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E3312C-0056-7ADF-2301-42FF5CA49D6E}"/>
              </a:ext>
            </a:extLst>
          </p:cNvPr>
          <p:cNvSpPr>
            <a:spLocks noGrp="1"/>
          </p:cNvSpPr>
          <p:nvPr>
            <p:ph type="title"/>
          </p:nvPr>
        </p:nvSpPr>
        <p:spPr>
          <a:xfrm>
            <a:off x="913795" y="609600"/>
            <a:ext cx="4147732" cy="1117600"/>
          </a:xfrm>
        </p:spPr>
        <p:txBody>
          <a:bodyPr>
            <a:normAutofit/>
          </a:bodyPr>
          <a:lstStyle/>
          <a:p>
            <a:r>
              <a:rPr lang="en-GB" sz="3200" b="1" dirty="0"/>
              <a:t>Key Statistics from Zomato Global Analysis</a:t>
            </a:r>
            <a:endParaRPr lang="en-IN" sz="3200" b="1" dirty="0"/>
          </a:p>
        </p:txBody>
      </p:sp>
      <p:sp>
        <p:nvSpPr>
          <p:cNvPr id="10" name="Text Placeholder 9">
            <a:extLst>
              <a:ext uri="{FF2B5EF4-FFF2-40B4-BE49-F238E27FC236}">
                <a16:creationId xmlns:a16="http://schemas.microsoft.com/office/drawing/2014/main" id="{BCAB1F5F-EC56-26FE-AC27-1E70A6331182}"/>
              </a:ext>
            </a:extLst>
          </p:cNvPr>
          <p:cNvSpPr>
            <a:spLocks noGrp="1"/>
          </p:cNvSpPr>
          <p:nvPr>
            <p:ph type="body" sz="half" idx="2"/>
          </p:nvPr>
        </p:nvSpPr>
        <p:spPr>
          <a:xfrm>
            <a:off x="913795" y="1976581"/>
            <a:ext cx="4498714" cy="3879273"/>
          </a:xfrm>
        </p:spPr>
        <p:txBody>
          <a:bodyPr>
            <a:normAutofit/>
          </a:bodyPr>
          <a:lstStyle/>
          <a:p>
            <a:pPr marL="285750" indent="-285750" algn="l">
              <a:buFont typeface="Wingdings" panose="05000000000000000000" pitchFamily="2" charset="2"/>
              <a:buChar char="q"/>
            </a:pPr>
            <a:r>
              <a:rPr lang="en-GB" sz="1800" dirty="0"/>
              <a:t>Total Number of Restaurants: 9,551 restaurants from various countries around the world.</a:t>
            </a:r>
          </a:p>
          <a:p>
            <a:pPr marL="285750" indent="-285750" algn="l">
              <a:buFont typeface="Wingdings" panose="05000000000000000000" pitchFamily="2" charset="2"/>
              <a:buChar char="q"/>
            </a:pPr>
            <a:r>
              <a:rPr lang="en-GB" sz="1800" dirty="0"/>
              <a:t>Total Number of Cuisines: 1,825 cuisines from various restaurants across different countries and states.</a:t>
            </a:r>
          </a:p>
          <a:p>
            <a:pPr marL="285750" indent="-285750" algn="l">
              <a:buFont typeface="Wingdings" panose="05000000000000000000" pitchFamily="2" charset="2"/>
              <a:buChar char="q"/>
            </a:pPr>
            <a:r>
              <a:rPr lang="en-GB" sz="1800" dirty="0"/>
              <a:t>Total Number of Cities: 141 cities have been analysed from 15 countries.</a:t>
            </a:r>
          </a:p>
          <a:p>
            <a:pPr marL="285750" indent="-285750" algn="l">
              <a:buFont typeface="Wingdings" panose="05000000000000000000" pitchFamily="2" charset="2"/>
              <a:buChar char="q"/>
            </a:pPr>
            <a:r>
              <a:rPr lang="en-GB" sz="1800" dirty="0"/>
              <a:t>Total Number of Votes: 1,498,645 votes were cast in the review system to generate feedback.</a:t>
            </a:r>
            <a:endParaRPr lang="en-IN" sz="1800" dirty="0"/>
          </a:p>
        </p:txBody>
      </p:sp>
      <p:pic>
        <p:nvPicPr>
          <p:cNvPr id="12" name="Picture 11">
            <a:extLst>
              <a:ext uri="{FF2B5EF4-FFF2-40B4-BE49-F238E27FC236}">
                <a16:creationId xmlns:a16="http://schemas.microsoft.com/office/drawing/2014/main" id="{D876F34C-67FB-DC62-87BC-98E8B9878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945" y="406399"/>
            <a:ext cx="6493163" cy="5966691"/>
          </a:xfrm>
          <a:prstGeom prst="rect">
            <a:avLst/>
          </a:prstGeom>
          <a:ln>
            <a:noFill/>
          </a:ln>
          <a:effectLst>
            <a:softEdge rad="112500"/>
          </a:effectLst>
        </p:spPr>
      </p:pic>
    </p:spTree>
    <p:extLst>
      <p:ext uri="{BB962C8B-B14F-4D97-AF65-F5344CB8AC3E}">
        <p14:creationId xmlns:p14="http://schemas.microsoft.com/office/powerpoint/2010/main" val="215772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AE653-DD1B-C49C-F39E-93E681B88B80}"/>
              </a:ext>
            </a:extLst>
          </p:cNvPr>
          <p:cNvSpPr>
            <a:spLocks noGrp="1"/>
          </p:cNvSpPr>
          <p:nvPr>
            <p:ph type="title"/>
          </p:nvPr>
        </p:nvSpPr>
        <p:spPr>
          <a:xfrm>
            <a:off x="913795" y="129309"/>
            <a:ext cx="5707899" cy="1256145"/>
          </a:xfrm>
        </p:spPr>
        <p:txBody>
          <a:bodyPr/>
          <a:lstStyle/>
          <a:p>
            <a:r>
              <a:rPr lang="en-US" sz="3600" b="1" dirty="0"/>
              <a:t>Data Cleaning and Processing</a:t>
            </a:r>
            <a:endParaRPr lang="en-IN" sz="3600" dirty="0"/>
          </a:p>
        </p:txBody>
      </p:sp>
      <p:pic>
        <p:nvPicPr>
          <p:cNvPr id="10" name="Picture Placeholder 9">
            <a:extLst>
              <a:ext uri="{FF2B5EF4-FFF2-40B4-BE49-F238E27FC236}">
                <a16:creationId xmlns:a16="http://schemas.microsoft.com/office/drawing/2014/main" id="{4738B064-22EC-021B-A055-67471F1C35A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6972" r="26972"/>
          <a:stretch>
            <a:fillRect/>
          </a:stretch>
        </p:blipFill>
        <p:spPr>
          <a:xfrm>
            <a:off x="7747351" y="665019"/>
            <a:ext cx="3275751" cy="491282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7" name="Text Placeholder 6">
            <a:extLst>
              <a:ext uri="{FF2B5EF4-FFF2-40B4-BE49-F238E27FC236}">
                <a16:creationId xmlns:a16="http://schemas.microsoft.com/office/drawing/2014/main" id="{A8CAF6F5-9465-DEDB-4975-30176CD47AC0}"/>
              </a:ext>
            </a:extLst>
          </p:cNvPr>
          <p:cNvSpPr>
            <a:spLocks noGrp="1"/>
          </p:cNvSpPr>
          <p:nvPr>
            <p:ph type="body" sz="half" idx="2"/>
          </p:nvPr>
        </p:nvSpPr>
        <p:spPr>
          <a:xfrm>
            <a:off x="598093" y="1671782"/>
            <a:ext cx="6541616" cy="4728095"/>
          </a:xfrm>
        </p:spPr>
        <p:txBody>
          <a:bodyPr>
            <a:normAutofit/>
          </a:bodyPr>
          <a:lstStyle/>
          <a:p>
            <a:pPr marL="285750" indent="-285750" algn="l">
              <a:buFont typeface="Arial" panose="020B0604020202020204" pitchFamily="34" charset="0"/>
              <a:buChar char="•"/>
            </a:pPr>
            <a:r>
              <a:rPr lang="en-GB" sz="2000" dirty="0"/>
              <a:t>Treated the missing values in the 'Cuisines' column for the USA.</a:t>
            </a:r>
          </a:p>
          <a:p>
            <a:pPr marL="285750" indent="-285750" algn="l">
              <a:buFont typeface="Arial" panose="020B0604020202020204" pitchFamily="34" charset="0"/>
              <a:buChar char="•"/>
            </a:pPr>
            <a:r>
              <a:rPr lang="en-GB" sz="2000" dirty="0"/>
              <a:t>Standardized the date format.</a:t>
            </a:r>
          </a:p>
          <a:p>
            <a:pPr marL="285750" indent="-285750" algn="l">
              <a:buFont typeface="Arial" panose="020B0604020202020204" pitchFamily="34" charset="0"/>
              <a:buChar char="•"/>
            </a:pPr>
            <a:r>
              <a:rPr lang="en-GB" sz="2000" dirty="0"/>
              <a:t>Processed various currencies and converted them into INR and USD for comparison.</a:t>
            </a:r>
          </a:p>
          <a:p>
            <a:pPr marL="285750" indent="-285750" algn="l">
              <a:buFont typeface="Arial" panose="020B0604020202020204" pitchFamily="34" charset="0"/>
              <a:buChar char="•"/>
            </a:pPr>
            <a:r>
              <a:rPr lang="en-GB" sz="2000" dirty="0"/>
              <a:t>Created new columns for year, month, and quarter from the date for better visualization.</a:t>
            </a:r>
          </a:p>
          <a:p>
            <a:pPr marL="285750" indent="-285750" algn="l">
              <a:buFont typeface="Arial" panose="020B0604020202020204" pitchFamily="34" charset="0"/>
              <a:buChar char="•"/>
            </a:pPr>
            <a:r>
              <a:rPr lang="en-GB" sz="2000" dirty="0"/>
              <a:t>Merged the respective currency with its associated cost using string operations.</a:t>
            </a:r>
          </a:p>
          <a:p>
            <a:pPr marL="285750" indent="-285750" algn="l">
              <a:buFont typeface="Arial" panose="020B0604020202020204" pitchFamily="34" charset="0"/>
              <a:buChar char="•"/>
            </a:pPr>
            <a:r>
              <a:rPr lang="en-GB" sz="2000" dirty="0"/>
              <a:t>Used LOOKUP functions to fetch the appropriate country codes.</a:t>
            </a:r>
            <a:endParaRPr lang="en-IN" sz="2000" dirty="0"/>
          </a:p>
        </p:txBody>
      </p:sp>
    </p:spTree>
    <p:extLst>
      <p:ext uri="{BB962C8B-B14F-4D97-AF65-F5344CB8AC3E}">
        <p14:creationId xmlns:p14="http://schemas.microsoft.com/office/powerpoint/2010/main" val="122664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05E4-1693-2305-D090-8FEAA23A4510}"/>
              </a:ext>
            </a:extLst>
          </p:cNvPr>
          <p:cNvSpPr>
            <a:spLocks noGrp="1"/>
          </p:cNvSpPr>
          <p:nvPr>
            <p:ph type="title"/>
          </p:nvPr>
        </p:nvSpPr>
        <p:spPr>
          <a:xfrm>
            <a:off x="424874" y="152401"/>
            <a:ext cx="2863272" cy="582705"/>
          </a:xfrm>
        </p:spPr>
        <p:txBody>
          <a:bodyPr/>
          <a:lstStyle/>
          <a:p>
            <a:r>
              <a:rPr lang="en-US" b="1" dirty="0"/>
              <a:t>Methodology</a:t>
            </a:r>
            <a:endParaRPr lang="en-IN" dirty="0"/>
          </a:p>
        </p:txBody>
      </p:sp>
      <p:pic>
        <p:nvPicPr>
          <p:cNvPr id="6" name="Picture Placeholder 5">
            <a:extLst>
              <a:ext uri="{FF2B5EF4-FFF2-40B4-BE49-F238E27FC236}">
                <a16:creationId xmlns:a16="http://schemas.microsoft.com/office/drawing/2014/main" id="{9C0843F7-17A0-645D-FB95-7AF305EF508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7993" r="27993"/>
          <a:stretch>
            <a:fillRect/>
          </a:stretch>
        </p:blipFill>
        <p:spPr>
          <a:xfrm>
            <a:off x="7804728" y="643630"/>
            <a:ext cx="3749964" cy="491282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2EFFE6C7-5C9B-C706-2225-901A4AF0761F}"/>
              </a:ext>
            </a:extLst>
          </p:cNvPr>
          <p:cNvSpPr>
            <a:spLocks noGrp="1"/>
          </p:cNvSpPr>
          <p:nvPr>
            <p:ph type="body" sz="half" idx="2"/>
          </p:nvPr>
        </p:nvSpPr>
        <p:spPr>
          <a:xfrm>
            <a:off x="424874" y="735106"/>
            <a:ext cx="6854468" cy="5721111"/>
          </a:xfrm>
        </p:spPr>
        <p:txBody>
          <a:bodyPr>
            <a:normAutofit fontScale="92500"/>
          </a:bodyPr>
          <a:lstStyle/>
          <a:p>
            <a:pPr marL="285750" indent="-285750" algn="l">
              <a:buFont typeface="Wingdings" panose="05000000000000000000" pitchFamily="2" charset="2"/>
              <a:buChar char="ü"/>
            </a:pPr>
            <a:r>
              <a:rPr lang="en-US" sz="2200" b="1" dirty="0"/>
              <a:t>Missing value treatment</a:t>
            </a:r>
            <a:r>
              <a:rPr lang="en-US" sz="2000" b="1" dirty="0"/>
              <a:t>:- </a:t>
            </a:r>
            <a:r>
              <a:rPr lang="en-US" sz="2000" dirty="0"/>
              <a:t>Using pivot table, Taking top 5 Cuisines count , Sorting in Descending order, ISBLANK function, IF function.</a:t>
            </a:r>
          </a:p>
          <a:p>
            <a:pPr marL="285750" indent="-285750" algn="l">
              <a:buFont typeface="Wingdings" panose="05000000000000000000" pitchFamily="2" charset="2"/>
              <a:buChar char="ü"/>
            </a:pPr>
            <a:r>
              <a:rPr lang="en-US" sz="2400" b="1" dirty="0"/>
              <a:t>Data Enrichment</a:t>
            </a:r>
            <a:r>
              <a:rPr lang="en-US" sz="2000" b="1" dirty="0"/>
              <a:t>:- </a:t>
            </a:r>
            <a:r>
              <a:rPr lang="en-US" sz="2000" dirty="0"/>
              <a:t>Enhanced the data set with additional variables using VLOOKUP, MID, FIND, CONCAT, TEXT, DATEVALUE, SUBSTITUTE, YEAR, MONTH, ROUNDUP and connecting tables to cross reference with original data source.</a:t>
            </a:r>
          </a:p>
          <a:p>
            <a:pPr marL="285750" indent="-285750" algn="l">
              <a:buFont typeface="Wingdings" panose="05000000000000000000" pitchFamily="2" charset="2"/>
              <a:buChar char="ü"/>
            </a:pPr>
            <a:r>
              <a:rPr lang="en-US" sz="2400" b="1" dirty="0"/>
              <a:t>Descriptive Analysis</a:t>
            </a:r>
            <a:r>
              <a:rPr lang="en-US" sz="2000" b="1" dirty="0"/>
              <a:t>:- </a:t>
            </a:r>
            <a:r>
              <a:rPr lang="en-US" sz="2000" dirty="0"/>
              <a:t>Employed Pivot tables for summarizing key metrices, conditional aggregational functions and normal excel functions (count, if, etc.) for analyzing objective questions.</a:t>
            </a:r>
          </a:p>
          <a:p>
            <a:pPr marL="285750" indent="-285750" algn="l">
              <a:buFont typeface="Wingdings" panose="05000000000000000000" pitchFamily="2" charset="2"/>
              <a:buChar char="ü"/>
            </a:pPr>
            <a:r>
              <a:rPr lang="en-IN" sz="2200" b="1" dirty="0"/>
              <a:t>Executive Segmentations</a:t>
            </a:r>
            <a:r>
              <a:rPr lang="en-IN" sz="2000" b="1" dirty="0"/>
              <a:t>:- </a:t>
            </a:r>
            <a:r>
              <a:rPr lang="en-IN" sz="2000" dirty="0"/>
              <a:t>Applied year and country wise filters to analyse the various outcomes of ratings, prices etc. for different countries at a different timeline.</a:t>
            </a:r>
          </a:p>
          <a:p>
            <a:pPr marL="285750" indent="-285750" algn="l">
              <a:buFont typeface="Wingdings" panose="05000000000000000000" pitchFamily="2" charset="2"/>
              <a:buChar char="ü"/>
            </a:pPr>
            <a:r>
              <a:rPr lang="en-IN" sz="2200" b="1" dirty="0"/>
              <a:t>Data Visualization</a:t>
            </a:r>
            <a:r>
              <a:rPr lang="en-IN" sz="2000" b="1" dirty="0"/>
              <a:t>:- </a:t>
            </a:r>
            <a:r>
              <a:rPr lang="en-IN" sz="2000" dirty="0"/>
              <a:t>Created dynamic charts and Dashboard for data representation, enabling interactive data exploration.</a:t>
            </a:r>
            <a:endParaRPr lang="en-IN" sz="2000" b="1" dirty="0"/>
          </a:p>
          <a:p>
            <a:pPr marL="285750" indent="-285750" algn="l">
              <a:buFont typeface="Wingdings" panose="05000000000000000000" pitchFamily="2" charset="2"/>
              <a:buChar char="ü"/>
            </a:pPr>
            <a:endParaRPr lang="en-IN" dirty="0"/>
          </a:p>
        </p:txBody>
      </p:sp>
    </p:spTree>
    <p:extLst>
      <p:ext uri="{BB962C8B-B14F-4D97-AF65-F5344CB8AC3E}">
        <p14:creationId xmlns:p14="http://schemas.microsoft.com/office/powerpoint/2010/main" val="239246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4FA8FE0-5DEE-A74B-C1AD-07E80019B8E0}"/>
              </a:ext>
            </a:extLst>
          </p:cNvPr>
          <p:cNvSpPr>
            <a:spLocks noGrp="1"/>
          </p:cNvSpPr>
          <p:nvPr>
            <p:ph type="title"/>
          </p:nvPr>
        </p:nvSpPr>
        <p:spPr>
          <a:xfrm>
            <a:off x="1980046" y="370634"/>
            <a:ext cx="7385626" cy="738908"/>
          </a:xfrm>
        </p:spPr>
        <p:txBody>
          <a:bodyPr>
            <a:noAutofit/>
          </a:bodyPr>
          <a:lstStyle/>
          <a:p>
            <a:r>
              <a:rPr lang="en-GB" sz="3200" b="1" dirty="0"/>
              <a:t>Annual Restaurant </a:t>
            </a:r>
            <a:r>
              <a:rPr lang="en-GB" sz="3600" b="1" dirty="0"/>
              <a:t>Openings</a:t>
            </a:r>
            <a:r>
              <a:rPr lang="en-GB" sz="3200" b="1" dirty="0"/>
              <a:t> by Year</a:t>
            </a:r>
            <a:br>
              <a:rPr lang="en-IN" b="1" dirty="0"/>
            </a:br>
            <a:endParaRPr lang="en-IN" b="1" dirty="0"/>
          </a:p>
        </p:txBody>
      </p:sp>
      <p:sp>
        <p:nvSpPr>
          <p:cNvPr id="4" name="Content Placeholder 3">
            <a:extLst>
              <a:ext uri="{FF2B5EF4-FFF2-40B4-BE49-F238E27FC236}">
                <a16:creationId xmlns:a16="http://schemas.microsoft.com/office/drawing/2014/main" id="{82E18AA7-115A-4CFC-CA72-9838C050A6BD}"/>
              </a:ext>
            </a:extLst>
          </p:cNvPr>
          <p:cNvSpPr>
            <a:spLocks noGrp="1"/>
          </p:cNvSpPr>
          <p:nvPr>
            <p:ph type="body" sz="half" idx="2"/>
          </p:nvPr>
        </p:nvSpPr>
        <p:spPr>
          <a:xfrm>
            <a:off x="761394" y="1772805"/>
            <a:ext cx="5744181" cy="2826904"/>
          </a:xfrm>
        </p:spPr>
        <p:txBody>
          <a:bodyPr>
            <a:noAutofit/>
          </a:bodyPr>
          <a:lstStyle/>
          <a:p>
            <a:pPr marL="285750" indent="-285750" algn="just">
              <a:buFont typeface="Arial" panose="020B0604020202020204" pitchFamily="34" charset="0"/>
              <a:buChar char="•"/>
            </a:pPr>
            <a:r>
              <a:rPr lang="en-GB" sz="2400" dirty="0"/>
              <a:t>The highest number of restaurants opened in the year 2018, followed by 2011 and 2017. </a:t>
            </a:r>
          </a:p>
          <a:p>
            <a:pPr marL="285750" indent="-285750" algn="just">
              <a:buFont typeface="Arial" panose="020B0604020202020204" pitchFamily="34" charset="0"/>
              <a:buChar char="•"/>
            </a:pPr>
            <a:r>
              <a:rPr lang="en-GB" sz="2400" dirty="0"/>
              <a:t>After 2011, there was a drop in the number of openings, followed by another drop in 2015, after which the number began to rise consistently.</a:t>
            </a:r>
            <a:endParaRPr lang="en-IN" sz="2400" dirty="0"/>
          </a:p>
        </p:txBody>
      </p:sp>
      <p:graphicFrame>
        <p:nvGraphicFramePr>
          <p:cNvPr id="3" name="Chart 2">
            <a:extLst>
              <a:ext uri="{FF2B5EF4-FFF2-40B4-BE49-F238E27FC236}">
                <a16:creationId xmlns:a16="http://schemas.microsoft.com/office/drawing/2014/main" id="{8125D721-C69B-412B-9A65-E4B32037BDF3}"/>
              </a:ext>
            </a:extLst>
          </p:cNvPr>
          <p:cNvGraphicFramePr>
            <a:graphicFrameLocks/>
          </p:cNvGraphicFramePr>
          <p:nvPr>
            <p:extLst>
              <p:ext uri="{D42A27DB-BD31-4B8C-83A1-F6EECF244321}">
                <p14:modId xmlns:p14="http://schemas.microsoft.com/office/powerpoint/2010/main" val="1971821686"/>
              </p:ext>
            </p:extLst>
          </p:nvPr>
        </p:nvGraphicFramePr>
        <p:xfrm>
          <a:off x="7407974" y="1530062"/>
          <a:ext cx="4201320" cy="35529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5091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F6A6E50-C79E-2C29-74CF-9D23281E2649}"/>
              </a:ext>
            </a:extLst>
          </p:cNvPr>
          <p:cNvSpPr>
            <a:spLocks noGrp="1"/>
          </p:cNvSpPr>
          <p:nvPr>
            <p:ph sz="half" idx="1"/>
          </p:nvPr>
        </p:nvSpPr>
        <p:spPr>
          <a:xfrm>
            <a:off x="646545" y="341460"/>
            <a:ext cx="7241310" cy="5537485"/>
          </a:xfrm>
        </p:spPr>
        <p:txBody>
          <a:bodyPr>
            <a:normAutofit fontScale="92500" lnSpcReduction="10000"/>
          </a:bodyPr>
          <a:lstStyle/>
          <a:p>
            <a:pPr marL="36900" indent="0" algn="ctr">
              <a:buNone/>
            </a:pPr>
            <a:r>
              <a:rPr lang="en-GB" sz="3000" b="1" dirty="0">
                <a:latin typeface="Arial" panose="020B0604020202020204" pitchFamily="34" charset="0"/>
                <a:ea typeface="Arial" panose="020B0604020202020204" pitchFamily="34" charset="0"/>
              </a:rPr>
              <a:t>Restaurant</a:t>
            </a:r>
            <a:r>
              <a:rPr lang="en-GB" sz="2600" b="1" dirty="0">
                <a:latin typeface="Arial" panose="020B0604020202020204" pitchFamily="34" charset="0"/>
                <a:ea typeface="Arial" panose="020B0604020202020204" pitchFamily="34" charset="0"/>
              </a:rPr>
              <a:t> Openings by Country</a:t>
            </a:r>
            <a:endParaRPr lang="en-GB" sz="2600" b="1" dirty="0">
              <a:effectLst/>
              <a:latin typeface="Arial" panose="020B0604020202020204" pitchFamily="34" charset="0"/>
              <a:ea typeface="Arial" panose="020B0604020202020204" pitchFamily="34" charset="0"/>
            </a:endParaRPr>
          </a:p>
          <a:p>
            <a:endParaRPr lang="en-IN" dirty="0"/>
          </a:p>
        </p:txBody>
      </p:sp>
      <p:sp>
        <p:nvSpPr>
          <p:cNvPr id="7" name="Content Placeholder 6">
            <a:extLst>
              <a:ext uri="{FF2B5EF4-FFF2-40B4-BE49-F238E27FC236}">
                <a16:creationId xmlns:a16="http://schemas.microsoft.com/office/drawing/2014/main" id="{AC7C03B1-FECD-274C-9861-65FA185F1E9D}"/>
              </a:ext>
            </a:extLst>
          </p:cNvPr>
          <p:cNvSpPr>
            <a:spLocks noGrp="1"/>
          </p:cNvSpPr>
          <p:nvPr>
            <p:ph sz="half" idx="2"/>
          </p:nvPr>
        </p:nvSpPr>
        <p:spPr>
          <a:xfrm>
            <a:off x="7887855" y="1158877"/>
            <a:ext cx="3379702" cy="4720068"/>
          </a:xfrm>
        </p:spPr>
        <p:txBody>
          <a:bodyPr>
            <a:normAutofit fontScale="92500" lnSpcReduction="10000"/>
          </a:bodyPr>
          <a:lstStyle/>
          <a:p>
            <a:pPr marL="285750" indent="-285750">
              <a:buFont typeface="Arial" panose="020B0604020202020204" pitchFamily="34" charset="0"/>
              <a:buChar char="•"/>
            </a:pPr>
            <a:r>
              <a:rPr lang="en-US" dirty="0"/>
              <a:t>Chart displays the number of restaurants in each country of the dataset.</a:t>
            </a:r>
          </a:p>
          <a:p>
            <a:pPr marL="285750" indent="-285750">
              <a:buFont typeface="Arial" panose="020B0604020202020204" pitchFamily="34" charset="0"/>
              <a:buChar char="•"/>
            </a:pPr>
            <a:r>
              <a:rPr lang="en-US" dirty="0"/>
              <a:t>India is having the highest number of restaurants i.e. 8652 </a:t>
            </a:r>
          </a:p>
          <a:p>
            <a:pPr marL="285750" indent="-285750">
              <a:buFont typeface="Arial" panose="020B0604020202020204" pitchFamily="34" charset="0"/>
              <a:buChar char="•"/>
            </a:pPr>
            <a:r>
              <a:rPr lang="en-US" dirty="0"/>
              <a:t>Second place is occupied by USA with 434 restaurants.</a:t>
            </a:r>
          </a:p>
          <a:p>
            <a:pPr marL="285750" indent="-285750">
              <a:buFont typeface="Arial" panose="020B0604020202020204" pitchFamily="34" charset="0"/>
              <a:buChar char="•"/>
            </a:pPr>
            <a:r>
              <a:rPr lang="en-US" dirty="0"/>
              <a:t>Canada is at the last of the graph indicating least number of restaurants i.e. 4</a:t>
            </a:r>
            <a:endParaRPr lang="en-IN" dirty="0"/>
          </a:p>
          <a:p>
            <a:endParaRPr lang="en-IN" dirty="0"/>
          </a:p>
        </p:txBody>
      </p:sp>
      <p:graphicFrame>
        <p:nvGraphicFramePr>
          <p:cNvPr id="3" name="Chart 2">
            <a:extLst>
              <a:ext uri="{FF2B5EF4-FFF2-40B4-BE49-F238E27FC236}">
                <a16:creationId xmlns:a16="http://schemas.microsoft.com/office/drawing/2014/main" id="{63202269-14F8-48AE-88AB-141EBBA09D73}"/>
              </a:ext>
            </a:extLst>
          </p:cNvPr>
          <p:cNvGraphicFramePr>
            <a:graphicFrameLocks/>
          </p:cNvGraphicFramePr>
          <p:nvPr>
            <p:extLst>
              <p:ext uri="{D42A27DB-BD31-4B8C-83A1-F6EECF244321}">
                <p14:modId xmlns:p14="http://schemas.microsoft.com/office/powerpoint/2010/main" val="1988683403"/>
              </p:ext>
            </p:extLst>
          </p:nvPr>
        </p:nvGraphicFramePr>
        <p:xfrm>
          <a:off x="1263099" y="1263390"/>
          <a:ext cx="5881771" cy="44023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748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{80D91DA4-55BD-4D48-B4C3-54C69965EC21}tf12214701_win32</Template>
  <TotalTime>1020</TotalTime>
  <Words>1704</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Goudy Old Style</vt:lpstr>
      <vt:lpstr>Lato</vt:lpstr>
      <vt:lpstr>Wingdings</vt:lpstr>
      <vt:lpstr>Wingdings 2</vt:lpstr>
      <vt:lpstr>SlateVTI</vt:lpstr>
      <vt:lpstr>Zomato Restaurant Analysis</vt:lpstr>
      <vt:lpstr>Introduction to Zomato</vt:lpstr>
      <vt:lpstr>Project Aim</vt:lpstr>
      <vt:lpstr>Data Overview</vt:lpstr>
      <vt:lpstr>Key Statistics from Zomato Global Analysis</vt:lpstr>
      <vt:lpstr>Data Cleaning and Processing</vt:lpstr>
      <vt:lpstr>Methodology</vt:lpstr>
      <vt:lpstr>Annual Restaurant Openings by Year </vt:lpstr>
      <vt:lpstr>PowerPoint Presentation</vt:lpstr>
      <vt:lpstr>Average Number of Voters per Restaurant by Country</vt:lpstr>
      <vt:lpstr>Country-wise Expenditure Analysis</vt:lpstr>
      <vt:lpstr>Top Cities for New Restaurant Openings Based on Ratings, Expenditure, and Voter Engagement</vt:lpstr>
      <vt:lpstr>Top 10 Cuisines Across All Countries</vt:lpstr>
      <vt:lpstr>Current Restaurant Ratings by Country </vt:lpstr>
      <vt:lpstr>Distribution of Restaurant Price Ranges Across Countries </vt:lpstr>
      <vt:lpstr>Table Booking Recommendations from Country-wide Data</vt:lpstr>
      <vt:lpstr>Online Delivery Recommendations from Country-wide Data</vt:lpstr>
      <vt:lpstr>Dashboard</vt:lpstr>
      <vt:lpstr>Country Recommendations Based on Key Criteria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Saran Arun Yogan</dc:creator>
  <cp:lastModifiedBy>Saran Arun Yogan</cp:lastModifiedBy>
  <cp:revision>5</cp:revision>
  <dcterms:created xsi:type="dcterms:W3CDTF">2024-08-13T14:45:26Z</dcterms:created>
  <dcterms:modified xsi:type="dcterms:W3CDTF">2024-08-29T14:12:41Z</dcterms:modified>
</cp:coreProperties>
</file>