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94" r:id="rId4"/>
    <p:sldId id="290" r:id="rId5"/>
    <p:sldId id="293" r:id="rId6"/>
    <p:sldId id="292" r:id="rId7"/>
    <p:sldId id="291" r:id="rId8"/>
    <p:sldId id="296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81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46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2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Information, Issues, and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I’m an Electrical Engineer, with virtually no formal computer science education.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I’ve been developing websites personally and for non-profits for ~25 years.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 speak about 25 languages, which doesn’t mean much in today’s environment.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I’ve seen many changes to the web...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Changes in browser capability, technology advances, bandwidth increase, and many development tools that have come and gone.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 the glitz and glamor has changed a lot, as well as the path to getting there, the underlying technology has not – still HTML, CSS, and JavaScript.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a fan of the current flow for website development using large tools sets to “compile” a site for deployment – making a mountain out of a molehill.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9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access to information.</a:t>
            </a:r>
          </a:p>
          <a:p>
            <a:pPr lvl="1"/>
            <a:r>
              <a:rPr lang="en-US" dirty="0" smtClean="0"/>
              <a:t>Users access with their browser of choice on platform of choice – user centric.</a:t>
            </a:r>
          </a:p>
          <a:p>
            <a:r>
              <a:rPr lang="en-US" dirty="0" smtClean="0"/>
              <a:t>A single source of information.</a:t>
            </a:r>
          </a:p>
          <a:p>
            <a:pPr lvl="1"/>
            <a:r>
              <a:rPr lang="en-US" dirty="0" smtClean="0"/>
              <a:t>Offers version control as everyone sees the same source – no one out of date.</a:t>
            </a:r>
          </a:p>
          <a:p>
            <a:r>
              <a:rPr lang="en-US" dirty="0" smtClean="0"/>
              <a:t>Organized and authenticated access.</a:t>
            </a:r>
          </a:p>
          <a:p>
            <a:pPr lvl="1"/>
            <a:r>
              <a:rPr lang="en-US" dirty="0" smtClean="0"/>
              <a:t>Structured data with per user authentication limits access to specific information.</a:t>
            </a:r>
          </a:p>
          <a:p>
            <a:pPr lvl="1"/>
            <a:r>
              <a:rPr lang="en-US" dirty="0" smtClean="0"/>
              <a:t>Per user edit control as well – never open to the world.</a:t>
            </a:r>
          </a:p>
          <a:p>
            <a:r>
              <a:rPr lang="en-US" dirty="0" smtClean="0"/>
              <a:t>Separate structure (HTML), style (CSS), and data.</a:t>
            </a:r>
          </a:p>
          <a:p>
            <a:pPr lvl="1"/>
            <a:r>
              <a:rPr lang="en-US" dirty="0" smtClean="0"/>
              <a:t>If you do not partition these as independent entities, you’re doing it wrong.</a:t>
            </a:r>
          </a:p>
          <a:p>
            <a:pPr lvl="1"/>
            <a:r>
              <a:rPr lang="en-US" dirty="0" smtClean="0"/>
              <a:t>Big impact on maintenance.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6041362"/>
            <a:ext cx="859666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 smtClean="0">
                <a:solidFill>
                  <a:srgbClr val="00B0F0"/>
                </a:solidFill>
              </a:rPr>
              <a:t>In the end, it all boils down </a:t>
            </a:r>
            <a:r>
              <a:rPr lang="en-US" dirty="0">
                <a:solidFill>
                  <a:srgbClr val="00B0F0"/>
                </a:solidFill>
              </a:rPr>
              <a:t>to  HTML, CSS, and </a:t>
            </a:r>
            <a:r>
              <a:rPr lang="en-US" dirty="0" smtClean="0">
                <a:solidFill>
                  <a:srgbClr val="00B0F0"/>
                </a:solidFill>
              </a:rPr>
              <a:t>JavaScript!</a:t>
            </a:r>
          </a:p>
        </p:txBody>
      </p:sp>
    </p:spTree>
    <p:extLst>
      <p:ext uri="{BB962C8B-B14F-4D97-AF65-F5344CB8AC3E}">
        <p14:creationId xmlns:p14="http://schemas.microsoft.com/office/powerpoint/2010/main" val="128414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started with NCSA Mosaic browser, which ran on Linux, MS Windows, and Mac operating systems.</a:t>
            </a:r>
          </a:p>
          <a:p>
            <a:r>
              <a:rPr lang="en-US" dirty="0" smtClean="0"/>
              <a:t>Proliferated into many agents on many different platforms, often 	</a:t>
            </a:r>
          </a:p>
          <a:p>
            <a:pPr lvl="1"/>
            <a:r>
              <a:rPr lang="en-US" dirty="0" smtClean="0"/>
              <a:t>Without support across different platforms.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rampant </a:t>
            </a:r>
            <a:r>
              <a:rPr lang="en-US" dirty="0"/>
              <a:t>bugs and </a:t>
            </a:r>
            <a:r>
              <a:rPr lang="en-US" dirty="0" smtClean="0"/>
              <a:t>very poor compatibility.</a:t>
            </a:r>
          </a:p>
          <a:p>
            <a:r>
              <a:rPr lang="en-US" dirty="0" smtClean="0"/>
              <a:t>Modern Browser Era… (last 8-10 years)</a:t>
            </a:r>
          </a:p>
          <a:p>
            <a:pPr lvl="1"/>
            <a:r>
              <a:rPr lang="en-US" dirty="0"/>
              <a:t>Chrome, Mozilla Firefox, Opera, Safari 9+, IE11+, Edge</a:t>
            </a:r>
          </a:p>
          <a:p>
            <a:pPr lvl="1"/>
            <a:r>
              <a:rPr lang="en-US" dirty="0" smtClean="0"/>
              <a:t>Built around a new generation rendering engine.</a:t>
            </a:r>
          </a:p>
          <a:p>
            <a:pPr lvl="1"/>
            <a:r>
              <a:rPr lang="en-US" dirty="0" smtClean="0"/>
              <a:t>Much better compatibility and superior client performance.</a:t>
            </a:r>
          </a:p>
          <a:p>
            <a:pPr lvl="1"/>
            <a:r>
              <a:rPr lang="en-US" dirty="0" smtClean="0"/>
              <a:t>ALL support HTML5, CSS3, JavaScript, web sockets, …</a:t>
            </a:r>
          </a:p>
          <a:p>
            <a:r>
              <a:rPr lang="en-US" dirty="0" smtClean="0"/>
              <a:t>Proliferated to plethora of screens because of mobile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95463"/>
          </a:xfrm>
        </p:spPr>
        <p:txBody>
          <a:bodyPr/>
          <a:lstStyle/>
          <a:p>
            <a:r>
              <a:rPr lang="en-US" dirty="0" smtClean="0"/>
              <a:t>&gt;80% </a:t>
            </a:r>
            <a:r>
              <a:rPr lang="en-US" dirty="0" smtClean="0"/>
              <a:t>of views </a:t>
            </a:r>
            <a:r>
              <a:rPr lang="en-US" dirty="0" smtClean="0"/>
              <a:t>on mobile platforms.</a:t>
            </a:r>
          </a:p>
          <a:p>
            <a:r>
              <a:rPr lang="en-US" dirty="0" smtClean="0"/>
              <a:t>&gt;90% market share – Chrome and Safari.</a:t>
            </a:r>
          </a:p>
          <a:p>
            <a:pPr lvl="1"/>
            <a:r>
              <a:rPr lang="en-US" dirty="0" smtClean="0"/>
              <a:t>IE </a:t>
            </a:r>
            <a:r>
              <a:rPr lang="en-US" dirty="0" smtClean="0">
                <a:sym typeface="Wingdings" panose="05000000000000000000" pitchFamily="2" charset="2"/>
              </a:rPr>
              <a:t> Edge  Chrome</a:t>
            </a:r>
          </a:p>
          <a:p>
            <a:r>
              <a:rPr lang="en-US" dirty="0" smtClean="0"/>
              <a:t>Potentially 50% of users lack broadband, especially high-capacity.</a:t>
            </a:r>
          </a:p>
          <a:p>
            <a:pPr lvl="1"/>
            <a:r>
              <a:rPr lang="en-US" dirty="0" smtClean="0"/>
              <a:t>Current web site deployments are leaving this audience behind.</a:t>
            </a:r>
          </a:p>
          <a:p>
            <a:pPr lvl="1"/>
            <a:r>
              <a:rPr lang="en-US" dirty="0" smtClean="0"/>
              <a:t>Need to limit graphics, images, videos, and partition pages.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5856052"/>
            <a:ext cx="8596668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 smtClean="0">
                <a:solidFill>
                  <a:srgbClr val="00B0F0"/>
                </a:solidFill>
              </a:rPr>
              <a:t>Food for though: Which is better, a big flashy show inaccessible to half your audience, or a modest show accessible to all. </a:t>
            </a:r>
          </a:p>
        </p:txBody>
      </p:sp>
    </p:spTree>
    <p:extLst>
      <p:ext uri="{BB962C8B-B14F-4D97-AF65-F5344CB8AC3E}">
        <p14:creationId xmlns:p14="http://schemas.microsoft.com/office/powerpoint/2010/main" val="35089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Myriad of Development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Hand coded HTML and CSS.</a:t>
            </a:r>
          </a:p>
          <a:p>
            <a:pPr lvl="1"/>
            <a:r>
              <a:rPr lang="en-US" dirty="0" smtClean="0"/>
              <a:t>For a basic site, really the cleanest and easiest given a knowledge of the languages.</a:t>
            </a:r>
          </a:p>
          <a:p>
            <a:r>
              <a:rPr lang="en-US" dirty="0" smtClean="0"/>
              <a:t>Template based –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Wix</a:t>
            </a:r>
            <a:r>
              <a:rPr lang="en-US" dirty="0"/>
              <a:t>, 4-square, …</a:t>
            </a:r>
          </a:p>
          <a:p>
            <a:pPr lvl="1"/>
            <a:r>
              <a:rPr lang="en-US" dirty="0" smtClean="0"/>
              <a:t>Fill in the blanks with minimal knowledge.</a:t>
            </a:r>
          </a:p>
          <a:p>
            <a:pPr lvl="1"/>
            <a:r>
              <a:rPr lang="en-US" dirty="0" smtClean="0"/>
              <a:t>Lacks flexibility.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site development costs $1-10K per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Custom template.</a:t>
            </a:r>
          </a:p>
          <a:p>
            <a:pPr lvl="1"/>
            <a:r>
              <a:rPr lang="en-US" dirty="0" smtClean="0"/>
              <a:t>Pricey development – $50K+.</a:t>
            </a:r>
          </a:p>
          <a:p>
            <a:r>
              <a:rPr lang="en-US" dirty="0" smtClean="0"/>
              <a:t>Full custom development.</a:t>
            </a:r>
          </a:p>
          <a:p>
            <a:pPr lvl="1"/>
            <a:r>
              <a:rPr lang="en-US" dirty="0" smtClean="0"/>
              <a:t>Any feature, any capability.</a:t>
            </a:r>
          </a:p>
          <a:p>
            <a:pPr lvl="1"/>
            <a:r>
              <a:rPr lang="en-US" dirty="0" smtClean="0"/>
              <a:t>Hired (multiple) full time staff.</a:t>
            </a:r>
          </a:p>
          <a:p>
            <a:r>
              <a:rPr lang="en-US" dirty="0" smtClean="0"/>
              <a:t>Compiled sites.</a:t>
            </a:r>
          </a:p>
          <a:p>
            <a:pPr lvl="1"/>
            <a:r>
              <a:rPr lang="en-US" dirty="0" smtClean="0"/>
              <a:t>Tool dependent, enormous footprint, bandwidth hogs.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6041362"/>
            <a:ext cx="859666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 smtClean="0">
                <a:solidFill>
                  <a:srgbClr val="00B0F0"/>
                </a:solidFill>
              </a:rPr>
              <a:t>FYI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F0"/>
                </a:solidFill>
              </a:rPr>
              <a:t>Most problematic, biggest cost, and time factor – long term maintenance!</a:t>
            </a:r>
          </a:p>
        </p:txBody>
      </p:sp>
    </p:spTree>
    <p:extLst>
      <p:ext uri="{BB962C8B-B14F-4D97-AF65-F5344CB8AC3E}">
        <p14:creationId xmlns:p14="http://schemas.microsoft.com/office/powerpoint/2010/main" val="28986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year old technology base that hasn’t updated other than code revisions.</a:t>
            </a:r>
          </a:p>
          <a:p>
            <a:pPr lvl="1"/>
            <a:r>
              <a:rPr lang="en-US" dirty="0" smtClean="0"/>
              <a:t>Server side PHP driven design.</a:t>
            </a:r>
          </a:p>
          <a:p>
            <a:r>
              <a:rPr lang="en-US" dirty="0" smtClean="0"/>
              <a:t>30,000+ templates and numerous plugins…</a:t>
            </a:r>
          </a:p>
          <a:p>
            <a:pPr lvl="1"/>
            <a:r>
              <a:rPr lang="en-US" dirty="0" smtClean="0"/>
              <a:t>If you find one that </a:t>
            </a:r>
            <a:r>
              <a:rPr lang="en-US" u="sng" dirty="0" smtClean="0"/>
              <a:t>completely</a:t>
            </a:r>
            <a:r>
              <a:rPr lang="en-US" dirty="0" smtClean="0"/>
              <a:t> meets your needs great, otherwise, good luck trying to make it work.</a:t>
            </a:r>
          </a:p>
          <a:p>
            <a:pPr lvl="1"/>
            <a:r>
              <a:rPr lang="en-US" dirty="0" smtClean="0"/>
              <a:t>Poor quality, poorly organized, lacking version control, contorted and obsolete code bases.</a:t>
            </a:r>
          </a:p>
          <a:p>
            <a:r>
              <a:rPr lang="en-US" dirty="0" smtClean="0"/>
              <a:t>Widespread use for basic sites and blogs.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&amp;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</a:p>
          <a:p>
            <a:pPr lvl="1"/>
            <a:r>
              <a:rPr lang="en-US" dirty="0" smtClean="0"/>
              <a:t>Number of visitors and visits.</a:t>
            </a:r>
          </a:p>
          <a:p>
            <a:pPr lvl="1"/>
            <a:r>
              <a:rPr lang="en-US" dirty="0" smtClean="0"/>
              <a:t>Events – which link clicks.</a:t>
            </a:r>
          </a:p>
          <a:p>
            <a:pPr lvl="1"/>
            <a:r>
              <a:rPr lang="en-US" dirty="0" smtClean="0"/>
              <a:t>Platform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8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w3schools.com</a:t>
            </a:r>
          </a:p>
          <a:p>
            <a:pPr lvl="1"/>
            <a:r>
              <a:rPr lang="en-US" dirty="0" smtClean="0"/>
              <a:t>Training for all basic web technologies – HTML5, CSS3, JavaScript, ...</a:t>
            </a:r>
          </a:p>
          <a:p>
            <a:pPr lvl="1"/>
            <a:r>
              <a:rPr lang="en-US" dirty="0" smtClean="0"/>
              <a:t>Interactive with examples for every step.</a:t>
            </a:r>
          </a:p>
          <a:p>
            <a:r>
              <a:rPr lang="en-US" dirty="0" smtClean="0"/>
              <a:t>Better understanding of </a:t>
            </a:r>
            <a:r>
              <a:rPr lang="en-US" dirty="0"/>
              <a:t>core </a:t>
            </a:r>
            <a:r>
              <a:rPr lang="en-US" dirty="0" smtClean="0"/>
              <a:t>technologies will clarify web operation. </a:t>
            </a:r>
          </a:p>
          <a:p>
            <a:pPr algn="just"/>
            <a:r>
              <a:rPr lang="en-US" u="sng" dirty="0" smtClean="0"/>
              <a:t>J</a:t>
            </a:r>
            <a:r>
              <a:rPr lang="en-US" dirty="0" smtClean="0"/>
              <a:t>ava</a:t>
            </a:r>
            <a:r>
              <a:rPr lang="en-US" u="sng" dirty="0" smtClean="0"/>
              <a:t>S</a:t>
            </a:r>
            <a:r>
              <a:rPr lang="en-US" dirty="0" smtClean="0"/>
              <a:t>cript </a:t>
            </a:r>
            <a:r>
              <a:rPr lang="en-US" u="sng" dirty="0" smtClean="0"/>
              <a:t>C</a:t>
            </a:r>
            <a:r>
              <a:rPr lang="en-US" dirty="0" smtClean="0"/>
              <a:t>onsole  – CTRL+SHIFT+J (==</a:t>
            </a:r>
            <a:r>
              <a:rPr lang="en-US" u="sng" dirty="0" smtClean="0"/>
              <a:t>C</a:t>
            </a:r>
            <a:r>
              <a:rPr lang="en-US" dirty="0" smtClean="0"/>
              <a:t>onsole </a:t>
            </a:r>
            <a:r>
              <a:rPr lang="en-US" u="sng" dirty="0" smtClean="0"/>
              <a:t>S</a:t>
            </a:r>
            <a:r>
              <a:rPr lang="en-US" dirty="0" smtClean="0"/>
              <a:t>cript </a:t>
            </a:r>
            <a:r>
              <a:rPr lang="en-US" u="sng" dirty="0" smtClean="0"/>
              <a:t>J</a:t>
            </a:r>
            <a:r>
              <a:rPr lang="en-US" dirty="0" smtClean="0"/>
              <a:t>ava).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 smtClean="0"/>
              <a:t>Your development friend.</a:t>
            </a:r>
          </a:p>
          <a:p>
            <a:pPr algn="just"/>
            <a:r>
              <a:rPr lang="en-US" dirty="0" smtClean="0"/>
              <a:t>Notepad++</a:t>
            </a:r>
          </a:p>
          <a:p>
            <a:pPr lvl="1" algn="just"/>
            <a:r>
              <a:rPr lang="en-US" dirty="0" smtClean="0"/>
              <a:t>Syntax highlighting text editor.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6041362"/>
            <a:ext cx="9461453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 smtClean="0">
                <a:solidFill>
                  <a:srgbClr val="00B0F0"/>
                </a:solidFill>
              </a:rPr>
              <a:t>Core technologies easy to learn – don’t </a:t>
            </a:r>
            <a:r>
              <a:rPr lang="en-US" dirty="0">
                <a:solidFill>
                  <a:srgbClr val="00B0F0"/>
                </a:solidFill>
              </a:rPr>
              <a:t>confuse “picky syntax” with language </a:t>
            </a:r>
            <a:r>
              <a:rPr lang="en-US" dirty="0" smtClean="0">
                <a:solidFill>
                  <a:srgbClr val="00B0F0"/>
                </a:solidFill>
              </a:rPr>
              <a:t>difficulty!</a:t>
            </a:r>
          </a:p>
        </p:txBody>
      </p:sp>
    </p:spTree>
    <p:extLst>
      <p:ext uri="{BB962C8B-B14F-4D97-AF65-F5344CB8AC3E}">
        <p14:creationId xmlns:p14="http://schemas.microsoft.com/office/powerpoint/2010/main" val="2856739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12368</TotalTime>
  <Words>657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Web Development</vt:lpstr>
      <vt:lpstr>My Background</vt:lpstr>
      <vt:lpstr>Website Principles</vt:lpstr>
      <vt:lpstr>Platform Migration</vt:lpstr>
      <vt:lpstr>Stats</vt:lpstr>
      <vt:lpstr>Myriad of Development Techniques</vt:lpstr>
      <vt:lpstr>Wordpress</vt:lpstr>
      <vt:lpstr>Metrics &amp; Target Audience</vt:lpstr>
      <vt:lpstr>Training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119</cp:revision>
  <dcterms:created xsi:type="dcterms:W3CDTF">2019-02-15T17:34:09Z</dcterms:created>
  <dcterms:modified xsi:type="dcterms:W3CDTF">2019-07-30T02:16:15Z</dcterms:modified>
</cp:coreProperties>
</file>