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Yeseva One" charset="1" panose="00000500000000000000"/>
      <p:regular r:id="rId23"/>
    </p:embeddedFont>
    <p:embeddedFont>
      <p:font typeface="Canva Sans" charset="1" panose="020B0503030501040103"/>
      <p:regular r:id="rId24"/>
    </p:embeddedFont>
    <p:embeddedFont>
      <p:font typeface="Oswald Bold" charset="1" panose="00000800000000000000"/>
      <p:regular r:id="rId25"/>
    </p:embeddedFont>
    <p:embeddedFont>
      <p:font typeface="DM Sans" charset="1" panose="00000000000000000000"/>
      <p:regular r:id="rId26"/>
    </p:embeddedFont>
    <p:embeddedFont>
      <p:font typeface="Times New Roman" charset="1" panose="02030502070405020303"/>
      <p:regular r:id="rId27"/>
    </p:embeddedFont>
    <p:embeddedFont>
      <p:font typeface="DM Sans Bold" charset="1" panose="00000000000000000000"/>
      <p:regular r:id="rId28"/>
    </p:embeddedFont>
    <p:embeddedFont>
      <p:font typeface="DM Sans Italics" charset="1" panose="00000000000000000000"/>
      <p:regular r:id="rId29"/>
    </p:embeddedFont>
    <p:embeddedFont>
      <p:font typeface="Open Sauce" charset="1" panose="00000500000000000000"/>
      <p:regular r:id="rId30"/>
    </p:embeddedFont>
    <p:embeddedFont>
      <p:font typeface="Times New Roman Bold" charset="1" panose="02030802070405020303"/>
      <p:regular r:id="rId31"/>
    </p:embeddedFont>
    <p:embeddedFont>
      <p:font typeface="Oswald" charset="1" panose="00000500000000000000"/>
      <p:regular r:id="rId32"/>
    </p:embeddedFont>
    <p:embeddedFont>
      <p:font typeface="Montserrat Light" charset="1" panose="000004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A8B9B"/>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79819" y="727673"/>
            <a:ext cx="16887322" cy="8772324"/>
            <a:chOff x="0" y="0"/>
            <a:chExt cx="3261217" cy="1694078"/>
          </a:xfrm>
        </p:grpSpPr>
        <p:sp>
          <p:nvSpPr>
            <p:cNvPr name="Freeform 5" id="5"/>
            <p:cNvSpPr/>
            <p:nvPr/>
          </p:nvSpPr>
          <p:spPr>
            <a:xfrm flipH="false" flipV="false" rot="0">
              <a:off x="0" y="0"/>
              <a:ext cx="3261216" cy="1694079"/>
            </a:xfrm>
            <a:custGeom>
              <a:avLst/>
              <a:gdLst/>
              <a:ahLst/>
              <a:cxnLst/>
              <a:rect r="r" b="b" t="t" l="l"/>
              <a:pathLst>
                <a:path h="1694079" w="3261216">
                  <a:moveTo>
                    <a:pt x="0" y="0"/>
                  </a:moveTo>
                  <a:lnTo>
                    <a:pt x="3261216" y="0"/>
                  </a:lnTo>
                  <a:lnTo>
                    <a:pt x="3261216" y="1694079"/>
                  </a:lnTo>
                  <a:lnTo>
                    <a:pt x="0" y="1694079"/>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14300"/>
              <a:ext cx="3261217" cy="1808378"/>
            </a:xfrm>
            <a:prstGeom prst="rect">
              <a:avLst/>
            </a:prstGeom>
          </p:spPr>
          <p:txBody>
            <a:bodyPr anchor="ctr" rtlCol="false" tIns="50800" lIns="50800" bIns="50800" rIns="50800"/>
            <a:lstStyle/>
            <a:p>
              <a:pPr algn="ctr">
                <a:lnSpc>
                  <a:spcPts val="13518"/>
                </a:lnSpc>
              </a:pPr>
              <a:r>
                <a:rPr lang="en-US" sz="10399">
                  <a:solidFill>
                    <a:srgbClr val="000000"/>
                  </a:solidFill>
                  <a:latin typeface="Yeseva One"/>
                  <a:ea typeface="Yeseva One"/>
                  <a:cs typeface="Yeseva One"/>
                  <a:sym typeface="Yeseva One"/>
                </a:rPr>
                <a:t>PRE-OWNED CAR PRICE PREDICTION MODEL</a:t>
              </a:r>
            </a:p>
          </p:txBody>
        </p:sp>
      </p:grpSp>
      <p:sp>
        <p:nvSpPr>
          <p:cNvPr name="TextBox 7" id="7"/>
          <p:cNvSpPr txBox="true"/>
          <p:nvPr/>
        </p:nvSpPr>
        <p:spPr>
          <a:xfrm rot="0">
            <a:off x="10925989" y="8677910"/>
            <a:ext cx="431162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by Data Pioneers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37646" y="3619640"/>
            <a:ext cx="11412708" cy="4586926"/>
          </a:xfrm>
          <a:custGeom>
            <a:avLst/>
            <a:gdLst/>
            <a:ahLst/>
            <a:cxnLst/>
            <a:rect r="r" b="b" t="t" l="l"/>
            <a:pathLst>
              <a:path h="4586926" w="11412708">
                <a:moveTo>
                  <a:pt x="0" y="0"/>
                </a:moveTo>
                <a:lnTo>
                  <a:pt x="11412708" y="0"/>
                </a:lnTo>
                <a:lnTo>
                  <a:pt x="11412708" y="4586925"/>
                </a:lnTo>
                <a:lnTo>
                  <a:pt x="0" y="4586925"/>
                </a:lnTo>
                <a:lnTo>
                  <a:pt x="0" y="0"/>
                </a:lnTo>
                <a:close/>
              </a:path>
            </a:pathLst>
          </a:custGeom>
          <a:blipFill>
            <a:blip r:embed="rId5"/>
            <a:stretch>
              <a:fillRect l="0" t="0" r="0" b="0"/>
            </a:stretch>
          </a:blipFill>
        </p:spPr>
      </p:sp>
      <p:sp>
        <p:nvSpPr>
          <p:cNvPr name="TextBox 6" id="6"/>
          <p:cNvSpPr txBox="true"/>
          <p:nvPr/>
        </p:nvSpPr>
        <p:spPr>
          <a:xfrm rot="0">
            <a:off x="2191002" y="1162050"/>
            <a:ext cx="12962349" cy="1303627"/>
          </a:xfrm>
          <a:prstGeom prst="rect">
            <a:avLst/>
          </a:prstGeom>
        </p:spPr>
        <p:txBody>
          <a:bodyPr anchor="t" rtlCol="false" tIns="0" lIns="0" bIns="0" rIns="0">
            <a:spAutoFit/>
          </a:bodyPr>
          <a:lstStyle/>
          <a:p>
            <a:pPr algn="ctr" marL="0" indent="0" lvl="0">
              <a:lnSpc>
                <a:spcPts val="9903"/>
              </a:lnSpc>
            </a:pPr>
            <a:r>
              <a:rPr lang="en-US" sz="9431" spc="924">
                <a:solidFill>
                  <a:srgbClr val="231F20"/>
                </a:solidFill>
                <a:latin typeface="Oswald Bold"/>
                <a:ea typeface="Oswald Bold"/>
                <a:cs typeface="Oswald Bold"/>
                <a:sym typeface="Oswald Bold"/>
              </a:rPr>
              <a:t>  FRONTEND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A8B9B"/>
        </a:solidFill>
      </p:bgPr>
    </p:bg>
    <p:spTree>
      <p:nvGrpSpPr>
        <p:cNvPr id="1" name=""/>
        <p:cNvGrpSpPr/>
        <p:nvPr/>
      </p:nvGrpSpPr>
      <p:grpSpPr>
        <a:xfrm>
          <a:off x="0" y="0"/>
          <a:ext cx="0" cy="0"/>
          <a:chOff x="0" y="0"/>
          <a:chExt cx="0" cy="0"/>
        </a:xfrm>
      </p:grpSpPr>
      <p:sp>
        <p:nvSpPr>
          <p:cNvPr name="Freeform 2" id="2"/>
          <p:cNvSpPr/>
          <p:nvPr/>
        </p:nvSpPr>
        <p:spPr>
          <a:xfrm flipH="false" flipV="false" rot="0">
            <a:off x="1343549" y="915872"/>
            <a:ext cx="15600902" cy="8455256"/>
          </a:xfrm>
          <a:custGeom>
            <a:avLst/>
            <a:gdLst/>
            <a:ahLst/>
            <a:cxnLst/>
            <a:rect r="r" b="b" t="t" l="l"/>
            <a:pathLst>
              <a:path h="8455256" w="15600902">
                <a:moveTo>
                  <a:pt x="0" y="0"/>
                </a:moveTo>
                <a:lnTo>
                  <a:pt x="15600902" y="0"/>
                </a:lnTo>
                <a:lnTo>
                  <a:pt x="15600902" y="8455256"/>
                </a:lnTo>
                <a:lnTo>
                  <a:pt x="0" y="8455256"/>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6A8B9B"/>
        </a:solidFill>
      </p:bgPr>
    </p:bg>
    <p:spTree>
      <p:nvGrpSpPr>
        <p:cNvPr id="1" name=""/>
        <p:cNvGrpSpPr/>
        <p:nvPr/>
      </p:nvGrpSpPr>
      <p:grpSpPr>
        <a:xfrm>
          <a:off x="0" y="0"/>
          <a:ext cx="0" cy="0"/>
          <a:chOff x="0" y="0"/>
          <a:chExt cx="0" cy="0"/>
        </a:xfrm>
      </p:grpSpPr>
      <p:sp>
        <p:nvSpPr>
          <p:cNvPr name="TextBox 2" id="2"/>
          <p:cNvSpPr txBox="true"/>
          <p:nvPr/>
        </p:nvSpPr>
        <p:spPr>
          <a:xfrm rot="0">
            <a:off x="994509" y="590550"/>
            <a:ext cx="16418711" cy="8255580"/>
          </a:xfrm>
          <a:prstGeom prst="rect">
            <a:avLst/>
          </a:prstGeom>
        </p:spPr>
        <p:txBody>
          <a:bodyPr anchor="t" rtlCol="false" tIns="0" lIns="0" bIns="0" rIns="0">
            <a:spAutoFit/>
          </a:bodyPr>
          <a:lstStyle/>
          <a:p>
            <a:pPr algn="ctr">
              <a:lnSpc>
                <a:spcPts val="11415"/>
              </a:lnSpc>
            </a:pPr>
            <a:r>
              <a:rPr lang="en-US" sz="5707">
                <a:solidFill>
                  <a:srgbClr val="000000"/>
                </a:solidFill>
                <a:latin typeface="Oswald Bold"/>
                <a:ea typeface="Oswald Bold"/>
                <a:cs typeface="Oswald Bold"/>
                <a:sym typeface="Oswald Bold"/>
              </a:rPr>
              <a:t>UI DESIGN</a:t>
            </a:r>
          </a:p>
          <a:p>
            <a:pPr algn="ctr">
              <a:lnSpc>
                <a:spcPts val="8561"/>
              </a:lnSpc>
            </a:pPr>
            <a:r>
              <a:rPr lang="en-US" sz="4280">
                <a:solidFill>
                  <a:srgbClr val="000000"/>
                </a:solidFill>
                <a:latin typeface="Times New Roman Bold"/>
                <a:ea typeface="Times New Roman Bold"/>
                <a:cs typeface="Times New Roman Bold"/>
                <a:sym typeface="Times New Roman Bold"/>
              </a:rPr>
              <a:t>Our visually appealing user-friendly interface allows you to input different features of the vehicle you want to buy.</a:t>
            </a:r>
          </a:p>
          <a:p>
            <a:pPr algn="ctr">
              <a:lnSpc>
                <a:spcPts val="11415"/>
              </a:lnSpc>
            </a:pPr>
            <a:r>
              <a:rPr lang="en-US" sz="5707">
                <a:solidFill>
                  <a:srgbClr val="000000"/>
                </a:solidFill>
                <a:latin typeface="Oswald Bold"/>
                <a:ea typeface="Oswald Bold"/>
                <a:cs typeface="Oswald Bold"/>
                <a:sym typeface="Oswald Bold"/>
              </a:rPr>
              <a:t>INTERACTIVE FEATURES</a:t>
            </a:r>
          </a:p>
          <a:p>
            <a:pPr algn="ctr">
              <a:lnSpc>
                <a:spcPts val="8561"/>
              </a:lnSpc>
            </a:pPr>
            <a:r>
              <a:rPr lang="en-US" sz="4280">
                <a:solidFill>
                  <a:srgbClr val="000000"/>
                </a:solidFill>
                <a:latin typeface="Times New Roman Bold"/>
                <a:ea typeface="Times New Roman Bold"/>
                <a:cs typeface="Times New Roman Bold"/>
                <a:sym typeface="Times New Roman Bold"/>
              </a:rPr>
              <a:t>It includes interactive elements such as suggestions for previously entered data as well as sliders to adjust mileage, vehicle age and kilometers driven.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A8B9B"/>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1427154" y="4145600"/>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A8B9B"/>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28700" y="6447578"/>
            <a:ext cx="3137454" cy="3137454"/>
          </a:xfrm>
          <a:custGeom>
            <a:avLst/>
            <a:gdLst/>
            <a:ahLst/>
            <a:cxnLst/>
            <a:rect r="r" b="b" t="t" l="l"/>
            <a:pathLst>
              <a:path h="3137454" w="3137454">
                <a:moveTo>
                  <a:pt x="0" y="0"/>
                </a:moveTo>
                <a:lnTo>
                  <a:pt x="3137454" y="0"/>
                </a:lnTo>
                <a:lnTo>
                  <a:pt x="3137454" y="3137454"/>
                </a:lnTo>
                <a:lnTo>
                  <a:pt x="0" y="3137454"/>
                </a:lnTo>
                <a:lnTo>
                  <a:pt x="0" y="0"/>
                </a:lnTo>
                <a:close/>
              </a:path>
            </a:pathLst>
          </a:custGeom>
          <a:blipFill>
            <a:blip r:embed="rId4"/>
            <a:stretch>
              <a:fillRect l="0" t="0" r="0" b="0"/>
            </a:stretch>
          </a:blipFill>
        </p:spPr>
      </p:sp>
      <p:sp>
        <p:nvSpPr>
          <p:cNvPr name="TextBox 11" id="11"/>
          <p:cNvSpPr txBox="true"/>
          <p:nvPr/>
        </p:nvSpPr>
        <p:spPr>
          <a:xfrm rot="0">
            <a:off x="5471284" y="2098554"/>
            <a:ext cx="8702259" cy="1525657"/>
          </a:xfrm>
          <a:prstGeom prst="rect">
            <a:avLst/>
          </a:prstGeom>
        </p:spPr>
        <p:txBody>
          <a:bodyPr anchor="t" rtlCol="false" tIns="0" lIns="0" bIns="0" rIns="0">
            <a:spAutoFit/>
          </a:bodyPr>
          <a:lstStyle/>
          <a:p>
            <a:pPr algn="l">
              <a:lnSpc>
                <a:spcPts val="12436"/>
              </a:lnSpc>
            </a:pPr>
            <a:r>
              <a:rPr lang="en-US" sz="9011" spc="883">
                <a:solidFill>
                  <a:srgbClr val="FFFFFF"/>
                </a:solidFill>
                <a:latin typeface="Oswald Bold"/>
                <a:ea typeface="Oswald Bold"/>
                <a:cs typeface="Oswald Bold"/>
                <a:sym typeface="Oswald Bold"/>
              </a:rPr>
              <a:t>INTEGRATION</a:t>
            </a:r>
          </a:p>
        </p:txBody>
      </p:sp>
      <p:sp>
        <p:nvSpPr>
          <p:cNvPr name="TextBox 12" id="12"/>
          <p:cNvSpPr txBox="true"/>
          <p:nvPr/>
        </p:nvSpPr>
        <p:spPr>
          <a:xfrm rot="0">
            <a:off x="2914069" y="4377579"/>
            <a:ext cx="9189674" cy="1668908"/>
          </a:xfrm>
          <a:prstGeom prst="rect">
            <a:avLst/>
          </a:prstGeom>
        </p:spPr>
        <p:txBody>
          <a:bodyPr anchor="t" rtlCol="false" tIns="0" lIns="0" bIns="0" rIns="0">
            <a:spAutoFit/>
          </a:bodyPr>
          <a:lstStyle/>
          <a:p>
            <a:pPr algn="l">
              <a:lnSpc>
                <a:spcPts val="4467"/>
              </a:lnSpc>
            </a:pPr>
            <a:r>
              <a:rPr lang="en-US" sz="3237" spc="317">
                <a:solidFill>
                  <a:srgbClr val="F5FFF5"/>
                </a:solidFill>
                <a:latin typeface="DM Sans"/>
                <a:ea typeface="DM Sans"/>
                <a:cs typeface="DM Sans"/>
                <a:sym typeface="DM Sans"/>
              </a:rPr>
              <a:t>The backend containing the model was integrated with the frontend using the Flask framework.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34514" y="2087506"/>
            <a:ext cx="4946208" cy="3809623"/>
            <a:chOff x="0" y="0"/>
            <a:chExt cx="1814177" cy="1397299"/>
          </a:xfrm>
        </p:grpSpPr>
        <p:sp>
          <p:nvSpPr>
            <p:cNvPr name="Freeform 5" id="5"/>
            <p:cNvSpPr/>
            <p:nvPr/>
          </p:nvSpPr>
          <p:spPr>
            <a:xfrm flipH="false" flipV="false" rot="0">
              <a:off x="0" y="0"/>
              <a:ext cx="1814177" cy="1397299"/>
            </a:xfrm>
            <a:custGeom>
              <a:avLst/>
              <a:gdLst/>
              <a:ahLst/>
              <a:cxnLst/>
              <a:rect r="r" b="b" t="t" l="l"/>
              <a:pathLst>
                <a:path h="1397299" w="1814177">
                  <a:moveTo>
                    <a:pt x="48522" y="0"/>
                  </a:moveTo>
                  <a:lnTo>
                    <a:pt x="1765655" y="0"/>
                  </a:lnTo>
                  <a:cubicBezTo>
                    <a:pt x="1792453" y="0"/>
                    <a:pt x="1814177" y="21724"/>
                    <a:pt x="1814177" y="48522"/>
                  </a:cubicBezTo>
                  <a:lnTo>
                    <a:pt x="1814177" y="1348777"/>
                  </a:lnTo>
                  <a:cubicBezTo>
                    <a:pt x="1814177" y="1375575"/>
                    <a:pt x="1792453" y="1397299"/>
                    <a:pt x="1765655" y="1397299"/>
                  </a:cubicBezTo>
                  <a:lnTo>
                    <a:pt x="48522" y="1397299"/>
                  </a:lnTo>
                  <a:cubicBezTo>
                    <a:pt x="35653" y="1397299"/>
                    <a:pt x="23311" y="1392187"/>
                    <a:pt x="14212" y="1383087"/>
                  </a:cubicBezTo>
                  <a:cubicBezTo>
                    <a:pt x="5112" y="1373987"/>
                    <a:pt x="0" y="1361646"/>
                    <a:pt x="0" y="1348777"/>
                  </a:cubicBezTo>
                  <a:lnTo>
                    <a:pt x="0" y="48522"/>
                  </a:lnTo>
                  <a:cubicBezTo>
                    <a:pt x="0" y="21724"/>
                    <a:pt x="21724" y="0"/>
                    <a:pt x="48522" y="0"/>
                  </a:cubicBezTo>
                  <a:close/>
                </a:path>
              </a:pathLst>
            </a:custGeom>
            <a:solidFill>
              <a:srgbClr val="FFFFFF">
                <a:alpha val="98824"/>
              </a:srgbClr>
            </a:solidFill>
          </p:spPr>
        </p:sp>
        <p:sp>
          <p:nvSpPr>
            <p:cNvPr name="TextBox 6" id="6"/>
            <p:cNvSpPr txBox="true"/>
            <p:nvPr/>
          </p:nvSpPr>
          <p:spPr>
            <a:xfrm>
              <a:off x="0" y="-19050"/>
              <a:ext cx="1814177" cy="1416349"/>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775608" y="6061977"/>
            <a:ext cx="4805114" cy="847111"/>
            <a:chOff x="0" y="0"/>
            <a:chExt cx="1762427" cy="310705"/>
          </a:xfrm>
        </p:grpSpPr>
        <p:sp>
          <p:nvSpPr>
            <p:cNvPr name="Freeform 8" id="8"/>
            <p:cNvSpPr/>
            <p:nvPr/>
          </p:nvSpPr>
          <p:spPr>
            <a:xfrm flipH="false" flipV="false" rot="0">
              <a:off x="0" y="0"/>
              <a:ext cx="1762427" cy="310705"/>
            </a:xfrm>
            <a:custGeom>
              <a:avLst/>
              <a:gdLst/>
              <a:ahLst/>
              <a:cxnLst/>
              <a:rect r="r" b="b" t="t" l="l"/>
              <a:pathLst>
                <a:path h="310705" w="1762427">
                  <a:moveTo>
                    <a:pt x="49947" y="0"/>
                  </a:moveTo>
                  <a:lnTo>
                    <a:pt x="1712480" y="0"/>
                  </a:lnTo>
                  <a:cubicBezTo>
                    <a:pt x="1725726" y="0"/>
                    <a:pt x="1738431" y="5262"/>
                    <a:pt x="1747798" y="14629"/>
                  </a:cubicBezTo>
                  <a:cubicBezTo>
                    <a:pt x="1757164" y="23996"/>
                    <a:pt x="1762427" y="36700"/>
                    <a:pt x="1762427" y="49947"/>
                  </a:cubicBezTo>
                  <a:lnTo>
                    <a:pt x="1762427" y="260758"/>
                  </a:lnTo>
                  <a:cubicBezTo>
                    <a:pt x="1762427" y="274005"/>
                    <a:pt x="1757164" y="286709"/>
                    <a:pt x="1747798" y="296076"/>
                  </a:cubicBezTo>
                  <a:cubicBezTo>
                    <a:pt x="1738431" y="305442"/>
                    <a:pt x="1725726" y="310705"/>
                    <a:pt x="1712480" y="310705"/>
                  </a:cubicBezTo>
                  <a:lnTo>
                    <a:pt x="49947" y="310705"/>
                  </a:lnTo>
                  <a:cubicBezTo>
                    <a:pt x="36700" y="310705"/>
                    <a:pt x="23996" y="305442"/>
                    <a:pt x="14629" y="296076"/>
                  </a:cubicBezTo>
                  <a:cubicBezTo>
                    <a:pt x="5262" y="286709"/>
                    <a:pt x="0" y="274005"/>
                    <a:pt x="0" y="260758"/>
                  </a:cubicBezTo>
                  <a:lnTo>
                    <a:pt x="0" y="49947"/>
                  </a:lnTo>
                  <a:cubicBezTo>
                    <a:pt x="0" y="36700"/>
                    <a:pt x="5262" y="23996"/>
                    <a:pt x="14629" y="14629"/>
                  </a:cubicBezTo>
                  <a:cubicBezTo>
                    <a:pt x="23996" y="5262"/>
                    <a:pt x="36700" y="0"/>
                    <a:pt x="49947" y="0"/>
                  </a:cubicBezTo>
                  <a:close/>
                </a:path>
              </a:pathLst>
            </a:custGeom>
            <a:solidFill>
              <a:srgbClr val="FFFFFF">
                <a:alpha val="98824"/>
              </a:srgbClr>
            </a:solidFill>
          </p:spPr>
        </p:sp>
        <p:sp>
          <p:nvSpPr>
            <p:cNvPr name="TextBox 9" id="9"/>
            <p:cNvSpPr txBox="true"/>
            <p:nvPr/>
          </p:nvSpPr>
          <p:spPr>
            <a:xfrm>
              <a:off x="0" y="-19050"/>
              <a:ext cx="1762427"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6862799" y="3067702"/>
            <a:ext cx="5013167" cy="3936743"/>
            <a:chOff x="0" y="0"/>
            <a:chExt cx="1838736" cy="1443924"/>
          </a:xfrm>
        </p:grpSpPr>
        <p:sp>
          <p:nvSpPr>
            <p:cNvPr name="Freeform 11" id="11"/>
            <p:cNvSpPr/>
            <p:nvPr/>
          </p:nvSpPr>
          <p:spPr>
            <a:xfrm flipH="false" flipV="false" rot="0">
              <a:off x="0" y="0"/>
              <a:ext cx="1838736" cy="1443924"/>
            </a:xfrm>
            <a:custGeom>
              <a:avLst/>
              <a:gdLst/>
              <a:ahLst/>
              <a:cxnLst/>
              <a:rect r="r" b="b" t="t" l="l"/>
              <a:pathLst>
                <a:path h="1443924" w="1838736">
                  <a:moveTo>
                    <a:pt x="47874" y="0"/>
                  </a:moveTo>
                  <a:lnTo>
                    <a:pt x="1790863" y="0"/>
                  </a:lnTo>
                  <a:cubicBezTo>
                    <a:pt x="1803559" y="0"/>
                    <a:pt x="1815736" y="5044"/>
                    <a:pt x="1824715" y="14022"/>
                  </a:cubicBezTo>
                  <a:cubicBezTo>
                    <a:pt x="1833693" y="23000"/>
                    <a:pt x="1838736" y="35177"/>
                    <a:pt x="1838736" y="47874"/>
                  </a:cubicBezTo>
                  <a:lnTo>
                    <a:pt x="1838736" y="1396050"/>
                  </a:lnTo>
                  <a:cubicBezTo>
                    <a:pt x="1838736" y="1408747"/>
                    <a:pt x="1833693" y="1420924"/>
                    <a:pt x="1824715" y="1429902"/>
                  </a:cubicBezTo>
                  <a:cubicBezTo>
                    <a:pt x="1815736" y="1438880"/>
                    <a:pt x="1803559" y="1443924"/>
                    <a:pt x="1790863" y="1443924"/>
                  </a:cubicBezTo>
                  <a:lnTo>
                    <a:pt x="47874" y="1443924"/>
                  </a:lnTo>
                  <a:cubicBezTo>
                    <a:pt x="35177" y="1443924"/>
                    <a:pt x="23000" y="1438880"/>
                    <a:pt x="14022" y="1429902"/>
                  </a:cubicBezTo>
                  <a:cubicBezTo>
                    <a:pt x="5044" y="1420924"/>
                    <a:pt x="0" y="1408747"/>
                    <a:pt x="0" y="1396050"/>
                  </a:cubicBezTo>
                  <a:lnTo>
                    <a:pt x="0" y="47874"/>
                  </a:lnTo>
                  <a:cubicBezTo>
                    <a:pt x="0" y="35177"/>
                    <a:pt x="5044" y="23000"/>
                    <a:pt x="14022" y="14022"/>
                  </a:cubicBezTo>
                  <a:cubicBezTo>
                    <a:pt x="23000" y="5044"/>
                    <a:pt x="35177" y="0"/>
                    <a:pt x="47874" y="0"/>
                  </a:cubicBezTo>
                  <a:close/>
                </a:path>
              </a:pathLst>
            </a:custGeom>
            <a:solidFill>
              <a:srgbClr val="FFFFFF">
                <a:alpha val="98824"/>
              </a:srgbClr>
            </a:solidFill>
          </p:spPr>
        </p:sp>
        <p:sp>
          <p:nvSpPr>
            <p:cNvPr name="TextBox 12" id="12"/>
            <p:cNvSpPr txBox="true"/>
            <p:nvPr/>
          </p:nvSpPr>
          <p:spPr>
            <a:xfrm>
              <a:off x="0" y="-19050"/>
              <a:ext cx="1838736" cy="1462974"/>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6862799" y="7255026"/>
            <a:ext cx="4952432" cy="847111"/>
            <a:chOff x="0" y="0"/>
            <a:chExt cx="1816460" cy="310705"/>
          </a:xfrm>
        </p:grpSpPr>
        <p:sp>
          <p:nvSpPr>
            <p:cNvPr name="Freeform 14" id="14"/>
            <p:cNvSpPr/>
            <p:nvPr/>
          </p:nvSpPr>
          <p:spPr>
            <a:xfrm flipH="false" flipV="false" rot="0">
              <a:off x="0" y="0"/>
              <a:ext cx="1816460" cy="310705"/>
            </a:xfrm>
            <a:custGeom>
              <a:avLst/>
              <a:gdLst/>
              <a:ahLst/>
              <a:cxnLst/>
              <a:rect r="r" b="b" t="t" l="l"/>
              <a:pathLst>
                <a:path h="310705" w="1816460">
                  <a:moveTo>
                    <a:pt x="48461" y="0"/>
                  </a:moveTo>
                  <a:lnTo>
                    <a:pt x="1767999" y="0"/>
                  </a:lnTo>
                  <a:cubicBezTo>
                    <a:pt x="1780852" y="0"/>
                    <a:pt x="1793178" y="5106"/>
                    <a:pt x="1802266" y="14194"/>
                  </a:cubicBezTo>
                  <a:cubicBezTo>
                    <a:pt x="1811354" y="23282"/>
                    <a:pt x="1816460" y="35608"/>
                    <a:pt x="1816460" y="48461"/>
                  </a:cubicBezTo>
                  <a:lnTo>
                    <a:pt x="1816460" y="262244"/>
                  </a:lnTo>
                  <a:cubicBezTo>
                    <a:pt x="1816460" y="275096"/>
                    <a:pt x="1811354" y="287423"/>
                    <a:pt x="1802266" y="296511"/>
                  </a:cubicBezTo>
                  <a:cubicBezTo>
                    <a:pt x="1793178" y="305599"/>
                    <a:pt x="1780852" y="310705"/>
                    <a:pt x="1767999" y="310705"/>
                  </a:cubicBezTo>
                  <a:lnTo>
                    <a:pt x="48461" y="310705"/>
                  </a:lnTo>
                  <a:cubicBezTo>
                    <a:pt x="21697" y="310705"/>
                    <a:pt x="0" y="289008"/>
                    <a:pt x="0" y="262244"/>
                  </a:cubicBezTo>
                  <a:lnTo>
                    <a:pt x="0" y="48461"/>
                  </a:lnTo>
                  <a:cubicBezTo>
                    <a:pt x="0" y="35608"/>
                    <a:pt x="5106" y="23282"/>
                    <a:pt x="14194" y="14194"/>
                  </a:cubicBezTo>
                  <a:cubicBezTo>
                    <a:pt x="23282" y="5106"/>
                    <a:pt x="35608" y="0"/>
                    <a:pt x="48461" y="0"/>
                  </a:cubicBezTo>
                  <a:close/>
                </a:path>
              </a:pathLst>
            </a:custGeom>
            <a:solidFill>
              <a:srgbClr val="FFFFFF">
                <a:alpha val="98824"/>
              </a:srgbClr>
            </a:solidFill>
          </p:spPr>
        </p:sp>
        <p:sp>
          <p:nvSpPr>
            <p:cNvPr name="TextBox 15" id="15"/>
            <p:cNvSpPr txBox="true"/>
            <p:nvPr/>
          </p:nvSpPr>
          <p:spPr>
            <a:xfrm>
              <a:off x="0" y="-19050"/>
              <a:ext cx="1816460"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2533244" y="2001587"/>
            <a:ext cx="4907728" cy="3736647"/>
            <a:chOff x="0" y="0"/>
            <a:chExt cx="1800063" cy="1370533"/>
          </a:xfrm>
        </p:grpSpPr>
        <p:sp>
          <p:nvSpPr>
            <p:cNvPr name="Freeform 17" id="17"/>
            <p:cNvSpPr/>
            <p:nvPr/>
          </p:nvSpPr>
          <p:spPr>
            <a:xfrm flipH="false" flipV="false" rot="0">
              <a:off x="0" y="0"/>
              <a:ext cx="1800063" cy="1370533"/>
            </a:xfrm>
            <a:custGeom>
              <a:avLst/>
              <a:gdLst/>
              <a:ahLst/>
              <a:cxnLst/>
              <a:rect r="r" b="b" t="t" l="l"/>
              <a:pathLst>
                <a:path h="1370533" w="1800063">
                  <a:moveTo>
                    <a:pt x="48902" y="0"/>
                  </a:moveTo>
                  <a:lnTo>
                    <a:pt x="1751161" y="0"/>
                  </a:lnTo>
                  <a:cubicBezTo>
                    <a:pt x="1778169" y="0"/>
                    <a:pt x="1800063" y="21894"/>
                    <a:pt x="1800063" y="48902"/>
                  </a:cubicBezTo>
                  <a:lnTo>
                    <a:pt x="1800063" y="1321630"/>
                  </a:lnTo>
                  <a:cubicBezTo>
                    <a:pt x="1800063" y="1348638"/>
                    <a:pt x="1778169" y="1370533"/>
                    <a:pt x="1751161" y="1370533"/>
                  </a:cubicBezTo>
                  <a:lnTo>
                    <a:pt x="48902" y="1370533"/>
                  </a:lnTo>
                  <a:cubicBezTo>
                    <a:pt x="21894" y="1370533"/>
                    <a:pt x="0" y="1348638"/>
                    <a:pt x="0" y="1321630"/>
                  </a:cubicBezTo>
                  <a:lnTo>
                    <a:pt x="0" y="48902"/>
                  </a:lnTo>
                  <a:cubicBezTo>
                    <a:pt x="0" y="21894"/>
                    <a:pt x="21894" y="0"/>
                    <a:pt x="48902" y="0"/>
                  </a:cubicBezTo>
                  <a:close/>
                </a:path>
              </a:pathLst>
            </a:custGeom>
            <a:solidFill>
              <a:srgbClr val="FFFFFF">
                <a:alpha val="98824"/>
              </a:srgbClr>
            </a:solidFill>
          </p:spPr>
        </p:sp>
        <p:sp>
          <p:nvSpPr>
            <p:cNvPr name="TextBox 18" id="18"/>
            <p:cNvSpPr txBox="true"/>
            <p:nvPr/>
          </p:nvSpPr>
          <p:spPr>
            <a:xfrm>
              <a:off x="0" y="-19050"/>
              <a:ext cx="1800063" cy="1389583"/>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2599892" y="5951145"/>
            <a:ext cx="4774430" cy="847111"/>
            <a:chOff x="0" y="0"/>
            <a:chExt cx="1751172" cy="310705"/>
          </a:xfrm>
        </p:grpSpPr>
        <p:sp>
          <p:nvSpPr>
            <p:cNvPr name="Freeform 20" id="20"/>
            <p:cNvSpPr/>
            <p:nvPr/>
          </p:nvSpPr>
          <p:spPr>
            <a:xfrm flipH="false" flipV="false" rot="0">
              <a:off x="0" y="0"/>
              <a:ext cx="1751172" cy="310705"/>
            </a:xfrm>
            <a:custGeom>
              <a:avLst/>
              <a:gdLst/>
              <a:ahLst/>
              <a:cxnLst/>
              <a:rect r="r" b="b" t="t" l="l"/>
              <a:pathLst>
                <a:path h="310705" w="1751172">
                  <a:moveTo>
                    <a:pt x="50268" y="0"/>
                  </a:moveTo>
                  <a:lnTo>
                    <a:pt x="1700905" y="0"/>
                  </a:lnTo>
                  <a:cubicBezTo>
                    <a:pt x="1728667" y="0"/>
                    <a:pt x="1751172" y="22506"/>
                    <a:pt x="1751172" y="50268"/>
                  </a:cubicBezTo>
                  <a:lnTo>
                    <a:pt x="1751172" y="260437"/>
                  </a:lnTo>
                  <a:cubicBezTo>
                    <a:pt x="1751172" y="273769"/>
                    <a:pt x="1745876" y="286555"/>
                    <a:pt x="1736449" y="295982"/>
                  </a:cubicBezTo>
                  <a:cubicBezTo>
                    <a:pt x="1727022" y="305409"/>
                    <a:pt x="1714236" y="310705"/>
                    <a:pt x="1700905" y="310705"/>
                  </a:cubicBezTo>
                  <a:lnTo>
                    <a:pt x="50268" y="310705"/>
                  </a:lnTo>
                  <a:cubicBezTo>
                    <a:pt x="22506" y="310705"/>
                    <a:pt x="0" y="288199"/>
                    <a:pt x="0" y="260437"/>
                  </a:cubicBezTo>
                  <a:lnTo>
                    <a:pt x="0" y="50268"/>
                  </a:lnTo>
                  <a:cubicBezTo>
                    <a:pt x="0" y="22506"/>
                    <a:pt x="22506" y="0"/>
                    <a:pt x="50268" y="0"/>
                  </a:cubicBezTo>
                  <a:close/>
                </a:path>
              </a:pathLst>
            </a:custGeom>
            <a:solidFill>
              <a:srgbClr val="FFFFFF">
                <a:alpha val="98824"/>
              </a:srgbClr>
            </a:solidFill>
          </p:spPr>
        </p:sp>
        <p:sp>
          <p:nvSpPr>
            <p:cNvPr name="TextBox 21" id="21"/>
            <p:cNvSpPr txBox="true"/>
            <p:nvPr/>
          </p:nvSpPr>
          <p:spPr>
            <a:xfrm>
              <a:off x="0" y="-19050"/>
              <a:ext cx="1751172" cy="329755"/>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566380" y="6232296"/>
            <a:ext cx="3223572"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FLASK FRAMEWORK</a:t>
            </a:r>
          </a:p>
        </p:txBody>
      </p:sp>
      <p:sp>
        <p:nvSpPr>
          <p:cNvPr name="TextBox 24" id="24"/>
          <p:cNvSpPr txBox="true"/>
          <p:nvPr/>
        </p:nvSpPr>
        <p:spPr>
          <a:xfrm rot="0">
            <a:off x="812779" y="2596942"/>
            <a:ext cx="4589678" cy="3141292"/>
          </a:xfrm>
          <a:prstGeom prst="rect">
            <a:avLst/>
          </a:prstGeom>
        </p:spPr>
        <p:txBody>
          <a:bodyPr anchor="t" rtlCol="false" tIns="0" lIns="0" bIns="0" rIns="0">
            <a:spAutoFit/>
          </a:bodyPr>
          <a:lstStyle/>
          <a:p>
            <a:pPr algn="ctr">
              <a:lnSpc>
                <a:spcPts val="4234"/>
              </a:lnSpc>
            </a:pPr>
            <a:r>
              <a:rPr lang="en-US" sz="3024">
                <a:solidFill>
                  <a:srgbClr val="100F0D"/>
                </a:solidFill>
                <a:latin typeface="Montserrat Light"/>
                <a:ea typeface="Montserrat Light"/>
                <a:cs typeface="Montserrat Light"/>
                <a:sym typeface="Montserrat Light"/>
              </a:rPr>
              <a:t>The Flask framework  enables efficient integration of the frontend with the backend model.</a:t>
            </a:r>
          </a:p>
          <a:p>
            <a:pPr algn="ctr">
              <a:lnSpc>
                <a:spcPts val="4234"/>
              </a:lnSpc>
            </a:pPr>
          </a:p>
        </p:txBody>
      </p:sp>
      <p:sp>
        <p:nvSpPr>
          <p:cNvPr name="TextBox 25" id="25"/>
          <p:cNvSpPr txBox="true"/>
          <p:nvPr/>
        </p:nvSpPr>
        <p:spPr>
          <a:xfrm rot="0">
            <a:off x="8091091" y="7425345"/>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API ENDPOINTS</a:t>
            </a:r>
          </a:p>
        </p:txBody>
      </p:sp>
      <p:sp>
        <p:nvSpPr>
          <p:cNvPr name="TextBox 26" id="26"/>
          <p:cNvSpPr txBox="true"/>
          <p:nvPr/>
        </p:nvSpPr>
        <p:spPr>
          <a:xfrm rot="0">
            <a:off x="6957459" y="3474346"/>
            <a:ext cx="4857772" cy="3434742"/>
          </a:xfrm>
          <a:prstGeom prst="rect">
            <a:avLst/>
          </a:prstGeom>
        </p:spPr>
        <p:txBody>
          <a:bodyPr anchor="t" rtlCol="false" tIns="0" lIns="0" bIns="0" rIns="0">
            <a:spAutoFit/>
          </a:bodyPr>
          <a:lstStyle/>
          <a:p>
            <a:pPr algn="ctr">
              <a:lnSpc>
                <a:spcPts val="3972"/>
              </a:lnSpc>
            </a:pPr>
            <a:r>
              <a:rPr lang="en-US" sz="2837">
                <a:solidFill>
                  <a:srgbClr val="100F0D"/>
                </a:solidFill>
                <a:latin typeface="Montserrat Light"/>
                <a:ea typeface="Montserrat Light"/>
                <a:cs typeface="Montserrat Light"/>
                <a:sym typeface="Montserrat Light"/>
              </a:rPr>
              <a:t>API endpoints are defined to handle requests from the frontend, receive user input, process it through the model, and return predictions to the frontend.</a:t>
            </a:r>
          </a:p>
          <a:p>
            <a:pPr algn="ctr">
              <a:lnSpc>
                <a:spcPts val="3972"/>
              </a:lnSpc>
            </a:pPr>
          </a:p>
        </p:txBody>
      </p:sp>
      <p:sp>
        <p:nvSpPr>
          <p:cNvPr name="TextBox 27" id="27"/>
          <p:cNvSpPr txBox="true"/>
          <p:nvPr/>
        </p:nvSpPr>
        <p:spPr>
          <a:xfrm rot="0">
            <a:off x="13708816" y="6121464"/>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DEPLOYMENT</a:t>
            </a:r>
          </a:p>
        </p:txBody>
      </p:sp>
      <p:sp>
        <p:nvSpPr>
          <p:cNvPr name="TextBox 28" id="28"/>
          <p:cNvSpPr txBox="true"/>
          <p:nvPr/>
        </p:nvSpPr>
        <p:spPr>
          <a:xfrm rot="0">
            <a:off x="12573177" y="2039881"/>
            <a:ext cx="4827862" cy="3914722"/>
          </a:xfrm>
          <a:prstGeom prst="rect">
            <a:avLst/>
          </a:prstGeom>
        </p:spPr>
        <p:txBody>
          <a:bodyPr anchor="t" rtlCol="false" tIns="0" lIns="0" bIns="0" rIns="0">
            <a:spAutoFit/>
          </a:bodyPr>
          <a:lstStyle/>
          <a:p>
            <a:pPr algn="ctr">
              <a:lnSpc>
                <a:spcPts val="3957"/>
              </a:lnSpc>
            </a:pPr>
            <a:r>
              <a:rPr lang="en-US" sz="2826">
                <a:solidFill>
                  <a:srgbClr val="100F0D"/>
                </a:solidFill>
                <a:latin typeface="Montserrat Light"/>
                <a:ea typeface="Montserrat Light"/>
                <a:cs typeface="Montserrat Light"/>
                <a:sym typeface="Montserrat Light"/>
              </a:rPr>
              <a:t>The application is deployed on a web server, making it accessible to users through a web browser, allowing for seamless interaction with the price prediction model.</a:t>
            </a:r>
          </a:p>
          <a:p>
            <a:pPr algn="ctr">
              <a:lnSpc>
                <a:spcPts val="3957"/>
              </a:lnSpc>
            </a:pPr>
          </a:p>
        </p:txBody>
      </p:sp>
      <p:sp>
        <p:nvSpPr>
          <p:cNvPr name="Freeform 29" id="29"/>
          <p:cNvSpPr/>
          <p:nvPr/>
        </p:nvSpPr>
        <p:spPr>
          <a:xfrm flipH="true" flipV="false" rot="-8970905">
            <a:off x="5583800" y="6108697"/>
            <a:ext cx="1212205" cy="342448"/>
          </a:xfrm>
          <a:custGeom>
            <a:avLst/>
            <a:gdLst/>
            <a:ahLst/>
            <a:cxnLst/>
            <a:rect r="r" b="b" t="t" l="l"/>
            <a:pathLst>
              <a:path h="342448" w="1212205">
                <a:moveTo>
                  <a:pt x="1212206" y="0"/>
                </a:moveTo>
                <a:lnTo>
                  <a:pt x="0" y="0"/>
                </a:lnTo>
                <a:lnTo>
                  <a:pt x="0" y="342448"/>
                </a:lnTo>
                <a:lnTo>
                  <a:pt x="1212206" y="342448"/>
                </a:lnTo>
                <a:lnTo>
                  <a:pt x="121220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887923">
            <a:off x="-8587117" y="644733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A8B9B"/>
        </a:solidFill>
      </p:bgPr>
    </p:bg>
    <p:spTree>
      <p:nvGrpSpPr>
        <p:cNvPr id="1" name=""/>
        <p:cNvGrpSpPr/>
        <p:nvPr/>
      </p:nvGrpSpPr>
      <p:grpSpPr>
        <a:xfrm>
          <a:off x="0" y="0"/>
          <a:ext cx="0" cy="0"/>
          <a:chOff x="0" y="0"/>
          <a:chExt cx="0" cy="0"/>
        </a:xfrm>
      </p:grpSpPr>
      <p:sp>
        <p:nvSpPr>
          <p:cNvPr name="Freeform 2" id="2"/>
          <p:cNvSpPr/>
          <p:nvPr/>
        </p:nvSpPr>
        <p:spPr>
          <a:xfrm flipH="false" flipV="false" rot="887923">
            <a:off x="-5684664" y="8185137"/>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61367" y="1207516"/>
            <a:ext cx="9537014"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CONCLUSION</a:t>
            </a:r>
          </a:p>
        </p:txBody>
      </p:sp>
      <p:grpSp>
        <p:nvGrpSpPr>
          <p:cNvPr name="Group 5" id="5"/>
          <p:cNvGrpSpPr/>
          <p:nvPr/>
        </p:nvGrpSpPr>
        <p:grpSpPr>
          <a:xfrm rot="0">
            <a:off x="16333169" y="8069439"/>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224419"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1564858" y="3096929"/>
            <a:ext cx="14768311" cy="5487069"/>
          </a:xfrm>
          <a:prstGeom prst="rect">
            <a:avLst/>
          </a:prstGeom>
        </p:spPr>
        <p:txBody>
          <a:bodyPr anchor="t" rtlCol="false" tIns="0" lIns="0" bIns="0" rIns="0">
            <a:spAutoFit/>
          </a:bodyPr>
          <a:lstStyle/>
          <a:p>
            <a:pPr algn="l" marL="798255" indent="-399127" lvl="1">
              <a:lnSpc>
                <a:spcPts val="4806"/>
              </a:lnSpc>
              <a:buFont typeface="Arial"/>
              <a:buChar char="•"/>
            </a:pPr>
            <a:r>
              <a:rPr lang="en-US" sz="3697">
                <a:solidFill>
                  <a:srgbClr val="231F20"/>
                </a:solidFill>
                <a:latin typeface="Open Sauce"/>
                <a:ea typeface="Open Sauce"/>
                <a:cs typeface="Open Sauce"/>
                <a:sym typeface="Open Sauce"/>
              </a:rPr>
              <a:t>Our machine learning model effectively predicts the prices of second-hand cars and accurately captures the intricate patterns and factors influencing car valuations in the Indian market.</a:t>
            </a:r>
          </a:p>
          <a:p>
            <a:pPr algn="l" marL="798255" indent="-399127" lvl="1">
              <a:lnSpc>
                <a:spcPts val="4806"/>
              </a:lnSpc>
              <a:buFont typeface="Arial"/>
              <a:buChar char="•"/>
            </a:pPr>
            <a:r>
              <a:rPr lang="en-US" sz="3697">
                <a:solidFill>
                  <a:srgbClr val="231F20"/>
                </a:solidFill>
                <a:latin typeface="Open Sauce"/>
                <a:ea typeface="Open Sauce"/>
                <a:cs typeface="Open Sauce"/>
                <a:sym typeface="Open Sauce"/>
              </a:rPr>
              <a:t>This application not only demonstrates the practical application of machine learning in real-world scenarios but also provides a valuable tool for both buyers and sellers in the second-hand car market, fostering transparency and informed decision-making.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416119" y="4821179"/>
            <a:ext cx="3145217" cy="3375447"/>
            <a:chOff x="0" y="0"/>
            <a:chExt cx="862412" cy="925540"/>
          </a:xfrm>
        </p:grpSpPr>
        <p:sp>
          <p:nvSpPr>
            <p:cNvPr name="Freeform 6" id="6"/>
            <p:cNvSpPr/>
            <p:nvPr/>
          </p:nvSpPr>
          <p:spPr>
            <a:xfrm flipH="false" flipV="false" rot="0">
              <a:off x="0" y="0"/>
              <a:ext cx="862412" cy="925540"/>
            </a:xfrm>
            <a:custGeom>
              <a:avLst/>
              <a:gdLst/>
              <a:ahLst/>
              <a:cxnLst/>
              <a:rect r="r" b="b" t="t" l="l"/>
              <a:pathLst>
                <a:path h="925540" w="862412">
                  <a:moveTo>
                    <a:pt x="0" y="0"/>
                  </a:moveTo>
                  <a:lnTo>
                    <a:pt x="862412" y="0"/>
                  </a:lnTo>
                  <a:lnTo>
                    <a:pt x="862412" y="925540"/>
                  </a:lnTo>
                  <a:lnTo>
                    <a:pt x="0" y="925540"/>
                  </a:lnTo>
                  <a:close/>
                </a:path>
              </a:pathLst>
            </a:custGeom>
            <a:solidFill>
              <a:srgbClr val="100F0D"/>
            </a:solidFill>
            <a:ln cap="sq">
              <a:noFill/>
              <a:prstDash val="solid"/>
              <a:miter/>
            </a:ln>
          </p:spPr>
        </p:sp>
        <p:sp>
          <p:nvSpPr>
            <p:cNvPr name="TextBox 7" id="7"/>
            <p:cNvSpPr txBox="true"/>
            <p:nvPr/>
          </p:nvSpPr>
          <p:spPr>
            <a:xfrm>
              <a:off x="0" y="-47625"/>
              <a:ext cx="862412" cy="973165"/>
            </a:xfrm>
            <a:prstGeom prst="rect">
              <a:avLst/>
            </a:prstGeom>
          </p:spPr>
          <p:txBody>
            <a:bodyPr anchor="ctr" rtlCol="false" tIns="50800" lIns="50800" bIns="50800" rIns="50800"/>
            <a:lstStyle/>
            <a:p>
              <a:pPr algn="ctr">
                <a:lnSpc>
                  <a:spcPts val="3360"/>
                </a:lnSpc>
              </a:pPr>
            </a:p>
          </p:txBody>
        </p:sp>
      </p:grpSp>
      <p:grpSp>
        <p:nvGrpSpPr>
          <p:cNvPr name="Group 8" id="8"/>
          <p:cNvGrpSpPr>
            <a:grpSpLocks noChangeAspect="true"/>
          </p:cNvGrpSpPr>
          <p:nvPr/>
        </p:nvGrpSpPr>
        <p:grpSpPr>
          <a:xfrm rot="0">
            <a:off x="3603406" y="3655690"/>
            <a:ext cx="2706695" cy="2696122"/>
            <a:chOff x="0" y="0"/>
            <a:chExt cx="6502400" cy="6477000"/>
          </a:xfrm>
        </p:grpSpPr>
        <p:sp>
          <p:nvSpPr>
            <p:cNvPr name="Freeform 9" id="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16665" r="223" b="-16665"/>
              </a:stretch>
            </a:blipFill>
          </p:spPr>
        </p:sp>
        <p:sp>
          <p:nvSpPr>
            <p:cNvPr name="Freeform 10" id="1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1" id="11"/>
          <p:cNvGrpSpPr/>
          <p:nvPr/>
        </p:nvGrpSpPr>
        <p:grpSpPr>
          <a:xfrm rot="0">
            <a:off x="7571796" y="4821179"/>
            <a:ext cx="3145217" cy="3434885"/>
            <a:chOff x="0" y="0"/>
            <a:chExt cx="862412" cy="941838"/>
          </a:xfrm>
        </p:grpSpPr>
        <p:sp>
          <p:nvSpPr>
            <p:cNvPr name="Freeform 12" id="12"/>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3" id="13"/>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14" id="14"/>
          <p:cNvGrpSpPr>
            <a:grpSpLocks noChangeAspect="true"/>
          </p:cNvGrpSpPr>
          <p:nvPr/>
        </p:nvGrpSpPr>
        <p:grpSpPr>
          <a:xfrm rot="0">
            <a:off x="7759084" y="3655690"/>
            <a:ext cx="2706695" cy="2696122"/>
            <a:chOff x="0" y="0"/>
            <a:chExt cx="6502400" cy="6477000"/>
          </a:xfrm>
        </p:grpSpPr>
        <p:sp>
          <p:nvSpPr>
            <p:cNvPr name="Freeform 15" id="1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1612" r="223" b="-1612"/>
              </a:stretch>
            </a:blipFill>
          </p:spPr>
        </p:sp>
        <p:sp>
          <p:nvSpPr>
            <p:cNvPr name="Freeform 16" id="1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7" id="17"/>
          <p:cNvGrpSpPr/>
          <p:nvPr/>
        </p:nvGrpSpPr>
        <p:grpSpPr>
          <a:xfrm rot="0">
            <a:off x="11726664" y="4821179"/>
            <a:ext cx="3145217" cy="3434885"/>
            <a:chOff x="0" y="0"/>
            <a:chExt cx="862412" cy="941838"/>
          </a:xfrm>
        </p:grpSpPr>
        <p:sp>
          <p:nvSpPr>
            <p:cNvPr name="Freeform 18" id="18"/>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9" id="19"/>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20" id="20"/>
          <p:cNvGrpSpPr>
            <a:grpSpLocks noChangeAspect="true"/>
          </p:cNvGrpSpPr>
          <p:nvPr/>
        </p:nvGrpSpPr>
        <p:grpSpPr>
          <a:xfrm rot="0">
            <a:off x="11913951" y="3655690"/>
            <a:ext cx="2706695" cy="2696122"/>
            <a:chOff x="0" y="0"/>
            <a:chExt cx="6502400" cy="6477000"/>
          </a:xfrm>
        </p:grpSpPr>
        <p:sp>
          <p:nvSpPr>
            <p:cNvPr name="Freeform 21" id="2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518" t="0" r="-1518" b="0"/>
              </a:stretch>
            </a:blipFill>
          </p:spPr>
        </p:sp>
        <p:sp>
          <p:nvSpPr>
            <p:cNvPr name="Freeform 22" id="2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23" id="23"/>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4" id="24"/>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8"/>
            <a:stretch>
              <a:fillRect l="0" t="-86495" r="0" b="0"/>
            </a:stretch>
          </a:blipFill>
        </p:spPr>
      </p:sp>
      <p:sp>
        <p:nvSpPr>
          <p:cNvPr name="Freeform 25" id="25"/>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8"/>
            <a:stretch>
              <a:fillRect l="0" t="-86495" r="0" b="0"/>
            </a:stretch>
          </a:blipFill>
        </p:spPr>
      </p:sp>
      <p:sp>
        <p:nvSpPr>
          <p:cNvPr name="Freeform 26" id="26"/>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8"/>
            <a:stretch>
              <a:fillRect l="0" t="-86495" r="0" b="0"/>
            </a:stretch>
          </a:blipFill>
        </p:spPr>
      </p:sp>
      <p:sp>
        <p:nvSpPr>
          <p:cNvPr name="TextBox 27" id="27"/>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OUR TEAM</a:t>
            </a:r>
          </a:p>
        </p:txBody>
      </p:sp>
      <p:sp>
        <p:nvSpPr>
          <p:cNvPr name="TextBox 28" id="28"/>
          <p:cNvSpPr txBox="true"/>
          <p:nvPr/>
        </p:nvSpPr>
        <p:spPr>
          <a:xfrm rot="0">
            <a:off x="3860187" y="6558496"/>
            <a:ext cx="2257081"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Isha Shah</a:t>
            </a:r>
          </a:p>
        </p:txBody>
      </p:sp>
      <p:sp>
        <p:nvSpPr>
          <p:cNvPr name="TextBox 29" id="29"/>
          <p:cNvSpPr txBox="true"/>
          <p:nvPr/>
        </p:nvSpPr>
        <p:spPr>
          <a:xfrm rot="0">
            <a:off x="8005441" y="6558496"/>
            <a:ext cx="2213980"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Siddharth Kumbharkar</a:t>
            </a:r>
          </a:p>
        </p:txBody>
      </p:sp>
      <p:sp>
        <p:nvSpPr>
          <p:cNvPr name="TextBox 30" id="30"/>
          <p:cNvSpPr txBox="true"/>
          <p:nvPr/>
        </p:nvSpPr>
        <p:spPr>
          <a:xfrm rot="0">
            <a:off x="12294659" y="6558496"/>
            <a:ext cx="2009227"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Sara Nambiar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46313" y="3259448"/>
            <a:ext cx="8097687" cy="3241963"/>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A8B9B"/>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07</a:t>
            </a:r>
          </a:p>
        </p:txBody>
      </p:sp>
      <p:sp>
        <p:nvSpPr>
          <p:cNvPr name="TextBox 15" id="15"/>
          <p:cNvSpPr txBox="true"/>
          <p:nvPr/>
        </p:nvSpPr>
        <p:spPr>
          <a:xfrm rot="0">
            <a:off x="6607430" y="3323612"/>
            <a:ext cx="5790503" cy="469392"/>
          </a:xfrm>
          <a:prstGeom prst="rect">
            <a:avLst/>
          </a:prstGeom>
        </p:spPr>
        <p:txBody>
          <a:bodyPr anchor="t" rtlCol="false" tIns="0" lIns="0" bIns="0" rIns="0">
            <a:spAutoFit/>
          </a:bodyPr>
          <a:lstStyle/>
          <a:p>
            <a:pPr algn="l">
              <a:lnSpc>
                <a:spcPts val="3863"/>
              </a:lnSpc>
            </a:pPr>
            <a:r>
              <a:rPr lang="en-US" sz="2799" spc="274">
                <a:solidFill>
                  <a:srgbClr val="231F20"/>
                </a:solidFill>
                <a:latin typeface="DM Sans"/>
                <a:ea typeface="DM Sans"/>
                <a:cs typeface="DM Sans"/>
                <a:sym typeface="DM Sans"/>
              </a:rPr>
              <a:t>ABOUT THE MODEL</a:t>
            </a:r>
          </a:p>
        </p:txBody>
      </p:sp>
      <p:sp>
        <p:nvSpPr>
          <p:cNvPr name="TextBox 16" id="16"/>
          <p:cNvSpPr txBox="true"/>
          <p:nvPr/>
        </p:nvSpPr>
        <p:spPr>
          <a:xfrm rot="0">
            <a:off x="6607430" y="4117830"/>
            <a:ext cx="8975465" cy="469392"/>
          </a:xfrm>
          <a:prstGeom prst="rect">
            <a:avLst/>
          </a:prstGeom>
        </p:spPr>
        <p:txBody>
          <a:bodyPr anchor="t" rtlCol="false" tIns="0" lIns="0" bIns="0" rIns="0">
            <a:spAutoFit/>
          </a:bodyPr>
          <a:lstStyle/>
          <a:p>
            <a:pPr algn="l">
              <a:lnSpc>
                <a:spcPts val="3863"/>
              </a:lnSpc>
            </a:pPr>
            <a:r>
              <a:rPr lang="en-US" sz="2799" spc="274">
                <a:solidFill>
                  <a:srgbClr val="231F20"/>
                </a:solidFill>
                <a:latin typeface="DM Sans"/>
                <a:ea typeface="DM Sans"/>
                <a:cs typeface="DM Sans"/>
                <a:sym typeface="DM Sans"/>
              </a:rPr>
              <a:t>DATA VISUALISATION AND PREPROCESSING</a:t>
            </a:r>
          </a:p>
        </p:txBody>
      </p:sp>
      <p:sp>
        <p:nvSpPr>
          <p:cNvPr name="TextBox 17" id="17"/>
          <p:cNvSpPr txBox="true"/>
          <p:nvPr/>
        </p:nvSpPr>
        <p:spPr>
          <a:xfrm rot="0">
            <a:off x="6607430" y="5037920"/>
            <a:ext cx="5790503" cy="469392"/>
          </a:xfrm>
          <a:prstGeom prst="rect">
            <a:avLst/>
          </a:prstGeom>
        </p:spPr>
        <p:txBody>
          <a:bodyPr anchor="t" rtlCol="false" tIns="0" lIns="0" bIns="0" rIns="0">
            <a:spAutoFit/>
          </a:bodyPr>
          <a:lstStyle/>
          <a:p>
            <a:pPr algn="l" marL="0" indent="0" lvl="0">
              <a:lnSpc>
                <a:spcPts val="3863"/>
              </a:lnSpc>
              <a:spcBef>
                <a:spcPct val="0"/>
              </a:spcBef>
            </a:pPr>
            <a:r>
              <a:rPr lang="en-US" sz="2799" spc="274">
                <a:solidFill>
                  <a:srgbClr val="231F20"/>
                </a:solidFill>
                <a:latin typeface="DM Sans"/>
                <a:ea typeface="DM Sans"/>
                <a:cs typeface="DM Sans"/>
                <a:sym typeface="DM Sans"/>
              </a:rPr>
              <a:t>DATA ENCODING</a:t>
            </a:r>
          </a:p>
        </p:txBody>
      </p:sp>
      <p:sp>
        <p:nvSpPr>
          <p:cNvPr name="TextBox 18" id="18"/>
          <p:cNvSpPr txBox="true"/>
          <p:nvPr/>
        </p:nvSpPr>
        <p:spPr>
          <a:xfrm rot="0">
            <a:off x="6607430" y="5832138"/>
            <a:ext cx="6076629" cy="469392"/>
          </a:xfrm>
          <a:prstGeom prst="rect">
            <a:avLst/>
          </a:prstGeom>
        </p:spPr>
        <p:txBody>
          <a:bodyPr anchor="t" rtlCol="false" tIns="0" lIns="0" bIns="0" rIns="0">
            <a:spAutoFit/>
          </a:bodyPr>
          <a:lstStyle/>
          <a:p>
            <a:pPr algn="l" marL="0" indent="0" lvl="0">
              <a:lnSpc>
                <a:spcPts val="3863"/>
              </a:lnSpc>
              <a:spcBef>
                <a:spcPct val="0"/>
              </a:spcBef>
            </a:pPr>
            <a:r>
              <a:rPr lang="en-US" sz="2799" spc="274">
                <a:solidFill>
                  <a:srgbClr val="231F20"/>
                </a:solidFill>
                <a:latin typeface="DM Sans"/>
                <a:ea typeface="DM Sans"/>
                <a:cs typeface="DM Sans"/>
                <a:sym typeface="DM Sans"/>
              </a:rPr>
              <a:t>RANDOM FOREST REGRESSOR</a:t>
            </a:r>
          </a:p>
        </p:txBody>
      </p:sp>
      <p:sp>
        <p:nvSpPr>
          <p:cNvPr name="TextBox 19" id="19"/>
          <p:cNvSpPr txBox="true"/>
          <p:nvPr/>
        </p:nvSpPr>
        <p:spPr>
          <a:xfrm rot="0">
            <a:off x="6607430" y="6632982"/>
            <a:ext cx="6076629" cy="469392"/>
          </a:xfrm>
          <a:prstGeom prst="rect">
            <a:avLst/>
          </a:prstGeom>
        </p:spPr>
        <p:txBody>
          <a:bodyPr anchor="t" rtlCol="false" tIns="0" lIns="0" bIns="0" rIns="0">
            <a:spAutoFit/>
          </a:bodyPr>
          <a:lstStyle/>
          <a:p>
            <a:pPr algn="l" marL="0" indent="0" lvl="0">
              <a:lnSpc>
                <a:spcPts val="3863"/>
              </a:lnSpc>
              <a:spcBef>
                <a:spcPct val="0"/>
              </a:spcBef>
            </a:pPr>
            <a:r>
              <a:rPr lang="en-US" sz="2799" spc="274">
                <a:solidFill>
                  <a:srgbClr val="231F20"/>
                </a:solidFill>
                <a:latin typeface="DM Sans"/>
                <a:ea typeface="DM Sans"/>
                <a:cs typeface="DM Sans"/>
                <a:sym typeface="DM Sans"/>
              </a:rPr>
              <a:t>MODEL INSIGHTS</a:t>
            </a:r>
          </a:p>
        </p:txBody>
      </p:sp>
      <p:sp>
        <p:nvSpPr>
          <p:cNvPr name="TextBox 20" id="20"/>
          <p:cNvSpPr txBox="true"/>
          <p:nvPr/>
        </p:nvSpPr>
        <p:spPr>
          <a:xfrm rot="0">
            <a:off x="6607430" y="7425359"/>
            <a:ext cx="6457492" cy="469392"/>
          </a:xfrm>
          <a:prstGeom prst="rect">
            <a:avLst/>
          </a:prstGeom>
        </p:spPr>
        <p:txBody>
          <a:bodyPr anchor="t" rtlCol="false" tIns="0" lIns="0" bIns="0" rIns="0">
            <a:spAutoFit/>
          </a:bodyPr>
          <a:lstStyle/>
          <a:p>
            <a:pPr algn="l" marL="0" indent="0" lvl="0">
              <a:lnSpc>
                <a:spcPts val="3863"/>
              </a:lnSpc>
              <a:spcBef>
                <a:spcPct val="0"/>
              </a:spcBef>
            </a:pPr>
            <a:r>
              <a:rPr lang="en-US" sz="2799" spc="274">
                <a:solidFill>
                  <a:srgbClr val="231F20"/>
                </a:solidFill>
                <a:latin typeface="DM Sans"/>
                <a:ea typeface="DM Sans"/>
                <a:cs typeface="DM Sans"/>
                <a:sym typeface="DM Sans"/>
              </a:rPr>
              <a:t>FRONTEND WITH HTML AND CSS</a:t>
            </a:r>
          </a:p>
        </p:txBody>
      </p:sp>
      <p:sp>
        <p:nvSpPr>
          <p:cNvPr name="TextBox 21" id="21"/>
          <p:cNvSpPr txBox="true"/>
          <p:nvPr/>
        </p:nvSpPr>
        <p:spPr>
          <a:xfrm rot="0">
            <a:off x="6607430" y="8269740"/>
            <a:ext cx="6076629" cy="469392"/>
          </a:xfrm>
          <a:prstGeom prst="rect">
            <a:avLst/>
          </a:prstGeom>
        </p:spPr>
        <p:txBody>
          <a:bodyPr anchor="t" rtlCol="false" tIns="0" lIns="0" bIns="0" rIns="0">
            <a:spAutoFit/>
          </a:bodyPr>
          <a:lstStyle/>
          <a:p>
            <a:pPr algn="l" marL="0" indent="0" lvl="0">
              <a:lnSpc>
                <a:spcPts val="3863"/>
              </a:lnSpc>
              <a:spcBef>
                <a:spcPct val="0"/>
              </a:spcBef>
            </a:pPr>
            <a:r>
              <a:rPr lang="en-US" sz="2799" spc="274">
                <a:solidFill>
                  <a:srgbClr val="231F20"/>
                </a:solidFill>
                <a:latin typeface="DM Sans"/>
                <a:ea typeface="DM Sans"/>
                <a:cs typeface="DM Sans"/>
                <a:sym typeface="DM Sans"/>
              </a:rPr>
              <a:t>INTEGRATION WITH FLASK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33867" y="2164778"/>
            <a:ext cx="11721652" cy="6792852"/>
          </a:xfrm>
          <a:prstGeom prst="rect">
            <a:avLst/>
          </a:prstGeom>
        </p:spPr>
        <p:txBody>
          <a:bodyPr anchor="t" rtlCol="false" tIns="0" lIns="0" bIns="0" rIns="0">
            <a:spAutoFit/>
          </a:bodyPr>
          <a:lstStyle/>
          <a:p>
            <a:pPr algn="l" marL="782781" indent="-391390" lvl="1">
              <a:lnSpc>
                <a:spcPts val="4713"/>
              </a:lnSpc>
              <a:buFont typeface="Arial"/>
              <a:buChar char="•"/>
            </a:pPr>
            <a:r>
              <a:rPr lang="en-US" sz="3625">
                <a:solidFill>
                  <a:srgbClr val="231F20"/>
                </a:solidFill>
                <a:latin typeface="Times New Roman"/>
                <a:ea typeface="Times New Roman"/>
                <a:cs typeface="Times New Roman"/>
                <a:sym typeface="Times New Roman"/>
              </a:rPr>
              <a:t>This predictive model is designed to estimate the price of pre-owned cars on the basis of various factors.</a:t>
            </a:r>
          </a:p>
          <a:p>
            <a:pPr algn="l" marL="782781" indent="-391390" lvl="1">
              <a:lnSpc>
                <a:spcPts val="4713"/>
              </a:lnSpc>
              <a:buFont typeface="Arial"/>
              <a:buChar char="•"/>
            </a:pPr>
            <a:r>
              <a:rPr lang="en-US" sz="3625">
                <a:solidFill>
                  <a:srgbClr val="231F20"/>
                </a:solidFill>
                <a:latin typeface="Times New Roman"/>
                <a:ea typeface="Times New Roman"/>
                <a:cs typeface="Times New Roman"/>
                <a:sym typeface="Times New Roman"/>
              </a:rPr>
              <a:t>It has been trained on an extensive dataset taken from CarDekho - which contains the data of cars sold over the last 20 years or so. It is up to date with the prices of cars on the Indian market and contains parameters like: brand, model, transmission and fuel type, kilometers driven and so on.</a:t>
            </a:r>
          </a:p>
          <a:p>
            <a:pPr algn="l" marL="782781" indent="-391390" lvl="1">
              <a:lnSpc>
                <a:spcPts val="5438"/>
              </a:lnSpc>
              <a:buFont typeface="Arial"/>
              <a:buChar char="•"/>
            </a:pPr>
            <a:r>
              <a:rPr lang="en-US" sz="3625">
                <a:solidFill>
                  <a:srgbClr val="231F20"/>
                </a:solidFill>
                <a:latin typeface="Times New Roman"/>
                <a:ea typeface="Times New Roman"/>
                <a:cs typeface="Times New Roman"/>
                <a:sym typeface="Times New Roman"/>
              </a:rPr>
              <a:t>This algorithm handles diverse features and complex patterns in data and delivers prices with increased accuracy.</a:t>
            </a:r>
          </a:p>
        </p:txBody>
      </p:sp>
      <p:sp>
        <p:nvSpPr>
          <p:cNvPr name="Freeform 8" id="8"/>
          <p:cNvSpPr/>
          <p:nvPr/>
        </p:nvSpPr>
        <p:spPr>
          <a:xfrm flipH="false" flipV="false" rot="0">
            <a:off x="12842085" y="345389"/>
            <a:ext cx="5117458" cy="9562331"/>
          </a:xfrm>
          <a:custGeom>
            <a:avLst/>
            <a:gdLst/>
            <a:ahLst/>
            <a:cxnLst/>
            <a:rect r="r" b="b" t="t" l="l"/>
            <a:pathLst>
              <a:path h="9562331" w="5117458">
                <a:moveTo>
                  <a:pt x="0" y="0"/>
                </a:moveTo>
                <a:lnTo>
                  <a:pt x="5117458" y="0"/>
                </a:lnTo>
                <a:lnTo>
                  <a:pt x="5117458" y="9562331"/>
                </a:lnTo>
                <a:lnTo>
                  <a:pt x="0" y="9562331"/>
                </a:lnTo>
                <a:lnTo>
                  <a:pt x="0" y="0"/>
                </a:lnTo>
                <a:close/>
              </a:path>
            </a:pathLst>
          </a:custGeom>
          <a:blipFill>
            <a:blip r:embed="rId5"/>
            <a:stretch>
              <a:fillRect l="-12510" t="-7351" r="-28552" b="0"/>
            </a:stretch>
          </a:blipFill>
        </p:spPr>
      </p:sp>
      <p:sp>
        <p:nvSpPr>
          <p:cNvPr name="TextBox 9" id="9"/>
          <p:cNvSpPr txBox="true"/>
          <p:nvPr/>
        </p:nvSpPr>
        <p:spPr>
          <a:xfrm rot="0">
            <a:off x="397759" y="233588"/>
            <a:ext cx="11880636"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Bold"/>
                <a:ea typeface="Oswald Bold"/>
                <a:cs typeface="Oswald Bold"/>
                <a:sym typeface="Oswald Bold"/>
              </a:rPr>
              <a:t>ABOUT THE MODEL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774426" y="3206190"/>
            <a:ext cx="3474003" cy="647719"/>
            <a:chOff x="0" y="0"/>
            <a:chExt cx="914964" cy="170593"/>
          </a:xfrm>
        </p:grpSpPr>
        <p:sp>
          <p:nvSpPr>
            <p:cNvPr name="Freeform 4" id="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5" id="5"/>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Cleaning</a:t>
              </a:r>
            </a:p>
          </p:txBody>
        </p:sp>
      </p:grpSp>
      <p:sp>
        <p:nvSpPr>
          <p:cNvPr name="TextBox 6" id="6"/>
          <p:cNvSpPr txBox="true"/>
          <p:nvPr/>
        </p:nvSpPr>
        <p:spPr>
          <a:xfrm rot="0">
            <a:off x="287528" y="1372657"/>
            <a:ext cx="1733655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ea typeface="Oswald Bold"/>
                <a:cs typeface="Oswald Bold"/>
                <a:sym typeface="Oswald Bold"/>
              </a:rPr>
              <a:t>DATA VISUALISING &amp; PREPROCESSING</a:t>
            </a:r>
          </a:p>
        </p:txBody>
      </p:sp>
      <p:grpSp>
        <p:nvGrpSpPr>
          <p:cNvPr name="Group 7" id="7"/>
          <p:cNvGrpSpPr/>
          <p:nvPr/>
        </p:nvGrpSpPr>
        <p:grpSpPr>
          <a:xfrm rot="0">
            <a:off x="7232137" y="3206190"/>
            <a:ext cx="4068363" cy="647719"/>
            <a:chOff x="0" y="0"/>
            <a:chExt cx="1071503" cy="170593"/>
          </a:xfrm>
        </p:grpSpPr>
        <p:sp>
          <p:nvSpPr>
            <p:cNvPr name="Freeform 8" id="8"/>
            <p:cNvSpPr/>
            <p:nvPr/>
          </p:nvSpPr>
          <p:spPr>
            <a:xfrm flipH="false" flipV="false" rot="0">
              <a:off x="0" y="0"/>
              <a:ext cx="1071503" cy="170593"/>
            </a:xfrm>
            <a:custGeom>
              <a:avLst/>
              <a:gdLst/>
              <a:ahLst/>
              <a:cxnLst/>
              <a:rect r="r" b="b" t="t" l="l"/>
              <a:pathLst>
                <a:path h="170593" w="1071503">
                  <a:moveTo>
                    <a:pt x="0" y="0"/>
                  </a:moveTo>
                  <a:lnTo>
                    <a:pt x="1071503" y="0"/>
                  </a:lnTo>
                  <a:lnTo>
                    <a:pt x="1071503" y="170593"/>
                  </a:lnTo>
                  <a:lnTo>
                    <a:pt x="0" y="170593"/>
                  </a:lnTo>
                  <a:close/>
                </a:path>
              </a:pathLst>
            </a:custGeom>
            <a:solidFill>
              <a:srgbClr val="1A1A1A"/>
            </a:solidFill>
          </p:spPr>
        </p:sp>
        <p:sp>
          <p:nvSpPr>
            <p:cNvPr name="TextBox 9" id="9"/>
            <p:cNvSpPr txBox="true"/>
            <p:nvPr/>
          </p:nvSpPr>
          <p:spPr>
            <a:xfrm>
              <a:off x="0" y="-57150"/>
              <a:ext cx="1071503"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Feature engineering</a:t>
              </a:r>
            </a:p>
          </p:txBody>
        </p:sp>
      </p:grpSp>
      <p:grpSp>
        <p:nvGrpSpPr>
          <p:cNvPr name="Group 10" id="10"/>
          <p:cNvGrpSpPr/>
          <p:nvPr/>
        </p:nvGrpSpPr>
        <p:grpSpPr>
          <a:xfrm rot="0">
            <a:off x="12602168" y="3206190"/>
            <a:ext cx="4099494" cy="647719"/>
            <a:chOff x="0" y="0"/>
            <a:chExt cx="1079702" cy="170593"/>
          </a:xfrm>
        </p:grpSpPr>
        <p:sp>
          <p:nvSpPr>
            <p:cNvPr name="Freeform 11" id="11"/>
            <p:cNvSpPr/>
            <p:nvPr/>
          </p:nvSpPr>
          <p:spPr>
            <a:xfrm flipH="false" flipV="false" rot="0">
              <a:off x="0" y="0"/>
              <a:ext cx="1079702" cy="170593"/>
            </a:xfrm>
            <a:custGeom>
              <a:avLst/>
              <a:gdLst/>
              <a:ahLst/>
              <a:cxnLst/>
              <a:rect r="r" b="b" t="t" l="l"/>
              <a:pathLst>
                <a:path h="170593" w="1079702">
                  <a:moveTo>
                    <a:pt x="0" y="0"/>
                  </a:moveTo>
                  <a:lnTo>
                    <a:pt x="1079702" y="0"/>
                  </a:lnTo>
                  <a:lnTo>
                    <a:pt x="1079702" y="170593"/>
                  </a:lnTo>
                  <a:lnTo>
                    <a:pt x="0" y="170593"/>
                  </a:lnTo>
                  <a:close/>
                </a:path>
              </a:pathLst>
            </a:custGeom>
            <a:solidFill>
              <a:srgbClr val="1A1A1A"/>
            </a:solidFill>
          </p:spPr>
        </p:sp>
        <p:sp>
          <p:nvSpPr>
            <p:cNvPr name="TextBox 12" id="12"/>
            <p:cNvSpPr txBox="true"/>
            <p:nvPr/>
          </p:nvSpPr>
          <p:spPr>
            <a:xfrm>
              <a:off x="0" y="-57150"/>
              <a:ext cx="1079702"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cs typeface="DM Sans Bold"/>
                  <a:sym typeface="DM Sans Bold"/>
                </a:rPr>
                <a:t>Dealing with outliers</a:t>
              </a:r>
            </a:p>
          </p:txBody>
        </p:sp>
      </p:grpSp>
      <p:sp>
        <p:nvSpPr>
          <p:cNvPr name="Freeform 13" id="1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2806033" y="6264910"/>
            <a:ext cx="6460285" cy="3308671"/>
          </a:xfrm>
          <a:custGeom>
            <a:avLst/>
            <a:gdLst/>
            <a:ahLst/>
            <a:cxnLst/>
            <a:rect r="r" b="b" t="t" l="l"/>
            <a:pathLst>
              <a:path h="3308671" w="6460285">
                <a:moveTo>
                  <a:pt x="0" y="0"/>
                </a:moveTo>
                <a:lnTo>
                  <a:pt x="6460286" y="0"/>
                </a:lnTo>
                <a:lnTo>
                  <a:pt x="6460286" y="3308671"/>
                </a:lnTo>
                <a:lnTo>
                  <a:pt x="0" y="3308671"/>
                </a:lnTo>
                <a:lnTo>
                  <a:pt x="0" y="0"/>
                </a:lnTo>
                <a:close/>
              </a:path>
            </a:pathLst>
          </a:custGeom>
          <a:blipFill>
            <a:blip r:embed="rId5"/>
            <a:stretch>
              <a:fillRect l="0" t="0" r="0" b="0"/>
            </a:stretch>
          </a:blipFill>
        </p:spPr>
      </p:sp>
      <p:sp>
        <p:nvSpPr>
          <p:cNvPr name="Freeform 16" id="16"/>
          <p:cNvSpPr/>
          <p:nvPr/>
        </p:nvSpPr>
        <p:spPr>
          <a:xfrm flipH="false" flipV="false" rot="0">
            <a:off x="10317483" y="6273400"/>
            <a:ext cx="6589920" cy="3300182"/>
          </a:xfrm>
          <a:custGeom>
            <a:avLst/>
            <a:gdLst/>
            <a:ahLst/>
            <a:cxnLst/>
            <a:rect r="r" b="b" t="t" l="l"/>
            <a:pathLst>
              <a:path h="3300182" w="6589920">
                <a:moveTo>
                  <a:pt x="0" y="0"/>
                </a:moveTo>
                <a:lnTo>
                  <a:pt x="6589919" y="0"/>
                </a:lnTo>
                <a:lnTo>
                  <a:pt x="6589919" y="3300181"/>
                </a:lnTo>
                <a:lnTo>
                  <a:pt x="0" y="3300181"/>
                </a:lnTo>
                <a:lnTo>
                  <a:pt x="0" y="0"/>
                </a:lnTo>
                <a:close/>
              </a:path>
            </a:pathLst>
          </a:custGeom>
          <a:blipFill>
            <a:blip r:embed="rId6"/>
            <a:stretch>
              <a:fillRect l="0" t="0" r="0" b="0"/>
            </a:stretch>
          </a:blipFill>
        </p:spPr>
      </p:sp>
      <p:sp>
        <p:nvSpPr>
          <p:cNvPr name="TextBox 17" id="17"/>
          <p:cNvSpPr txBox="true"/>
          <p:nvPr/>
        </p:nvSpPr>
        <p:spPr>
          <a:xfrm rot="0">
            <a:off x="13340758" y="4054766"/>
            <a:ext cx="3360904" cy="1821815"/>
          </a:xfrm>
          <a:prstGeom prst="rect">
            <a:avLst/>
          </a:prstGeom>
        </p:spPr>
        <p:txBody>
          <a:bodyPr anchor="t" rtlCol="false" tIns="0" lIns="0" bIns="0" rIns="0">
            <a:spAutoFit/>
          </a:bodyPr>
          <a:lstStyle/>
          <a:p>
            <a:pPr algn="ctr" marL="0" indent="0" lvl="0">
              <a:lnSpc>
                <a:spcPts val="3640"/>
              </a:lnSpc>
            </a:pPr>
            <a:r>
              <a:rPr lang="en-US" sz="2800">
                <a:solidFill>
                  <a:srgbClr val="231F20"/>
                </a:solidFill>
                <a:latin typeface="DM Sans"/>
                <a:ea typeface="DM Sans"/>
                <a:cs typeface="DM Sans"/>
                <a:sym typeface="DM Sans"/>
              </a:rPr>
              <a:t>Removing extreme values in the dataset that may skew result </a:t>
            </a:r>
          </a:p>
        </p:txBody>
      </p:sp>
      <p:sp>
        <p:nvSpPr>
          <p:cNvPr name="TextBox 18" id="18"/>
          <p:cNvSpPr txBox="true"/>
          <p:nvPr/>
        </p:nvSpPr>
        <p:spPr>
          <a:xfrm rot="0">
            <a:off x="1814643" y="4204970"/>
            <a:ext cx="3381258" cy="1821815"/>
          </a:xfrm>
          <a:prstGeom prst="rect">
            <a:avLst/>
          </a:prstGeom>
        </p:spPr>
        <p:txBody>
          <a:bodyPr anchor="t" rtlCol="false" tIns="0" lIns="0" bIns="0" rIns="0">
            <a:spAutoFit/>
          </a:bodyPr>
          <a:lstStyle/>
          <a:p>
            <a:pPr algn="ctr">
              <a:lnSpc>
                <a:spcPts val="3639"/>
              </a:lnSpc>
              <a:spcBef>
                <a:spcPct val="0"/>
              </a:spcBef>
            </a:pPr>
            <a:r>
              <a:rPr lang="en-US" sz="2799">
                <a:solidFill>
                  <a:srgbClr val="231F20"/>
                </a:solidFill>
                <a:latin typeface="DM Sans"/>
                <a:ea typeface="DM Sans"/>
                <a:cs typeface="DM Sans"/>
                <a:sym typeface="DM Sans"/>
              </a:rPr>
              <a:t>Checked for null and duplicate values in the dataset</a:t>
            </a:r>
          </a:p>
        </p:txBody>
      </p:sp>
      <p:sp>
        <p:nvSpPr>
          <p:cNvPr name="TextBox 19" id="19"/>
          <p:cNvSpPr txBox="true"/>
          <p:nvPr/>
        </p:nvSpPr>
        <p:spPr>
          <a:xfrm rot="0">
            <a:off x="7232137" y="4066301"/>
            <a:ext cx="4068363" cy="1364615"/>
          </a:xfrm>
          <a:prstGeom prst="rect">
            <a:avLst/>
          </a:prstGeom>
        </p:spPr>
        <p:txBody>
          <a:bodyPr anchor="t" rtlCol="false" tIns="0" lIns="0" bIns="0" rIns="0">
            <a:spAutoFit/>
          </a:bodyPr>
          <a:lstStyle/>
          <a:p>
            <a:pPr algn="ctr">
              <a:lnSpc>
                <a:spcPts val="3639"/>
              </a:lnSpc>
              <a:spcBef>
                <a:spcPct val="0"/>
              </a:spcBef>
            </a:pPr>
            <a:r>
              <a:rPr lang="en-US" sz="2799">
                <a:solidFill>
                  <a:srgbClr val="231F20"/>
                </a:solidFill>
                <a:latin typeface="DM Sans"/>
                <a:ea typeface="DM Sans"/>
                <a:cs typeface="DM Sans"/>
                <a:sym typeface="DM Sans"/>
              </a:rPr>
              <a:t>Removed unnecessary features from the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A8B9B"/>
        </a:solidFill>
      </p:bgPr>
    </p:bg>
    <p:spTree>
      <p:nvGrpSpPr>
        <p:cNvPr id="1" name=""/>
        <p:cNvGrpSpPr/>
        <p:nvPr/>
      </p:nvGrpSpPr>
      <p:grpSpPr>
        <a:xfrm>
          <a:off x="0" y="0"/>
          <a:ext cx="0" cy="0"/>
          <a:chOff x="0" y="0"/>
          <a:chExt cx="0" cy="0"/>
        </a:xfrm>
      </p:grpSpPr>
      <p:sp>
        <p:nvSpPr>
          <p:cNvPr name="Freeform 2" id="2"/>
          <p:cNvSpPr/>
          <p:nvPr/>
        </p:nvSpPr>
        <p:spPr>
          <a:xfrm flipH="false" flipV="false" rot="0">
            <a:off x="2618012" y="453798"/>
            <a:ext cx="13463456" cy="8979721"/>
          </a:xfrm>
          <a:custGeom>
            <a:avLst/>
            <a:gdLst/>
            <a:ahLst/>
            <a:cxnLst/>
            <a:rect r="r" b="b" t="t" l="l"/>
            <a:pathLst>
              <a:path h="8979721" w="13463456">
                <a:moveTo>
                  <a:pt x="0" y="0"/>
                </a:moveTo>
                <a:lnTo>
                  <a:pt x="13463456" y="0"/>
                </a:lnTo>
                <a:lnTo>
                  <a:pt x="13463456" y="8979722"/>
                </a:lnTo>
                <a:lnTo>
                  <a:pt x="0" y="8979722"/>
                </a:lnTo>
                <a:lnTo>
                  <a:pt x="0" y="0"/>
                </a:lnTo>
                <a:close/>
              </a:path>
            </a:pathLst>
          </a:custGeom>
          <a:blipFill>
            <a:blip r:embed="rId2"/>
            <a:stretch>
              <a:fillRect l="0" t="-170" r="0" b="-17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63000" y="3261621"/>
            <a:ext cx="14166379" cy="636748"/>
            <a:chOff x="0" y="0"/>
            <a:chExt cx="3731063" cy="167703"/>
          </a:xfrm>
        </p:grpSpPr>
        <p:sp>
          <p:nvSpPr>
            <p:cNvPr name="Freeform 9" id="9"/>
            <p:cNvSpPr/>
            <p:nvPr/>
          </p:nvSpPr>
          <p:spPr>
            <a:xfrm flipH="false" flipV="false" rot="0">
              <a:off x="0" y="0"/>
              <a:ext cx="3731063" cy="167703"/>
            </a:xfrm>
            <a:custGeom>
              <a:avLst/>
              <a:gdLst/>
              <a:ahLst/>
              <a:cxnLst/>
              <a:rect r="r" b="b" t="t" l="l"/>
              <a:pathLst>
                <a:path h="167703" w="3731063">
                  <a:moveTo>
                    <a:pt x="0" y="0"/>
                  </a:moveTo>
                  <a:lnTo>
                    <a:pt x="3731063" y="0"/>
                  </a:lnTo>
                  <a:lnTo>
                    <a:pt x="3731063" y="167703"/>
                  </a:lnTo>
                  <a:lnTo>
                    <a:pt x="0" y="167703"/>
                  </a:lnTo>
                  <a:close/>
                </a:path>
              </a:pathLst>
            </a:custGeom>
            <a:solidFill>
              <a:srgbClr val="1A1A1A"/>
            </a:solidFill>
          </p:spPr>
        </p:sp>
        <p:sp>
          <p:nvSpPr>
            <p:cNvPr name="TextBox 10" id="10"/>
            <p:cNvSpPr txBox="true"/>
            <p:nvPr/>
          </p:nvSpPr>
          <p:spPr>
            <a:xfrm>
              <a:off x="0" y="-57150"/>
              <a:ext cx="3731063"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Why do we need to encode data?</a:t>
              </a: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ea typeface="Oswald Bold"/>
                <a:cs typeface="Oswald Bold"/>
                <a:sym typeface="Oswald Bold"/>
              </a:rPr>
              <a:t>DATA ENCODING</a:t>
            </a:r>
          </a:p>
        </p:txBody>
      </p:sp>
      <p:grpSp>
        <p:nvGrpSpPr>
          <p:cNvPr name="Group 12" id="12"/>
          <p:cNvGrpSpPr/>
          <p:nvPr/>
        </p:nvGrpSpPr>
        <p:grpSpPr>
          <a:xfrm rot="0">
            <a:off x="2163000" y="4079343"/>
            <a:ext cx="14166379" cy="2350668"/>
            <a:chOff x="0" y="0"/>
            <a:chExt cx="2735758" cy="453952"/>
          </a:xfrm>
        </p:grpSpPr>
        <p:sp>
          <p:nvSpPr>
            <p:cNvPr name="Freeform 13" id="13"/>
            <p:cNvSpPr/>
            <p:nvPr/>
          </p:nvSpPr>
          <p:spPr>
            <a:xfrm flipH="false" flipV="false" rot="0">
              <a:off x="0" y="0"/>
              <a:ext cx="2735758" cy="453952"/>
            </a:xfrm>
            <a:custGeom>
              <a:avLst/>
              <a:gdLst/>
              <a:ahLst/>
              <a:cxnLst/>
              <a:rect r="r" b="b" t="t" l="l"/>
              <a:pathLst>
                <a:path h="453952" w="2735758">
                  <a:moveTo>
                    <a:pt x="0" y="0"/>
                  </a:moveTo>
                  <a:lnTo>
                    <a:pt x="2735758" y="0"/>
                  </a:lnTo>
                  <a:lnTo>
                    <a:pt x="2735758" y="453952"/>
                  </a:lnTo>
                  <a:lnTo>
                    <a:pt x="0" y="453952"/>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2735758" cy="473002"/>
            </a:xfrm>
            <a:prstGeom prst="rect">
              <a:avLst/>
            </a:prstGeom>
          </p:spPr>
          <p:txBody>
            <a:bodyPr anchor="ctr" rtlCol="false" tIns="50800" lIns="50800" bIns="50800" rIns="50800"/>
            <a:lstStyle/>
            <a:p>
              <a:pPr algn="just" marL="561337" indent="-280669" lvl="1">
                <a:lnSpc>
                  <a:spcPts val="3379"/>
                </a:lnSpc>
                <a:buFont typeface="Arial"/>
                <a:buChar char="•"/>
              </a:pPr>
              <a:r>
                <a:rPr lang="en-US" sz="2599">
                  <a:solidFill>
                    <a:srgbClr val="000000"/>
                  </a:solidFill>
                  <a:latin typeface="Open Sauce"/>
                  <a:ea typeface="Open Sauce"/>
                  <a:cs typeface="Open Sauce"/>
                  <a:sym typeface="Open Sauce"/>
                </a:rPr>
                <a:t>Models are inherently mathematical and require numerical input to perform calculations. Numerical encoding helps the model understand and find patterns in the data.</a:t>
              </a:r>
            </a:p>
            <a:p>
              <a:pPr algn="just" marL="561337" indent="-280669" lvl="1">
                <a:lnSpc>
                  <a:spcPts val="3379"/>
                </a:lnSpc>
                <a:buFont typeface="Arial"/>
                <a:buChar char="•"/>
              </a:pPr>
              <a:r>
                <a:rPr lang="en-US" sz="2599">
                  <a:solidFill>
                    <a:srgbClr val="000000"/>
                  </a:solidFill>
                  <a:latin typeface="Open Sauce"/>
                  <a:ea typeface="Open Sauce"/>
                  <a:cs typeface="Open Sauce"/>
                  <a:sym typeface="Open Sauce"/>
                </a:rPr>
                <a:t>It enhances model performance and is essential for compatibility with machine learning algorithms.</a:t>
              </a:r>
            </a:p>
          </p:txBody>
        </p:sp>
      </p:grpSp>
      <p:grpSp>
        <p:nvGrpSpPr>
          <p:cNvPr name="Group 15" id="15"/>
          <p:cNvGrpSpPr/>
          <p:nvPr/>
        </p:nvGrpSpPr>
        <p:grpSpPr>
          <a:xfrm rot="0">
            <a:off x="2163000" y="6606938"/>
            <a:ext cx="14150213" cy="636748"/>
            <a:chOff x="0" y="0"/>
            <a:chExt cx="3726805" cy="167703"/>
          </a:xfrm>
        </p:grpSpPr>
        <p:sp>
          <p:nvSpPr>
            <p:cNvPr name="Freeform 16" id="16"/>
            <p:cNvSpPr/>
            <p:nvPr/>
          </p:nvSpPr>
          <p:spPr>
            <a:xfrm flipH="false" flipV="false" rot="0">
              <a:off x="0" y="0"/>
              <a:ext cx="3726805" cy="167703"/>
            </a:xfrm>
            <a:custGeom>
              <a:avLst/>
              <a:gdLst/>
              <a:ahLst/>
              <a:cxnLst/>
              <a:rect r="r" b="b" t="t" l="l"/>
              <a:pathLst>
                <a:path h="167703" w="3726805">
                  <a:moveTo>
                    <a:pt x="0" y="0"/>
                  </a:moveTo>
                  <a:lnTo>
                    <a:pt x="3726805" y="0"/>
                  </a:lnTo>
                  <a:lnTo>
                    <a:pt x="3726805" y="167703"/>
                  </a:lnTo>
                  <a:lnTo>
                    <a:pt x="0" y="167703"/>
                  </a:lnTo>
                  <a:close/>
                </a:path>
              </a:pathLst>
            </a:custGeom>
            <a:solidFill>
              <a:srgbClr val="1A1A1A"/>
            </a:solidFill>
          </p:spPr>
        </p:sp>
        <p:sp>
          <p:nvSpPr>
            <p:cNvPr name="TextBox 17" id="17"/>
            <p:cNvSpPr txBox="true"/>
            <p:nvPr/>
          </p:nvSpPr>
          <p:spPr>
            <a:xfrm>
              <a:off x="0" y="-57150"/>
              <a:ext cx="3726805"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Label Encoder vs One Hot Encoding</a:t>
              </a:r>
            </a:p>
          </p:txBody>
        </p:sp>
      </p:grpSp>
      <p:grpSp>
        <p:nvGrpSpPr>
          <p:cNvPr name="Group 18" id="18"/>
          <p:cNvGrpSpPr/>
          <p:nvPr/>
        </p:nvGrpSpPr>
        <p:grpSpPr>
          <a:xfrm rot="0">
            <a:off x="2179166" y="7420611"/>
            <a:ext cx="14150213" cy="2350668"/>
            <a:chOff x="0" y="0"/>
            <a:chExt cx="2732636" cy="453952"/>
          </a:xfrm>
        </p:grpSpPr>
        <p:sp>
          <p:nvSpPr>
            <p:cNvPr name="Freeform 19" id="19"/>
            <p:cNvSpPr/>
            <p:nvPr/>
          </p:nvSpPr>
          <p:spPr>
            <a:xfrm flipH="false" flipV="false" rot="0">
              <a:off x="0" y="0"/>
              <a:ext cx="2732636" cy="453952"/>
            </a:xfrm>
            <a:custGeom>
              <a:avLst/>
              <a:gdLst/>
              <a:ahLst/>
              <a:cxnLst/>
              <a:rect r="r" b="b" t="t" l="l"/>
              <a:pathLst>
                <a:path h="453952" w="2732636">
                  <a:moveTo>
                    <a:pt x="0" y="0"/>
                  </a:moveTo>
                  <a:lnTo>
                    <a:pt x="2732636" y="0"/>
                  </a:lnTo>
                  <a:lnTo>
                    <a:pt x="2732636" y="453952"/>
                  </a:lnTo>
                  <a:lnTo>
                    <a:pt x="0" y="453952"/>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19050"/>
              <a:ext cx="2732636" cy="473002"/>
            </a:xfrm>
            <a:prstGeom prst="rect">
              <a:avLst/>
            </a:prstGeom>
          </p:spPr>
          <p:txBody>
            <a:bodyPr anchor="ctr" rtlCol="false" tIns="50800" lIns="50800" bIns="50800" rIns="50800"/>
            <a:lstStyle/>
            <a:p>
              <a:pPr algn="l" marL="561337" indent="-280669" lvl="1">
                <a:lnSpc>
                  <a:spcPts val="3379"/>
                </a:lnSpc>
                <a:buFont typeface="Arial"/>
                <a:buChar char="•"/>
              </a:pPr>
              <a:r>
                <a:rPr lang="en-US" sz="2599">
                  <a:solidFill>
                    <a:srgbClr val="000000"/>
                  </a:solidFill>
                  <a:latin typeface="Open Sauce"/>
                  <a:ea typeface="Open Sauce"/>
                  <a:cs typeface="Open Sauce"/>
                  <a:sym typeface="Open Sauce"/>
                </a:rPr>
                <a:t>Label Encoder - It assigns a unique for each category, leading to a single column for each feature. For a model using RandomForestRegressor, Label Encoding is more straightforward and can handle features effectively.</a:t>
              </a:r>
            </a:p>
            <a:p>
              <a:pPr algn="l" marL="561337" indent="-280669" lvl="1">
                <a:lnSpc>
                  <a:spcPts val="3379"/>
                </a:lnSpc>
                <a:buFont typeface="Arial"/>
                <a:buChar char="•"/>
              </a:pPr>
              <a:r>
                <a:rPr lang="en-US" sz="2599">
                  <a:solidFill>
                    <a:srgbClr val="000000"/>
                  </a:solidFill>
                  <a:latin typeface="Open Sauce"/>
                  <a:ea typeface="Open Sauce"/>
                  <a:cs typeface="Open Sauce"/>
                  <a:sym typeface="Open Sauce"/>
                </a:rPr>
                <a:t>Due to its very high dimensional space, One Hot Encoder can cause the model to become more complex and can potentially overfit.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43591" y="2036341"/>
            <a:ext cx="12442154" cy="1098998"/>
          </a:xfrm>
          <a:prstGeom prst="rect">
            <a:avLst/>
          </a:prstGeom>
        </p:spPr>
        <p:txBody>
          <a:bodyPr anchor="t" rtlCol="false" tIns="0" lIns="0" bIns="0" rIns="0">
            <a:spAutoFit/>
          </a:bodyPr>
          <a:lstStyle/>
          <a:p>
            <a:pPr algn="l">
              <a:lnSpc>
                <a:spcPts val="8981"/>
              </a:lnSpc>
            </a:pPr>
            <a:r>
              <a:rPr lang="en-US" sz="6508" spc="637">
                <a:solidFill>
                  <a:srgbClr val="FFFFFF"/>
                </a:solidFill>
                <a:latin typeface="Oswald Bold"/>
                <a:ea typeface="Oswald Bold"/>
                <a:cs typeface="Oswald Bold"/>
                <a:sym typeface="Oswald Bold"/>
              </a:rPr>
              <a:t>RANDOM FOREST REGRESSOR</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17605" y="3266815"/>
            <a:ext cx="11829689" cy="6760885"/>
          </a:xfrm>
          <a:prstGeom prst="rect">
            <a:avLst/>
          </a:prstGeom>
        </p:spPr>
        <p:txBody>
          <a:bodyPr anchor="t" rtlCol="false" tIns="0" lIns="0" bIns="0" rIns="0">
            <a:spAutoFit/>
          </a:bodyPr>
          <a:lstStyle/>
          <a:p>
            <a:pPr algn="l" marL="766219" indent="-383110" lvl="1">
              <a:lnSpc>
                <a:spcPts val="5323"/>
              </a:lnSpc>
              <a:buFont typeface="Arial"/>
              <a:buChar char="•"/>
            </a:pPr>
            <a:r>
              <a:rPr lang="en-US" sz="3548">
                <a:solidFill>
                  <a:srgbClr val="FFFFFF"/>
                </a:solidFill>
                <a:latin typeface="Times New Roman"/>
                <a:ea typeface="Times New Roman"/>
                <a:cs typeface="Times New Roman"/>
                <a:sym typeface="Times New Roman"/>
              </a:rPr>
              <a:t>The model utilizes an ensemble of decision trees, each trained on a random subset of features and data points. This reduces the risk of overfitting and improves generalization.</a:t>
            </a:r>
          </a:p>
          <a:p>
            <a:pPr algn="l">
              <a:lnSpc>
                <a:spcPts val="5323"/>
              </a:lnSpc>
            </a:pPr>
          </a:p>
          <a:p>
            <a:pPr algn="l" marL="787809" indent="-393904" lvl="1">
              <a:lnSpc>
                <a:spcPts val="5473"/>
              </a:lnSpc>
              <a:buFont typeface="Arial"/>
              <a:buChar char="•"/>
            </a:pPr>
            <a:r>
              <a:rPr lang="en-US" sz="3648">
                <a:solidFill>
                  <a:srgbClr val="FFFFFF"/>
                </a:solidFill>
                <a:latin typeface="Times New Roman"/>
                <a:ea typeface="Times New Roman"/>
                <a:cs typeface="Times New Roman"/>
                <a:sym typeface="Times New Roman"/>
              </a:rPr>
              <a:t>It assigns importance scores to each feature based on its contribution to the prediction process.</a:t>
            </a:r>
          </a:p>
          <a:p>
            <a:pPr algn="l">
              <a:lnSpc>
                <a:spcPts val="5473"/>
              </a:lnSpc>
            </a:pPr>
          </a:p>
          <a:p>
            <a:pPr algn="l" marL="766219" indent="-383110" lvl="1">
              <a:lnSpc>
                <a:spcPts val="5323"/>
              </a:lnSpc>
              <a:buFont typeface="Arial"/>
              <a:buChar char="•"/>
            </a:pPr>
            <a:r>
              <a:rPr lang="en-US" sz="3548">
                <a:solidFill>
                  <a:srgbClr val="FFFFFF"/>
                </a:solidFill>
                <a:latin typeface="Times New Roman"/>
                <a:ea typeface="Times New Roman"/>
                <a:cs typeface="Times New Roman"/>
                <a:sym typeface="Times New Roman"/>
              </a:rPr>
              <a:t>The model's parameters,  are optimized to maximize prediction accuracy and minimize errors.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6A8B9B"/>
            </a:solidFill>
          </p:spPr>
        </p:sp>
        <p:sp>
          <p:nvSpPr>
            <p:cNvPr name="TextBox 4" id="4"/>
            <p:cNvSpPr txBox="true"/>
            <p:nvPr/>
          </p:nvSpPr>
          <p:spPr>
            <a:xfrm>
              <a:off x="0" y="-19050"/>
              <a:ext cx="4274726" cy="2186517"/>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3531793" y="1738561"/>
            <a:ext cx="11224415" cy="6493136"/>
          </a:xfrm>
          <a:custGeom>
            <a:avLst/>
            <a:gdLst/>
            <a:ahLst/>
            <a:cxnLst/>
            <a:rect r="r" b="b" t="t" l="l"/>
            <a:pathLst>
              <a:path h="6493136" w="11224415">
                <a:moveTo>
                  <a:pt x="0" y="0"/>
                </a:moveTo>
                <a:lnTo>
                  <a:pt x="11224414" y="0"/>
                </a:lnTo>
                <a:lnTo>
                  <a:pt x="11224414" y="6493136"/>
                </a:lnTo>
                <a:lnTo>
                  <a:pt x="0" y="649313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727602" y="2976255"/>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5851480" y="420039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363987" y="4189438"/>
            <a:ext cx="10624358"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ea typeface="DM Sans Bold"/>
                <a:cs typeface="DM Sans Bold"/>
                <a:sym typeface="DM Sans Bold"/>
              </a:rPr>
              <a:t>PERFORMANCE METRICS</a:t>
            </a:r>
          </a:p>
        </p:txBody>
      </p:sp>
      <p:grpSp>
        <p:nvGrpSpPr>
          <p:cNvPr name="Group 9" id="9"/>
          <p:cNvGrpSpPr/>
          <p:nvPr/>
        </p:nvGrpSpPr>
        <p:grpSpPr>
          <a:xfrm rot="0">
            <a:off x="4469696" y="6565948"/>
            <a:ext cx="501082" cy="446799"/>
            <a:chOff x="0" y="0"/>
            <a:chExt cx="812800" cy="724749"/>
          </a:xfrm>
        </p:grpSpPr>
        <p:sp>
          <p:nvSpPr>
            <p:cNvPr name="Freeform 10" id="10"/>
            <p:cNvSpPr/>
            <p:nvPr/>
          </p:nvSpPr>
          <p:spPr>
            <a:xfrm flipH="false" flipV="false" rot="0">
              <a:off x="0" y="0"/>
              <a:ext cx="812800" cy="724749"/>
            </a:xfrm>
            <a:custGeom>
              <a:avLst/>
              <a:gdLst/>
              <a:ahLst/>
              <a:cxnLst/>
              <a:rect r="r" b="b" t="t" l="l"/>
              <a:pathLst>
                <a:path h="724749" w="812800">
                  <a:moveTo>
                    <a:pt x="406400" y="0"/>
                  </a:moveTo>
                  <a:cubicBezTo>
                    <a:pt x="181951" y="0"/>
                    <a:pt x="0" y="162241"/>
                    <a:pt x="0" y="362374"/>
                  </a:cubicBezTo>
                  <a:cubicBezTo>
                    <a:pt x="0" y="562508"/>
                    <a:pt x="181951" y="724749"/>
                    <a:pt x="406400" y="724749"/>
                  </a:cubicBezTo>
                  <a:cubicBezTo>
                    <a:pt x="630849" y="724749"/>
                    <a:pt x="812800" y="562508"/>
                    <a:pt x="812800" y="362374"/>
                  </a:cubicBezTo>
                  <a:cubicBezTo>
                    <a:pt x="812800" y="162241"/>
                    <a:pt x="630849" y="0"/>
                    <a:pt x="406400" y="0"/>
                  </a:cubicBezTo>
                  <a:close/>
                </a:path>
              </a:pathLst>
            </a:custGeom>
            <a:solidFill>
              <a:srgbClr val="131211"/>
            </a:solidFill>
          </p:spPr>
        </p:sp>
        <p:sp>
          <p:nvSpPr>
            <p:cNvPr name="TextBox 11" id="11"/>
            <p:cNvSpPr txBox="true"/>
            <p:nvPr/>
          </p:nvSpPr>
          <p:spPr>
            <a:xfrm>
              <a:off x="76200" y="48895"/>
              <a:ext cx="660400" cy="607908"/>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5851480" y="6527848"/>
            <a:ext cx="7866169"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ea typeface="DM Sans Bold"/>
                <a:cs typeface="DM Sans Bold"/>
                <a:sym typeface="DM Sans Bold"/>
              </a:rPr>
              <a:t>FEATURE IMPORTANT ANALYSIS</a:t>
            </a:r>
          </a:p>
        </p:txBody>
      </p:sp>
      <p:sp>
        <p:nvSpPr>
          <p:cNvPr name="Freeform 13" id="13"/>
          <p:cNvSpPr/>
          <p:nvPr/>
        </p:nvSpPr>
        <p:spPr>
          <a:xfrm flipH="false" flipV="false" rot="-10799999">
            <a:off x="-1858087" y="-7055190"/>
            <a:ext cx="7171378" cy="10012395"/>
          </a:xfrm>
          <a:custGeom>
            <a:avLst/>
            <a:gdLst/>
            <a:ahLst/>
            <a:cxnLst/>
            <a:rect r="r" b="b" t="t" l="l"/>
            <a:pathLst>
              <a:path h="10012395" w="7171378">
                <a:moveTo>
                  <a:pt x="0" y="0"/>
                </a:moveTo>
                <a:lnTo>
                  <a:pt x="7171378" y="0"/>
                </a:lnTo>
                <a:lnTo>
                  <a:pt x="7171378" y="10012395"/>
                </a:lnTo>
                <a:lnTo>
                  <a:pt x="0" y="100123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4469696" y="1334780"/>
            <a:ext cx="9348608" cy="1050925"/>
          </a:xfrm>
          <a:prstGeom prst="rect">
            <a:avLst/>
          </a:prstGeom>
        </p:spPr>
        <p:txBody>
          <a:bodyPr anchor="t" rtlCol="false" tIns="0" lIns="0" bIns="0" rIns="0">
            <a:spAutoFit/>
          </a:bodyPr>
          <a:lstStyle/>
          <a:p>
            <a:pPr algn="ctr">
              <a:lnSpc>
                <a:spcPts val="8450"/>
              </a:lnSpc>
              <a:spcBef>
                <a:spcPct val="0"/>
              </a:spcBef>
            </a:pPr>
            <a:r>
              <a:rPr lang="en-US" sz="6500">
                <a:solidFill>
                  <a:srgbClr val="231F20"/>
                </a:solidFill>
                <a:latin typeface="Oswald Bold"/>
                <a:ea typeface="Oswald Bold"/>
                <a:cs typeface="Oswald Bold"/>
                <a:sym typeface="Oswald Bold"/>
              </a:rPr>
              <a:t>MODEL INSIGHTS</a:t>
            </a:r>
          </a:p>
        </p:txBody>
      </p:sp>
      <p:sp>
        <p:nvSpPr>
          <p:cNvPr name="TextBox 15" id="15"/>
          <p:cNvSpPr txBox="true"/>
          <p:nvPr/>
        </p:nvSpPr>
        <p:spPr>
          <a:xfrm rot="0">
            <a:off x="5711363" y="4952315"/>
            <a:ext cx="7929606" cy="1042133"/>
          </a:xfrm>
          <a:prstGeom prst="rect">
            <a:avLst/>
          </a:prstGeom>
        </p:spPr>
        <p:txBody>
          <a:bodyPr anchor="t" rtlCol="false" tIns="0" lIns="0" bIns="0" rIns="0">
            <a:spAutoFit/>
          </a:bodyPr>
          <a:lstStyle/>
          <a:p>
            <a:pPr algn="ctr">
              <a:lnSpc>
                <a:spcPts val="4126"/>
              </a:lnSpc>
            </a:pPr>
            <a:r>
              <a:rPr lang="en-US" sz="3173">
                <a:solidFill>
                  <a:srgbClr val="231F20"/>
                </a:solidFill>
                <a:latin typeface="Open Sauce"/>
                <a:ea typeface="Open Sauce"/>
                <a:cs typeface="Open Sauce"/>
                <a:sym typeface="Open Sauce"/>
              </a:rPr>
              <a:t>R squared score: 0.927</a:t>
            </a:r>
          </a:p>
          <a:p>
            <a:pPr algn="ctr">
              <a:lnSpc>
                <a:spcPts val="4126"/>
              </a:lnSpc>
              <a:spcBef>
                <a:spcPct val="0"/>
              </a:spcBef>
            </a:pPr>
            <a:r>
              <a:rPr lang="en-US" sz="3173">
                <a:solidFill>
                  <a:srgbClr val="231F20"/>
                </a:solidFill>
                <a:latin typeface="Open Sauce"/>
                <a:ea typeface="Open Sauce"/>
                <a:cs typeface="Open Sauce"/>
                <a:sym typeface="Open Sauce"/>
              </a:rPr>
              <a:t>Mean Absolute Error Percentage: 12.9%  </a:t>
            </a:r>
          </a:p>
        </p:txBody>
      </p:sp>
      <p:sp>
        <p:nvSpPr>
          <p:cNvPr name="TextBox 16" id="16"/>
          <p:cNvSpPr txBox="true"/>
          <p:nvPr/>
        </p:nvSpPr>
        <p:spPr>
          <a:xfrm rot="0">
            <a:off x="490001" y="7260398"/>
            <a:ext cx="17307997" cy="1540891"/>
          </a:xfrm>
          <a:prstGeom prst="rect">
            <a:avLst/>
          </a:prstGeom>
        </p:spPr>
        <p:txBody>
          <a:bodyPr anchor="t" rtlCol="false" tIns="0" lIns="0" bIns="0" rIns="0">
            <a:spAutoFit/>
          </a:bodyPr>
          <a:lstStyle/>
          <a:p>
            <a:pPr algn="ctr">
              <a:lnSpc>
                <a:spcPts val="4121"/>
              </a:lnSpc>
            </a:pPr>
            <a:r>
              <a:rPr lang="en-US" sz="3170">
                <a:solidFill>
                  <a:srgbClr val="231F20"/>
                </a:solidFill>
                <a:latin typeface="Open Sauce"/>
                <a:ea typeface="Open Sauce"/>
                <a:cs typeface="Open Sauce"/>
                <a:sym typeface="Open Sauce"/>
              </a:rPr>
              <a:t>Understanding which features have the greatest impact on price,</a:t>
            </a:r>
          </a:p>
          <a:p>
            <a:pPr algn="ctr">
              <a:lnSpc>
                <a:spcPts val="4121"/>
              </a:lnSpc>
            </a:pPr>
            <a:r>
              <a:rPr lang="en-US" sz="3170">
                <a:solidFill>
                  <a:srgbClr val="231F20"/>
                </a:solidFill>
                <a:latin typeface="Open Sauce"/>
                <a:ea typeface="Open Sauce"/>
                <a:cs typeface="Open Sauce"/>
                <a:sym typeface="Open Sauce"/>
              </a:rPr>
              <a:t> allowing for more effective pricing strategies and a deeper understanding of the market.</a:t>
            </a:r>
          </a:p>
          <a:p>
            <a:pPr algn="ctr">
              <a:lnSpc>
                <a:spcPts val="412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DAGLlyDXucY</dc:identifier>
  <dcterms:modified xsi:type="dcterms:W3CDTF">2011-08-01T06:04:30Z</dcterms:modified>
  <cp:revision>1</cp:revision>
  <dc:title>Grey minimalist business project presentation </dc:title>
</cp:coreProperties>
</file>