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CEA63-FFE1-AEF7-8035-5E03557E2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7022C-5A69-07AB-9C65-F14CCFAC7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25650-B5BF-47B1-A4A6-08BEB245203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9A41-70F2-1BC7-C44A-288EB5FF57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A9D43-4A8E-9B96-D61A-03E960A08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9729-E498-4007-9D29-AD063CE0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8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85E7-EA6B-4583-A6DC-70A251E98C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EC98-6C0E-44F1-A854-A3B5E58B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0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684932DE-3086-43D6-987D-E741284C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91494281-DAAB-ABD5-9B96-0B97BF267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C7433B32-5FDC-3EB4-230C-E2E7BDAFA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94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2DF0-5918-146D-89DE-117B26C1B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6BC66-D016-8168-0E2B-5EA809B3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95EA-AF51-60A1-1B54-96D33C3F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0A42-B307-43ED-A2A6-DE48BFDE4DE9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C50F-54AC-B73F-87B0-5FEADD2D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67D6-7599-EF46-8758-F8EFB84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E625-E044-248B-5251-A5799B8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34C5-3E86-380D-76F9-E25498BF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E822-1983-1D19-7CCE-0AE7212F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F43-A530-4244-BDFF-58DD5858BE68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4EC2-B5AF-B320-BFEF-9521449F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CE11-FC56-299A-8420-07396DDE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F3A4E-2D48-CAE1-3536-CC8D70BFD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D772-A986-5C49-99D1-D67A7F66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9599-7F26-B66E-7BE7-72B2221C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27A7-1FBC-48C7-8CA6-8247B74BB87C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5689-1C6E-0A90-335D-8431A801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A239-243B-9317-0F3E-1AB1D721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EA12-3ECC-AE00-98B6-67C79D4A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1F50-D641-24BE-86E9-0070A633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FAB8-7C6A-392B-ECB5-436C55F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28F-7960-4589-A457-D5FDA909A84F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41C1-AAB8-33E1-47D5-32205E71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2E0E-05D0-607A-1E41-3C7F99E5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C9E-A1CF-4C17-49E8-4438F560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3CC7-A681-ADF5-7545-33181E56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62EF-BCC1-AAAF-E66C-9CD17A71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CD7A-8DAA-4129-BEF9-15E9F653CFB9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7EAB-2A57-238C-3B65-E0C49D9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0371-B814-75D5-D87C-ED41F8BB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2410-2F2F-39A4-32D8-E0ABE4C3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0752-DB2B-9BF6-C21F-3671348CE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38B2-CA12-EAF2-CF7E-3A29D293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82899-5381-6FFA-478F-6FF4E496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749-25B6-4BA3-8C69-C7E74EFDAA77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B603E-4A0D-42EC-75B0-16F9F381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CD46-EC68-2C3D-45A3-3107E43E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998-51C0-FC8B-7AAC-13FAAE38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10FB-48BA-93EF-587D-6EBE4FF5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27529-6996-2592-1873-87107AA2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A07AB-A93D-B26F-C0E1-A0E6FDDA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2F298-D755-518B-AF26-2F6C3E0DF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7181B-060C-E740-5981-DCCC64F6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4C9-F7CD-4BE3-8D36-1B9096BB15C6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6BBAC-C2BE-D9E5-3D67-26EE30F4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F8AE7-53DC-C8B9-AC6A-D8F6F228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997D-0698-078F-248A-7ABA4F46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1A9-57A0-6067-B684-FCA48593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67F8-5B18-46D9-A743-417811C5CF6F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9864C-9ADB-D81A-7502-10E9625B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E9730-71BC-9407-C46E-C8A95E74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40579-789C-42F7-3F53-66BE17CF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D843-92B4-4CC4-9DBA-F28B48E6403F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CBC2-B416-FAF3-5E7F-A22D13E9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F74FE-F036-5567-B802-DEFEB8A8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7B06-21B6-568C-2674-76B55087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ED6B-3614-1909-526A-ADB9998A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A238-9299-E5B5-2998-CE27644B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6A06D-C4A8-A992-FE29-FD2FD04F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BE53-7C50-4FB2-B4EF-0F224100EA65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98262-28BC-79DD-CD50-C5403639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4560-3B32-74ED-1011-FB9F757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08B4-3C10-7E0E-6F28-9272B9AA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FBF0-BFCA-BF4F-669F-25C6696CC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CBEC-FD89-9156-A5A4-030B26EA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B89DB-533A-2EE2-E098-0CAEA53C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6199-B26B-425D-92BA-4EFF44C7C9A7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25C63-2800-C05D-EE04-A6526C4D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FE308-2F37-4811-87CB-B34D063A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91387-8E8B-3A19-80BD-87A833C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3348-0FB4-0254-AFD2-1FFB5521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6D2A-8AF6-209C-7E77-8A602233D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3554-6B97-4747-8F96-7268E959C44D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B3E1-7CE0-F316-E4B6-CB20CFAC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C89B-3019-707A-8659-E68F0C039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3FD5-94D3-4608-8FC9-B0DB5511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F4C8-BA11-B07D-AF93-1C1CAB78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E3237-B768-7D0B-D11C-5D00835C5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A. Nassar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6D40E-17BD-BE4D-3645-D2D97109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667D-E325-430E-AD4D-BE044461A659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BA79F-8F07-A282-4F83-DF447A57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510177" y="136525"/>
            <a:ext cx="257556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 b="1" dirty="0"/>
              <a:t>Project Idea</a:t>
            </a:r>
            <a:endParaRPr sz="3600" b="1" dirty="0"/>
          </a:p>
        </p:txBody>
      </p:sp>
      <p:sp>
        <p:nvSpPr>
          <p:cNvPr id="161" name="Google Shape;161;p6"/>
          <p:cNvSpPr txBox="1">
            <a:spLocks noGrp="1"/>
          </p:cNvSpPr>
          <p:nvPr>
            <p:ph type="subTitle" idx="1"/>
          </p:nvPr>
        </p:nvSpPr>
        <p:spPr>
          <a:xfrm>
            <a:off x="838200" y="774756"/>
            <a:ext cx="8032585" cy="16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Description: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/>
              <a:t>Sales Analysis Data is a business intelligence project based on Power BI that intends to analyze sales performance, customer behavior, and product trends for a number of years (2015–2018). The report provides actionable insights through figures and visualizations, enabling stakeholders to make well-informed decisions.</a:t>
            </a:r>
            <a:endParaRPr sz="1800" dirty="0"/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105DA-B29D-B0D4-AD38-2A313FC7041F}"/>
              </a:ext>
            </a:extLst>
          </p:cNvPr>
          <p:cNvSpPr txBox="1"/>
          <p:nvPr/>
        </p:nvSpPr>
        <p:spPr>
          <a:xfrm>
            <a:off x="838200" y="2427041"/>
            <a:ext cx="903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sales dashboard that turns raw sales data (2015–2018) into clear insights for better decisions.</a:t>
            </a:r>
          </a:p>
        </p:txBody>
      </p:sp>
      <p:sp>
        <p:nvSpPr>
          <p:cNvPr id="3" name="Google Shape;161;p6">
            <a:extLst>
              <a:ext uri="{FF2B5EF4-FFF2-40B4-BE49-F238E27FC236}">
                <a16:creationId xmlns:a16="http://schemas.microsoft.com/office/drawing/2014/main" id="{3A06CBE6-EBA1-92B2-659E-BE4E831CCF11}"/>
              </a:ext>
            </a:extLst>
          </p:cNvPr>
          <p:cNvSpPr txBox="1">
            <a:spLocks/>
          </p:cNvSpPr>
          <p:nvPr/>
        </p:nvSpPr>
        <p:spPr>
          <a:xfrm>
            <a:off x="840433" y="3796733"/>
            <a:ext cx="7132320" cy="19318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/>
              <a:t>- Easy &amp; Visual – Turns packed data into easily digestible dashboards.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/>
              <a:t>- Customer-Dominated – Reveal who is buying, selling what, and where.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/>
              <a:t>- Smarter Projections – Predicts sales, spot threats even before they begin damage.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/>
              <a:t>- Ready-to-Action – Paves the way for teams to act quicker with informed decisions.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EB3CF-25E9-3671-6B96-038AFB41F95F}"/>
              </a:ext>
            </a:extLst>
          </p:cNvPr>
          <p:cNvSpPr txBox="1"/>
          <p:nvPr/>
        </p:nvSpPr>
        <p:spPr>
          <a:xfrm>
            <a:off x="510177" y="3198789"/>
            <a:ext cx="5288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What Makes This Project Stand Out?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317C-0B7C-8B9A-0FB5-FEDCF98D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E7E-5F28-4730-9F95-E7B2DA291C9E}" type="datetime1">
              <a:rPr lang="en-US" smtClean="0"/>
              <a:t>4/10/2025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126A0433-7A2B-AE40-C133-D3D454C2B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FE1BF3C0-5710-2641-4E13-5FC20280E3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61743BAE-E34F-4B52-A44A-1ED91868DBFD}" type="datetime1">
              <a:rPr lang="en-US" smtClean="0"/>
              <a:t>4/10/2025</a:t>
            </a:fld>
            <a:endParaRPr dirty="0"/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28CAFBC5-2799-FFCA-E366-8E0A6A9A00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02D0689C-011C-CF38-5DD5-E6F13B731D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7B4591-8516-B50F-1FA3-504429CA8B11}"/>
              </a:ext>
            </a:extLst>
          </p:cNvPr>
          <p:cNvSpPr txBox="1"/>
          <p:nvPr/>
        </p:nvSpPr>
        <p:spPr>
          <a:xfrm>
            <a:off x="838200" y="440416"/>
            <a:ext cx="256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Project Wireframe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73371-CC74-3BAD-4D48-CDFB7FF0E46F}"/>
              </a:ext>
            </a:extLst>
          </p:cNvPr>
          <p:cNvSpPr txBox="1"/>
          <p:nvPr/>
        </p:nvSpPr>
        <p:spPr>
          <a:xfrm>
            <a:off x="999615" y="773963"/>
            <a:ext cx="5297714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Homepage / Overview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date range (2015–2018)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Summary cards: </a:t>
            </a:r>
            <a:r>
              <a:rPr lang="en-US" i="1" dirty="0">
                <a:effectLst/>
                <a:latin typeface="KaTeX_Math"/>
              </a:rPr>
              <a:t>Sales, </a:t>
            </a:r>
            <a:r>
              <a:rPr lang="en-US" i="0" dirty="0">
                <a:effectLst/>
                <a:latin typeface="DeepSeek-CJK-patch"/>
              </a:rPr>
              <a:t>Avg. Orders, Customers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Charts:</a:t>
            </a:r>
          </a:p>
          <a:p>
            <a:pPr marL="1143000" lvl="2" indent="-22860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Monthly trend</a:t>
            </a:r>
          </a:p>
          <a:p>
            <a:pPr marL="1143000" lvl="2" indent="-22860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Sales by segment </a:t>
            </a:r>
          </a:p>
          <a:p>
            <a:pPr marL="1143000" lvl="2" indent="-22860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Regional sales map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Filters: Year, Region, Category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AC36-ACA8-05A7-6012-4CF724E2270E}"/>
              </a:ext>
            </a:extLst>
          </p:cNvPr>
          <p:cNvSpPr txBox="1"/>
          <p:nvPr/>
        </p:nvSpPr>
        <p:spPr>
          <a:xfrm>
            <a:off x="999615" y="3425948"/>
            <a:ext cx="52977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Product Performance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Top vs. bottom products 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Sales by category 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Sub-category breakdown table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Customer Insights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Top customers &amp; retention rate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DeepSeek-CJK-patch"/>
              </a:rPr>
              <a:t>Order value vs. frequency scatter plot</a:t>
            </a:r>
          </a:p>
        </p:txBody>
      </p:sp>
    </p:spTree>
    <p:extLst>
      <p:ext uri="{BB962C8B-B14F-4D97-AF65-F5344CB8AC3E}">
        <p14:creationId xmlns:p14="http://schemas.microsoft.com/office/powerpoint/2010/main" val="389223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6672-082F-D69C-99AA-08E7ADDE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568326"/>
            <a:ext cx="10515600" cy="708932"/>
          </a:xfrm>
        </p:spPr>
        <p:txBody>
          <a:bodyPr>
            <a:normAutofit/>
          </a:bodyPr>
          <a:lstStyle/>
          <a:p>
            <a:r>
              <a:rPr lang="en-US" sz="3200" b="1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9602-7E01-9A1E-150C-C500B281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1498146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DeepSeek-CJK-patch"/>
              </a:rPr>
              <a:t>Sales Managers</a:t>
            </a:r>
            <a:r>
              <a:rPr lang="en-US" sz="2000" dirty="0">
                <a:latin typeface="DeepSeek-CJK-patch"/>
              </a:rPr>
              <a:t>: </a:t>
            </a:r>
            <a:r>
              <a:rPr lang="en-US" sz="1800" b="0" i="0" dirty="0">
                <a:effectLst/>
                <a:latin typeface="DeepSeek-CJK-patch"/>
              </a:rPr>
              <a:t>Track performance, identify trends, forecast sales.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DeepSeek-CJK-patch"/>
              </a:rPr>
              <a:t>Marketing Teams</a:t>
            </a:r>
            <a:r>
              <a:rPr lang="en-US" sz="2000" dirty="0">
                <a:latin typeface="DeepSeek-CJK-patch"/>
              </a:rPr>
              <a:t>: </a:t>
            </a:r>
            <a:r>
              <a:rPr lang="en-US" sz="1800" b="0" i="0" dirty="0">
                <a:effectLst/>
                <a:latin typeface="DeepSeek-CJK-patch"/>
              </a:rPr>
              <a:t>Understand customer segments, optimize campaigns.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DeepSeek-CJK-patch"/>
              </a:rPr>
              <a:t>Executives</a:t>
            </a:r>
            <a:r>
              <a:rPr lang="en-US" sz="2000" dirty="0">
                <a:latin typeface="DeepSeek-CJK-patch"/>
              </a:rPr>
              <a:t>: </a:t>
            </a:r>
            <a:r>
              <a:rPr lang="en-US" sz="1800" b="0" i="0" dirty="0">
                <a:effectLst/>
                <a:latin typeface="DeepSeek-CJK-patch"/>
              </a:rPr>
              <a:t>High-level insights for strategic decisions.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DeepSeek-CJK-patch"/>
              </a:rPr>
              <a:t>Inventory Planners</a:t>
            </a:r>
            <a:r>
              <a:rPr lang="en-US" sz="2000" dirty="0">
                <a:latin typeface="DeepSeek-CJK-patch"/>
              </a:rPr>
              <a:t>: </a:t>
            </a:r>
            <a:r>
              <a:rPr lang="en-US" sz="1800" b="0" i="0" dirty="0">
                <a:effectLst/>
                <a:latin typeface="DeepSeek-CJK-patch"/>
              </a:rPr>
              <a:t>Monitor product performance, manage stock.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03A5DE-EFC2-730B-7E63-94F4011A69B9}"/>
              </a:ext>
            </a:extLst>
          </p:cNvPr>
          <p:cNvSpPr txBox="1">
            <a:spLocks/>
          </p:cNvSpPr>
          <p:nvPr/>
        </p:nvSpPr>
        <p:spPr>
          <a:xfrm>
            <a:off x="838200" y="3581855"/>
            <a:ext cx="10515600" cy="149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DeepSeek-CJK-patch"/>
              </a:rPr>
              <a:t>Sales Managers</a:t>
            </a:r>
            <a:r>
              <a:rPr lang="en-US" sz="2000" b="0" i="0" dirty="0">
                <a:effectLst/>
                <a:latin typeface="DeepSeek-CJK-patch"/>
              </a:rPr>
              <a:t>: Act on trends instead of guessing.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DeepSeek-CJK-patch"/>
              </a:rPr>
              <a:t>Marketing Teams</a:t>
            </a:r>
            <a:r>
              <a:rPr lang="en-US" sz="2000" b="0" i="0" dirty="0">
                <a:effectLst/>
                <a:latin typeface="DeepSeek-CJK-patch"/>
              </a:rPr>
              <a:t>: Personalize campaigns with customer data.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DeepSeek-CJK-patch"/>
              </a:rPr>
              <a:t>Executives</a:t>
            </a:r>
            <a:r>
              <a:rPr lang="en-US" sz="2000" b="0" i="0" dirty="0">
                <a:effectLst/>
                <a:latin typeface="DeepSeek-CJK-patch"/>
              </a:rPr>
              <a:t>: Make decisions backed by forecasts, not hunches.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DeepSeek-CJK-patch"/>
              </a:rPr>
              <a:t>Inventory Teams</a:t>
            </a:r>
            <a:r>
              <a:rPr lang="en-US" sz="2000" b="0" i="0" dirty="0">
                <a:effectLst/>
                <a:latin typeface="DeepSeek-CJK-patch"/>
              </a:rPr>
              <a:t>: Reduce overstock/stockouts with real-time product analytics.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D77BCD-F891-3320-D31C-65941653CE6F}"/>
              </a:ext>
            </a:extLst>
          </p:cNvPr>
          <p:cNvSpPr txBox="1">
            <a:spLocks/>
          </p:cNvSpPr>
          <p:nvPr/>
        </p:nvSpPr>
        <p:spPr>
          <a:xfrm>
            <a:off x="460828" y="2820986"/>
            <a:ext cx="10515600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It Works:</a:t>
            </a:r>
          </a:p>
        </p:txBody>
      </p:sp>
      <p:pic>
        <p:nvPicPr>
          <p:cNvPr id="6" name="Google Shape;165;p6" title="download.png">
            <a:extLst>
              <a:ext uri="{FF2B5EF4-FFF2-40B4-BE49-F238E27FC236}">
                <a16:creationId xmlns:a16="http://schemas.microsoft.com/office/drawing/2014/main" id="{F1AC2B2A-25E1-6251-AAA3-365D1CD950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9C163-E4EE-E76F-24BF-1477B1F0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2DF-96DF-49F7-879B-914D1AAC5EB0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B19E2E-B519-AB85-6B81-920AB61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8EA100-3EB7-389E-FF85-6FB47D145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641211"/>
              </p:ext>
            </p:extLst>
          </p:nvPr>
        </p:nvGraphicFramePr>
        <p:xfrm>
          <a:off x="943430" y="1465943"/>
          <a:ext cx="9550400" cy="430818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989170">
                  <a:extLst>
                    <a:ext uri="{9D8B030D-6E8A-4147-A177-3AD203B41FA5}">
                      <a16:colId xmlns:a16="http://schemas.microsoft.com/office/drawing/2014/main" val="201265405"/>
                    </a:ext>
                  </a:extLst>
                </a:gridCol>
                <a:gridCol w="6561230">
                  <a:extLst>
                    <a:ext uri="{9D8B030D-6E8A-4147-A177-3AD203B41FA5}">
                      <a16:colId xmlns:a16="http://schemas.microsoft.com/office/drawing/2014/main" val="466737403"/>
                    </a:ext>
                  </a:extLst>
                </a:gridCol>
              </a:tblGrid>
              <a:tr h="27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User Benefit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extLst>
                  <a:ext uri="{0D108BD9-81ED-4DB2-BD59-A6C34878D82A}">
                    <a16:rowId xmlns:a16="http://schemas.microsoft.com/office/drawing/2014/main" val="2170075045"/>
                  </a:ext>
                </a:extLst>
              </a:tr>
              <a:tr h="64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Real-Time Sales Dashboard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Quickly spot trends, adjust strategies.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extLst>
                  <a:ext uri="{0D108BD9-81ED-4DB2-BD59-A6C34878D82A}">
                    <a16:rowId xmlns:a16="http://schemas.microsoft.com/office/drawing/2014/main" val="3869429988"/>
                  </a:ext>
                </a:extLst>
              </a:tr>
              <a:tr h="64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Customer Segmentation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Marketing teams target high-value groups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extLst>
                  <a:ext uri="{0D108BD9-81ED-4DB2-BD59-A6C34878D82A}">
                    <a16:rowId xmlns:a16="http://schemas.microsoft.com/office/drawing/2014/main" val="1480326364"/>
                  </a:ext>
                </a:extLst>
              </a:tr>
              <a:tr h="9013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Product Performance Charts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Inventory planners reorder top sellers and phase out weak products.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extLst>
                  <a:ext uri="{0D108BD9-81ED-4DB2-BD59-A6C34878D82A}">
                    <a16:rowId xmlns:a16="http://schemas.microsoft.com/office/drawing/2014/main" val="582504797"/>
                  </a:ext>
                </a:extLst>
              </a:tr>
              <a:tr h="77364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Forecasting Tools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Executives predict revenue and allocate budgets.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extLst>
                  <a:ext uri="{0D108BD9-81ED-4DB2-BD59-A6C34878D82A}">
                    <a16:rowId xmlns:a16="http://schemas.microsoft.com/office/drawing/2014/main" val="900227917"/>
                  </a:ext>
                </a:extLst>
              </a:tr>
              <a:tr h="102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Interactive Filters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users drill down by region, year, or category for granular insights.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5" marR="7415" marT="7415" marB="0" anchor="b"/>
                </a:tc>
                <a:extLst>
                  <a:ext uri="{0D108BD9-81ED-4DB2-BD59-A6C34878D82A}">
                    <a16:rowId xmlns:a16="http://schemas.microsoft.com/office/drawing/2014/main" val="28563574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97C2AB-0EFD-2619-8975-EBB312C27956}"/>
              </a:ext>
            </a:extLst>
          </p:cNvPr>
          <p:cNvSpPr txBox="1"/>
          <p:nvPr/>
        </p:nvSpPr>
        <p:spPr>
          <a:xfrm>
            <a:off x="682173" y="85304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Features &amp; How They Solve User Problems</a:t>
            </a:r>
          </a:p>
        </p:txBody>
      </p:sp>
      <p:pic>
        <p:nvPicPr>
          <p:cNvPr id="8" name="Google Shape;165;p6" title="download.png">
            <a:extLst>
              <a:ext uri="{FF2B5EF4-FFF2-40B4-BE49-F238E27FC236}">
                <a16:creationId xmlns:a16="http://schemas.microsoft.com/office/drawing/2014/main" id="{D8B7FBEB-5A95-A36A-1B5E-19C971C6C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74BBA35-ED2F-3A0B-EBB5-9D5C4E0E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02E7-A168-4986-81FB-9328C8E8D9CD}" type="datetime1">
              <a:rPr lang="en-US" smtClean="0"/>
              <a:t>4/10/2025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0164A6-65B7-D90D-A3D1-7B504484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3CEC-60A1-B25C-8119-DA7594FC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2" y="713126"/>
            <a:ext cx="3835400" cy="2938690"/>
          </a:xfrm>
        </p:spPr>
        <p:txBody>
          <a:bodyPr>
            <a:normAutofit/>
          </a:bodyPr>
          <a:lstStyle/>
          <a:p>
            <a:r>
              <a:rPr lang="en-US" sz="2400" b="1" dirty="0"/>
              <a:t>Database Type</a:t>
            </a:r>
            <a:r>
              <a:rPr lang="en-US" sz="2400" dirty="0"/>
              <a:t>: </a:t>
            </a:r>
            <a:r>
              <a:rPr lang="en-US" sz="2000" dirty="0"/>
              <a:t>Relational (SQL)</a:t>
            </a:r>
          </a:p>
          <a:p>
            <a:r>
              <a:rPr lang="en-US" sz="2000" dirty="0"/>
              <a:t>Key Entities &amp; Relationships:</a:t>
            </a:r>
          </a:p>
          <a:p>
            <a:pPr algn="l">
              <a:buNone/>
            </a:pPr>
            <a:r>
              <a:rPr lang="en-US" sz="1400" b="1" i="0" dirty="0">
                <a:effectLst/>
                <a:latin typeface="DeepSeek-CJK-patch"/>
              </a:rPr>
              <a:t>. Order Entity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Order ID</a:t>
            </a:r>
            <a:r>
              <a:rPr lang="en-US" sz="1400" b="0" i="0" dirty="0">
                <a:effectLst/>
                <a:latin typeface="DeepSeek-CJK-patch"/>
              </a:rPr>
              <a:t> (Primary Key)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Order Date</a:t>
            </a:r>
            <a:endParaRPr lang="en-US" sz="1400" b="0" i="0" dirty="0"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Ship Date</a:t>
            </a:r>
            <a:endParaRPr lang="en-US" sz="1400" b="0" i="0" dirty="0"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Ship Mode</a:t>
            </a:r>
            <a:r>
              <a:rPr lang="en-US" sz="1400" b="0" i="0" dirty="0">
                <a:effectLst/>
                <a:latin typeface="DeepSeek-CJK-patch"/>
              </a:rPr>
              <a:t> (e.g., Standard, Express)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Customer ID</a:t>
            </a:r>
            <a:r>
              <a:rPr lang="en-US" sz="1400" b="0" i="0" dirty="0">
                <a:effectLst/>
                <a:latin typeface="DeepSeek-CJK-patch"/>
              </a:rPr>
              <a:t> (Foreign Key → Customer)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Region</a:t>
            </a:r>
            <a:r>
              <a:rPr lang="en-US" sz="1400" b="0" i="0" dirty="0">
                <a:effectLst/>
                <a:latin typeface="DeepSeek-CJK-patch"/>
              </a:rPr>
              <a:t> (e.g., East, West)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218AC7-BC9A-3007-F317-D2F90A9161C3}"/>
              </a:ext>
            </a:extLst>
          </p:cNvPr>
          <p:cNvSpPr txBox="1">
            <a:spLocks/>
          </p:cNvSpPr>
          <p:nvPr/>
        </p:nvSpPr>
        <p:spPr>
          <a:xfrm>
            <a:off x="5807020" y="713126"/>
            <a:ext cx="3835400" cy="2597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1600" b="1" i="0" dirty="0">
                <a:effectLst/>
                <a:latin typeface="DeepSeek-CJK-patch"/>
              </a:rPr>
              <a:t>Customer Entity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Customer ID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Customer Name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Segment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Country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City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State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Postal Code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Region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E96D9-CA0E-FA67-341F-45DC6F97726E}"/>
              </a:ext>
            </a:extLst>
          </p:cNvPr>
          <p:cNvSpPr txBox="1">
            <a:spLocks/>
          </p:cNvSpPr>
          <p:nvPr/>
        </p:nvSpPr>
        <p:spPr>
          <a:xfrm>
            <a:off x="1012372" y="3946297"/>
            <a:ext cx="3835400" cy="182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1600" b="1" i="0" dirty="0">
                <a:effectLst/>
                <a:latin typeface="DeepSeek-CJK-patch"/>
              </a:rPr>
              <a:t>Product Entity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Product ID</a:t>
            </a:r>
            <a:endParaRPr lang="en-US" sz="1600" dirty="0"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Category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Sub-Category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Product Name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DeepSeek-CJK-patch"/>
              </a:rPr>
              <a:t>Sales</a:t>
            </a:r>
          </a:p>
        </p:txBody>
      </p:sp>
      <p:pic>
        <p:nvPicPr>
          <p:cNvPr id="6" name="Google Shape;165;p6" title="download.png">
            <a:extLst>
              <a:ext uri="{FF2B5EF4-FFF2-40B4-BE49-F238E27FC236}">
                <a16:creationId xmlns:a16="http://schemas.microsoft.com/office/drawing/2014/main" id="{547FA99D-290D-7513-A71A-43A8A9BE3B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4036A-96F1-D249-3589-DD6B95CD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3CD-BA9F-4315-983A-66B308404228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C01C01-38A7-A98A-4559-8935B389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8C85A-EFA2-154D-716B-C177D988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CE51-E025-8423-87BE-10C55709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490310"/>
            <a:ext cx="9800771" cy="441552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000" b="1" dirty="0">
                <a:latin typeface="DeepSeek-CJK-patch"/>
              </a:rPr>
              <a:t>G</a:t>
            </a:r>
            <a:r>
              <a:rPr lang="en-US" sz="2000" b="1" i="0" dirty="0">
                <a:effectLst/>
                <a:latin typeface="DeepSeek-CJK-patch"/>
              </a:rPr>
              <a:t>eographical Insights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Regional sales distribution across East, West, Central, South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Top-performing regions: East and West (based on sales volume)</a:t>
            </a:r>
          </a:p>
          <a:p>
            <a:pPr algn="l">
              <a:buNone/>
            </a:pPr>
            <a:r>
              <a:rPr lang="en-US" sz="2000" b="1" i="0" dirty="0">
                <a:effectLst/>
                <a:latin typeface="DeepSeek-CJK-patch"/>
              </a:rPr>
              <a:t>Growth &amp; Forecasting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Flat YoY growth (0.00%) indicates stagnation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Sales forecast projects $71.29K future sales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TTM (Trailing Twelve Months) sales at $722K</a:t>
            </a:r>
          </a:p>
          <a:p>
            <a:pPr algn="l">
              <a:buNone/>
            </a:pPr>
            <a:r>
              <a:rPr lang="en-US" sz="2000" b="1" i="0" dirty="0">
                <a:effectLst/>
                <a:latin typeface="DeepSeek-CJK-patch"/>
              </a:rPr>
              <a:t>Operational Insights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Average order value: $392.78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Purchase frequency: 12.36%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DeepSeek-CJK-patch"/>
              </a:rPr>
              <a:t>9,799 total orders placed during period</a:t>
            </a:r>
          </a:p>
        </p:txBody>
      </p:sp>
      <p:pic>
        <p:nvPicPr>
          <p:cNvPr id="2" name="Google Shape;165;p6" title="download.png">
            <a:extLst>
              <a:ext uri="{FF2B5EF4-FFF2-40B4-BE49-F238E27FC236}">
                <a16:creationId xmlns:a16="http://schemas.microsoft.com/office/drawing/2014/main" id="{BD7C0FDF-E004-1FE9-539D-71D2C6BF19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66142A-AAB4-B7EE-1D72-C34FE3D2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711A-028B-4D20-88BA-C44E5CDB7F4E}" type="datetime1">
              <a:rPr lang="en-US" smtClean="0"/>
              <a:t>4/10/2025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E6915-8DF3-AD33-0A94-48F8AF75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4856F-F81B-C0CB-46E6-F737AD275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30C6-7B82-BBD9-40CE-86CB4D45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490310"/>
            <a:ext cx="9800771" cy="441552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000" b="1" dirty="0">
                <a:latin typeface="DeepSeek-CJK-patch"/>
              </a:rPr>
              <a:t>Team Members</a:t>
            </a:r>
          </a:p>
          <a:p>
            <a:pPr algn="l">
              <a:buFontTx/>
              <a:buChar char="-"/>
            </a:pPr>
            <a:r>
              <a:rPr lang="en-US" sz="2000" dirty="0">
                <a:latin typeface="DeepSeek-CJK-patch"/>
              </a:rPr>
              <a:t>Doaa Ebrahim: responsible for data cleaning, transforming and modeling.</a:t>
            </a:r>
          </a:p>
          <a:p>
            <a:pPr algn="l">
              <a:buFontTx/>
              <a:buChar char="-"/>
            </a:pPr>
            <a:r>
              <a:rPr lang="en-US" sz="2000" dirty="0">
                <a:latin typeface="DeepSeek-CJK-patch"/>
              </a:rPr>
              <a:t>Sarah Nassar: Team leader and responsible for Analysis and Measures.</a:t>
            </a:r>
          </a:p>
          <a:p>
            <a:pPr algn="l">
              <a:buFontTx/>
              <a:buChar char="-"/>
            </a:pPr>
            <a:r>
              <a:rPr lang="en-US" sz="2000" i="0" dirty="0">
                <a:effectLst/>
                <a:latin typeface="DeepSeek-CJK-patch"/>
              </a:rPr>
              <a:t>Jihad Afify: </a:t>
            </a:r>
            <a:r>
              <a:rPr lang="en-US" sz="2000" dirty="0">
                <a:latin typeface="DeepSeek-CJK-patch"/>
              </a:rPr>
              <a:t>responsible for visualization.</a:t>
            </a:r>
            <a:endParaRPr lang="en-US" sz="2000" i="0" dirty="0">
              <a:effectLst/>
              <a:latin typeface="DeepSeek-CJK-patch"/>
            </a:endParaRPr>
          </a:p>
          <a:p>
            <a:pPr algn="l">
              <a:buNone/>
            </a:pPr>
            <a:endParaRPr lang="en-US" sz="2000" b="1" i="0" dirty="0">
              <a:effectLst/>
              <a:latin typeface="DeepSeek-CJK-patch"/>
            </a:endParaRPr>
          </a:p>
          <a:p>
            <a:pPr algn="l">
              <a:buNone/>
            </a:pPr>
            <a:r>
              <a:rPr lang="en-US" sz="2000" b="1" i="0" dirty="0">
                <a:effectLst/>
                <a:latin typeface="DeepSeek-CJK-patch"/>
              </a:rPr>
              <a:t>Contacts</a:t>
            </a:r>
          </a:p>
          <a:p>
            <a:pPr algn="l">
              <a:buNone/>
            </a:pPr>
            <a:endParaRPr lang="en-US" sz="2000" b="1" dirty="0">
              <a:latin typeface="DeepSeek-CJK-patch"/>
            </a:endParaRPr>
          </a:p>
          <a:p>
            <a:pPr algn="l">
              <a:buNone/>
            </a:pPr>
            <a:endParaRPr lang="en-US" sz="2000" b="1" i="0" dirty="0">
              <a:effectLst/>
              <a:latin typeface="DeepSeek-CJK-patch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D6266-01A5-D3E4-5B16-781C9506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32438"/>
              </p:ext>
            </p:extLst>
          </p:nvPr>
        </p:nvGraphicFramePr>
        <p:xfrm>
          <a:off x="1088570" y="3004457"/>
          <a:ext cx="9144000" cy="1770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737">
                  <a:extLst>
                    <a:ext uri="{9D8B030D-6E8A-4147-A177-3AD203B41FA5}">
                      <a16:colId xmlns:a16="http://schemas.microsoft.com/office/drawing/2014/main" val="1177053462"/>
                    </a:ext>
                  </a:extLst>
                </a:gridCol>
                <a:gridCol w="2566737">
                  <a:extLst>
                    <a:ext uri="{9D8B030D-6E8A-4147-A177-3AD203B41FA5}">
                      <a16:colId xmlns:a16="http://schemas.microsoft.com/office/drawing/2014/main" val="3626093971"/>
                    </a:ext>
                  </a:extLst>
                </a:gridCol>
                <a:gridCol w="4010526">
                  <a:extLst>
                    <a:ext uri="{9D8B030D-6E8A-4147-A177-3AD203B41FA5}">
                      <a16:colId xmlns:a16="http://schemas.microsoft.com/office/drawing/2014/main" val="1842649846"/>
                    </a:ext>
                  </a:extLst>
                </a:gridCol>
              </a:tblGrid>
              <a:tr h="368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Name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Email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Phone Number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09983"/>
                  </a:ext>
                </a:extLst>
              </a:tr>
              <a:tr h="3681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Doaa Ebrahim Mohamed Daoush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01091589085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040416"/>
                  </a:ext>
                </a:extLst>
              </a:tr>
              <a:tr h="6663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Jihad Afify Abdelgaied Ebrahim Wahba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jihad31wahba@outlook.com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01123483434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405388"/>
                  </a:ext>
                </a:extLst>
              </a:tr>
              <a:tr h="36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Sara Amin Nassar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Sara.amin.nassar@gmail.com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01019716965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069159"/>
                  </a:ext>
                </a:extLst>
              </a:tr>
            </a:tbl>
          </a:graphicData>
        </a:graphic>
      </p:graphicFrame>
      <p:pic>
        <p:nvPicPr>
          <p:cNvPr id="4" name="Google Shape;165;p6" title="download.png">
            <a:extLst>
              <a:ext uri="{FF2B5EF4-FFF2-40B4-BE49-F238E27FC236}">
                <a16:creationId xmlns:a16="http://schemas.microsoft.com/office/drawing/2014/main" id="{A665A575-F610-6939-8999-CE9889B4E5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FE28-0FD4-3078-4BD7-95B19081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EF24-80A2-4E31-BF9D-F2EFA9ECA3C9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2603-51EA-E9EA-2D16-348BB8B8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2C81-0CB2-071C-908E-54A0AC38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342E-6DBE-59CC-DE7E-5566A44D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758F-3082-660F-814F-12BDD8E6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E3D4-20C4-49F2-A371-F2D701BE65EA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DD561-4701-DD93-2B31-6422DF2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FD5-94D3-4608-8FC9-B0DB551199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596</Words>
  <Application>Microsoft Office PowerPoint</Application>
  <PresentationFormat>Widescreen</PresentationFormat>
  <Paragraphs>121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Narrow</vt:lpstr>
      <vt:lpstr>Arial</vt:lpstr>
      <vt:lpstr>Calibri</vt:lpstr>
      <vt:lpstr>Calibri Light</vt:lpstr>
      <vt:lpstr>DeepSeek-CJK-patch</vt:lpstr>
      <vt:lpstr>KaTeX_Math</vt:lpstr>
      <vt:lpstr>Office Theme</vt:lpstr>
      <vt:lpstr>Sales Analysis</vt:lpstr>
      <vt:lpstr>Project Idea</vt:lpstr>
      <vt:lpstr>PowerPoint Presentation</vt:lpstr>
      <vt:lpstr>End Users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Nassar</dc:creator>
  <cp:lastModifiedBy>Sarah Nassar</cp:lastModifiedBy>
  <cp:revision>8</cp:revision>
  <dcterms:created xsi:type="dcterms:W3CDTF">2025-04-10T12:00:55Z</dcterms:created>
  <dcterms:modified xsi:type="dcterms:W3CDTF">2025-04-10T18:36:25Z</dcterms:modified>
</cp:coreProperties>
</file>