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  <p:sldMasterId id="2147484050" r:id="rId2"/>
  </p:sldMasterIdLst>
  <p:notesMasterIdLst>
    <p:notesMasterId r:id="rId18"/>
  </p:notesMasterIdLst>
  <p:sldIdLst>
    <p:sldId id="301" r:id="rId3"/>
    <p:sldId id="264" r:id="rId4"/>
    <p:sldId id="289" r:id="rId5"/>
    <p:sldId id="290" r:id="rId6"/>
    <p:sldId id="291" r:id="rId7"/>
    <p:sldId id="292" r:id="rId8"/>
    <p:sldId id="293" r:id="rId9"/>
    <p:sldId id="296" r:id="rId10"/>
    <p:sldId id="294" r:id="rId11"/>
    <p:sldId id="295" r:id="rId12"/>
    <p:sldId id="297" r:id="rId13"/>
    <p:sldId id="298" r:id="rId14"/>
    <p:sldId id="299" r:id="rId15"/>
    <p:sldId id="300" r:id="rId16"/>
    <p:sldId id="30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gar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8" autoAdjust="0"/>
    <p:restoredTop sz="97353" autoAdjust="0"/>
  </p:normalViewPr>
  <p:slideViewPr>
    <p:cSldViewPr>
      <p:cViewPr varScale="1">
        <p:scale>
          <a:sx n="90" d="100"/>
          <a:sy n="90" d="100"/>
        </p:scale>
        <p:origin x="-17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5E51B-54E7-48D4-BC52-CD08869A2526}" type="datetimeFigureOut">
              <a:rPr lang="en-US" smtClean="0"/>
              <a:pPr/>
              <a:t>12/3/14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4893E-258A-48A9-BD87-E57AAE07DA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6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4893E-258A-48A9-BD87-E57AAE07DA0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77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4893E-258A-48A9-BD87-E57AAE07DA0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-animate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 descr="bottom b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3405352" y="5948636"/>
            <a:ext cx="599089" cy="11456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460939" y="5948636"/>
            <a:ext cx="472965" cy="1145627"/>
          </a:xfrm>
          <a:prstGeom prst="rect">
            <a:avLst/>
          </a:prstGeom>
          <a:solidFill>
            <a:srgbClr val="6DB344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771697" y="5948636"/>
            <a:ext cx="472965" cy="1145627"/>
          </a:xfrm>
          <a:prstGeom prst="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Rounded Rectangle 32"/>
          <p:cNvSpPr/>
          <p:nvPr/>
        </p:nvSpPr>
        <p:spPr>
          <a:xfrm rot="10800000" flipH="1">
            <a:off x="2856506" y="831272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 rot="10800000" flipH="1">
            <a:off x="821966" y="4716780"/>
            <a:ext cx="656314" cy="15074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ounded Rectangle 28"/>
          <p:cNvSpPr/>
          <p:nvPr/>
        </p:nvSpPr>
        <p:spPr>
          <a:xfrm rot="10800000" flipH="1">
            <a:off x="1332506" y="1981200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Rounded Rectangle 29"/>
          <p:cNvSpPr/>
          <p:nvPr/>
        </p:nvSpPr>
        <p:spPr>
          <a:xfrm rot="10800000" flipH="1">
            <a:off x="5869870" y="6614159"/>
            <a:ext cx="780312" cy="3319549"/>
          </a:xfrm>
          <a:prstGeom prst="roundRect">
            <a:avLst>
              <a:gd name="adj" fmla="val 50000"/>
            </a:avLst>
          </a:prstGeom>
          <a:solidFill>
            <a:srgbClr val="1F8BAE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 rot="10800000" flipH="1">
            <a:off x="6933206" y="6614160"/>
            <a:ext cx="656314" cy="15074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4" name="Rounded Rectangle 33"/>
          <p:cNvSpPr/>
          <p:nvPr/>
        </p:nvSpPr>
        <p:spPr>
          <a:xfrm rot="10800000" flipH="1">
            <a:off x="2191486" y="6719450"/>
            <a:ext cx="662549" cy="633106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Rounded Rectangle 34"/>
          <p:cNvSpPr/>
          <p:nvPr/>
        </p:nvSpPr>
        <p:spPr>
          <a:xfrm rot="10800000" flipH="1">
            <a:off x="2794161" y="6668595"/>
            <a:ext cx="779356" cy="554631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Rounded Rectangle 35"/>
          <p:cNvSpPr/>
          <p:nvPr/>
        </p:nvSpPr>
        <p:spPr>
          <a:xfrm rot="10800000" flipH="1">
            <a:off x="4920834" y="1025236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 rot="10800000" flipH="1">
            <a:off x="5391889" y="1731818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Rounded Rectangle 37"/>
          <p:cNvSpPr/>
          <p:nvPr/>
        </p:nvSpPr>
        <p:spPr>
          <a:xfrm rot="10800000" flipH="1">
            <a:off x="341313" y="6708752"/>
            <a:ext cx="780312" cy="331954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DCAFF">
                  <a:shade val="30000"/>
                  <a:satMod val="115000"/>
                  <a:alpha val="26000"/>
                </a:srgbClr>
              </a:gs>
              <a:gs pos="50000">
                <a:srgbClr val="4DCAFF">
                  <a:shade val="67500"/>
                  <a:satMod val="115000"/>
                </a:srgbClr>
              </a:gs>
              <a:gs pos="100000">
                <a:srgbClr val="4DCA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 rot="10800000" flipH="1">
            <a:off x="8038251" y="8318268"/>
            <a:ext cx="780312" cy="3319549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ounded Rectangle 40"/>
          <p:cNvSpPr/>
          <p:nvPr/>
        </p:nvSpPr>
        <p:spPr>
          <a:xfrm rot="10800000" flipH="1">
            <a:off x="8162249" y="1731818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 rot="10800000" flipH="1">
            <a:off x="3770906" y="1981200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0" y="0"/>
            <a:ext cx="9129008" cy="6378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2126" cy="384175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spc="-20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grpSp>
        <p:nvGrpSpPr>
          <p:cNvPr id="2" name="Group 67"/>
          <p:cNvGrpSpPr/>
          <p:nvPr/>
        </p:nvGrpSpPr>
        <p:grpSpPr>
          <a:xfrm>
            <a:off x="341314" y="311151"/>
            <a:ext cx="829170" cy="438358"/>
            <a:chOff x="609600" y="528537"/>
            <a:chExt cx="1444734" cy="763789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69" name="Rectangle 68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Freeform 71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1" y="6541294"/>
            <a:ext cx="9129008" cy="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ltGray">
          <a:xfrm>
            <a:off x="251373" y="6586246"/>
            <a:ext cx="195480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62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4.44444E-6 4.81481E-6 L -4.44444E-6 0.65879 " pathEditMode="relative" rAng="0" ptsTypes="AA">
                                      <p:cBhvr>
                                        <p:cTn id="6" dur="8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8" dur="10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11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0" dur="16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13700"/>
                                  </p:stCondLst>
                                  <p:childTnLst>
                                    <p:animMotion origin="layout" path="M 2.77778E-6 4.81481E-6 L 2.77778E-6 -0.34561 " pathEditMode="relative" rAng="0" ptsTypes="AA">
                                      <p:cBhvr>
                                        <p:cTn id="12" dur="109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3.88889E-6 1.14467 " pathEditMode="relative" rAng="0" ptsTypes="AA">
                                      <p:cBhvr>
                                        <p:cTn id="14" dur="10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16667E-6 0.27476 L 4.16667E-6 -1.26019 " pathEditMode="relative" rAng="0" ptsTypes="AA">
                                      <p:cBhvr>
                                        <p:cTn id="16" dur="12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50000" decel="50000" autoRev="1" fill="hold" grpId="0" nodeType="withEffect">
                                  <p:stCondLst>
                                    <p:cond delay="36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8" dur="8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0" dur="19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2" dur="8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fill="hold" grpId="0" nodeType="withEffect">
                                  <p:stCondLst>
                                    <p:cond delay="57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72222E-6 -2.15822E-6 L -4.72222E-6 -1.32223 " pathEditMode="relative" rAng="0" ptsTypes="AA">
                                      <p:cBhvr>
                                        <p:cTn id="24" dur="1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fill="hold" grpId="0" nodeType="withEffect">
                                  <p:stCondLst>
                                    <p:cond delay="1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26" dur="7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8" dur="15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30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7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3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4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7" presetClass="emp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8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9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7" presetClass="emph" presetSubtype="0" repeatCount="indefinite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43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44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6" grpId="0" animBg="1"/>
      <p:bldP spid="45" grpId="0" animBg="1"/>
      <p:bldP spid="33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 smtClean="0"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635000" indent="-228600">
              <a:buClr>
                <a:schemeClr val="accent5"/>
              </a:buClr>
              <a:buFont typeface="Arial" pitchFamily="34" charset="0"/>
              <a:buChar char="•"/>
              <a:tabLst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1"/>
                </a:solidFill>
                <a:latin typeface="+mj-lt"/>
              </a:defRPr>
            </a:lvl1pPr>
            <a:lvl2pPr marL="635000" indent="-22860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Char char="•"/>
              <a:defRPr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pic>
        <p:nvPicPr>
          <p:cNvPr id="15" name="Picture 14" descr="vertical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7858" y="777667"/>
            <a:ext cx="89319" cy="5287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2568027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C0C0C0"/>
                </a:solidFill>
                <a:latin typeface="+mj-lt"/>
                <a:ea typeface="+mn-ea"/>
                <a:cs typeface="+mn-cs"/>
              </a:rPr>
              <a:t>© 2010 Cisco and/or its affiliates. All rights reserved.</a:t>
            </a:r>
            <a:endParaRPr lang="en-US" sz="600" kern="1200" dirty="0">
              <a:solidFill>
                <a:srgbClr val="C0C0C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8888" y="301752"/>
            <a:ext cx="4123944" cy="838200"/>
          </a:xfrm>
          <a:prstGeom prst="rect">
            <a:avLst/>
          </a:prstGeo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 smtClean="0"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Two Column</a:t>
            </a:r>
            <a:br>
              <a:rPr kumimoji="0" lang="en-US" sz="36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6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Title Right</a:t>
            </a:r>
            <a:endParaRPr kumimoji="0" lang="en-US" sz="3600" b="0" i="0" u="none" strike="noStrike" kern="1200" cap="none" spc="-100" normalizeH="0" baseline="0" noProof="0" dirty="0">
              <a:ln>
                <a:noFill/>
              </a:ln>
              <a:gradFill>
                <a:gsLst>
                  <a:gs pos="0">
                    <a:schemeClr val="tx1"/>
                  </a:gs>
                  <a:gs pos="100000">
                    <a:srgbClr val="01BBBB"/>
                  </a:gs>
                </a:gsLst>
                <a:lin ang="2400000" scaled="0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217357" y="6355828"/>
            <a:ext cx="8694295" cy="210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600200"/>
            <a:ext cx="2622550" cy="43910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600200"/>
            <a:ext cx="2593975" cy="4362450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300788" y="1600200"/>
            <a:ext cx="2633662" cy="4333875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vertical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38158" y="777667"/>
            <a:ext cx="89319" cy="528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vertical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29008" y="777667"/>
            <a:ext cx="89319" cy="528767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100584"/>
            <a:ext cx="2670048" cy="1152144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100584"/>
            <a:ext cx="2670048" cy="1152144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73302" y="100584"/>
            <a:ext cx="2670048" cy="1152144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339113"/>
            <a:ext cx="9144000" cy="27189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3363" indent="-233363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Arial" pitchFamily="34" charset="0"/>
              <a:buChar char="“"/>
              <a:defRPr lang="en-US" sz="6000" b="0" kern="1200" spc="-2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xmlns:p14="http://schemas.microsoft.com/office/powerpoint/2010/main" presetID="22" presetClass="entr" presetSubtype="4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4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217357" y="6355828"/>
            <a:ext cx="8694295" cy="210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400" b="0" kern="1200" spc="-2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310896"/>
            <a:ext cx="3895344" cy="62087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  <p:pic>
        <p:nvPicPr>
          <p:cNvPr id="12" name="Picture 11" descr="vertical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1927" y="777667"/>
            <a:ext cx="89319" cy="528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grpSp>
        <p:nvGrpSpPr>
          <p:cNvPr id="4" name="Group 38"/>
          <p:cNvGrpSpPr/>
          <p:nvPr/>
        </p:nvGrpSpPr>
        <p:grpSpPr>
          <a:xfrm>
            <a:off x="341313" y="311150"/>
            <a:ext cx="908367" cy="480227"/>
            <a:chOff x="609600" y="528537"/>
            <a:chExt cx="1444734" cy="763789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10" name="Rectangle 9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-2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-12700" y="6141720"/>
            <a:ext cx="9156700" cy="7162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17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9" name="Rounded Rectangle 8"/>
          <p:cNvSpPr/>
          <p:nvPr/>
        </p:nvSpPr>
        <p:spPr>
          <a:xfrm>
            <a:off x="1823499" y="-3578087"/>
            <a:ext cx="1729740" cy="140141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0" y="-64521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>
          <a:xfrm rot="10800000">
            <a:off x="1013791" y="-64521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75620" y="1711187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105451" y="834887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Rounded Rectangle 13"/>
          <p:cNvSpPr/>
          <p:nvPr/>
        </p:nvSpPr>
        <p:spPr>
          <a:xfrm rot="10800000">
            <a:off x="3036073" y="-3377648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54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" grpId="0"/>
      <p:bldP spid="7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-animated bar_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 descr="bottom b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3405352" y="5562600"/>
            <a:ext cx="599089" cy="11456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460939" y="5638800"/>
            <a:ext cx="472965" cy="1145627"/>
          </a:xfrm>
          <a:prstGeom prst="rect">
            <a:avLst/>
          </a:prstGeom>
          <a:solidFill>
            <a:srgbClr val="6DB344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771697" y="5562600"/>
            <a:ext cx="472965" cy="1145627"/>
          </a:xfrm>
          <a:prstGeom prst="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Rounded Rectangle 32"/>
          <p:cNvSpPr/>
          <p:nvPr/>
        </p:nvSpPr>
        <p:spPr>
          <a:xfrm rot="10800000" flipH="1">
            <a:off x="2856506" y="831272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 rot="10800000" flipH="1">
            <a:off x="821966" y="4716780"/>
            <a:ext cx="656314" cy="15074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ounded Rectangle 28"/>
          <p:cNvSpPr/>
          <p:nvPr/>
        </p:nvSpPr>
        <p:spPr>
          <a:xfrm rot="10800000" flipH="1">
            <a:off x="1332506" y="1981200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6" name="Rounded Rectangle 35"/>
          <p:cNvSpPr/>
          <p:nvPr/>
        </p:nvSpPr>
        <p:spPr>
          <a:xfrm rot="10800000" flipH="1">
            <a:off x="4920834" y="1025236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 rot="10800000" flipH="1">
            <a:off x="5391889" y="1731818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ounded Rectangle 40"/>
          <p:cNvSpPr/>
          <p:nvPr/>
        </p:nvSpPr>
        <p:spPr>
          <a:xfrm rot="10800000" flipH="1">
            <a:off x="8162249" y="1731818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 rot="10800000" flipH="1">
            <a:off x="3770906" y="1981200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4992" y="0"/>
            <a:ext cx="9129008" cy="6378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ltGray">
          <a:xfrm>
            <a:off x="251373" y="6586246"/>
            <a:ext cx="195480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ltGray">
          <a:xfrm>
            <a:off x="8649525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02" name="Rectangle 4"/>
          <p:cNvSpPr>
            <a:spLocks noChangeArrowheads="1"/>
          </p:cNvSpPr>
          <p:nvPr/>
        </p:nvSpPr>
        <p:spPr bwMode="ltGray">
          <a:xfrm>
            <a:off x="251373" y="6586246"/>
            <a:ext cx="195480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03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04" name="Rectangle 7"/>
          <p:cNvSpPr>
            <a:spLocks noChangeArrowheads="1"/>
          </p:cNvSpPr>
          <p:nvPr/>
        </p:nvSpPr>
        <p:spPr bwMode="ltGray">
          <a:xfrm>
            <a:off x="8649525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2126" cy="384175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spc="-20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110" name="Rectangle 4"/>
          <p:cNvSpPr>
            <a:spLocks noChangeArrowheads="1"/>
          </p:cNvSpPr>
          <p:nvPr/>
        </p:nvSpPr>
        <p:spPr bwMode="ltGray">
          <a:xfrm>
            <a:off x="251373" y="6586246"/>
            <a:ext cx="195480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11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12" name="Rectangle 7"/>
          <p:cNvSpPr>
            <a:spLocks noChangeArrowheads="1"/>
          </p:cNvSpPr>
          <p:nvPr/>
        </p:nvSpPr>
        <p:spPr bwMode="ltGray">
          <a:xfrm>
            <a:off x="8649525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grpSp>
        <p:nvGrpSpPr>
          <p:cNvPr id="2" name="Group 67"/>
          <p:cNvGrpSpPr/>
          <p:nvPr/>
        </p:nvGrpSpPr>
        <p:grpSpPr>
          <a:xfrm>
            <a:off x="341314" y="311151"/>
            <a:ext cx="829170" cy="438358"/>
            <a:chOff x="609600" y="528537"/>
            <a:chExt cx="1444734" cy="763789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69" name="Rectangle 68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Freeform 71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57" name="Rectangle 56"/>
          <p:cNvSpPr/>
          <p:nvPr/>
        </p:nvSpPr>
        <p:spPr>
          <a:xfrm>
            <a:off x="1" y="6541294"/>
            <a:ext cx="9129008" cy="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52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10896"/>
            <a:ext cx="8474869" cy="6054185"/>
          </a:xfrm>
          <a:ln>
            <a:solidFill>
              <a:schemeClr val="bg2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pic>
        <p:nvPicPr>
          <p:cNvPr id="3" name="Picture 2" descr="bottom b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3375" y="6374862"/>
            <a:ext cx="8477250" cy="171450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C0C0C0"/>
                </a:solidFill>
                <a:latin typeface="+mj-lt"/>
                <a:ea typeface="+mn-ea"/>
                <a:cs typeface="+mn-cs"/>
              </a:rPr>
              <a:t>Cisco Confidential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ide screen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>
              <a:alphaModFix amt="2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341314" y="6124575"/>
            <a:ext cx="787133" cy="416134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5" name="Rectangle 4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40" name="Media Placeholder 39"/>
          <p:cNvSpPr>
            <a:spLocks noGrp="1"/>
          </p:cNvSpPr>
          <p:nvPr>
            <p:ph type="media" sz="quarter" idx="11" hasCustomPrompt="1"/>
          </p:nvPr>
        </p:nvSpPr>
        <p:spPr>
          <a:xfrm>
            <a:off x="673957" y="777240"/>
            <a:ext cx="7863840" cy="4425696"/>
          </a:xfrm>
          <a:solidFill>
            <a:schemeClr val="tx1">
              <a:lumMod val="50000"/>
            </a:schemeClr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 baseline="0" smtClean="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>
              <a:alphaModFix amt="2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341314" y="6124575"/>
            <a:ext cx="787133" cy="416134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40" name="Rectangle 39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39917" y="778669"/>
            <a:ext cx="5897880" cy="4425696"/>
          </a:xfrm>
          <a:solidFill>
            <a:schemeClr val="tx1">
              <a:lumMod val="50000"/>
            </a:schemeClr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C0C0C0"/>
                </a:solidFill>
                <a:latin typeface="+mj-lt"/>
                <a:ea typeface="+mn-ea"/>
                <a:cs typeface="+mn-cs"/>
              </a:rPr>
              <a:t>Cisco Confidential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solid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9" name="Rounded Rectangle 28"/>
          <p:cNvSpPr/>
          <p:nvPr/>
        </p:nvSpPr>
        <p:spPr>
          <a:xfrm>
            <a:off x="1823499" y="-3570592"/>
            <a:ext cx="1729740" cy="140141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0" y="-637720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 rot="10800000">
            <a:off x="1013791" y="424860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585483" y="-2913279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105451" y="569919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4" name="Rounded Rectangle 33"/>
          <p:cNvSpPr/>
          <p:nvPr/>
        </p:nvSpPr>
        <p:spPr>
          <a:xfrm rot="10800000">
            <a:off x="3036073" y="1516172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89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sz="6000" b="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grpSp>
        <p:nvGrpSpPr>
          <p:cNvPr id="4" name="Group 38"/>
          <p:cNvGrpSpPr/>
          <p:nvPr/>
        </p:nvGrpSpPr>
        <p:grpSpPr>
          <a:xfrm>
            <a:off x="341314" y="311151"/>
            <a:ext cx="829170" cy="438358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64" name="Rectangle 63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66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8"/>
            <a:ext cx="8112126" cy="38417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58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2"/>
                </a:solidFill>
                <a:latin typeface="+mj-lt"/>
              </a:rPr>
              <a:t>Cisco Confidential</a:t>
            </a: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repeatCount="indefinite" accel="50000" decel="50000" autoRev="1" fill="remove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7778E-6 -2.22045E-16 L -2.77778E-6 -1.425 " pathEditMode="fixed" rAng="0" ptsTypes="AA">
                                      <p:cBhvr>
                                        <p:cTn id="6" dur="4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96296E-6 L 3.05556E-6 0.88611 " pathEditMode="fixed" rAng="0" ptsTypes="AA">
                                      <p:cBhvr>
                                        <p:cTn id="8" dur="4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repeatCount="indefinite" accel="50000" decel="50000" autoRev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2.5E-6 3.7037E-6 L -2.5E-6 -1.33195 " pathEditMode="fixed" rAng="0" ptsTypes="AA">
                                      <p:cBhvr>
                                        <p:cTn id="10" dur="4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repeatCount="indefinite" accel="50000" decel="50000" autoRev="1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-1.94444E-6 4.07407E-6 L -1.94444E-6 -1.42084 " pathEditMode="fixed" rAng="0" ptsTypes="AA">
                                      <p:cBhvr>
                                        <p:cTn id="12" dur="4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autoRev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94444E-6 4.07407E-6 L 1.94444E-6 0.81944 " pathEditMode="fixed" rAng="0" ptsTypes="AA">
                                      <p:cBhvr>
                                        <p:cTn id="14" dur="4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autoRev="1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-3.61111E-6 2.59259E-6 L -3.61111E-6 1.19028 " pathEditMode="fixed" rAng="0" ptsTypes="AA">
                                      <p:cBhvr>
                                        <p:cTn id="16" dur="4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green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6312989" y="3708603"/>
            <a:ext cx="116616" cy="4418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6992342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5824831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/>
        </p:nvSpPr>
        <p:spPr bwMode="black">
          <a:xfrm>
            <a:off x="7452023" y="3697605"/>
            <a:ext cx="463750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6580117" y="3697605"/>
            <a:ext cx="302387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5592955" y="3082440"/>
            <a:ext cx="109835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5900764" y="2930180"/>
            <a:ext cx="109835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6203154" y="2720822"/>
            <a:ext cx="109835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6510963" y="2930181"/>
            <a:ext cx="109835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6811994" y="3082440"/>
            <a:ext cx="116616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7119806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7427618" y="2720823"/>
            <a:ext cx="111191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7730002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8037814" y="3082440"/>
            <a:ext cx="111191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5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7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Complex_Gradient7.jpg"/>
          <p:cNvPicPr>
            <a:picLocks noChangeAspect="1"/>
          </p:cNvPicPr>
          <p:nvPr/>
        </p:nvPicPr>
        <p:blipFill>
          <a:blip r:embed="rId2" cstate="print"/>
          <a:srcRect l="1695" r="1443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" name="Freeform 6"/>
          <p:cNvSpPr>
            <a:spLocks noEditPoints="1"/>
          </p:cNvSpPr>
          <p:nvPr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omplex_Gradient7.jpg"/>
          <p:cNvPicPr>
            <a:picLocks noChangeAspect="1"/>
          </p:cNvPicPr>
          <p:nvPr/>
        </p:nvPicPr>
        <p:blipFill>
          <a:blip r:embed="rId2" cstate="print"/>
          <a:srcRect l="1695" r="1443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black">
          <a:xfrm>
            <a:off x="6312989" y="3708603"/>
            <a:ext cx="116616" cy="4418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5" name="Freeform 34"/>
          <p:cNvSpPr>
            <a:spLocks/>
          </p:cNvSpPr>
          <p:nvPr/>
        </p:nvSpPr>
        <p:spPr bwMode="black">
          <a:xfrm>
            <a:off x="6992342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6" name="Freeform 35"/>
          <p:cNvSpPr>
            <a:spLocks/>
          </p:cNvSpPr>
          <p:nvPr/>
        </p:nvSpPr>
        <p:spPr bwMode="black">
          <a:xfrm>
            <a:off x="5824831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7" name="Freeform 36"/>
          <p:cNvSpPr>
            <a:spLocks noEditPoints="1"/>
          </p:cNvSpPr>
          <p:nvPr/>
        </p:nvSpPr>
        <p:spPr bwMode="black">
          <a:xfrm>
            <a:off x="7452023" y="3697605"/>
            <a:ext cx="463750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8" name="Freeform 37"/>
          <p:cNvSpPr>
            <a:spLocks/>
          </p:cNvSpPr>
          <p:nvPr/>
        </p:nvSpPr>
        <p:spPr bwMode="black">
          <a:xfrm>
            <a:off x="6580117" y="3697605"/>
            <a:ext cx="302387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9" name="Freeform 38"/>
          <p:cNvSpPr>
            <a:spLocks/>
          </p:cNvSpPr>
          <p:nvPr/>
        </p:nvSpPr>
        <p:spPr bwMode="black">
          <a:xfrm>
            <a:off x="5592955" y="3082440"/>
            <a:ext cx="109835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0" name="Freeform 39"/>
          <p:cNvSpPr>
            <a:spLocks/>
          </p:cNvSpPr>
          <p:nvPr/>
        </p:nvSpPr>
        <p:spPr bwMode="black">
          <a:xfrm>
            <a:off x="5900764" y="2930180"/>
            <a:ext cx="109835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1" name="Freeform 40"/>
          <p:cNvSpPr>
            <a:spLocks/>
          </p:cNvSpPr>
          <p:nvPr/>
        </p:nvSpPr>
        <p:spPr bwMode="black">
          <a:xfrm>
            <a:off x="6203154" y="2720822"/>
            <a:ext cx="109835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2" name="Freeform 41"/>
          <p:cNvSpPr>
            <a:spLocks/>
          </p:cNvSpPr>
          <p:nvPr/>
        </p:nvSpPr>
        <p:spPr bwMode="black">
          <a:xfrm>
            <a:off x="6510963" y="2930181"/>
            <a:ext cx="109835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3" name="Freeform 42"/>
          <p:cNvSpPr>
            <a:spLocks/>
          </p:cNvSpPr>
          <p:nvPr/>
        </p:nvSpPr>
        <p:spPr bwMode="black">
          <a:xfrm>
            <a:off x="6811994" y="3082440"/>
            <a:ext cx="116616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4" name="Freeform 43"/>
          <p:cNvSpPr>
            <a:spLocks/>
          </p:cNvSpPr>
          <p:nvPr/>
        </p:nvSpPr>
        <p:spPr bwMode="black">
          <a:xfrm>
            <a:off x="7119806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black">
          <a:xfrm>
            <a:off x="7427618" y="2720823"/>
            <a:ext cx="111191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6" name="Freeform 45"/>
          <p:cNvSpPr>
            <a:spLocks/>
          </p:cNvSpPr>
          <p:nvPr/>
        </p:nvSpPr>
        <p:spPr bwMode="black">
          <a:xfrm>
            <a:off x="7730002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7" name="Freeform 46"/>
          <p:cNvSpPr>
            <a:spLocks/>
          </p:cNvSpPr>
          <p:nvPr/>
        </p:nvSpPr>
        <p:spPr bwMode="black">
          <a:xfrm>
            <a:off x="8037814" y="3082440"/>
            <a:ext cx="111191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5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7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C39CDA-4346-4DC0-AD2E-441A38CA2391}" type="datetimeFigureOut">
              <a:rPr lang="en-US" smtClean="0"/>
              <a:pPr/>
              <a:t>12/3/14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0FCDBD-AAA5-4E3B-A0EC-16E1D145A4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1953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C39CDA-4346-4DC0-AD2E-441A38CA2391}" type="datetimeFigureOut">
              <a:rPr lang="en-US" smtClean="0"/>
              <a:pPr/>
              <a:t>12/3/14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0FCDBD-AAA5-4E3B-A0EC-16E1D145A4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653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CC08-B4E6-4422-91FD-500060C4589A}" type="datetimeFigureOut">
              <a:rPr lang="ru-RU" smtClean="0"/>
              <a:t>12/3/14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7D82-6DE8-492A-A5F1-9C4101511B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CC08-B4E6-4422-91FD-500060C4589A}" type="datetimeFigureOut">
              <a:rPr lang="ru-RU" smtClean="0"/>
              <a:t>12/3/14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7D82-6DE8-492A-A5F1-9C4101511B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CC08-B4E6-4422-91FD-500060C4589A}" type="datetimeFigureOut">
              <a:rPr lang="ru-RU" smtClean="0"/>
              <a:t>12/3/14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7D82-6DE8-492A-A5F1-9C4101511B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CC08-B4E6-4422-91FD-500060C4589A}" type="datetimeFigureOut">
              <a:rPr lang="ru-RU" smtClean="0"/>
              <a:t>12/3/14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7D82-6DE8-492A-A5F1-9C4101511B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CC08-B4E6-4422-91FD-500060C4589A}" type="datetimeFigureOut">
              <a:rPr lang="ru-RU" smtClean="0"/>
              <a:t>12/3/14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7D82-6DE8-492A-A5F1-9C4101511B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solid gradient_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37" name="Rounded Rectangle 36"/>
          <p:cNvSpPr/>
          <p:nvPr/>
        </p:nvSpPr>
        <p:spPr>
          <a:xfrm>
            <a:off x="1823499" y="3308943"/>
            <a:ext cx="1729740" cy="140141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0" y="1236689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 rot="10800000">
            <a:off x="1013791" y="424860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585483" y="-2056029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105451" y="278378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 rot="10800000">
            <a:off x="3036073" y="174390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89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sz="6000" b="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grpSp>
        <p:nvGrpSpPr>
          <p:cNvPr id="4" name="Group 38"/>
          <p:cNvGrpSpPr/>
          <p:nvPr/>
        </p:nvGrpSpPr>
        <p:grpSpPr>
          <a:xfrm>
            <a:off x="341314" y="311151"/>
            <a:ext cx="829170" cy="438358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64" name="Rectangle 63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66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8"/>
            <a:ext cx="8112126" cy="38417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58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2"/>
                </a:solidFill>
                <a:latin typeface="+mj-lt"/>
              </a:rPr>
              <a:t>Cisco Confidential</a:t>
            </a: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CC08-B4E6-4422-91FD-500060C4589A}" type="datetimeFigureOut">
              <a:rPr lang="ru-RU" smtClean="0"/>
              <a:t>12/3/14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7D82-6DE8-492A-A5F1-9C4101511B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CC08-B4E6-4422-91FD-500060C4589A}" type="datetimeFigureOut">
              <a:rPr lang="ru-RU" smtClean="0"/>
              <a:t>12/3/14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7D82-6DE8-492A-A5F1-9C4101511B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CC08-B4E6-4422-91FD-500060C4589A}" type="datetimeFigureOut">
              <a:rPr lang="ru-RU" smtClean="0"/>
              <a:t>12/3/14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7D82-6DE8-492A-A5F1-9C4101511BA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CC08-B4E6-4422-91FD-500060C4589A}" type="datetimeFigureOut">
              <a:rPr lang="ru-RU" smtClean="0"/>
              <a:t>12/3/14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CC7D82-6DE8-492A-A5F1-9C4101511BA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CC08-B4E6-4422-91FD-500060C4589A}" type="datetimeFigureOut">
              <a:rPr lang="ru-RU" smtClean="0"/>
              <a:t>12/3/14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7D82-6DE8-492A-A5F1-9C4101511B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CC08-B4E6-4422-91FD-500060C4589A}" type="datetimeFigureOut">
              <a:rPr lang="ru-RU" smtClean="0"/>
              <a:t>12/3/14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7D82-6DE8-492A-A5F1-9C4101511B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contractor\Desktop\Pattern_Half_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3102726"/>
            <a:ext cx="8477250" cy="3438525"/>
          </a:xfrm>
          <a:prstGeom prst="rect">
            <a:avLst/>
          </a:prstGeom>
          <a:noFill/>
        </p:spPr>
      </p:pic>
      <p:sp>
        <p:nvSpPr>
          <p:cNvPr id="26" name="Rectangle 25"/>
          <p:cNvSpPr/>
          <p:nvPr/>
        </p:nvSpPr>
        <p:spPr>
          <a:xfrm>
            <a:off x="217357" y="3020518"/>
            <a:ext cx="8694295" cy="3357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3"/>
            <a:ext cx="8112125" cy="2407042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-15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pic>
        <p:nvPicPr>
          <p:cNvPr id="13" name="Picture 12" descr="bottom b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81481E-6 L -1.94444E-6 -0.48102 " pathEditMode="relative" rAng="0" ptsTypes="AA">
                                      <p:cBhvr>
                                        <p:cTn id="6" dur="1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44168"/>
            <a:ext cx="8578850" cy="4965192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 noChangeAspect="1"/>
          </p:cNvSpPr>
          <p:nvPr>
            <p:ph type="body" sz="quarter" idx="10"/>
          </p:nvPr>
        </p:nvSpPr>
        <p:spPr>
          <a:xfrm>
            <a:off x="239713" y="1339745"/>
            <a:ext cx="4122425" cy="49657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8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400">
                <a:solidFill>
                  <a:srgbClr val="435153"/>
                </a:solidFill>
                <a:latin typeface="+mj-lt"/>
              </a:defRPr>
            </a:lvl2pPr>
            <a:lvl3pPr>
              <a:defRPr sz="1200">
                <a:solidFill>
                  <a:srgbClr val="435153"/>
                </a:solidFill>
                <a:latin typeface="+mj-lt"/>
              </a:defRPr>
            </a:lvl3pPr>
            <a:lvl4pPr>
              <a:defRPr sz="1100">
                <a:solidFill>
                  <a:srgbClr val="435153"/>
                </a:solidFill>
                <a:latin typeface="+mj-lt"/>
              </a:defRPr>
            </a:lvl4pPr>
            <a:lvl5pPr>
              <a:defRPr sz="1100"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8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400">
                <a:solidFill>
                  <a:srgbClr val="435153"/>
                </a:solidFill>
                <a:latin typeface="+mj-lt"/>
              </a:defRPr>
            </a:lvl2pPr>
            <a:lvl3pPr>
              <a:defRPr sz="1200">
                <a:solidFill>
                  <a:srgbClr val="435153"/>
                </a:solidFill>
                <a:latin typeface="+mj-lt"/>
              </a:defRPr>
            </a:lvl3pPr>
            <a:lvl4pPr>
              <a:defRPr sz="1100">
                <a:solidFill>
                  <a:srgbClr val="435153"/>
                </a:solidFill>
                <a:latin typeface="+mj-lt"/>
              </a:defRPr>
            </a:lvl4pPr>
            <a:lvl5pPr>
              <a:defRPr sz="1100"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984231" y="1411242"/>
            <a:ext cx="3759720" cy="479399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E2F4FA"/>
              </a:gs>
              <a:gs pos="47000">
                <a:schemeClr val="bg1"/>
              </a:gs>
              <a:gs pos="100000">
                <a:srgbClr val="E2F4FA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221224" y="1747683"/>
            <a:ext cx="3236976" cy="646331"/>
          </a:xfrm>
        </p:spPr>
        <p:txBody>
          <a:bodyPr>
            <a:spAutoFit/>
          </a:bodyPr>
          <a:lstStyle>
            <a:lvl1pPr marL="114300" indent="-11430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dirty="0" smtClean="0">
                <a:gradFill>
                  <a:gsLst>
                    <a:gs pos="0">
                      <a:schemeClr val="tx1"/>
                    </a:gs>
                    <a:gs pos="47000">
                      <a:schemeClr val="accent2"/>
                    </a:gs>
                    <a:gs pos="100000">
                      <a:schemeClr val="accent4"/>
                    </a:gs>
                  </a:gsLst>
                  <a:lin ang="3600000" scaled="0"/>
                </a:gradFill>
                <a:latin typeface="+mj-lt"/>
                <a:ea typeface="+mn-ea"/>
                <a:cs typeface="+mn-cs"/>
              </a:defRPr>
            </a:lvl1pPr>
            <a:lvl2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“This is the sample </a:t>
            </a:r>
            <a:br>
              <a:rPr lang="en-US" dirty="0" smtClean="0"/>
            </a:br>
            <a:r>
              <a:rPr lang="en-US" dirty="0" smtClean="0"/>
              <a:t>pull quote.”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ltGray">
          <a:xfrm>
            <a:off x="251373" y="6586246"/>
            <a:ext cx="2568027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C0C0C0"/>
                </a:solidFill>
                <a:latin typeface="+mj-lt"/>
                <a:ea typeface="+mn-ea"/>
                <a:cs typeface="+mn-cs"/>
              </a:rPr>
              <a:t>© 2010 Cisco and/or its affiliates. All rights reserved.</a:t>
            </a:r>
            <a:endParaRPr lang="en-US" sz="600" kern="1200" dirty="0">
              <a:solidFill>
                <a:srgbClr val="C0C0C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pic>
        <p:nvPicPr>
          <p:cNvPr id="21" name="Picture 20" descr="vertical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48236" y="1335313"/>
            <a:ext cx="83809" cy="4961463"/>
          </a:xfrm>
          <a:prstGeom prst="rect">
            <a:avLst/>
          </a:prstGeom>
        </p:spPr>
      </p:pic>
      <p:sp>
        <p:nvSpPr>
          <p:cNvPr id="13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5334000" y="4876800"/>
            <a:ext cx="3200400" cy="457200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Source Name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theme" Target="../theme/theme1.xml"/><Relationship Id="rId3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5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1" y="1339745"/>
            <a:ext cx="8551441" cy="4965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pic>
        <p:nvPicPr>
          <p:cNvPr id="13" name="Picture 12" descr="bottom bar.jpg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  <p:sldLayoutId id="2147483781" r:id="rId18"/>
    <p:sldLayoutId id="2147483782" r:id="rId19"/>
    <p:sldLayoutId id="2147483783" r:id="rId20"/>
    <p:sldLayoutId id="2147483784" r:id="rId21"/>
    <p:sldLayoutId id="2147483785" r:id="rId22"/>
    <p:sldLayoutId id="2147483786" r:id="rId23"/>
    <p:sldLayoutId id="2147483787" r:id="rId24"/>
    <p:sldLayoutId id="2147483788" r:id="rId25"/>
    <p:sldLayoutId id="2147483789" r:id="rId26"/>
    <p:sldLayoutId id="2147483790" r:id="rId27"/>
    <p:sldLayoutId id="2147483791" r:id="rId28"/>
    <p:sldLayoutId id="2147483792" r:id="rId29"/>
    <p:sldLayoutId id="2147483793" r:id="rId30"/>
    <p:sldLayoutId id="2147483794" r:id="rId31"/>
    <p:sldLayoutId id="2147483795" r:id="rId32"/>
    <p:sldLayoutId id="2147483796" r:id="rId33"/>
    <p:sldLayoutId id="2147483797" r:id="rId34"/>
  </p:sldLayoutIdLst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n-US" sz="3600" b="0" kern="1200" spc="-100" baseline="0" dirty="0">
          <a:gradFill>
            <a:gsLst>
              <a:gs pos="0">
                <a:schemeClr val="tx1"/>
              </a:gs>
              <a:gs pos="44000">
                <a:srgbClr val="01BBBB"/>
              </a:gs>
              <a:gs pos="100000">
                <a:schemeClr val="accent4"/>
              </a:gs>
            </a:gsLst>
            <a:lin ang="4800000" scaled="0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rgbClr val="546568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546568"/>
          </a:solidFill>
          <a:latin typeface="+mj-lt"/>
          <a:ea typeface="+mn-ea"/>
          <a:cs typeface="+mn-cs"/>
        </a:defRPr>
      </a:lvl2pPr>
      <a:lvl3pPr marL="571500" indent="-1588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546568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546568"/>
          </a:solidFill>
          <a:latin typeface="+mj-lt"/>
          <a:ea typeface="+mn-ea"/>
          <a:cs typeface="+mn-cs"/>
        </a:defRPr>
      </a:lvl4pPr>
      <a:lvl5pPr marL="801688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546568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12/3/14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</p:sldLayoutIdLst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33400" y="990600"/>
            <a:ext cx="7543800" cy="2593975"/>
          </a:xfrm>
        </p:spPr>
        <p:txBody>
          <a:bodyPr/>
          <a:lstStyle/>
          <a:p>
            <a:r>
              <a:rPr lang="en-US" dirty="0" smtClean="0"/>
              <a:t>Android Application Model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Saranya</a:t>
            </a:r>
            <a:r>
              <a:rPr lang="en-US" dirty="0" smtClean="0"/>
              <a:t> CR</a:t>
            </a:r>
          </a:p>
          <a:p>
            <a:r>
              <a:rPr lang="en-US" dirty="0" err="1" smtClean="0"/>
              <a:t>NetId</a:t>
            </a:r>
            <a:r>
              <a:rPr lang="en-US" dirty="0"/>
              <a:t> </a:t>
            </a:r>
            <a:r>
              <a:rPr lang="en-US" dirty="0" smtClean="0"/>
              <a:t>: aj2727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69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Receivers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component used to register for system wide or applications broadcast </a:t>
            </a:r>
            <a:r>
              <a:rPr lang="en-US" dirty="0" smtClean="0"/>
              <a:t>events</a:t>
            </a:r>
          </a:p>
          <a:p>
            <a:r>
              <a:rPr lang="en-US" dirty="0" smtClean="0"/>
              <a:t>Notified by Android system when broadcast event occur</a:t>
            </a:r>
          </a:p>
          <a:p>
            <a:r>
              <a:rPr lang="en-US" dirty="0" smtClean="0"/>
              <a:t>Not providing user interface, may notify the users through notification status message</a:t>
            </a:r>
          </a:p>
          <a:p>
            <a:r>
              <a:rPr lang="en-US" dirty="0" smtClean="0"/>
              <a:t>There are two kind of events</a:t>
            </a:r>
          </a:p>
          <a:p>
            <a:pPr lvl="1"/>
            <a:r>
              <a:rPr lang="en-US" dirty="0" smtClean="0"/>
              <a:t>System level events : Originated from Android system</a:t>
            </a:r>
          </a:p>
          <a:p>
            <a:pPr lvl="2"/>
            <a:r>
              <a:rPr lang="en-US" dirty="0" smtClean="0"/>
              <a:t>E.g.  Boot completed, power connected, power disconnected, battery low, battery OK</a:t>
            </a:r>
          </a:p>
          <a:p>
            <a:pPr lvl="1"/>
            <a:r>
              <a:rPr lang="en-US" dirty="0" smtClean="0"/>
              <a:t>Application level events: Originated from user application </a:t>
            </a:r>
          </a:p>
          <a:p>
            <a:pPr lvl="2"/>
            <a:r>
              <a:rPr lang="en-US" dirty="0" smtClean="0"/>
              <a:t>E.g. MP3 file downloaded, Picture captured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743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Receivers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r>
              <a:rPr lang="en-US" dirty="0" smtClean="0"/>
              <a:t>Life cycle : </a:t>
            </a:r>
            <a:r>
              <a:rPr lang="en-US" dirty="0"/>
              <a:t>Once the </a:t>
            </a:r>
            <a:r>
              <a:rPr lang="en-US" dirty="0" err="1"/>
              <a:t>onReceive</a:t>
            </a:r>
            <a:r>
              <a:rPr lang="en-US" dirty="0"/>
              <a:t>() of the receiver class has finished, the Android system recycles the </a:t>
            </a:r>
            <a:r>
              <a:rPr lang="en-US" dirty="0" smtClean="0"/>
              <a:t>receiver</a:t>
            </a:r>
          </a:p>
          <a:p>
            <a:r>
              <a:rPr lang="en-US" dirty="0" smtClean="0"/>
              <a:t>Able to work </a:t>
            </a:r>
            <a:r>
              <a:rPr lang="en-US" dirty="0"/>
              <a:t>even if the application is not running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2916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 can store data locally in the file systems, SQLite database</a:t>
            </a:r>
          </a:p>
          <a:p>
            <a:r>
              <a:rPr lang="en-US" dirty="0" smtClean="0"/>
              <a:t>App runs in its own process and permission that keeps data hidden from another app</a:t>
            </a:r>
          </a:p>
          <a:p>
            <a:r>
              <a:rPr lang="en-US" dirty="0" smtClean="0"/>
              <a:t>Content Providers offers data sharing between apps</a:t>
            </a:r>
          </a:p>
          <a:p>
            <a:r>
              <a:rPr lang="en-US" dirty="0" smtClean="0"/>
              <a:t>Contacts app provides data multiple apps such as SMS app, Dialer app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Data can be queried, modified, deleted and added through Content Provider</a:t>
            </a:r>
          </a:p>
          <a:p>
            <a:r>
              <a:rPr lang="en-US" dirty="0" smtClean="0"/>
              <a:t>The below URI can be used for querying</a:t>
            </a:r>
          </a:p>
          <a:p>
            <a:pPr lvl="1"/>
            <a:r>
              <a:rPr lang="en-US" dirty="0"/>
              <a:t>&lt;prefix&gt;://&lt;authority&gt;/&lt;</a:t>
            </a:r>
            <a:r>
              <a:rPr lang="en-US" dirty="0" err="1"/>
              <a:t>data_type</a:t>
            </a:r>
            <a:r>
              <a:rPr lang="en-US" dirty="0"/>
              <a:t>&gt;/&lt;id&gt;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99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Android manifest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Describes components and settings of an app</a:t>
            </a:r>
          </a:p>
          <a:p>
            <a:r>
              <a:rPr lang="en-US" dirty="0" smtClean="0"/>
              <a:t>File placed in root of the project structure</a:t>
            </a:r>
          </a:p>
          <a:p>
            <a:r>
              <a:rPr lang="en-US" dirty="0" smtClean="0"/>
              <a:t>Read by the system during startup</a:t>
            </a:r>
          </a:p>
          <a:p>
            <a:pPr lvl="0"/>
            <a:r>
              <a:rPr lang="en-US" dirty="0" smtClean="0"/>
              <a:t>Provides </a:t>
            </a:r>
            <a:r>
              <a:rPr lang="en-US" dirty="0"/>
              <a:t>Java </a:t>
            </a:r>
            <a:r>
              <a:rPr lang="en-US" dirty="0" smtClean="0"/>
              <a:t>package name which </a:t>
            </a:r>
            <a:r>
              <a:rPr lang="en-US" dirty="0"/>
              <a:t>is </a:t>
            </a:r>
            <a:r>
              <a:rPr lang="en-US" dirty="0" smtClean="0"/>
              <a:t>an unique identifier of an app</a:t>
            </a:r>
          </a:p>
          <a:p>
            <a:pPr lvl="0"/>
            <a:r>
              <a:rPr lang="en-US" dirty="0"/>
              <a:t>Describes the </a:t>
            </a:r>
            <a:r>
              <a:rPr lang="en-US" dirty="0" smtClean="0"/>
              <a:t>components – Activities, Services, Broadcast receivers, Content providers</a:t>
            </a:r>
          </a:p>
          <a:p>
            <a:pPr lvl="0"/>
            <a:r>
              <a:rPr lang="en-US" dirty="0" smtClean="0"/>
              <a:t>Defines various permissions</a:t>
            </a:r>
          </a:p>
          <a:p>
            <a:pPr lvl="0"/>
            <a:r>
              <a:rPr lang="en-US" dirty="0" smtClean="0"/>
              <a:t>Declares required minimum level of API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07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NewsBlur Demo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sourced NewsBlur app</a:t>
            </a:r>
          </a:p>
          <a:p>
            <a:r>
              <a:rPr lang="en-US" dirty="0" smtClean="0"/>
              <a:t>Available in Google play store</a:t>
            </a:r>
          </a:p>
          <a:p>
            <a:r>
              <a:rPr lang="en-US" dirty="0" smtClean="0"/>
              <a:t>Capabilities:</a:t>
            </a:r>
          </a:p>
          <a:p>
            <a:pPr lvl="1"/>
            <a:r>
              <a:rPr lang="en-US" dirty="0" smtClean="0"/>
              <a:t>User sign up, login</a:t>
            </a:r>
          </a:p>
          <a:p>
            <a:pPr lvl="1"/>
            <a:r>
              <a:rPr lang="en-US" dirty="0" smtClean="0"/>
              <a:t>Search feeds, Add and delete RSS, Atom news feeds</a:t>
            </a:r>
          </a:p>
          <a:p>
            <a:pPr lvl="1"/>
            <a:r>
              <a:rPr lang="en-US" dirty="0" smtClean="0"/>
              <a:t>Multiple category views : All stories, saved stories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Read news feed one by one</a:t>
            </a:r>
          </a:p>
          <a:p>
            <a:pPr lvl="1"/>
            <a:r>
              <a:rPr lang="en-US" dirty="0" smtClean="0"/>
              <a:t>Background news feed syncing</a:t>
            </a:r>
          </a:p>
          <a:p>
            <a:pPr lvl="1"/>
            <a:r>
              <a:rPr lang="en-US" dirty="0" smtClean="0"/>
              <a:t>Offline news reading from local storage (DB)</a:t>
            </a:r>
          </a:p>
          <a:p>
            <a:pPr lvl="1"/>
            <a:r>
              <a:rPr lang="en-US" dirty="0" smtClean="0"/>
              <a:t>Share news, mark as read or unread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5049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2044005"/>
            <a:ext cx="43434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Thank You</a:t>
            </a:r>
            <a:endParaRPr lang="en-US" sz="72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9123911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    Application Components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four different types of components </a:t>
            </a:r>
            <a:r>
              <a:rPr lang="en-US" dirty="0" smtClean="0"/>
              <a:t>available</a:t>
            </a:r>
          </a:p>
          <a:p>
            <a:r>
              <a:rPr lang="en-US" dirty="0"/>
              <a:t>Each component is a different point through which </a:t>
            </a:r>
            <a:r>
              <a:rPr lang="en-US" dirty="0" smtClean="0"/>
              <a:t>the </a:t>
            </a:r>
            <a:r>
              <a:rPr lang="en-US" dirty="0"/>
              <a:t>system can enter into the </a:t>
            </a:r>
            <a:r>
              <a:rPr lang="en-US" dirty="0" smtClean="0"/>
              <a:t>app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833239" y="3276600"/>
            <a:ext cx="4008120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Visual </a:t>
            </a:r>
            <a:r>
              <a:rPr lang="en-US" dirty="0"/>
              <a:t>representation of a </a:t>
            </a:r>
            <a:r>
              <a:rPr lang="en-US" dirty="0" smtClean="0"/>
              <a:t>screen</a:t>
            </a:r>
          </a:p>
          <a:p>
            <a:r>
              <a:rPr lang="en-US" dirty="0"/>
              <a:t>Every activity will always have a 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Usually, there will  be more than one activity in an app</a:t>
            </a:r>
          </a:p>
          <a:p>
            <a:r>
              <a:rPr lang="en-US" dirty="0" smtClean="0"/>
              <a:t>Launcher or main activity is the entry point</a:t>
            </a:r>
          </a:p>
          <a:p>
            <a:r>
              <a:rPr lang="en-US" dirty="0"/>
              <a:t>Activities </a:t>
            </a:r>
            <a:r>
              <a:rPr lang="en-US" dirty="0" smtClean="0"/>
              <a:t>may use below two components</a:t>
            </a:r>
          </a:p>
          <a:p>
            <a:pPr lvl="1"/>
            <a:r>
              <a:rPr lang="en-US" dirty="0" smtClean="0"/>
              <a:t>Views -  XML Layout file that contains UI elements like Buttons, Text, Menu </a:t>
            </a:r>
          </a:p>
          <a:p>
            <a:pPr lvl="1"/>
            <a:r>
              <a:rPr lang="en-US" dirty="0" smtClean="0"/>
              <a:t>Fragments - Reusable components which </a:t>
            </a:r>
            <a:r>
              <a:rPr lang="en-US" dirty="0"/>
              <a:t>run in the context of an </a:t>
            </a:r>
            <a:r>
              <a:rPr lang="en-US" dirty="0" smtClean="0"/>
              <a:t>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Life Cycle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370184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8405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5257800" cy="452596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Active or </a:t>
            </a:r>
            <a:r>
              <a:rPr lang="en-US" b="1" dirty="0" smtClean="0"/>
              <a:t>Running </a:t>
            </a:r>
          </a:p>
          <a:p>
            <a:pPr lvl="1"/>
            <a:r>
              <a:rPr lang="en-US" dirty="0" smtClean="0"/>
              <a:t>Activity appear in the foreground</a:t>
            </a:r>
          </a:p>
          <a:p>
            <a:pPr lvl="1"/>
            <a:r>
              <a:rPr lang="en-US" dirty="0" smtClean="0"/>
              <a:t>Gets highest priority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et killed only on extreme case like </a:t>
            </a:r>
            <a:r>
              <a:rPr lang="en-US" dirty="0"/>
              <a:t>app becomes unresponsive</a:t>
            </a:r>
          </a:p>
          <a:p>
            <a:r>
              <a:rPr lang="en-US" b="1" dirty="0" smtClean="0"/>
              <a:t>Paused </a:t>
            </a:r>
          </a:p>
          <a:p>
            <a:pPr lvl="1"/>
            <a:r>
              <a:rPr lang="en-US" dirty="0" smtClean="0"/>
              <a:t>Activity covered partially or completely</a:t>
            </a:r>
          </a:p>
          <a:p>
            <a:pPr lvl="1"/>
            <a:r>
              <a:rPr lang="en-US" dirty="0" smtClean="0"/>
              <a:t>Gets second highest priority</a:t>
            </a:r>
          </a:p>
          <a:p>
            <a:pPr lvl="1"/>
            <a:r>
              <a:rPr lang="en-US" dirty="0" smtClean="0"/>
              <a:t>Get killed only to keep </a:t>
            </a:r>
            <a:r>
              <a:rPr lang="en-US" dirty="0"/>
              <a:t>the </a:t>
            </a:r>
            <a:r>
              <a:rPr lang="en-US" dirty="0" smtClean="0"/>
              <a:t>Running </a:t>
            </a:r>
            <a:r>
              <a:rPr lang="en-US" dirty="0"/>
              <a:t>activity responsive</a:t>
            </a:r>
          </a:p>
          <a:p>
            <a:r>
              <a:rPr lang="en-US" b="1" dirty="0" smtClean="0"/>
              <a:t>Stopped</a:t>
            </a:r>
          </a:p>
          <a:p>
            <a:pPr lvl="1"/>
            <a:r>
              <a:rPr lang="en-US" dirty="0" smtClean="0"/>
              <a:t>Completely hidden or in the background</a:t>
            </a:r>
          </a:p>
          <a:p>
            <a:pPr lvl="1"/>
            <a:r>
              <a:rPr lang="en-US" dirty="0" smtClean="0"/>
              <a:t>Gets Lowest priority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029200" y="1433004"/>
            <a:ext cx="1600200" cy="28956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705600" y="1433004"/>
            <a:ext cx="16764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36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simple message object which is used by activity to go from one to </a:t>
            </a:r>
            <a:r>
              <a:rPr lang="en-US" dirty="0" smtClean="0"/>
              <a:t>another</a:t>
            </a:r>
          </a:p>
          <a:p>
            <a:pPr marL="114300" indent="0">
              <a:buNone/>
            </a:pPr>
            <a:endParaRPr lang="en-US" b="1" dirty="0"/>
          </a:p>
          <a:p>
            <a:r>
              <a:rPr lang="en-US" dirty="0"/>
              <a:t>The following </a:t>
            </a:r>
            <a:r>
              <a:rPr lang="en-US" dirty="0" smtClean="0"/>
              <a:t> </a:t>
            </a:r>
            <a:r>
              <a:rPr lang="en-US" dirty="0"/>
              <a:t>tasks are performed using Intent:</a:t>
            </a:r>
          </a:p>
          <a:p>
            <a:pPr lvl="1"/>
            <a:r>
              <a:rPr lang="en-US" dirty="0"/>
              <a:t>Start a new Activity or Service from the current Activity</a:t>
            </a:r>
          </a:p>
          <a:p>
            <a:pPr lvl="1"/>
            <a:r>
              <a:rPr lang="en-US" dirty="0"/>
              <a:t>Pass data between Activities and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484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Runs in background without user interface</a:t>
            </a:r>
            <a:endParaRPr lang="en-US" dirty="0"/>
          </a:p>
          <a:p>
            <a:r>
              <a:rPr lang="en-US" dirty="0" smtClean="0"/>
              <a:t>Uses broadcast receivers to communicate</a:t>
            </a:r>
          </a:p>
          <a:p>
            <a:r>
              <a:rPr lang="en-US" dirty="0" smtClean="0"/>
              <a:t>Notifies users through notification framework</a:t>
            </a:r>
          </a:p>
          <a:p>
            <a:r>
              <a:rPr lang="en-US" dirty="0" smtClean="0"/>
              <a:t>Runs in hosting process’s main thread unless specified to create its own thread</a:t>
            </a:r>
          </a:p>
          <a:p>
            <a:r>
              <a:rPr lang="en-US" dirty="0" smtClean="0"/>
              <a:t>Recommended to run in own thread for CPU intensive tasks, E.g. File download</a:t>
            </a:r>
          </a:p>
          <a:p>
            <a:r>
              <a:rPr lang="en-US" dirty="0" smtClean="0"/>
              <a:t>Also consider to use </a:t>
            </a:r>
            <a:r>
              <a:rPr lang="en-US" dirty="0" err="1" smtClean="0"/>
              <a:t>AsyncTask</a:t>
            </a:r>
            <a:r>
              <a:rPr lang="en-US" dirty="0" smtClean="0"/>
              <a:t>, </a:t>
            </a:r>
            <a:r>
              <a:rPr lang="en-US" dirty="0" err="1" smtClean="0"/>
              <a:t>HandlerThread</a:t>
            </a:r>
            <a:r>
              <a:rPr lang="en-US" dirty="0" smtClean="0"/>
              <a:t> instead of Service for CPU intensive work</a:t>
            </a:r>
          </a:p>
        </p:txBody>
      </p:sp>
    </p:spTree>
    <p:extLst>
      <p:ext uri="{BB962C8B-B14F-4D97-AF65-F5344CB8AC3E}">
        <p14:creationId xmlns:p14="http://schemas.microsoft.com/office/powerpoint/2010/main" val="42068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Started State </a:t>
            </a:r>
          </a:p>
          <a:p>
            <a:pPr lvl="1"/>
            <a:r>
              <a:rPr lang="en-US" dirty="0"/>
              <a:t>Application components </a:t>
            </a:r>
            <a:r>
              <a:rPr lang="en-US" dirty="0" smtClean="0"/>
              <a:t>start </a:t>
            </a:r>
            <a:r>
              <a:rPr lang="en-US" dirty="0"/>
              <a:t>service by calling </a:t>
            </a:r>
            <a:r>
              <a:rPr lang="en-US" dirty="0" err="1"/>
              <a:t>startService</a:t>
            </a:r>
            <a:r>
              <a:rPr lang="en-US" dirty="0"/>
              <a:t>() method</a:t>
            </a:r>
          </a:p>
          <a:p>
            <a:pPr lvl="1"/>
            <a:r>
              <a:rPr lang="en-US" dirty="0"/>
              <a:t>Runs indefinitely in the background even if the component that started destroyed</a:t>
            </a:r>
          </a:p>
          <a:p>
            <a:pPr lvl="1"/>
            <a:r>
              <a:rPr lang="en-US" dirty="0"/>
              <a:t>Stops itself once the task is </a:t>
            </a:r>
            <a:r>
              <a:rPr lang="en-US" dirty="0" smtClean="0"/>
              <a:t>completed or can be stopped by the component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Bound State</a:t>
            </a:r>
          </a:p>
          <a:p>
            <a:pPr lvl="1"/>
            <a:r>
              <a:rPr lang="en-US" dirty="0" smtClean="0"/>
              <a:t>Application </a:t>
            </a:r>
            <a:r>
              <a:rPr lang="en-US" dirty="0"/>
              <a:t>components start service by calling </a:t>
            </a:r>
            <a:r>
              <a:rPr lang="en-US" dirty="0" err="1" smtClean="0"/>
              <a:t>bindService</a:t>
            </a:r>
            <a:r>
              <a:rPr lang="en-US" dirty="0"/>
              <a:t>()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Provides client-server like interface, so component can directly call service methods and get results</a:t>
            </a:r>
          </a:p>
          <a:p>
            <a:pPr lvl="1"/>
            <a:r>
              <a:rPr lang="en-US" dirty="0" smtClean="0"/>
              <a:t>More than one component can bind the same service</a:t>
            </a:r>
          </a:p>
          <a:p>
            <a:pPr lvl="1"/>
            <a:r>
              <a:rPr lang="en-US" dirty="0" smtClean="0"/>
              <a:t>Destroyed when no component bound to it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17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Life cycle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729" y="1600200"/>
            <a:ext cx="3624942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49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Cisco_Arial">
  <a:themeElements>
    <a:clrScheme name="Cisco 2010 Color Palette">
      <a:dk1>
        <a:srgbClr val="0096D6"/>
      </a:dk1>
      <a:lt1>
        <a:srgbClr val="FFFFFF"/>
      </a:lt1>
      <a:dk2>
        <a:srgbClr val="6DB344"/>
      </a:dk2>
      <a:lt2>
        <a:srgbClr val="FFFFFF"/>
      </a:lt2>
      <a:accent1>
        <a:srgbClr val="0096D6"/>
      </a:accent1>
      <a:accent2>
        <a:srgbClr val="6DB344"/>
      </a:accent2>
      <a:accent3>
        <a:srgbClr val="ABDFF0"/>
      </a:accent3>
      <a:accent4>
        <a:srgbClr val="008041"/>
      </a:accent4>
      <a:accent5>
        <a:srgbClr val="B7D333"/>
      </a:accent5>
      <a:accent6>
        <a:srgbClr val="652D89"/>
      </a:accent6>
      <a:hlink>
        <a:srgbClr val="3CBADC"/>
      </a:hlink>
      <a:folHlink>
        <a:srgbClr val="A6A8AB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6D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Cisco_Arial</Template>
  <TotalTime>1368</TotalTime>
  <Words>674</Words>
  <Application>Microsoft Macintosh PowerPoint</Application>
  <PresentationFormat>On-screen Show (4:3)</PresentationFormat>
  <Paragraphs>97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Cisco_Arial</vt:lpstr>
      <vt:lpstr>Adjacency</vt:lpstr>
      <vt:lpstr>Android Application Model</vt:lpstr>
      <vt:lpstr>    Application Components</vt:lpstr>
      <vt:lpstr>Activity</vt:lpstr>
      <vt:lpstr>Activity Life Cycle</vt:lpstr>
      <vt:lpstr>Activity States</vt:lpstr>
      <vt:lpstr>Android Intent</vt:lpstr>
      <vt:lpstr>Service</vt:lpstr>
      <vt:lpstr>Service States</vt:lpstr>
      <vt:lpstr>Service Life cycle</vt:lpstr>
      <vt:lpstr>Broadcast Receivers</vt:lpstr>
      <vt:lpstr>Broadcast Receivers</vt:lpstr>
      <vt:lpstr>Content Provider</vt:lpstr>
      <vt:lpstr>Android manifest </vt:lpstr>
      <vt:lpstr>NewsBlur Demo Application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Sagar</dc:creator>
  <cp:lastModifiedBy>Saranya CR</cp:lastModifiedBy>
  <cp:revision>155</cp:revision>
  <dcterms:created xsi:type="dcterms:W3CDTF">2012-03-15T18:40:13Z</dcterms:created>
  <dcterms:modified xsi:type="dcterms:W3CDTF">2014-12-04T00:35:27Z</dcterms:modified>
</cp:coreProperties>
</file>