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notesMasterIdLst>
    <p:notesMasterId r:id="rId28"/>
  </p:notesMasterIdLst>
  <p:handoutMasterIdLst>
    <p:handoutMasterId r:id="rId29"/>
  </p:handoutMasterIdLst>
  <p:sldIdLst>
    <p:sldId id="256" r:id="rId2"/>
    <p:sldId id="257" r:id="rId3"/>
    <p:sldId id="260" r:id="rId4"/>
    <p:sldId id="269" r:id="rId5"/>
    <p:sldId id="270" r:id="rId6"/>
    <p:sldId id="271" r:id="rId7"/>
    <p:sldId id="273" r:id="rId8"/>
    <p:sldId id="275" r:id="rId9"/>
    <p:sldId id="277" r:id="rId10"/>
    <p:sldId id="272" r:id="rId11"/>
    <p:sldId id="274" r:id="rId12"/>
    <p:sldId id="276" r:id="rId13"/>
    <p:sldId id="278" r:id="rId14"/>
    <p:sldId id="279" r:id="rId15"/>
    <p:sldId id="280" r:id="rId16"/>
    <p:sldId id="281" r:id="rId17"/>
    <p:sldId id="282" r:id="rId18"/>
    <p:sldId id="283" r:id="rId19"/>
    <p:sldId id="285" r:id="rId20"/>
    <p:sldId id="284" r:id="rId21"/>
    <p:sldId id="286" r:id="rId22"/>
    <p:sldId id="287" r:id="rId23"/>
    <p:sldId id="288" r:id="rId24"/>
    <p:sldId id="289" r:id="rId25"/>
    <p:sldId id="290" r:id="rId26"/>
    <p:sldId id="292" r:id="rId27"/>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ng Manohar" initials="SM" lastIdx="1" clrIdx="0">
    <p:extLst>
      <p:ext uri="{19B8F6BF-5375-455C-9EA6-DF929625EA0E}">
        <p15:presenceInfo xmlns:p15="http://schemas.microsoft.com/office/powerpoint/2012/main" userId="S::sarang.manohar@Indegene.com::43ee04c8-fefd-46ab-ada4-487add302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1" autoAdjust="0"/>
    <p:restoredTop sz="94660"/>
  </p:normalViewPr>
  <p:slideViewPr>
    <p:cSldViewPr snapToGrid="0">
      <p:cViewPr varScale="1">
        <p:scale>
          <a:sx n="116" d="100"/>
          <a:sy n="116" d="100"/>
        </p:scale>
        <p:origin x="61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g manohar" userId="43ee04c8-fefd-46ab-ada4-487add302034" providerId="ADAL" clId="{012FD0EF-1B9E-4DEF-90DF-F9398D8E804E}"/>
    <pc:docChg chg="undo custSel addSld delSld modSld">
      <pc:chgData name="sarang manohar" userId="43ee04c8-fefd-46ab-ada4-487add302034" providerId="ADAL" clId="{012FD0EF-1B9E-4DEF-90DF-F9398D8E804E}" dt="2023-01-21T13:08:58.006" v="3298" actId="20577"/>
      <pc:docMkLst>
        <pc:docMk/>
      </pc:docMkLst>
      <pc:sldChg chg="modSp mod">
        <pc:chgData name="sarang manohar" userId="43ee04c8-fefd-46ab-ada4-487add302034" providerId="ADAL" clId="{012FD0EF-1B9E-4DEF-90DF-F9398D8E804E}" dt="2023-01-21T13:04:08.361" v="3257" actId="20577"/>
        <pc:sldMkLst>
          <pc:docMk/>
          <pc:sldMk cId="1051196509" sldId="256"/>
        </pc:sldMkLst>
        <pc:spChg chg="mod">
          <ac:chgData name="sarang manohar" userId="43ee04c8-fefd-46ab-ada4-487add302034" providerId="ADAL" clId="{012FD0EF-1B9E-4DEF-90DF-F9398D8E804E}" dt="2023-01-21T13:04:08.361" v="3257" actId="20577"/>
          <ac:spMkLst>
            <pc:docMk/>
            <pc:sldMk cId="1051196509" sldId="256"/>
            <ac:spMk id="6" creationId="{FC15DA2A-B9AE-E1D6-2AE3-E07348A85113}"/>
          </ac:spMkLst>
        </pc:spChg>
      </pc:sldChg>
      <pc:sldChg chg="modSp mod">
        <pc:chgData name="sarang manohar" userId="43ee04c8-fefd-46ab-ada4-487add302034" providerId="ADAL" clId="{012FD0EF-1B9E-4DEF-90DF-F9398D8E804E}" dt="2023-01-21T10:20:45.864" v="2" actId="113"/>
        <pc:sldMkLst>
          <pc:docMk/>
          <pc:sldMk cId="2609670842" sldId="282"/>
        </pc:sldMkLst>
        <pc:spChg chg="mod">
          <ac:chgData name="sarang manohar" userId="43ee04c8-fefd-46ab-ada4-487add302034" providerId="ADAL" clId="{012FD0EF-1B9E-4DEF-90DF-F9398D8E804E}" dt="2023-01-21T10:20:45.864" v="2" actId="113"/>
          <ac:spMkLst>
            <pc:docMk/>
            <pc:sldMk cId="2609670842" sldId="282"/>
            <ac:spMk id="5" creationId="{BDF77159-60F3-8827-B0AA-4FF6048077FB}"/>
          </ac:spMkLst>
        </pc:spChg>
      </pc:sldChg>
      <pc:sldChg chg="addSp modSp mod">
        <pc:chgData name="sarang manohar" userId="43ee04c8-fefd-46ab-ada4-487add302034" providerId="ADAL" clId="{012FD0EF-1B9E-4DEF-90DF-F9398D8E804E}" dt="2023-01-21T13:05:34.366" v="3260" actId="1076"/>
        <pc:sldMkLst>
          <pc:docMk/>
          <pc:sldMk cId="1321568015" sldId="283"/>
        </pc:sldMkLst>
        <pc:graphicFrameChg chg="add mod">
          <ac:chgData name="sarang manohar" userId="43ee04c8-fefd-46ab-ada4-487add302034" providerId="ADAL" clId="{012FD0EF-1B9E-4DEF-90DF-F9398D8E804E}" dt="2023-01-21T13:05:34.366" v="3260" actId="1076"/>
          <ac:graphicFrameMkLst>
            <pc:docMk/>
            <pc:sldMk cId="1321568015" sldId="283"/>
            <ac:graphicFrameMk id="4" creationId="{B4EEF29F-FCF8-CDBC-1076-DF13F2DEB034}"/>
          </ac:graphicFrameMkLst>
        </pc:graphicFrameChg>
      </pc:sldChg>
      <pc:sldChg chg="addSp delSp modSp mod modAnim">
        <pc:chgData name="sarang manohar" userId="43ee04c8-fefd-46ab-ada4-487add302034" providerId="ADAL" clId="{012FD0EF-1B9E-4DEF-90DF-F9398D8E804E}" dt="2023-01-21T11:27:29.170" v="1165" actId="14100"/>
        <pc:sldMkLst>
          <pc:docMk/>
          <pc:sldMk cId="706456469" sldId="284"/>
        </pc:sldMkLst>
        <pc:spChg chg="add mod">
          <ac:chgData name="sarang manohar" userId="43ee04c8-fefd-46ab-ada4-487add302034" providerId="ADAL" clId="{012FD0EF-1B9E-4DEF-90DF-F9398D8E804E}" dt="2023-01-21T10:55:37.470" v="1154" actId="255"/>
          <ac:spMkLst>
            <pc:docMk/>
            <pc:sldMk cId="706456469" sldId="284"/>
            <ac:spMk id="5" creationId="{2465F175-2AC1-0446-8132-9F77BE4EE007}"/>
          </ac:spMkLst>
        </pc:spChg>
        <pc:graphicFrameChg chg="add del mod">
          <ac:chgData name="sarang manohar" userId="43ee04c8-fefd-46ab-ada4-487add302034" providerId="ADAL" clId="{012FD0EF-1B9E-4DEF-90DF-F9398D8E804E}" dt="2023-01-21T11:25:40.027" v="1156" actId="478"/>
          <ac:graphicFrameMkLst>
            <pc:docMk/>
            <pc:sldMk cId="706456469" sldId="284"/>
            <ac:graphicFrameMk id="2" creationId="{D05E5D55-6C8A-9DE1-48BA-1F528767FC48}"/>
          </ac:graphicFrameMkLst>
        </pc:graphicFrameChg>
        <pc:graphicFrameChg chg="add del mod">
          <ac:chgData name="sarang manohar" userId="43ee04c8-fefd-46ab-ada4-487add302034" providerId="ADAL" clId="{012FD0EF-1B9E-4DEF-90DF-F9398D8E804E}" dt="2023-01-21T11:25:46.097" v="1160"/>
          <ac:graphicFrameMkLst>
            <pc:docMk/>
            <pc:sldMk cId="706456469" sldId="284"/>
            <ac:graphicFrameMk id="6" creationId="{FCCCE01F-0EBA-D926-C3E8-AD049F1AF359}"/>
          </ac:graphicFrameMkLst>
        </pc:graphicFrameChg>
        <pc:graphicFrameChg chg="add mod">
          <ac:chgData name="sarang manohar" userId="43ee04c8-fefd-46ab-ada4-487add302034" providerId="ADAL" clId="{012FD0EF-1B9E-4DEF-90DF-F9398D8E804E}" dt="2023-01-21T11:27:29.170" v="1165" actId="14100"/>
          <ac:graphicFrameMkLst>
            <pc:docMk/>
            <pc:sldMk cId="706456469" sldId="284"/>
            <ac:graphicFrameMk id="7" creationId="{2C4ADFBB-DA45-E5C6-2079-A31505C33BC8}"/>
          </ac:graphicFrameMkLst>
        </pc:graphicFrameChg>
        <pc:picChg chg="add mod">
          <ac:chgData name="sarang manohar" userId="43ee04c8-fefd-46ab-ada4-487add302034" providerId="ADAL" clId="{012FD0EF-1B9E-4DEF-90DF-F9398D8E804E}" dt="2023-01-21T10:54:07.687" v="1080"/>
          <ac:picMkLst>
            <pc:docMk/>
            <pc:sldMk cId="706456469" sldId="284"/>
            <ac:picMk id="3" creationId="{9784A366-DF14-FA91-283C-FED00F2E14CC}"/>
          </ac:picMkLst>
        </pc:picChg>
        <pc:cxnChg chg="add mod">
          <ac:chgData name="sarang manohar" userId="43ee04c8-fefd-46ab-ada4-487add302034" providerId="ADAL" clId="{012FD0EF-1B9E-4DEF-90DF-F9398D8E804E}" dt="2023-01-21T10:54:07.687" v="1080"/>
          <ac:cxnSpMkLst>
            <pc:docMk/>
            <pc:sldMk cId="706456469" sldId="284"/>
            <ac:cxnSpMk id="4" creationId="{E306E8C0-1078-F024-A012-757125556DF8}"/>
          </ac:cxnSpMkLst>
        </pc:cxnChg>
      </pc:sldChg>
      <pc:sldChg chg="modSp mod">
        <pc:chgData name="sarang manohar" userId="43ee04c8-fefd-46ab-ada4-487add302034" providerId="ADAL" clId="{012FD0EF-1B9E-4DEF-90DF-F9398D8E804E}" dt="2023-01-21T11:25:06.082" v="1155" actId="20577"/>
        <pc:sldMkLst>
          <pc:docMk/>
          <pc:sldMk cId="1057987791" sldId="285"/>
        </pc:sldMkLst>
        <pc:spChg chg="mod">
          <ac:chgData name="sarang manohar" userId="43ee04c8-fefd-46ab-ada4-487add302034" providerId="ADAL" clId="{012FD0EF-1B9E-4DEF-90DF-F9398D8E804E}" dt="2023-01-21T11:25:06.082" v="1155" actId="20577"/>
          <ac:spMkLst>
            <pc:docMk/>
            <pc:sldMk cId="1057987791" sldId="285"/>
            <ac:spMk id="5" creationId="{BDF77159-60F3-8827-B0AA-4FF6048077FB}"/>
          </ac:spMkLst>
        </pc:spChg>
      </pc:sldChg>
      <pc:sldChg chg="addSp delSp modSp add mod">
        <pc:chgData name="sarang manohar" userId="43ee04c8-fefd-46ab-ada4-487add302034" providerId="ADAL" clId="{012FD0EF-1B9E-4DEF-90DF-F9398D8E804E}" dt="2023-01-21T12:06:56.530" v="2057" actId="113"/>
        <pc:sldMkLst>
          <pc:docMk/>
          <pc:sldMk cId="961050286" sldId="286"/>
        </pc:sldMkLst>
        <pc:spChg chg="mod">
          <ac:chgData name="sarang manohar" userId="43ee04c8-fefd-46ab-ada4-487add302034" providerId="ADAL" clId="{012FD0EF-1B9E-4DEF-90DF-F9398D8E804E}" dt="2023-01-21T11:31:31.609" v="1250" actId="20577"/>
          <ac:spMkLst>
            <pc:docMk/>
            <pc:sldMk cId="961050286" sldId="286"/>
            <ac:spMk id="5" creationId="{2465F175-2AC1-0446-8132-9F77BE4EE007}"/>
          </ac:spMkLst>
        </pc:spChg>
        <pc:spChg chg="add mod">
          <ac:chgData name="sarang manohar" userId="43ee04c8-fefd-46ab-ada4-487add302034" providerId="ADAL" clId="{012FD0EF-1B9E-4DEF-90DF-F9398D8E804E}" dt="2023-01-21T11:33:00.374" v="1296" actId="207"/>
          <ac:spMkLst>
            <pc:docMk/>
            <pc:sldMk cId="961050286" sldId="286"/>
            <ac:spMk id="10" creationId="{7730965B-6A98-EDA6-CFCF-4B45131AFF6D}"/>
          </ac:spMkLst>
        </pc:spChg>
        <pc:spChg chg="add mod">
          <ac:chgData name="sarang manohar" userId="43ee04c8-fefd-46ab-ada4-487add302034" providerId="ADAL" clId="{012FD0EF-1B9E-4DEF-90DF-F9398D8E804E}" dt="2023-01-21T12:06:56.530" v="2057" actId="113"/>
          <ac:spMkLst>
            <pc:docMk/>
            <pc:sldMk cId="961050286" sldId="286"/>
            <ac:spMk id="11" creationId="{10301E41-40D9-9E4B-58B3-277F556B891B}"/>
          </ac:spMkLst>
        </pc:spChg>
        <pc:graphicFrameChg chg="del mod">
          <ac:chgData name="sarang manohar" userId="43ee04c8-fefd-46ab-ada4-487add302034" providerId="ADAL" clId="{012FD0EF-1B9E-4DEF-90DF-F9398D8E804E}" dt="2023-01-21T11:29:06.135" v="1173" actId="478"/>
          <ac:graphicFrameMkLst>
            <pc:docMk/>
            <pc:sldMk cId="961050286" sldId="286"/>
            <ac:graphicFrameMk id="7" creationId="{2C4ADFBB-DA45-E5C6-2079-A31505C33BC8}"/>
          </ac:graphicFrameMkLst>
        </pc:graphicFrameChg>
        <pc:graphicFrameChg chg="add del mod">
          <ac:chgData name="sarang manohar" userId="43ee04c8-fefd-46ab-ada4-487add302034" providerId="ADAL" clId="{012FD0EF-1B9E-4DEF-90DF-F9398D8E804E}" dt="2023-01-21T11:30:29.292" v="1183"/>
          <ac:graphicFrameMkLst>
            <pc:docMk/>
            <pc:sldMk cId="961050286" sldId="286"/>
            <ac:graphicFrameMk id="8" creationId="{882B9C1A-E5CA-FE8E-BCBB-15451F43CEEF}"/>
          </ac:graphicFrameMkLst>
        </pc:graphicFrameChg>
        <pc:picChg chg="add del mod modCrop">
          <ac:chgData name="sarang manohar" userId="43ee04c8-fefd-46ab-ada4-487add302034" providerId="ADAL" clId="{012FD0EF-1B9E-4DEF-90DF-F9398D8E804E}" dt="2023-01-21T11:29:46.860" v="1181" actId="478"/>
          <ac:picMkLst>
            <pc:docMk/>
            <pc:sldMk cId="961050286" sldId="286"/>
            <ac:picMk id="2" creationId="{386B8659-CFFD-D710-D745-1DA6A0A0BB59}"/>
          </ac:picMkLst>
        </pc:picChg>
        <pc:picChg chg="add del mod">
          <ac:chgData name="sarang manohar" userId="43ee04c8-fefd-46ab-ada4-487add302034" providerId="ADAL" clId="{012FD0EF-1B9E-4DEF-90DF-F9398D8E804E}" dt="2023-01-21T11:29:01.902" v="1171" actId="478"/>
          <ac:picMkLst>
            <pc:docMk/>
            <pc:sldMk cId="961050286" sldId="286"/>
            <ac:picMk id="6" creationId="{7FBE7895-8ABC-7210-AD9C-41D18D1A351E}"/>
          </ac:picMkLst>
        </pc:picChg>
        <pc:picChg chg="add mod">
          <ac:chgData name="sarang manohar" userId="43ee04c8-fefd-46ab-ada4-487add302034" providerId="ADAL" clId="{012FD0EF-1B9E-4DEF-90DF-F9398D8E804E}" dt="2023-01-21T11:30:44.987" v="1187" actId="14100"/>
          <ac:picMkLst>
            <pc:docMk/>
            <pc:sldMk cId="961050286" sldId="286"/>
            <ac:picMk id="9" creationId="{E724E6F6-3E26-1FC7-2FE1-BBAA6D96080B}"/>
          </ac:picMkLst>
        </pc:picChg>
      </pc:sldChg>
      <pc:sldChg chg="modSp add mod">
        <pc:chgData name="sarang manohar" userId="43ee04c8-fefd-46ab-ada4-487add302034" providerId="ADAL" clId="{012FD0EF-1B9E-4DEF-90DF-F9398D8E804E}" dt="2023-01-21T12:24:53.033" v="2138"/>
        <pc:sldMkLst>
          <pc:docMk/>
          <pc:sldMk cId="3801326685" sldId="287"/>
        </pc:sldMkLst>
        <pc:spChg chg="mod">
          <ac:chgData name="sarang manohar" userId="43ee04c8-fefd-46ab-ada4-487add302034" providerId="ADAL" clId="{012FD0EF-1B9E-4DEF-90DF-F9398D8E804E}" dt="2023-01-21T12:06:00.207" v="2043" actId="20577"/>
          <ac:spMkLst>
            <pc:docMk/>
            <pc:sldMk cId="3801326685" sldId="287"/>
            <ac:spMk id="5" creationId="{2465F175-2AC1-0446-8132-9F77BE4EE007}"/>
          </ac:spMkLst>
        </pc:spChg>
        <pc:spChg chg="mod">
          <ac:chgData name="sarang manohar" userId="43ee04c8-fefd-46ab-ada4-487add302034" providerId="ADAL" clId="{012FD0EF-1B9E-4DEF-90DF-F9398D8E804E}" dt="2023-01-21T12:04:17.058" v="1970" actId="1036"/>
          <ac:spMkLst>
            <pc:docMk/>
            <pc:sldMk cId="3801326685" sldId="287"/>
            <ac:spMk id="10" creationId="{7730965B-6A98-EDA6-CFCF-4B45131AFF6D}"/>
          </ac:spMkLst>
        </pc:spChg>
        <pc:spChg chg="mod">
          <ac:chgData name="sarang manohar" userId="43ee04c8-fefd-46ab-ada4-487add302034" providerId="ADAL" clId="{012FD0EF-1B9E-4DEF-90DF-F9398D8E804E}" dt="2023-01-21T12:24:53.033" v="2138"/>
          <ac:spMkLst>
            <pc:docMk/>
            <pc:sldMk cId="3801326685" sldId="287"/>
            <ac:spMk id="11" creationId="{10301E41-40D9-9E4B-58B3-277F556B891B}"/>
          </ac:spMkLst>
        </pc:spChg>
      </pc:sldChg>
      <pc:sldChg chg="addSp delSp modSp add mod">
        <pc:chgData name="sarang manohar" userId="43ee04c8-fefd-46ab-ada4-487add302034" providerId="ADAL" clId="{012FD0EF-1B9E-4DEF-90DF-F9398D8E804E}" dt="2023-01-21T12:32:28.870" v="2268" actId="20577"/>
        <pc:sldMkLst>
          <pc:docMk/>
          <pc:sldMk cId="3354457860" sldId="288"/>
        </pc:sldMkLst>
        <pc:spChg chg="mod">
          <ac:chgData name="sarang manohar" userId="43ee04c8-fefd-46ab-ada4-487add302034" providerId="ADAL" clId="{012FD0EF-1B9E-4DEF-90DF-F9398D8E804E}" dt="2023-01-21T12:32:28.870" v="2268" actId="20577"/>
          <ac:spMkLst>
            <pc:docMk/>
            <pc:sldMk cId="3354457860" sldId="288"/>
            <ac:spMk id="5" creationId="{2465F175-2AC1-0446-8132-9F77BE4EE007}"/>
          </ac:spMkLst>
        </pc:spChg>
        <pc:spChg chg="mod">
          <ac:chgData name="sarang manohar" userId="43ee04c8-fefd-46ab-ada4-487add302034" providerId="ADAL" clId="{012FD0EF-1B9E-4DEF-90DF-F9398D8E804E}" dt="2023-01-21T12:25:22.488" v="2160" actId="1036"/>
          <ac:spMkLst>
            <pc:docMk/>
            <pc:sldMk cId="3354457860" sldId="288"/>
            <ac:spMk id="10" creationId="{7730965B-6A98-EDA6-CFCF-4B45131AFF6D}"/>
          </ac:spMkLst>
        </pc:spChg>
        <pc:spChg chg="mod">
          <ac:chgData name="sarang manohar" userId="43ee04c8-fefd-46ab-ada4-487add302034" providerId="ADAL" clId="{012FD0EF-1B9E-4DEF-90DF-F9398D8E804E}" dt="2023-01-21T12:28:01.126" v="2238" actId="20577"/>
          <ac:spMkLst>
            <pc:docMk/>
            <pc:sldMk cId="3354457860" sldId="288"/>
            <ac:spMk id="11" creationId="{10301E41-40D9-9E4B-58B3-277F556B891B}"/>
          </ac:spMkLst>
        </pc:spChg>
        <pc:graphicFrameChg chg="add del mod">
          <ac:chgData name="sarang manohar" userId="43ee04c8-fefd-46ab-ada4-487add302034" providerId="ADAL" clId="{012FD0EF-1B9E-4DEF-90DF-F9398D8E804E}" dt="2023-01-21T12:31:44.313" v="2240"/>
          <ac:graphicFrameMkLst>
            <pc:docMk/>
            <pc:sldMk cId="3354457860" sldId="288"/>
            <ac:graphicFrameMk id="2" creationId="{7C53D7B5-0F79-F3DC-3DD0-965F58D0B778}"/>
          </ac:graphicFrameMkLst>
        </pc:graphicFrameChg>
        <pc:graphicFrameChg chg="add del mod">
          <ac:chgData name="sarang manohar" userId="43ee04c8-fefd-46ab-ada4-487add302034" providerId="ADAL" clId="{012FD0EF-1B9E-4DEF-90DF-F9398D8E804E}" dt="2023-01-21T12:31:55.150" v="2243" actId="478"/>
          <ac:graphicFrameMkLst>
            <pc:docMk/>
            <pc:sldMk cId="3354457860" sldId="288"/>
            <ac:graphicFrameMk id="6" creationId="{8C4F3674-3F07-D244-7D5B-B6DE55CED826}"/>
          </ac:graphicFrameMkLst>
        </pc:graphicFrameChg>
      </pc:sldChg>
      <pc:sldChg chg="delSp modSp add mod modAnim">
        <pc:chgData name="sarang manohar" userId="43ee04c8-fefd-46ab-ada4-487add302034" providerId="ADAL" clId="{012FD0EF-1B9E-4DEF-90DF-F9398D8E804E}" dt="2023-01-21T12:45:00.569" v="2461" actId="20577"/>
        <pc:sldMkLst>
          <pc:docMk/>
          <pc:sldMk cId="3542312045" sldId="289"/>
        </pc:sldMkLst>
        <pc:spChg chg="mod">
          <ac:chgData name="sarang manohar" userId="43ee04c8-fefd-46ab-ada4-487add302034" providerId="ADAL" clId="{012FD0EF-1B9E-4DEF-90DF-F9398D8E804E}" dt="2023-01-21T12:33:04.221" v="2322" actId="20577"/>
          <ac:spMkLst>
            <pc:docMk/>
            <pc:sldMk cId="3542312045" sldId="289"/>
            <ac:spMk id="5" creationId="{2465F175-2AC1-0446-8132-9F77BE4EE007}"/>
          </ac:spMkLst>
        </pc:spChg>
        <pc:spChg chg="del">
          <ac:chgData name="sarang manohar" userId="43ee04c8-fefd-46ab-ada4-487add302034" providerId="ADAL" clId="{012FD0EF-1B9E-4DEF-90DF-F9398D8E804E}" dt="2023-01-21T12:32:00.895" v="2245" actId="478"/>
          <ac:spMkLst>
            <pc:docMk/>
            <pc:sldMk cId="3542312045" sldId="289"/>
            <ac:spMk id="10" creationId="{7730965B-6A98-EDA6-CFCF-4B45131AFF6D}"/>
          </ac:spMkLst>
        </pc:spChg>
        <pc:spChg chg="mod">
          <ac:chgData name="sarang manohar" userId="43ee04c8-fefd-46ab-ada4-487add302034" providerId="ADAL" clId="{012FD0EF-1B9E-4DEF-90DF-F9398D8E804E}" dt="2023-01-21T12:45:00.569" v="2461" actId="20577"/>
          <ac:spMkLst>
            <pc:docMk/>
            <pc:sldMk cId="3542312045" sldId="289"/>
            <ac:spMk id="11" creationId="{10301E41-40D9-9E4B-58B3-277F556B891B}"/>
          </ac:spMkLst>
        </pc:spChg>
        <pc:graphicFrameChg chg="mod">
          <ac:chgData name="sarang manohar" userId="43ee04c8-fefd-46ab-ada4-487add302034" providerId="ADAL" clId="{012FD0EF-1B9E-4DEF-90DF-F9398D8E804E}" dt="2023-01-21T12:32:17.474" v="2263" actId="1036"/>
          <ac:graphicFrameMkLst>
            <pc:docMk/>
            <pc:sldMk cId="3542312045" sldId="289"/>
            <ac:graphicFrameMk id="6" creationId="{8C4F3674-3F07-D244-7D5B-B6DE55CED826}"/>
          </ac:graphicFrameMkLst>
        </pc:graphicFrameChg>
        <pc:picChg chg="del">
          <ac:chgData name="sarang manohar" userId="43ee04c8-fefd-46ab-ada4-487add302034" providerId="ADAL" clId="{012FD0EF-1B9E-4DEF-90DF-F9398D8E804E}" dt="2023-01-21T12:31:57.559" v="2244" actId="478"/>
          <ac:picMkLst>
            <pc:docMk/>
            <pc:sldMk cId="3542312045" sldId="289"/>
            <ac:picMk id="9" creationId="{E724E6F6-3E26-1FC7-2FE1-BBAA6D96080B}"/>
          </ac:picMkLst>
        </pc:picChg>
      </pc:sldChg>
      <pc:sldChg chg="addSp modSp new mod modAnim">
        <pc:chgData name="sarang manohar" userId="43ee04c8-fefd-46ab-ada4-487add302034" providerId="ADAL" clId="{012FD0EF-1B9E-4DEF-90DF-F9398D8E804E}" dt="2023-01-21T13:08:58.006" v="3298" actId="20577"/>
        <pc:sldMkLst>
          <pc:docMk/>
          <pc:sldMk cId="2464741893" sldId="290"/>
        </pc:sldMkLst>
        <pc:spChg chg="add mod">
          <ac:chgData name="sarang manohar" userId="43ee04c8-fefd-46ab-ada4-487add302034" providerId="ADAL" clId="{012FD0EF-1B9E-4DEF-90DF-F9398D8E804E}" dt="2023-01-21T12:47:10.002" v="2478" actId="20577"/>
          <ac:spMkLst>
            <pc:docMk/>
            <pc:sldMk cId="2464741893" sldId="290"/>
            <ac:spMk id="4" creationId="{C7EB8DAF-3A56-8090-32DD-F1DB8AB37BA0}"/>
          </ac:spMkLst>
        </pc:spChg>
        <pc:spChg chg="add mod">
          <ac:chgData name="sarang manohar" userId="43ee04c8-fefd-46ab-ada4-487add302034" providerId="ADAL" clId="{012FD0EF-1B9E-4DEF-90DF-F9398D8E804E}" dt="2023-01-21T13:08:58.006" v="3298" actId="20577"/>
          <ac:spMkLst>
            <pc:docMk/>
            <pc:sldMk cId="2464741893" sldId="290"/>
            <ac:spMk id="5" creationId="{152ADB6C-3B54-95A8-1CB3-9A7298DFDED1}"/>
          </ac:spMkLst>
        </pc:spChg>
        <pc:picChg chg="add mod">
          <ac:chgData name="sarang manohar" userId="43ee04c8-fefd-46ab-ada4-487add302034" providerId="ADAL" clId="{012FD0EF-1B9E-4DEF-90DF-F9398D8E804E}" dt="2023-01-21T12:46:54.993" v="2463"/>
          <ac:picMkLst>
            <pc:docMk/>
            <pc:sldMk cId="2464741893" sldId="290"/>
            <ac:picMk id="2" creationId="{F702F659-6A9A-31EA-6FCB-9382AC4F83EB}"/>
          </ac:picMkLst>
        </pc:picChg>
        <pc:cxnChg chg="add mod">
          <ac:chgData name="sarang manohar" userId="43ee04c8-fefd-46ab-ada4-487add302034" providerId="ADAL" clId="{012FD0EF-1B9E-4DEF-90DF-F9398D8E804E}" dt="2023-01-21T12:46:54.993" v="2463"/>
          <ac:cxnSpMkLst>
            <pc:docMk/>
            <pc:sldMk cId="2464741893" sldId="290"/>
            <ac:cxnSpMk id="3" creationId="{C2FCDDDA-059F-D944-9CAB-63EC13B55ABE}"/>
          </ac:cxnSpMkLst>
        </pc:cxnChg>
      </pc:sldChg>
      <pc:sldChg chg="new del">
        <pc:chgData name="sarang manohar" userId="43ee04c8-fefd-46ab-ada4-487add302034" providerId="ADAL" clId="{012FD0EF-1B9E-4DEF-90DF-F9398D8E804E}" dt="2023-01-21T13:03:53.003" v="3255" actId="47"/>
        <pc:sldMkLst>
          <pc:docMk/>
          <pc:sldMk cId="662446560" sldId="291"/>
        </pc:sldMkLst>
      </pc:sldChg>
      <pc:sldChg chg="modSp add">
        <pc:chgData name="sarang manohar" userId="43ee04c8-fefd-46ab-ada4-487add302034" providerId="ADAL" clId="{012FD0EF-1B9E-4DEF-90DF-F9398D8E804E}" dt="2023-01-21T13:03:49.111" v="3254" actId="20577"/>
        <pc:sldMkLst>
          <pc:docMk/>
          <pc:sldMk cId="2990325613" sldId="292"/>
        </pc:sldMkLst>
        <pc:spChg chg="mod">
          <ac:chgData name="sarang manohar" userId="43ee04c8-fefd-46ab-ada4-487add302034" providerId="ADAL" clId="{012FD0EF-1B9E-4DEF-90DF-F9398D8E804E}" dt="2023-01-21T13:03:49.111" v="3254" actId="20577"/>
          <ac:spMkLst>
            <pc:docMk/>
            <pc:sldMk cId="2990325613" sldId="292"/>
            <ac:spMk id="4" creationId="{F6999D7F-9E05-3A13-76FC-AA8DA4C796D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CDBD5-9A03-43D1-BA52-72352D5E82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9062FBC-24FB-46C5-8F0E-25CD402B3C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93996-C345-47E7-B069-D5860CF94EF8}" type="datetimeFigureOut">
              <a:rPr lang="en-IN" smtClean="0"/>
              <a:t>21-01-2023</a:t>
            </a:fld>
            <a:endParaRPr lang="en-IN"/>
          </a:p>
        </p:txBody>
      </p:sp>
      <p:sp>
        <p:nvSpPr>
          <p:cNvPr id="4" name="Footer Placeholder 3">
            <a:extLst>
              <a:ext uri="{FF2B5EF4-FFF2-40B4-BE49-F238E27FC236}">
                <a16:creationId xmlns:a16="http://schemas.microsoft.com/office/drawing/2014/main" id="{51D566DF-CA30-4D6B-8A47-FEC67C7A10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7794298-3EDB-4DF6-8818-7E1BE608C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00C103-6C09-40D0-8B71-6619BF3D8B06}" type="slidenum">
              <a:rPr lang="en-IN" smtClean="0"/>
              <a:t>‹#›</a:t>
            </a:fld>
            <a:endParaRPr lang="en-IN"/>
          </a:p>
        </p:txBody>
      </p:sp>
    </p:spTree>
    <p:extLst>
      <p:ext uri="{BB962C8B-B14F-4D97-AF65-F5344CB8AC3E}">
        <p14:creationId xmlns:p14="http://schemas.microsoft.com/office/powerpoint/2010/main" val="322249121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93BA0-DF1E-40CC-8B4C-A66C2A33D9B4}" type="datetimeFigureOut">
              <a:rPr lang="en-IN" smtClean="0"/>
              <a:t>21-01-2023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7A174-FDDD-4BC6-B9E3-1ECCFC6AAE10}" type="slidenum">
              <a:rPr lang="en-IN" smtClean="0"/>
              <a:t>‹#›</a:t>
            </a:fld>
            <a:endParaRPr lang="en-IN"/>
          </a:p>
        </p:txBody>
      </p:sp>
    </p:spTree>
    <p:extLst>
      <p:ext uri="{BB962C8B-B14F-4D97-AF65-F5344CB8AC3E}">
        <p14:creationId xmlns:p14="http://schemas.microsoft.com/office/powerpoint/2010/main" val="18941195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664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5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765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035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0735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967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90548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54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1104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229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1907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351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10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08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6983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1/21/2023</a:t>
            </a:fld>
            <a:endParaRPr lang="en-US" dirty="0"/>
          </a:p>
        </p:txBody>
      </p:sp>
    </p:spTree>
    <p:extLst>
      <p:ext uri="{BB962C8B-B14F-4D97-AF65-F5344CB8AC3E}">
        <p14:creationId xmlns:p14="http://schemas.microsoft.com/office/powerpoint/2010/main" val="261803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62401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hyperlink" Target="https://en.wikipedia.org/wiki/Apriori_algorithm" TargetMode="Externa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C5FC-0FDD-4A4D-80F6-7BBEB8F17C5E}"/>
              </a:ext>
            </a:extLst>
          </p:cNvPr>
          <p:cNvSpPr>
            <a:spLocks noGrp="1"/>
          </p:cNvSpPr>
          <p:nvPr>
            <p:ph type="ctrTitle"/>
          </p:nvPr>
        </p:nvSpPr>
        <p:spPr>
          <a:xfrm>
            <a:off x="1507066" y="2504661"/>
            <a:ext cx="8061003" cy="1258956"/>
          </a:xfrm>
        </p:spPr>
        <p:txBody>
          <a:bodyPr/>
          <a:lstStyle/>
          <a:p>
            <a:r>
              <a:rPr lang="en-IN" sz="3600" b="1" dirty="0"/>
              <a:t>Marketing Research Analysis</a:t>
            </a:r>
            <a:br>
              <a:rPr lang="en-IN" sz="3600" b="1" dirty="0"/>
            </a:br>
            <a:r>
              <a:rPr lang="en-IN" sz="2000" b="1" i="1" dirty="0"/>
              <a:t>Sarang Manohar</a:t>
            </a:r>
            <a:br>
              <a:rPr lang="en-IN" sz="2000" b="1" i="1" dirty="0"/>
            </a:br>
            <a:r>
              <a:rPr lang="en-IN" sz="1100" b="1" i="1" dirty="0"/>
              <a:t>PGP-DSBA Jan’ 21</a:t>
            </a:r>
            <a:endParaRPr lang="en-IN" sz="1800" i="1" dirty="0"/>
          </a:p>
        </p:txBody>
      </p:sp>
      <p:pic>
        <p:nvPicPr>
          <p:cNvPr id="5" name="Picture 4">
            <a:extLst>
              <a:ext uri="{FF2B5EF4-FFF2-40B4-BE49-F238E27FC236}">
                <a16:creationId xmlns:a16="http://schemas.microsoft.com/office/drawing/2014/main" id="{6A8A969A-DF5E-4169-84E1-1BD3AE2028BB}"/>
              </a:ext>
            </a:extLst>
          </p:cNvPr>
          <p:cNvPicPr>
            <a:picLocks noChangeAspect="1"/>
          </p:cNvPicPr>
          <p:nvPr/>
        </p:nvPicPr>
        <p:blipFill>
          <a:blip r:embed="rId3"/>
          <a:stretch>
            <a:fillRect/>
          </a:stretch>
        </p:blipFill>
        <p:spPr>
          <a:xfrm>
            <a:off x="2514230" y="181661"/>
            <a:ext cx="6046674" cy="2952478"/>
          </a:xfrm>
          <a:prstGeom prst="rect">
            <a:avLst/>
          </a:prstGeom>
        </p:spPr>
      </p:pic>
      <p:sp>
        <p:nvSpPr>
          <p:cNvPr id="6" name="Subtitle 5">
            <a:extLst>
              <a:ext uri="{FF2B5EF4-FFF2-40B4-BE49-F238E27FC236}">
                <a16:creationId xmlns:a16="http://schemas.microsoft.com/office/drawing/2014/main" id="{FC15DA2A-B9AE-E1D6-2AE3-E07348A85113}"/>
              </a:ext>
            </a:extLst>
          </p:cNvPr>
          <p:cNvSpPr>
            <a:spLocks noGrp="1"/>
          </p:cNvSpPr>
          <p:nvPr>
            <p:ph type="subTitle" idx="1"/>
          </p:nvPr>
        </p:nvSpPr>
        <p:spPr/>
        <p:txBody>
          <a:bodyPr/>
          <a:lstStyle/>
          <a:p>
            <a:r>
              <a:rPr lang="en-US" dirty="0"/>
              <a:t>Submitted on Jan’ 21 2023</a:t>
            </a:r>
            <a:endParaRPr lang="en-IN" dirty="0"/>
          </a:p>
        </p:txBody>
      </p:sp>
    </p:spTree>
    <p:custDataLst>
      <p:tags r:id="rId1"/>
    </p:custDataLst>
    <p:extLst>
      <p:ext uri="{BB962C8B-B14F-4D97-AF65-F5344CB8AC3E}">
        <p14:creationId xmlns:p14="http://schemas.microsoft.com/office/powerpoint/2010/main" val="10511965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95BC3-18AD-0DD9-21B2-02CE1F149695}"/>
              </a:ext>
            </a:extLst>
          </p:cNvPr>
          <p:cNvPicPr>
            <a:picLocks noChangeAspect="1"/>
          </p:cNvPicPr>
          <p:nvPr/>
        </p:nvPicPr>
        <p:blipFill>
          <a:blip r:embed="rId2"/>
          <a:stretch>
            <a:fillRect/>
          </a:stretch>
        </p:blipFill>
        <p:spPr>
          <a:xfrm>
            <a:off x="208353" y="-304800"/>
            <a:ext cx="3121158" cy="1524003"/>
          </a:xfrm>
          <a:prstGeom prst="rect">
            <a:avLst/>
          </a:prstGeom>
        </p:spPr>
      </p:pic>
      <p:sp>
        <p:nvSpPr>
          <p:cNvPr id="3" name="TextBox 2">
            <a:extLst>
              <a:ext uri="{FF2B5EF4-FFF2-40B4-BE49-F238E27FC236}">
                <a16:creationId xmlns:a16="http://schemas.microsoft.com/office/drawing/2014/main" id="{B53DCBAC-EF6F-3033-2CA1-F6F83DDDBB99}"/>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Sales by product categories</a:t>
            </a:r>
          </a:p>
        </p:txBody>
      </p:sp>
      <p:cxnSp>
        <p:nvCxnSpPr>
          <p:cNvPr id="7" name="Straight Connector 6">
            <a:extLst>
              <a:ext uri="{FF2B5EF4-FFF2-40B4-BE49-F238E27FC236}">
                <a16:creationId xmlns:a16="http://schemas.microsoft.com/office/drawing/2014/main" id="{AF1A028C-2521-4FC9-5B7A-645757CB961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CBF553-4ABD-0F1C-B17E-9EA00C1915C3}"/>
              </a:ext>
            </a:extLst>
          </p:cNvPr>
          <p:cNvSpPr txBox="1"/>
          <p:nvPr/>
        </p:nvSpPr>
        <p:spPr>
          <a:xfrm>
            <a:off x="861391" y="1338469"/>
            <a:ext cx="8673134" cy="1162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Majority of the sales revenue was concentrated with 3 product categories i.e. Food, beverage and tobacco</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Merchandise, Wines and Miscellaneous items had much </a:t>
            </a:r>
            <a:r>
              <a:rPr lang="en-US" sz="1600" dirty="0">
                <a:solidFill>
                  <a:srgbClr val="FF0000"/>
                </a:solidFill>
                <a:latin typeface="Calibri" panose="020F0502020204030204" pitchFamily="34" charset="0"/>
                <a:cs typeface="Calibri" panose="020F0502020204030204" pitchFamily="34" charset="0"/>
              </a:rPr>
              <a:t>smaller value </a:t>
            </a:r>
            <a:r>
              <a:rPr lang="en-US" sz="1600" dirty="0">
                <a:latin typeface="Calibri" panose="020F0502020204030204" pitchFamily="34" charset="0"/>
                <a:cs typeface="Calibri" panose="020F0502020204030204" pitchFamily="34" charset="0"/>
              </a:rPr>
              <a:t>of sales </a:t>
            </a:r>
          </a:p>
        </p:txBody>
      </p:sp>
      <p:pic>
        <p:nvPicPr>
          <p:cNvPr id="5" name="Picture 4">
            <a:extLst>
              <a:ext uri="{FF2B5EF4-FFF2-40B4-BE49-F238E27FC236}">
                <a16:creationId xmlns:a16="http://schemas.microsoft.com/office/drawing/2014/main" id="{7E35338D-A696-0250-EFA2-4C21A5A5D179}"/>
              </a:ext>
            </a:extLst>
          </p:cNvPr>
          <p:cNvPicPr>
            <a:picLocks noChangeAspect="1"/>
          </p:cNvPicPr>
          <p:nvPr/>
        </p:nvPicPr>
        <p:blipFill>
          <a:blip r:embed="rId3"/>
          <a:stretch>
            <a:fillRect/>
          </a:stretch>
        </p:blipFill>
        <p:spPr>
          <a:xfrm>
            <a:off x="583096" y="2571752"/>
            <a:ext cx="9543121" cy="3981760"/>
          </a:xfrm>
          <a:prstGeom prst="rect">
            <a:avLst/>
          </a:prstGeom>
        </p:spPr>
      </p:pic>
      <p:sp>
        <p:nvSpPr>
          <p:cNvPr id="4" name="Oval 3">
            <a:extLst>
              <a:ext uri="{FF2B5EF4-FFF2-40B4-BE49-F238E27FC236}">
                <a16:creationId xmlns:a16="http://schemas.microsoft.com/office/drawing/2014/main" id="{021E3DA6-E336-71E8-6F3A-271D7CB3BB6A}"/>
              </a:ext>
            </a:extLst>
          </p:cNvPr>
          <p:cNvSpPr/>
          <p:nvPr/>
        </p:nvSpPr>
        <p:spPr>
          <a:xfrm>
            <a:off x="5651157" y="6009815"/>
            <a:ext cx="889686" cy="543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0DBD9F2-4363-4C14-9AE1-B136C86E8683}"/>
              </a:ext>
            </a:extLst>
          </p:cNvPr>
          <p:cNvSpPr/>
          <p:nvPr/>
        </p:nvSpPr>
        <p:spPr>
          <a:xfrm>
            <a:off x="9089682" y="6009814"/>
            <a:ext cx="889686" cy="543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5B1EFAB-59F5-53AB-79C6-6D6852A35E11}"/>
              </a:ext>
            </a:extLst>
          </p:cNvPr>
          <p:cNvSpPr/>
          <p:nvPr/>
        </p:nvSpPr>
        <p:spPr>
          <a:xfrm>
            <a:off x="6796216" y="6009815"/>
            <a:ext cx="889686" cy="543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024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95BC3-18AD-0DD9-21B2-02CE1F149695}"/>
              </a:ext>
            </a:extLst>
          </p:cNvPr>
          <p:cNvPicPr>
            <a:picLocks noChangeAspect="1"/>
          </p:cNvPicPr>
          <p:nvPr/>
        </p:nvPicPr>
        <p:blipFill>
          <a:blip r:embed="rId2"/>
          <a:stretch>
            <a:fillRect/>
          </a:stretch>
        </p:blipFill>
        <p:spPr>
          <a:xfrm>
            <a:off x="208353" y="-304800"/>
            <a:ext cx="3121158" cy="1524003"/>
          </a:xfrm>
          <a:prstGeom prst="rect">
            <a:avLst/>
          </a:prstGeom>
        </p:spPr>
      </p:pic>
      <p:sp>
        <p:nvSpPr>
          <p:cNvPr id="3" name="TextBox 2">
            <a:extLst>
              <a:ext uri="{FF2B5EF4-FFF2-40B4-BE49-F238E27FC236}">
                <a16:creationId xmlns:a16="http://schemas.microsoft.com/office/drawing/2014/main" id="{B53DCBAC-EF6F-3033-2CA1-F6F83DDDBB99}"/>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Sales break-down by product categories and quarter</a:t>
            </a:r>
          </a:p>
        </p:txBody>
      </p:sp>
      <p:cxnSp>
        <p:nvCxnSpPr>
          <p:cNvPr id="7" name="Straight Connector 6">
            <a:extLst>
              <a:ext uri="{FF2B5EF4-FFF2-40B4-BE49-F238E27FC236}">
                <a16:creationId xmlns:a16="http://schemas.microsoft.com/office/drawing/2014/main" id="{AF1A028C-2521-4FC9-5B7A-645757CB961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CBF553-4ABD-0F1C-B17E-9EA00C1915C3}"/>
              </a:ext>
            </a:extLst>
          </p:cNvPr>
          <p:cNvSpPr txBox="1"/>
          <p:nvPr/>
        </p:nvSpPr>
        <p:spPr>
          <a:xfrm>
            <a:off x="861391" y="1338469"/>
            <a:ext cx="8529744" cy="1162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sales by product category remained more or less in similar proportion throughout the year</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Miscellaneous product sales saw a significant jump in Q4 2010, probably because of holiday season</a:t>
            </a:r>
          </a:p>
        </p:txBody>
      </p:sp>
      <p:pic>
        <p:nvPicPr>
          <p:cNvPr id="11" name="Picture 10">
            <a:extLst>
              <a:ext uri="{FF2B5EF4-FFF2-40B4-BE49-F238E27FC236}">
                <a16:creationId xmlns:a16="http://schemas.microsoft.com/office/drawing/2014/main" id="{90E3E8E5-806E-8D6B-CC9F-33B45A40681A}"/>
              </a:ext>
            </a:extLst>
          </p:cNvPr>
          <p:cNvPicPr>
            <a:picLocks noChangeAspect="1"/>
          </p:cNvPicPr>
          <p:nvPr/>
        </p:nvPicPr>
        <p:blipFill>
          <a:blip r:embed="rId3"/>
          <a:stretch>
            <a:fillRect/>
          </a:stretch>
        </p:blipFill>
        <p:spPr>
          <a:xfrm>
            <a:off x="583096" y="2574723"/>
            <a:ext cx="9546336" cy="3983101"/>
          </a:xfrm>
          <a:prstGeom prst="rect">
            <a:avLst/>
          </a:prstGeom>
        </p:spPr>
      </p:pic>
    </p:spTree>
    <p:extLst>
      <p:ext uri="{BB962C8B-B14F-4D97-AF65-F5344CB8AC3E}">
        <p14:creationId xmlns:p14="http://schemas.microsoft.com/office/powerpoint/2010/main" val="270880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95BC3-18AD-0DD9-21B2-02CE1F149695}"/>
              </a:ext>
            </a:extLst>
          </p:cNvPr>
          <p:cNvPicPr>
            <a:picLocks noChangeAspect="1"/>
          </p:cNvPicPr>
          <p:nvPr/>
        </p:nvPicPr>
        <p:blipFill>
          <a:blip r:embed="rId2"/>
          <a:stretch>
            <a:fillRect/>
          </a:stretch>
        </p:blipFill>
        <p:spPr>
          <a:xfrm>
            <a:off x="208353" y="-304800"/>
            <a:ext cx="3121158" cy="1524003"/>
          </a:xfrm>
          <a:prstGeom prst="rect">
            <a:avLst/>
          </a:prstGeom>
        </p:spPr>
      </p:pic>
      <p:sp>
        <p:nvSpPr>
          <p:cNvPr id="3" name="TextBox 2">
            <a:extLst>
              <a:ext uri="{FF2B5EF4-FFF2-40B4-BE49-F238E27FC236}">
                <a16:creationId xmlns:a16="http://schemas.microsoft.com/office/drawing/2014/main" id="{B53DCBAC-EF6F-3033-2CA1-F6F83DDDBB99}"/>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Sales break-down by product categories and quarter</a:t>
            </a:r>
          </a:p>
        </p:txBody>
      </p:sp>
      <p:cxnSp>
        <p:nvCxnSpPr>
          <p:cNvPr id="7" name="Straight Connector 6">
            <a:extLst>
              <a:ext uri="{FF2B5EF4-FFF2-40B4-BE49-F238E27FC236}">
                <a16:creationId xmlns:a16="http://schemas.microsoft.com/office/drawing/2014/main" id="{AF1A028C-2521-4FC9-5B7A-645757CB961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CBF553-4ABD-0F1C-B17E-9EA00C1915C3}"/>
              </a:ext>
            </a:extLst>
          </p:cNvPr>
          <p:cNvSpPr txBox="1"/>
          <p:nvPr/>
        </p:nvSpPr>
        <p:spPr>
          <a:xfrm>
            <a:off x="861391" y="1338469"/>
            <a:ext cx="8529744" cy="7927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sales by product category remained more or less in similar proportion irrespective of the day of the week it is</a:t>
            </a:r>
          </a:p>
        </p:txBody>
      </p:sp>
      <p:pic>
        <p:nvPicPr>
          <p:cNvPr id="5" name="Picture 4">
            <a:extLst>
              <a:ext uri="{FF2B5EF4-FFF2-40B4-BE49-F238E27FC236}">
                <a16:creationId xmlns:a16="http://schemas.microsoft.com/office/drawing/2014/main" id="{2A37F88C-57C3-EAA9-9B7B-DB76CA5C5421}"/>
              </a:ext>
            </a:extLst>
          </p:cNvPr>
          <p:cNvPicPr>
            <a:picLocks noChangeAspect="1"/>
          </p:cNvPicPr>
          <p:nvPr/>
        </p:nvPicPr>
        <p:blipFill>
          <a:blip r:embed="rId3"/>
          <a:stretch>
            <a:fillRect/>
          </a:stretch>
        </p:blipFill>
        <p:spPr>
          <a:xfrm>
            <a:off x="861391" y="2923543"/>
            <a:ext cx="9546336" cy="3449040"/>
          </a:xfrm>
          <a:prstGeom prst="rect">
            <a:avLst/>
          </a:prstGeom>
        </p:spPr>
      </p:pic>
      <p:sp>
        <p:nvSpPr>
          <p:cNvPr id="6" name="Oval 5">
            <a:extLst>
              <a:ext uri="{FF2B5EF4-FFF2-40B4-BE49-F238E27FC236}">
                <a16:creationId xmlns:a16="http://schemas.microsoft.com/office/drawing/2014/main" id="{9B9A5B42-8CEB-D649-4ECD-62894BB504C7}"/>
              </a:ext>
            </a:extLst>
          </p:cNvPr>
          <p:cNvSpPr/>
          <p:nvPr/>
        </p:nvSpPr>
        <p:spPr>
          <a:xfrm>
            <a:off x="4036541" y="2331472"/>
            <a:ext cx="2125362" cy="815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Sales distribution by category is similar</a:t>
            </a:r>
            <a:endParaRPr lang="en-IN" sz="1200" dirty="0"/>
          </a:p>
        </p:txBody>
      </p:sp>
      <p:cxnSp>
        <p:nvCxnSpPr>
          <p:cNvPr id="10" name="Straight Arrow Connector 9">
            <a:extLst>
              <a:ext uri="{FF2B5EF4-FFF2-40B4-BE49-F238E27FC236}">
                <a16:creationId xmlns:a16="http://schemas.microsoft.com/office/drawing/2014/main" id="{3A996E4F-A320-81C1-D189-2667472501FF}"/>
              </a:ext>
            </a:extLst>
          </p:cNvPr>
          <p:cNvCxnSpPr>
            <a:cxnSpLocks/>
            <a:stCxn id="6" idx="2"/>
          </p:cNvCxnSpPr>
          <p:nvPr/>
        </p:nvCxnSpPr>
        <p:spPr>
          <a:xfrm flipH="1">
            <a:off x="3624649" y="2739245"/>
            <a:ext cx="411892" cy="68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2DB7F7-2F09-E579-7CAA-E1207479AFB2}"/>
              </a:ext>
            </a:extLst>
          </p:cNvPr>
          <p:cNvCxnSpPr>
            <a:cxnSpLocks/>
            <a:stCxn id="6" idx="6"/>
          </p:cNvCxnSpPr>
          <p:nvPr/>
        </p:nvCxnSpPr>
        <p:spPr>
          <a:xfrm>
            <a:off x="6161903" y="2739245"/>
            <a:ext cx="807308" cy="97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69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A77AA1-9468-0E12-B21A-D2E8ACA2D11C}"/>
              </a:ext>
            </a:extLst>
          </p:cNvPr>
          <p:cNvPicPr>
            <a:picLocks noChangeAspect="1"/>
          </p:cNvPicPr>
          <p:nvPr/>
        </p:nvPicPr>
        <p:blipFill>
          <a:blip r:embed="rId2"/>
          <a:stretch>
            <a:fillRect/>
          </a:stretch>
        </p:blipFill>
        <p:spPr>
          <a:xfrm>
            <a:off x="583096" y="2540557"/>
            <a:ext cx="9546336" cy="4022994"/>
          </a:xfrm>
          <a:prstGeom prst="rect">
            <a:avLst/>
          </a:prstGeom>
        </p:spPr>
      </p:pic>
      <p:pic>
        <p:nvPicPr>
          <p:cNvPr id="2" name="Picture 1">
            <a:extLst>
              <a:ext uri="{FF2B5EF4-FFF2-40B4-BE49-F238E27FC236}">
                <a16:creationId xmlns:a16="http://schemas.microsoft.com/office/drawing/2014/main" id="{88495BC3-18AD-0DD9-21B2-02CE1F149695}"/>
              </a:ext>
            </a:extLst>
          </p:cNvPr>
          <p:cNvPicPr>
            <a:picLocks noChangeAspect="1"/>
          </p:cNvPicPr>
          <p:nvPr/>
        </p:nvPicPr>
        <p:blipFill>
          <a:blip r:embed="rId3"/>
          <a:stretch>
            <a:fillRect/>
          </a:stretch>
        </p:blipFill>
        <p:spPr>
          <a:xfrm>
            <a:off x="208353" y="-304800"/>
            <a:ext cx="3121158" cy="1524003"/>
          </a:xfrm>
          <a:prstGeom prst="rect">
            <a:avLst/>
          </a:prstGeom>
        </p:spPr>
      </p:pic>
      <p:sp>
        <p:nvSpPr>
          <p:cNvPr id="3" name="TextBox 2">
            <a:extLst>
              <a:ext uri="{FF2B5EF4-FFF2-40B4-BE49-F238E27FC236}">
                <a16:creationId xmlns:a16="http://schemas.microsoft.com/office/drawing/2014/main" id="{B53DCBAC-EF6F-3033-2CA1-F6F83DDDBB99}"/>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Sales break-down by product categories and quarter</a:t>
            </a:r>
          </a:p>
        </p:txBody>
      </p:sp>
      <p:cxnSp>
        <p:nvCxnSpPr>
          <p:cNvPr id="7" name="Straight Connector 6">
            <a:extLst>
              <a:ext uri="{FF2B5EF4-FFF2-40B4-BE49-F238E27FC236}">
                <a16:creationId xmlns:a16="http://schemas.microsoft.com/office/drawing/2014/main" id="{AF1A028C-2521-4FC9-5B7A-645757CB961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CBF553-4ABD-0F1C-B17E-9EA00C1915C3}"/>
              </a:ext>
            </a:extLst>
          </p:cNvPr>
          <p:cNvSpPr txBox="1"/>
          <p:nvPr/>
        </p:nvSpPr>
        <p:spPr>
          <a:xfrm>
            <a:off x="861390" y="1338469"/>
            <a:ext cx="9382540" cy="1162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sales by product category remained more or less in similar proportion between afternoon and evening</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Morning and Night have different sales patterns when broken down at product category level. For example in mornings the sales of Liquor is almost negligible</a:t>
            </a:r>
          </a:p>
        </p:txBody>
      </p:sp>
    </p:spTree>
    <p:extLst>
      <p:ext uri="{BB962C8B-B14F-4D97-AF65-F5344CB8AC3E}">
        <p14:creationId xmlns:p14="http://schemas.microsoft.com/office/powerpoint/2010/main" val="15486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23DC61-37FB-CABD-B8D6-9F8C8FC2BF34}"/>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3" name="Straight Connector 2">
            <a:extLst>
              <a:ext uri="{FF2B5EF4-FFF2-40B4-BE49-F238E27FC236}">
                <a16:creationId xmlns:a16="http://schemas.microsoft.com/office/drawing/2014/main" id="{F4B8F112-74D3-F8B2-59B8-39C47573197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7CD602-441C-4D25-D0D1-539B1B898B3F}"/>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EDA observations</a:t>
            </a:r>
          </a:p>
        </p:txBody>
      </p:sp>
      <p:sp>
        <p:nvSpPr>
          <p:cNvPr id="5" name="TextBox 4">
            <a:extLst>
              <a:ext uri="{FF2B5EF4-FFF2-40B4-BE49-F238E27FC236}">
                <a16:creationId xmlns:a16="http://schemas.microsoft.com/office/drawing/2014/main" id="{BDF77159-60F3-8827-B0AA-4FF6048077FB}"/>
              </a:ext>
            </a:extLst>
          </p:cNvPr>
          <p:cNvSpPr txBox="1"/>
          <p:nvPr/>
        </p:nvSpPr>
        <p:spPr>
          <a:xfrm>
            <a:off x="861392" y="1338469"/>
            <a:ext cx="8673134" cy="41629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business at the restaurant is growing consistently </a:t>
            </a:r>
            <a:r>
              <a:rPr lang="en-US" dirty="0" err="1">
                <a:latin typeface="Calibri" panose="020F0502020204030204" pitchFamily="34" charset="0"/>
                <a:cs typeface="Calibri" panose="020F0502020204030204" pitchFamily="34" charset="0"/>
              </a:rPr>
              <a:t>QoQ</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 unit is into sales of variety of products ranging from food and beverages to liquor, tobacco and even merchandise</a:t>
            </a:r>
          </a:p>
          <a:p>
            <a:pPr marL="285750"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More than 90% of sales is attributed to 3 product categories, that are tobacco(44%), food(30%) &amp; beverages(17%)</a:t>
            </a:r>
          </a:p>
          <a:p>
            <a:pPr marL="285750"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Merchandise, miscellaneous and wines add up to only 2% of the overall sales</a:t>
            </a:r>
          </a:p>
          <a:p>
            <a:pPr marL="285750"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The sales patterns seems cyclical</a:t>
            </a:r>
          </a:p>
          <a:p>
            <a:pPr marL="742950" lvl="1"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At day level, afternoon and evenings are much busier than late nights or mornings</a:t>
            </a:r>
          </a:p>
          <a:p>
            <a:pPr marL="742950" lvl="1"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At week level, the weekends have more sales than weekdays</a:t>
            </a:r>
          </a:p>
          <a:p>
            <a:pPr marL="742950" lvl="1"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At month level, December and January seems to drive on an average better sales than rest of the months</a:t>
            </a:r>
          </a:p>
        </p:txBody>
      </p:sp>
    </p:spTree>
    <p:extLst>
      <p:ext uri="{BB962C8B-B14F-4D97-AF65-F5344CB8AC3E}">
        <p14:creationId xmlns:p14="http://schemas.microsoft.com/office/powerpoint/2010/main" val="38435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23DC61-37FB-CABD-B8D6-9F8C8FC2BF34}"/>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3" name="Straight Connector 2">
            <a:extLst>
              <a:ext uri="{FF2B5EF4-FFF2-40B4-BE49-F238E27FC236}">
                <a16:creationId xmlns:a16="http://schemas.microsoft.com/office/drawing/2014/main" id="{F4B8F112-74D3-F8B2-59B8-39C47573197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7CD602-441C-4D25-D0D1-539B1B898B3F}"/>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Recommendations to improve operational efficiencies</a:t>
            </a:r>
            <a:r>
              <a:rPr lang="en-IN" sz="2800" dirty="0"/>
              <a:t>**</a:t>
            </a:r>
            <a:r>
              <a:rPr lang="en-IN" sz="2800" dirty="0">
                <a:solidFill>
                  <a:schemeClr val="accent1">
                    <a:lumMod val="75000"/>
                  </a:schemeClr>
                </a:solidFill>
              </a:rPr>
              <a:t> </a:t>
            </a:r>
          </a:p>
        </p:txBody>
      </p:sp>
      <p:sp>
        <p:nvSpPr>
          <p:cNvPr id="5" name="TextBox 4">
            <a:extLst>
              <a:ext uri="{FF2B5EF4-FFF2-40B4-BE49-F238E27FC236}">
                <a16:creationId xmlns:a16="http://schemas.microsoft.com/office/drawing/2014/main" id="{BDF77159-60F3-8827-B0AA-4FF6048077FB}"/>
              </a:ext>
            </a:extLst>
          </p:cNvPr>
          <p:cNvSpPr txBox="1"/>
          <p:nvPr/>
        </p:nvSpPr>
        <p:spPr>
          <a:xfrm>
            <a:off x="861392" y="1338469"/>
            <a:ext cx="8673134" cy="51213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Hire staff in shifts based on customer foot-fall trends</a:t>
            </a:r>
          </a:p>
          <a:p>
            <a:pPr marL="742950" lvl="1"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Majority of support staff should be deployed during afternoon and evening hours</a:t>
            </a:r>
          </a:p>
          <a:p>
            <a:pPr marL="742950" lvl="1"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During night hours the number of staffs should be half of those deployed in evening hours</a:t>
            </a:r>
          </a:p>
          <a:p>
            <a:pPr marL="742950" lvl="1"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Morning hours see very less foot-fall so the maximum number of staffs should be decided accordingly</a:t>
            </a:r>
          </a:p>
          <a:p>
            <a:pPr marL="742950" lvl="1"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During weekends the number of staffs should be bumped to ensure the service time are kept to minimal</a:t>
            </a:r>
          </a:p>
          <a:p>
            <a:pPr marL="285750"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Inventory management</a:t>
            </a:r>
          </a:p>
          <a:p>
            <a:pPr marL="742950" lvl="1" indent="-285750">
              <a:lnSpc>
                <a:spcPct val="150000"/>
              </a:lnSpc>
              <a:buFont typeface="Arial" panose="020B0604020202020204" pitchFamily="34" charset="0"/>
              <a:buChar char="•"/>
            </a:pPr>
            <a:r>
              <a:rPr lang="en-IN" sz="1600" dirty="0">
                <a:latin typeface="Calibri" panose="020F0502020204030204" pitchFamily="34" charset="0"/>
                <a:cs typeface="Calibri" panose="020F0502020204030204" pitchFamily="34" charset="0"/>
              </a:rPr>
              <a:t>Since, merchandise constitutes a very small of overall sales, the inventory for it should be managed according to cyclicity of sales patterns. For example, open merchandise kiosks during a couple of weeks before holiday season starts</a:t>
            </a:r>
          </a:p>
          <a:p>
            <a:pPr lvl="1">
              <a:lnSpc>
                <a:spcPct val="150000"/>
              </a:lnSpc>
            </a:pPr>
            <a:endParaRPr lang="en-IN" sz="1600" dirty="0">
              <a:latin typeface="Calibri" panose="020F0502020204030204" pitchFamily="34" charset="0"/>
              <a:cs typeface="Calibri" panose="020F0502020204030204" pitchFamily="34" charset="0"/>
            </a:endParaRPr>
          </a:p>
          <a:p>
            <a:pPr lvl="1">
              <a:lnSpc>
                <a:spcPct val="150000"/>
              </a:lnSpc>
            </a:pPr>
            <a:endParaRPr lang="en-IN" sz="1600" dirty="0">
              <a:latin typeface="Calibri" panose="020F0502020204030204" pitchFamily="34" charset="0"/>
              <a:cs typeface="Calibri" panose="020F0502020204030204" pitchFamily="34" charset="0"/>
            </a:endParaRPr>
          </a:p>
          <a:p>
            <a:pPr>
              <a:lnSpc>
                <a:spcPct val="150000"/>
              </a:lnSpc>
            </a:pPr>
            <a:r>
              <a:rPr lang="en-IN" sz="1100" dirty="0">
                <a:latin typeface="Calibri" panose="020F0502020204030204" pitchFamily="34" charset="0"/>
                <a:cs typeface="Calibri" panose="020F0502020204030204" pitchFamily="34" charset="0"/>
              </a:rPr>
              <a:t>** These are optional recommendations to be considered if the client finds value in them</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0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706AA2-0AD1-5141-A92F-97D59723CDB6}"/>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3" name="Straight Connector 2">
            <a:extLst>
              <a:ext uri="{FF2B5EF4-FFF2-40B4-BE49-F238E27FC236}">
                <a16:creationId xmlns:a16="http://schemas.microsoft.com/office/drawing/2014/main" id="{42422640-E336-6E2D-6F74-0421A104C45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999D7F-9E05-3A13-76FC-AA8DA4C796D9}"/>
              </a:ext>
            </a:extLst>
          </p:cNvPr>
          <p:cNvSpPr txBox="1"/>
          <p:nvPr/>
        </p:nvSpPr>
        <p:spPr>
          <a:xfrm>
            <a:off x="3897795" y="2905780"/>
            <a:ext cx="4396409" cy="523220"/>
          </a:xfrm>
          <a:prstGeom prst="rect">
            <a:avLst/>
          </a:prstGeom>
          <a:noFill/>
        </p:spPr>
        <p:txBody>
          <a:bodyPr wrap="square" rtlCol="0">
            <a:spAutoFit/>
          </a:bodyPr>
          <a:lstStyle/>
          <a:p>
            <a:r>
              <a:rPr lang="en-US" sz="2800" dirty="0">
                <a:solidFill>
                  <a:schemeClr val="accent1">
                    <a:lumMod val="75000"/>
                  </a:schemeClr>
                </a:solidFill>
              </a:rPr>
              <a:t>Market Basket Analysis</a:t>
            </a:r>
            <a:endParaRPr lang="en-IN" sz="2800" dirty="0">
              <a:solidFill>
                <a:schemeClr val="accent1">
                  <a:lumMod val="75000"/>
                </a:schemeClr>
              </a:solidFill>
            </a:endParaRPr>
          </a:p>
        </p:txBody>
      </p:sp>
    </p:spTree>
    <p:extLst>
      <p:ext uri="{BB962C8B-B14F-4D97-AF65-F5344CB8AC3E}">
        <p14:creationId xmlns:p14="http://schemas.microsoft.com/office/powerpoint/2010/main" val="141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23DC61-37FB-CABD-B8D6-9F8C8FC2BF34}"/>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3" name="Straight Connector 2">
            <a:extLst>
              <a:ext uri="{FF2B5EF4-FFF2-40B4-BE49-F238E27FC236}">
                <a16:creationId xmlns:a16="http://schemas.microsoft.com/office/drawing/2014/main" id="{F4B8F112-74D3-F8B2-59B8-39C47573197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7CD602-441C-4D25-D0D1-539B1B898B3F}"/>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Market Basket Analysis</a:t>
            </a:r>
          </a:p>
        </p:txBody>
      </p:sp>
      <p:sp>
        <p:nvSpPr>
          <p:cNvPr id="5" name="TextBox 4">
            <a:extLst>
              <a:ext uri="{FF2B5EF4-FFF2-40B4-BE49-F238E27FC236}">
                <a16:creationId xmlns:a16="http://schemas.microsoft.com/office/drawing/2014/main" id="{BDF77159-60F3-8827-B0AA-4FF6048077FB}"/>
              </a:ext>
            </a:extLst>
          </p:cNvPr>
          <p:cNvSpPr txBox="1"/>
          <p:nvPr/>
        </p:nvSpPr>
        <p:spPr>
          <a:xfrm>
            <a:off x="861392" y="1338469"/>
            <a:ext cx="8673134" cy="4486100"/>
          </a:xfrm>
          <a:prstGeom prst="rect">
            <a:avLst/>
          </a:prstGeom>
          <a:noFill/>
        </p:spPr>
        <p:txBody>
          <a:bodyPr wrap="square" rtlCol="0">
            <a:spAutoFit/>
          </a:bodyPr>
          <a:lstStyle/>
          <a:p>
            <a:pPr>
              <a:lnSpc>
                <a:spcPct val="150000"/>
              </a:lnSpc>
            </a:pPr>
            <a:r>
              <a:rPr lang="en-GB" sz="1600" dirty="0">
                <a:latin typeface="Calibri" panose="020F0502020204030204" pitchFamily="34" charset="0"/>
                <a:cs typeface="Calibri" panose="020F0502020204030204" pitchFamily="34" charset="0"/>
              </a:rPr>
              <a:t>Market Basket Analysis is a technique used in retail to identify associations or relationships between items in a customer's shopping basket or cart. It uses transactional data to identify which items are frequently purchased together, and can be used to inform decisions about product placement, promotions, and other marketing strategies. The goal of market basket analysis is to uncover patterns in customer behaviour that can be used to increase sales and improve customer satisfaction.</a:t>
            </a:r>
          </a:p>
          <a:p>
            <a:pPr>
              <a:lnSpc>
                <a:spcPct val="150000"/>
              </a:lnSpc>
            </a:pPr>
            <a:endParaRPr lang="en-GB" sz="1600" dirty="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GB" sz="1600" b="1" dirty="0">
                <a:latin typeface="Calibri" panose="020F0502020204030204" pitchFamily="34" charset="0"/>
                <a:cs typeface="Calibri" panose="020F0502020204030204" pitchFamily="34" charset="0"/>
              </a:rPr>
              <a:t>Support</a:t>
            </a:r>
            <a:r>
              <a:rPr lang="en-GB" sz="1600" dirty="0">
                <a:latin typeface="Calibri" panose="020F0502020204030204" pitchFamily="34" charset="0"/>
                <a:cs typeface="Calibri" panose="020F0502020204030204" pitchFamily="34" charset="0"/>
              </a:rPr>
              <a:t>: the percentage of transactions in which a specific item or group of items appears.</a:t>
            </a:r>
          </a:p>
          <a:p>
            <a:pPr marL="342900" indent="-342900">
              <a:lnSpc>
                <a:spcPct val="150000"/>
              </a:lnSpc>
              <a:buFont typeface="+mj-lt"/>
              <a:buAutoNum type="arabicPeriod"/>
            </a:pPr>
            <a:endParaRPr lang="en-GB" sz="1600" dirty="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GB" sz="1600" b="1" dirty="0">
                <a:latin typeface="Calibri" panose="020F0502020204030204" pitchFamily="34" charset="0"/>
                <a:cs typeface="Calibri" panose="020F0502020204030204" pitchFamily="34" charset="0"/>
              </a:rPr>
              <a:t>Confidence</a:t>
            </a:r>
            <a:r>
              <a:rPr lang="en-GB" sz="1600" dirty="0">
                <a:latin typeface="Calibri" panose="020F0502020204030204" pitchFamily="34" charset="0"/>
                <a:cs typeface="Calibri" panose="020F0502020204030204" pitchFamily="34" charset="0"/>
              </a:rPr>
              <a:t>: the percentage of transactions in which a specific item or group of items appears, given that another specific item or group of items appears.</a:t>
            </a:r>
          </a:p>
          <a:p>
            <a:pPr marL="342900" indent="-342900">
              <a:lnSpc>
                <a:spcPct val="150000"/>
              </a:lnSpc>
              <a:buFont typeface="+mj-lt"/>
              <a:buAutoNum type="arabicPeriod"/>
            </a:pPr>
            <a:endParaRPr lang="en-GB" sz="1600" dirty="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GB" sz="1600" b="1" dirty="0">
                <a:latin typeface="Calibri" panose="020F0502020204030204" pitchFamily="34" charset="0"/>
                <a:cs typeface="Calibri" panose="020F0502020204030204" pitchFamily="34" charset="0"/>
              </a:rPr>
              <a:t>Lift</a:t>
            </a:r>
            <a:r>
              <a:rPr lang="en-GB" sz="1600" dirty="0">
                <a:latin typeface="Calibri" panose="020F0502020204030204" pitchFamily="34" charset="0"/>
                <a:cs typeface="Calibri" panose="020F0502020204030204" pitchFamily="34" charset="0"/>
              </a:rPr>
              <a:t>: the ratio of the observed support to the expected support if the items were independent.</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967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622813-191C-EBE8-5A21-803C44DBEAE1}"/>
              </a:ext>
            </a:extLst>
          </p:cNvPr>
          <p:cNvPicPr>
            <a:picLocks noChangeAspect="1"/>
          </p:cNvPicPr>
          <p:nvPr/>
        </p:nvPicPr>
        <p:blipFill>
          <a:blip r:embed="rId2"/>
          <a:stretch>
            <a:fillRect/>
          </a:stretch>
        </p:blipFill>
        <p:spPr>
          <a:xfrm>
            <a:off x="208353" y="-304800"/>
            <a:ext cx="3121158" cy="1524003"/>
          </a:xfrm>
          <a:prstGeom prst="rect">
            <a:avLst/>
          </a:prstGeom>
        </p:spPr>
      </p:pic>
      <p:sp>
        <p:nvSpPr>
          <p:cNvPr id="3" name="TextBox 2">
            <a:extLst>
              <a:ext uri="{FF2B5EF4-FFF2-40B4-BE49-F238E27FC236}">
                <a16:creationId xmlns:a16="http://schemas.microsoft.com/office/drawing/2014/main" id="{D3361959-B43A-B77D-EDE5-6D8F246847CB}"/>
              </a:ext>
            </a:extLst>
          </p:cNvPr>
          <p:cNvSpPr txBox="1"/>
          <p:nvPr/>
        </p:nvSpPr>
        <p:spPr>
          <a:xfrm>
            <a:off x="861391" y="695983"/>
            <a:ext cx="9644684" cy="523220"/>
          </a:xfrm>
          <a:prstGeom prst="rect">
            <a:avLst/>
          </a:prstGeom>
          <a:noFill/>
        </p:spPr>
        <p:txBody>
          <a:bodyPr wrap="square" rtlCol="0">
            <a:spAutoFit/>
          </a:bodyPr>
          <a:lstStyle/>
          <a:p>
            <a:r>
              <a:rPr lang="en-IN" sz="2800" dirty="0">
                <a:solidFill>
                  <a:schemeClr val="accent1">
                    <a:lumMod val="75000"/>
                  </a:schemeClr>
                </a:solidFill>
              </a:rPr>
              <a:t>Market Basket Analysis – Flow chart to explain python code</a:t>
            </a:r>
          </a:p>
        </p:txBody>
      </p:sp>
      <p:grpSp>
        <p:nvGrpSpPr>
          <p:cNvPr id="65" name="Group 64">
            <a:extLst>
              <a:ext uri="{FF2B5EF4-FFF2-40B4-BE49-F238E27FC236}">
                <a16:creationId xmlns:a16="http://schemas.microsoft.com/office/drawing/2014/main" id="{E39FC9E9-DF38-C5C6-D6CF-B153AC22AAD1}"/>
              </a:ext>
            </a:extLst>
          </p:cNvPr>
          <p:cNvGrpSpPr/>
          <p:nvPr/>
        </p:nvGrpSpPr>
        <p:grpSpPr>
          <a:xfrm>
            <a:off x="1404316" y="1817269"/>
            <a:ext cx="7066583" cy="4217130"/>
            <a:chOff x="480391" y="2350669"/>
            <a:chExt cx="7066583" cy="4217130"/>
          </a:xfrm>
        </p:grpSpPr>
        <p:sp>
          <p:nvSpPr>
            <p:cNvPr id="6" name="Rectangle: Top Corners One Rounded and One Snipped 5">
              <a:extLst>
                <a:ext uri="{FF2B5EF4-FFF2-40B4-BE49-F238E27FC236}">
                  <a16:creationId xmlns:a16="http://schemas.microsoft.com/office/drawing/2014/main" id="{827498BF-E505-0992-9133-39124A6349DF}"/>
                </a:ext>
              </a:extLst>
            </p:cNvPr>
            <p:cNvSpPr/>
            <p:nvPr/>
          </p:nvSpPr>
          <p:spPr>
            <a:xfrm>
              <a:off x="480391" y="2352003"/>
              <a:ext cx="1015034" cy="61912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endParaRPr lang="en-IN" dirty="0"/>
            </a:p>
          </p:txBody>
        </p:sp>
        <p:cxnSp>
          <p:nvCxnSpPr>
            <p:cNvPr id="8" name="Straight Arrow Connector 7">
              <a:extLst>
                <a:ext uri="{FF2B5EF4-FFF2-40B4-BE49-F238E27FC236}">
                  <a16:creationId xmlns:a16="http://schemas.microsoft.com/office/drawing/2014/main" id="{7D58573A-4985-0F6E-BAB1-5801054B9337}"/>
                </a:ext>
              </a:extLst>
            </p:cNvPr>
            <p:cNvCxnSpPr>
              <a:cxnSpLocks/>
              <a:stCxn id="6" idx="0"/>
              <a:endCxn id="9" idx="1"/>
            </p:cNvCxnSpPr>
            <p:nvPr/>
          </p:nvCxnSpPr>
          <p:spPr>
            <a:xfrm flipV="1">
              <a:off x="1495425" y="2661565"/>
              <a:ext cx="552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2A234A4-35F8-CA4A-833C-7D1CC7DAC4F7}"/>
                </a:ext>
              </a:extLst>
            </p:cNvPr>
            <p:cNvSpPr/>
            <p:nvPr/>
          </p:nvSpPr>
          <p:spPr>
            <a:xfrm>
              <a:off x="2047875" y="2350669"/>
              <a:ext cx="14721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clean-up </a:t>
              </a:r>
            </a:p>
            <a:p>
              <a:pPr algn="ctr"/>
              <a:r>
                <a:rPr lang="en-US" sz="1100" dirty="0"/>
                <a:t>For e.g. remove duplicates</a:t>
              </a:r>
              <a:endParaRPr lang="en-IN" sz="1100" dirty="0"/>
            </a:p>
          </p:txBody>
        </p:sp>
        <p:sp>
          <p:nvSpPr>
            <p:cNvPr id="11" name="Rectangle 10">
              <a:extLst>
                <a:ext uri="{FF2B5EF4-FFF2-40B4-BE49-F238E27FC236}">
                  <a16:creationId xmlns:a16="http://schemas.microsoft.com/office/drawing/2014/main" id="{5E6CFF3B-F7BA-8BC4-FAC3-512D6F6D735F}"/>
                </a:ext>
              </a:extLst>
            </p:cNvPr>
            <p:cNvSpPr/>
            <p:nvPr/>
          </p:nvSpPr>
          <p:spPr>
            <a:xfrm>
              <a:off x="4030122" y="2350669"/>
              <a:ext cx="14721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Remove leading and trailing blanks spaces from </a:t>
              </a:r>
              <a:r>
                <a:rPr lang="en-US" sz="1050" dirty="0" err="1"/>
                <a:t>Item_Desc</a:t>
              </a:r>
              <a:endParaRPr lang="en-IN" sz="1050" dirty="0"/>
            </a:p>
          </p:txBody>
        </p:sp>
        <p:cxnSp>
          <p:nvCxnSpPr>
            <p:cNvPr id="12" name="Straight Arrow Connector 11">
              <a:extLst>
                <a:ext uri="{FF2B5EF4-FFF2-40B4-BE49-F238E27FC236}">
                  <a16:creationId xmlns:a16="http://schemas.microsoft.com/office/drawing/2014/main" id="{C9C4E59B-DDC9-6137-EB9A-54DE838040BC}"/>
                </a:ext>
              </a:extLst>
            </p:cNvPr>
            <p:cNvCxnSpPr>
              <a:cxnSpLocks/>
              <a:stCxn id="9" idx="3"/>
              <a:endCxn id="11" idx="1"/>
            </p:cNvCxnSpPr>
            <p:nvPr/>
          </p:nvCxnSpPr>
          <p:spPr>
            <a:xfrm>
              <a:off x="3520011" y="2661565"/>
              <a:ext cx="510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25B3508-CAD7-79F7-A10C-1CF3FCBA1ADE}"/>
                </a:ext>
              </a:extLst>
            </p:cNvPr>
            <p:cNvSpPr/>
            <p:nvPr/>
          </p:nvSpPr>
          <p:spPr>
            <a:xfrm>
              <a:off x="5953675" y="2350669"/>
              <a:ext cx="1580599"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Flatten the </a:t>
              </a:r>
              <a:r>
                <a:rPr lang="en-US" sz="1100" dirty="0" err="1"/>
                <a:t>Item_Desc</a:t>
              </a:r>
              <a:r>
                <a:rPr lang="en-US" sz="1100" dirty="0"/>
                <a:t> by </a:t>
              </a:r>
              <a:r>
                <a:rPr lang="en-US" sz="1100" dirty="0" err="1"/>
                <a:t>Bill_Number</a:t>
              </a:r>
              <a:r>
                <a:rPr lang="en-US" sz="1100" dirty="0"/>
                <a:t> and store in list</a:t>
              </a:r>
              <a:endParaRPr lang="en-IN" sz="1100" dirty="0"/>
            </a:p>
          </p:txBody>
        </p:sp>
        <p:cxnSp>
          <p:nvCxnSpPr>
            <p:cNvPr id="18" name="Straight Arrow Connector 17">
              <a:extLst>
                <a:ext uri="{FF2B5EF4-FFF2-40B4-BE49-F238E27FC236}">
                  <a16:creationId xmlns:a16="http://schemas.microsoft.com/office/drawing/2014/main" id="{E48076C0-D08F-7449-9AEF-82B35642F614}"/>
                </a:ext>
              </a:extLst>
            </p:cNvPr>
            <p:cNvCxnSpPr>
              <a:cxnSpLocks/>
              <a:stCxn id="11" idx="3"/>
              <a:endCxn id="16" idx="1"/>
            </p:cNvCxnSpPr>
            <p:nvPr/>
          </p:nvCxnSpPr>
          <p:spPr>
            <a:xfrm>
              <a:off x="5502258" y="2661565"/>
              <a:ext cx="451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8CDD304-4F7D-A400-A78A-B12522F61F31}"/>
                </a:ext>
              </a:extLst>
            </p:cNvPr>
            <p:cNvSpPr/>
            <p:nvPr/>
          </p:nvSpPr>
          <p:spPr>
            <a:xfrm>
              <a:off x="5792797" y="3482135"/>
              <a:ext cx="1741477"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Create a </a:t>
              </a:r>
              <a:r>
                <a:rPr lang="en-US" sz="1100" dirty="0" err="1"/>
                <a:t>dataframe</a:t>
              </a:r>
              <a:r>
                <a:rPr lang="en-US" sz="1100" dirty="0"/>
                <a:t> to store the list against the </a:t>
              </a:r>
              <a:r>
                <a:rPr lang="en-US" sz="1100" dirty="0" err="1"/>
                <a:t>Bill_Number</a:t>
              </a:r>
              <a:endParaRPr lang="en-IN" sz="1100" dirty="0"/>
            </a:p>
          </p:txBody>
        </p:sp>
        <p:cxnSp>
          <p:nvCxnSpPr>
            <p:cNvPr id="29" name="Connector: Elbow 28">
              <a:extLst>
                <a:ext uri="{FF2B5EF4-FFF2-40B4-BE49-F238E27FC236}">
                  <a16:creationId xmlns:a16="http://schemas.microsoft.com/office/drawing/2014/main" id="{3315A736-1E0D-2362-E49A-128EEA87421A}"/>
                </a:ext>
              </a:extLst>
            </p:cNvPr>
            <p:cNvCxnSpPr>
              <a:cxnSpLocks/>
              <a:stCxn id="16" idx="3"/>
              <a:endCxn id="25" idx="3"/>
            </p:cNvCxnSpPr>
            <p:nvPr/>
          </p:nvCxnSpPr>
          <p:spPr>
            <a:xfrm>
              <a:off x="7534274" y="2661565"/>
              <a:ext cx="12700" cy="1131466"/>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55608A5-37DE-8A4A-2CD0-BC025DB0453A}"/>
                </a:ext>
              </a:extLst>
            </p:cNvPr>
            <p:cNvSpPr/>
            <p:nvPr/>
          </p:nvSpPr>
          <p:spPr>
            <a:xfrm>
              <a:off x="3561801" y="3482135"/>
              <a:ext cx="1741477"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Pass the data through “</a:t>
              </a:r>
              <a:r>
                <a:rPr lang="en-US" sz="1100" dirty="0" err="1"/>
                <a:t>apyori</a:t>
              </a:r>
              <a:r>
                <a:rPr lang="en-US" sz="1100" dirty="0"/>
                <a:t>” model to create association rules</a:t>
              </a:r>
              <a:endParaRPr lang="en-IN" sz="1100" dirty="0"/>
            </a:p>
          </p:txBody>
        </p:sp>
        <p:sp>
          <p:nvSpPr>
            <p:cNvPr id="32" name="Rectangle: Top Corners One Rounded and One Snipped 31">
              <a:extLst>
                <a:ext uri="{FF2B5EF4-FFF2-40B4-BE49-F238E27FC236}">
                  <a16:creationId xmlns:a16="http://schemas.microsoft.com/office/drawing/2014/main" id="{8D66C9D3-B4FE-0EF1-1396-36E2367A5EE2}"/>
                </a:ext>
              </a:extLst>
            </p:cNvPr>
            <p:cNvSpPr/>
            <p:nvPr/>
          </p:nvSpPr>
          <p:spPr>
            <a:xfrm>
              <a:off x="3925021" y="4753632"/>
              <a:ext cx="1741477" cy="61912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min support and confidence threshold</a:t>
              </a:r>
              <a:endParaRPr lang="en-IN" sz="1200" dirty="0"/>
            </a:p>
          </p:txBody>
        </p:sp>
        <p:sp>
          <p:nvSpPr>
            <p:cNvPr id="34" name="Diamond 33">
              <a:extLst>
                <a:ext uri="{FF2B5EF4-FFF2-40B4-BE49-F238E27FC236}">
                  <a16:creationId xmlns:a16="http://schemas.microsoft.com/office/drawing/2014/main" id="{C4A5576F-2583-91CA-5DAD-583B84ABE7F5}"/>
                </a:ext>
              </a:extLst>
            </p:cNvPr>
            <p:cNvSpPr/>
            <p:nvPr/>
          </p:nvSpPr>
          <p:spPr>
            <a:xfrm>
              <a:off x="1400175" y="4496129"/>
              <a:ext cx="1876425" cy="113413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Are the results satisfactory?</a:t>
              </a:r>
              <a:endParaRPr lang="en-IN" sz="1100" dirty="0"/>
            </a:p>
          </p:txBody>
        </p:sp>
        <p:cxnSp>
          <p:nvCxnSpPr>
            <p:cNvPr id="35" name="Straight Arrow Connector 34">
              <a:extLst>
                <a:ext uri="{FF2B5EF4-FFF2-40B4-BE49-F238E27FC236}">
                  <a16:creationId xmlns:a16="http://schemas.microsoft.com/office/drawing/2014/main" id="{9EE6C551-548F-A355-57D4-ED8181D435DA}"/>
                </a:ext>
              </a:extLst>
            </p:cNvPr>
            <p:cNvCxnSpPr>
              <a:cxnSpLocks/>
              <a:stCxn id="34" idx="3"/>
              <a:endCxn id="32" idx="2"/>
            </p:cNvCxnSpPr>
            <p:nvPr/>
          </p:nvCxnSpPr>
          <p:spPr>
            <a:xfrm flipV="1">
              <a:off x="3276600" y="5063195"/>
              <a:ext cx="6484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F9FB927D-C35F-7EC7-40E4-2BF54A4B4F33}"/>
                </a:ext>
              </a:extLst>
            </p:cNvPr>
            <p:cNvCxnSpPr>
              <a:cxnSpLocks/>
              <a:stCxn id="32" idx="3"/>
              <a:endCxn id="31" idx="2"/>
            </p:cNvCxnSpPr>
            <p:nvPr/>
          </p:nvCxnSpPr>
          <p:spPr>
            <a:xfrm rot="16200000" flipV="1">
              <a:off x="4289298" y="4247170"/>
              <a:ext cx="649705" cy="3632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C29DF99-14FE-9E8E-026F-95ECEC3B2C3B}"/>
                </a:ext>
              </a:extLst>
            </p:cNvPr>
            <p:cNvSpPr/>
            <p:nvPr/>
          </p:nvSpPr>
          <p:spPr>
            <a:xfrm>
              <a:off x="1602319" y="3497170"/>
              <a:ext cx="14721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Analyze the results</a:t>
              </a:r>
              <a:endParaRPr lang="en-IN" sz="1100" dirty="0"/>
            </a:p>
          </p:txBody>
        </p:sp>
        <p:cxnSp>
          <p:nvCxnSpPr>
            <p:cNvPr id="44" name="Straight Arrow Connector 43">
              <a:extLst>
                <a:ext uri="{FF2B5EF4-FFF2-40B4-BE49-F238E27FC236}">
                  <a16:creationId xmlns:a16="http://schemas.microsoft.com/office/drawing/2014/main" id="{3149AFD8-C98A-94AD-8B0C-18A0CC5F0221}"/>
                </a:ext>
              </a:extLst>
            </p:cNvPr>
            <p:cNvCxnSpPr>
              <a:cxnSpLocks/>
              <a:stCxn id="25" idx="1"/>
              <a:endCxn id="31" idx="3"/>
            </p:cNvCxnSpPr>
            <p:nvPr/>
          </p:nvCxnSpPr>
          <p:spPr>
            <a:xfrm flipH="1">
              <a:off x="5303278" y="3793031"/>
              <a:ext cx="489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1FE0F1E-49F1-543A-6566-633BC2471C1F}"/>
                </a:ext>
              </a:extLst>
            </p:cNvPr>
            <p:cNvCxnSpPr>
              <a:cxnSpLocks/>
              <a:stCxn id="31" idx="1"/>
              <a:endCxn id="43" idx="3"/>
            </p:cNvCxnSpPr>
            <p:nvPr/>
          </p:nvCxnSpPr>
          <p:spPr>
            <a:xfrm flipH="1">
              <a:off x="3074455" y="3793031"/>
              <a:ext cx="487346" cy="1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B4A4505-7065-F0E8-6203-3705F06EF4E0}"/>
                </a:ext>
              </a:extLst>
            </p:cNvPr>
            <p:cNvCxnSpPr>
              <a:cxnSpLocks/>
              <a:stCxn id="43" idx="2"/>
              <a:endCxn id="34" idx="0"/>
            </p:cNvCxnSpPr>
            <p:nvPr/>
          </p:nvCxnSpPr>
          <p:spPr>
            <a:xfrm>
              <a:off x="2338387" y="4118962"/>
              <a:ext cx="1" cy="377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F27E99D-28E2-1F72-B46B-538191E33BD5}"/>
                </a:ext>
              </a:extLst>
            </p:cNvPr>
            <p:cNvSpPr txBox="1"/>
            <p:nvPr/>
          </p:nvSpPr>
          <p:spPr>
            <a:xfrm>
              <a:off x="3329510" y="4767991"/>
              <a:ext cx="489519" cy="261610"/>
            </a:xfrm>
            <a:prstGeom prst="rect">
              <a:avLst/>
            </a:prstGeom>
            <a:solidFill>
              <a:srgbClr val="FF0000"/>
            </a:solidFill>
          </p:spPr>
          <p:txBody>
            <a:bodyPr wrap="square" rtlCol="0">
              <a:spAutoFit/>
            </a:bodyPr>
            <a:lstStyle/>
            <a:p>
              <a:pPr algn="ctr"/>
              <a:r>
                <a:rPr lang="en-US" sz="1100" dirty="0">
                  <a:solidFill>
                    <a:schemeClr val="bg1"/>
                  </a:solidFill>
                </a:rPr>
                <a:t>No</a:t>
              </a:r>
              <a:endParaRPr lang="en-IN" sz="1100" dirty="0">
                <a:solidFill>
                  <a:schemeClr val="bg1"/>
                </a:solidFill>
              </a:endParaRPr>
            </a:p>
          </p:txBody>
        </p:sp>
        <p:cxnSp>
          <p:nvCxnSpPr>
            <p:cNvPr id="54" name="Straight Arrow Connector 53">
              <a:extLst>
                <a:ext uri="{FF2B5EF4-FFF2-40B4-BE49-F238E27FC236}">
                  <a16:creationId xmlns:a16="http://schemas.microsoft.com/office/drawing/2014/main" id="{B9D29607-1E7C-2642-3015-262CAE69D2CC}"/>
                </a:ext>
              </a:extLst>
            </p:cNvPr>
            <p:cNvCxnSpPr>
              <a:cxnSpLocks/>
              <a:stCxn id="34" idx="2"/>
              <a:endCxn id="57" idx="0"/>
            </p:cNvCxnSpPr>
            <p:nvPr/>
          </p:nvCxnSpPr>
          <p:spPr>
            <a:xfrm flipH="1">
              <a:off x="2338387" y="5630262"/>
              <a:ext cx="1" cy="31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3C6B9A55-305B-5A89-0F14-77CA99C310CE}"/>
                </a:ext>
              </a:extLst>
            </p:cNvPr>
            <p:cNvSpPr/>
            <p:nvPr/>
          </p:nvSpPr>
          <p:spPr>
            <a:xfrm>
              <a:off x="1602319" y="5946007"/>
              <a:ext cx="14721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Create inferences</a:t>
              </a:r>
              <a:endParaRPr lang="en-IN" sz="1100" dirty="0"/>
            </a:p>
          </p:txBody>
        </p:sp>
        <p:sp>
          <p:nvSpPr>
            <p:cNvPr id="60" name="Rectangle 59">
              <a:extLst>
                <a:ext uri="{FF2B5EF4-FFF2-40B4-BE49-F238E27FC236}">
                  <a16:creationId xmlns:a16="http://schemas.microsoft.com/office/drawing/2014/main" id="{B205D09D-18F7-96A5-C9FC-5775CB8C8471}"/>
                </a:ext>
              </a:extLst>
            </p:cNvPr>
            <p:cNvSpPr/>
            <p:nvPr/>
          </p:nvSpPr>
          <p:spPr>
            <a:xfrm>
              <a:off x="3925021" y="5946007"/>
              <a:ext cx="1472136" cy="62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Interpret the results</a:t>
              </a:r>
              <a:endParaRPr lang="en-IN" sz="1100" dirty="0"/>
            </a:p>
          </p:txBody>
        </p:sp>
        <p:cxnSp>
          <p:nvCxnSpPr>
            <p:cNvPr id="61" name="Straight Arrow Connector 60">
              <a:extLst>
                <a:ext uri="{FF2B5EF4-FFF2-40B4-BE49-F238E27FC236}">
                  <a16:creationId xmlns:a16="http://schemas.microsoft.com/office/drawing/2014/main" id="{33BAC481-0090-14C6-02FB-143B5E88A17E}"/>
                </a:ext>
              </a:extLst>
            </p:cNvPr>
            <p:cNvCxnSpPr>
              <a:cxnSpLocks/>
              <a:stCxn id="57" idx="3"/>
              <a:endCxn id="60" idx="1"/>
            </p:cNvCxnSpPr>
            <p:nvPr/>
          </p:nvCxnSpPr>
          <p:spPr>
            <a:xfrm>
              <a:off x="3074455" y="6256903"/>
              <a:ext cx="850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8F21473-99B3-20A9-8A0C-DC09127C1BE0}"/>
                </a:ext>
              </a:extLst>
            </p:cNvPr>
            <p:cNvSpPr txBox="1"/>
            <p:nvPr/>
          </p:nvSpPr>
          <p:spPr>
            <a:xfrm>
              <a:off x="1803115" y="5630262"/>
              <a:ext cx="489519" cy="261610"/>
            </a:xfrm>
            <a:prstGeom prst="rect">
              <a:avLst/>
            </a:prstGeom>
            <a:solidFill>
              <a:schemeClr val="accent5"/>
            </a:solidFill>
          </p:spPr>
          <p:txBody>
            <a:bodyPr wrap="square" rtlCol="0">
              <a:spAutoFit/>
            </a:bodyPr>
            <a:lstStyle/>
            <a:p>
              <a:pPr algn="ctr"/>
              <a:r>
                <a:rPr lang="en-US" sz="1100" dirty="0">
                  <a:solidFill>
                    <a:schemeClr val="bg1"/>
                  </a:solidFill>
                </a:rPr>
                <a:t>Yes</a:t>
              </a:r>
              <a:endParaRPr lang="en-IN" sz="1100" dirty="0">
                <a:solidFill>
                  <a:schemeClr val="bg1"/>
                </a:solidFill>
              </a:endParaRPr>
            </a:p>
          </p:txBody>
        </p:sp>
      </p:grpSp>
      <p:cxnSp>
        <p:nvCxnSpPr>
          <p:cNvPr id="66" name="Straight Connector 65">
            <a:extLst>
              <a:ext uri="{FF2B5EF4-FFF2-40B4-BE49-F238E27FC236}">
                <a16:creationId xmlns:a16="http://schemas.microsoft.com/office/drawing/2014/main" id="{FA5D865E-2BC3-EF60-9C6D-03990CB1AA4E}"/>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Object 3">
            <a:extLst>
              <a:ext uri="{FF2B5EF4-FFF2-40B4-BE49-F238E27FC236}">
                <a16:creationId xmlns:a16="http://schemas.microsoft.com/office/drawing/2014/main" id="{B4EEF29F-FCF8-CDBC-1076-DF13F2DEB034}"/>
              </a:ext>
            </a:extLst>
          </p:cNvPr>
          <p:cNvGraphicFramePr>
            <a:graphicFrameLocks noChangeAspect="1"/>
          </p:cNvGraphicFramePr>
          <p:nvPr>
            <p:extLst>
              <p:ext uri="{D42A27DB-BD31-4B8C-83A1-F6EECF244321}">
                <p14:modId xmlns:p14="http://schemas.microsoft.com/office/powerpoint/2010/main" val="1058995353"/>
              </p:ext>
            </p:extLst>
          </p:nvPr>
        </p:nvGraphicFramePr>
        <p:xfrm>
          <a:off x="8464549" y="4845473"/>
          <a:ext cx="434975" cy="312737"/>
        </p:xfrm>
        <a:graphic>
          <a:graphicData uri="http://schemas.openxmlformats.org/presentationml/2006/ole">
            <mc:AlternateContent xmlns:mc="http://schemas.openxmlformats.org/markup-compatibility/2006">
              <mc:Choice xmlns:v="urn:schemas-microsoft-com:vml" Requires="v">
                <p:oleObj name="Packager Shell Object" showAsIcon="1" r:id="rId3" imgW="434520" imgH="313200" progId="Package">
                  <p:embed/>
                </p:oleObj>
              </mc:Choice>
              <mc:Fallback>
                <p:oleObj name="Packager Shell Object" showAsIcon="1" r:id="rId3" imgW="434520" imgH="313200" progId="Package">
                  <p:embed/>
                  <p:pic>
                    <p:nvPicPr>
                      <p:cNvPr id="4" name="Object 3">
                        <a:extLst>
                          <a:ext uri="{FF2B5EF4-FFF2-40B4-BE49-F238E27FC236}">
                            <a16:creationId xmlns:a16="http://schemas.microsoft.com/office/drawing/2014/main" id="{B4EEF29F-FCF8-CDBC-1076-DF13F2DEB034}"/>
                          </a:ext>
                        </a:extLst>
                      </p:cNvPr>
                      <p:cNvPicPr/>
                      <p:nvPr/>
                    </p:nvPicPr>
                    <p:blipFill>
                      <a:blip r:embed="rId4"/>
                      <a:stretch>
                        <a:fillRect/>
                      </a:stretch>
                    </p:blipFill>
                    <p:spPr>
                      <a:xfrm>
                        <a:off x="8464549" y="4845473"/>
                        <a:ext cx="434975" cy="312737"/>
                      </a:xfrm>
                      <a:prstGeom prst="rect">
                        <a:avLst/>
                      </a:prstGeom>
                    </p:spPr>
                  </p:pic>
                </p:oleObj>
              </mc:Fallback>
            </mc:AlternateContent>
          </a:graphicData>
        </a:graphic>
      </p:graphicFrame>
    </p:spTree>
    <p:extLst>
      <p:ext uri="{BB962C8B-B14F-4D97-AF65-F5344CB8AC3E}">
        <p14:creationId xmlns:p14="http://schemas.microsoft.com/office/powerpoint/2010/main" val="132156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23DC61-37FB-CABD-B8D6-9F8C8FC2BF34}"/>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3" name="Straight Connector 2">
            <a:extLst>
              <a:ext uri="{FF2B5EF4-FFF2-40B4-BE49-F238E27FC236}">
                <a16:creationId xmlns:a16="http://schemas.microsoft.com/office/drawing/2014/main" id="{F4B8F112-74D3-F8B2-59B8-39C47573197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7CD602-441C-4D25-D0D1-539B1B898B3F}"/>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Approach to fine tune the association rules</a:t>
            </a:r>
          </a:p>
        </p:txBody>
      </p:sp>
      <p:sp>
        <p:nvSpPr>
          <p:cNvPr id="5" name="TextBox 4">
            <a:extLst>
              <a:ext uri="{FF2B5EF4-FFF2-40B4-BE49-F238E27FC236}">
                <a16:creationId xmlns:a16="http://schemas.microsoft.com/office/drawing/2014/main" id="{BDF77159-60F3-8827-B0AA-4FF6048077FB}"/>
              </a:ext>
            </a:extLst>
          </p:cNvPr>
          <p:cNvSpPr txBox="1"/>
          <p:nvPr/>
        </p:nvSpPr>
        <p:spPr>
          <a:xfrm>
            <a:off x="861392" y="1338469"/>
            <a:ext cx="9089916" cy="3788858"/>
          </a:xfrm>
          <a:prstGeom prst="rect">
            <a:avLst/>
          </a:prstGeom>
          <a:noFill/>
        </p:spPr>
        <p:txBody>
          <a:bodyPr wrap="square" rtlCol="0">
            <a:spAutoFit/>
          </a:bodyPr>
          <a:lstStyle/>
          <a:p>
            <a:pPr>
              <a:lnSpc>
                <a:spcPct val="150000"/>
              </a:lnSpc>
            </a:pPr>
            <a:r>
              <a:rPr lang="en-GB" dirty="0">
                <a:latin typeface="Calibri" panose="020F0502020204030204" pitchFamily="34" charset="0"/>
                <a:cs typeface="Calibri" panose="020F0502020204030204" pitchFamily="34" charset="0"/>
              </a:rPr>
              <a:t>With threshold values; support&lt;0.00011 and confidence&lt;0.25, following is approach</a:t>
            </a:r>
          </a:p>
          <a:p>
            <a:pPr marL="342900" indent="-342900">
              <a:lnSpc>
                <a:spcPct val="150000"/>
              </a:lnSpc>
              <a:buFont typeface="+mj-lt"/>
              <a:buAutoNum type="arabicPeriod"/>
            </a:pPr>
            <a:r>
              <a:rPr lang="en-IN" dirty="0">
                <a:latin typeface="Calibri" panose="020F0502020204030204" pitchFamily="34" charset="0"/>
                <a:cs typeface="Calibri" panose="020F0502020204030204" pitchFamily="34" charset="0"/>
              </a:rPr>
              <a:t>A lot of rules had typically the side items as the base item. This may be due to how data was captured in raw format – We would avoid the rules with only one base item</a:t>
            </a:r>
          </a:p>
          <a:p>
            <a:pPr marL="342900" indent="-342900">
              <a:lnSpc>
                <a:spcPct val="150000"/>
              </a:lnSpc>
              <a:buFont typeface="+mj-lt"/>
              <a:buAutoNum type="arabicPeriod"/>
            </a:pPr>
            <a:r>
              <a:rPr lang="en-IN" dirty="0">
                <a:latin typeface="Calibri" panose="020F0502020204030204" pitchFamily="34" charset="0"/>
                <a:cs typeface="Calibri" panose="020F0502020204030204" pitchFamily="34" charset="0"/>
              </a:rPr>
              <a:t>Filter for minimum confidence of at least 0.5</a:t>
            </a:r>
          </a:p>
          <a:p>
            <a:pPr marL="342900" indent="-342900">
              <a:lnSpc>
                <a:spcPct val="150000"/>
              </a:lnSpc>
              <a:buFont typeface="+mj-lt"/>
              <a:buAutoNum type="arabicPeriod"/>
            </a:pPr>
            <a:r>
              <a:rPr lang="en-IN" dirty="0">
                <a:latin typeface="Calibri" panose="020F0502020204030204" pitchFamily="34" charset="0"/>
                <a:cs typeface="Calibri" panose="020F0502020204030204" pitchFamily="34" charset="0"/>
              </a:rPr>
              <a:t>With the above filters we were able to reduce the rules from 266 to 48</a:t>
            </a:r>
          </a:p>
          <a:p>
            <a:pPr marL="342900" indent="-342900">
              <a:lnSpc>
                <a:spcPct val="150000"/>
              </a:lnSpc>
              <a:buFont typeface="+mj-lt"/>
              <a:buAutoNum type="arabicPeriod"/>
            </a:pPr>
            <a:r>
              <a:rPr lang="en-IN" dirty="0">
                <a:latin typeface="Calibri" panose="020F0502020204030204" pitchFamily="34" charset="0"/>
                <a:cs typeface="Calibri" panose="020F0502020204030204" pitchFamily="34" charset="0"/>
              </a:rPr>
              <a:t>Further we can observe that in these 48 rules the lift ranges from 4.7 to 379.75. Hence, to further find the most valuable rules we apply a filter of Lift &gt; 10</a:t>
            </a:r>
          </a:p>
          <a:p>
            <a:pPr marL="285750" indent="-285750">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nSpc>
                <a:spcPct val="150000"/>
              </a:lnSpc>
            </a:pPr>
            <a:r>
              <a:rPr lang="en-IN" dirty="0">
                <a:latin typeface="Calibri" panose="020F0502020204030204" pitchFamily="34" charset="0"/>
                <a:cs typeface="Calibri" panose="020F0502020204030204" pitchFamily="34" charset="0"/>
              </a:rPr>
              <a:t>With the above filters we are left with 30 rules which we will discuss in detail in coming slides</a:t>
            </a:r>
          </a:p>
        </p:txBody>
      </p:sp>
    </p:spTree>
    <p:extLst>
      <p:ext uri="{BB962C8B-B14F-4D97-AF65-F5344CB8AC3E}">
        <p14:creationId xmlns:p14="http://schemas.microsoft.com/office/powerpoint/2010/main" val="10579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74FAB8-0677-4E61-B053-E036C2F38DDC}"/>
              </a:ext>
            </a:extLst>
          </p:cNvPr>
          <p:cNvPicPr>
            <a:picLocks noChangeAspect="1"/>
          </p:cNvPicPr>
          <p:nvPr/>
        </p:nvPicPr>
        <p:blipFill>
          <a:blip r:embed="rId3"/>
          <a:stretch>
            <a:fillRect/>
          </a:stretch>
        </p:blipFill>
        <p:spPr>
          <a:xfrm>
            <a:off x="278787" y="-304800"/>
            <a:ext cx="3050723" cy="1524003"/>
          </a:xfrm>
          <a:prstGeom prst="rect">
            <a:avLst/>
          </a:prstGeom>
        </p:spPr>
      </p:pic>
      <p:sp>
        <p:nvSpPr>
          <p:cNvPr id="5" name="TextBox 4">
            <a:extLst>
              <a:ext uri="{FF2B5EF4-FFF2-40B4-BE49-F238E27FC236}">
                <a16:creationId xmlns:a16="http://schemas.microsoft.com/office/drawing/2014/main" id="{294C0662-26D8-4112-BA5A-05C2CDA2BDF9}"/>
              </a:ext>
            </a:extLst>
          </p:cNvPr>
          <p:cNvSpPr txBox="1"/>
          <p:nvPr/>
        </p:nvSpPr>
        <p:spPr>
          <a:xfrm>
            <a:off x="1590261" y="611335"/>
            <a:ext cx="9183757" cy="607868"/>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ED76CCDA-93EF-4A23-8E63-F7E74E474A67}"/>
              </a:ext>
            </a:extLst>
          </p:cNvPr>
          <p:cNvSpPr txBox="1"/>
          <p:nvPr/>
        </p:nvSpPr>
        <p:spPr>
          <a:xfrm>
            <a:off x="861391" y="695983"/>
            <a:ext cx="9183757" cy="523220"/>
          </a:xfrm>
          <a:prstGeom prst="rect">
            <a:avLst/>
          </a:prstGeom>
          <a:noFill/>
        </p:spPr>
        <p:txBody>
          <a:bodyPr wrap="square" rtlCol="0">
            <a:spAutoFit/>
          </a:bodyPr>
          <a:lstStyle/>
          <a:p>
            <a:r>
              <a:rPr lang="en-US" sz="2800" dirty="0">
                <a:solidFill>
                  <a:schemeClr val="accent1">
                    <a:lumMod val="75000"/>
                  </a:schemeClr>
                </a:solidFill>
              </a:rPr>
              <a:t>Agenda</a:t>
            </a:r>
            <a:endParaRPr lang="en-IN" sz="2800" dirty="0">
              <a:solidFill>
                <a:schemeClr val="accent1">
                  <a:lumMod val="75000"/>
                </a:schemeClr>
              </a:solidFill>
            </a:endParaRPr>
          </a:p>
        </p:txBody>
      </p:sp>
      <p:cxnSp>
        <p:nvCxnSpPr>
          <p:cNvPr id="11" name="Straight Connector 10">
            <a:extLst>
              <a:ext uri="{FF2B5EF4-FFF2-40B4-BE49-F238E27FC236}">
                <a16:creationId xmlns:a16="http://schemas.microsoft.com/office/drawing/2014/main" id="{E3ED70D0-9958-4429-B856-1791FCB5896E}"/>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813A65A-35C6-4388-ACAF-56E8D077C010}"/>
              </a:ext>
            </a:extLst>
          </p:cNvPr>
          <p:cNvSpPr txBox="1"/>
          <p:nvPr/>
        </p:nvSpPr>
        <p:spPr>
          <a:xfrm>
            <a:off x="583096" y="1775791"/>
            <a:ext cx="9607826"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accent2">
                    <a:lumMod val="50000"/>
                  </a:schemeClr>
                </a:solidFill>
              </a:rPr>
              <a:t>Problem Statement</a:t>
            </a:r>
          </a:p>
          <a:p>
            <a:pPr marL="342900" indent="-34290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r>
              <a:rPr lang="en-US" sz="2000" dirty="0">
                <a:solidFill>
                  <a:schemeClr val="accent2">
                    <a:lumMod val="50000"/>
                  </a:schemeClr>
                </a:solidFill>
              </a:rPr>
              <a:t>Exploratory Data Analysis</a:t>
            </a:r>
          </a:p>
          <a:p>
            <a:pPr marL="342900" indent="-34290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r>
              <a:rPr lang="en-US" sz="2000" dirty="0">
                <a:solidFill>
                  <a:schemeClr val="accent2">
                    <a:lumMod val="50000"/>
                  </a:schemeClr>
                </a:solidFill>
              </a:rPr>
              <a:t>Market Basket Analysis using Python</a:t>
            </a:r>
            <a:r>
              <a:rPr lang="en-US" sz="1400" dirty="0">
                <a:solidFill>
                  <a:schemeClr val="accent2">
                    <a:lumMod val="50000"/>
                  </a:schemeClr>
                </a:solidFill>
              </a:rPr>
              <a:t>(</a:t>
            </a:r>
            <a:r>
              <a:rPr lang="en-US" sz="1400" dirty="0" err="1">
                <a:solidFill>
                  <a:schemeClr val="accent2">
                    <a:lumMod val="50000"/>
                  </a:schemeClr>
                </a:solidFill>
                <a:hlinkClick r:id="rId4"/>
              </a:rPr>
              <a:t>Apriori</a:t>
            </a:r>
            <a:r>
              <a:rPr lang="en-US" sz="1400" dirty="0">
                <a:solidFill>
                  <a:schemeClr val="accent2">
                    <a:lumMod val="50000"/>
                  </a:schemeClr>
                </a:solidFill>
                <a:hlinkClick r:id="rId4"/>
              </a:rPr>
              <a:t> algorithm </a:t>
            </a:r>
            <a:r>
              <a:rPr lang="en-US" sz="1400" dirty="0">
                <a:solidFill>
                  <a:schemeClr val="accent2">
                    <a:lumMod val="50000"/>
                  </a:schemeClr>
                </a:solidFill>
              </a:rPr>
              <a:t>from </a:t>
            </a:r>
            <a:r>
              <a:rPr lang="en-US" sz="1400" dirty="0" err="1">
                <a:solidFill>
                  <a:schemeClr val="accent2">
                    <a:lumMod val="50000"/>
                  </a:schemeClr>
                </a:solidFill>
              </a:rPr>
              <a:t>apyori</a:t>
            </a:r>
            <a:r>
              <a:rPr lang="en-US" sz="1400" dirty="0">
                <a:solidFill>
                  <a:schemeClr val="accent2">
                    <a:lumMod val="50000"/>
                  </a:schemeClr>
                </a:solidFill>
              </a:rPr>
              <a:t> library)**</a:t>
            </a:r>
          </a:p>
          <a:p>
            <a:pPr marL="285750" indent="-28575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r>
              <a:rPr lang="en-US" sz="2000" dirty="0">
                <a:solidFill>
                  <a:schemeClr val="accent2">
                    <a:lumMod val="50000"/>
                  </a:schemeClr>
                </a:solidFill>
              </a:rPr>
              <a:t>Inference &amp; Recommendations</a:t>
            </a:r>
          </a:p>
          <a:p>
            <a:pPr marL="342900" indent="-34290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endParaRPr lang="en-US" sz="2000" dirty="0">
              <a:solidFill>
                <a:schemeClr val="accent2">
                  <a:lumMod val="50000"/>
                </a:schemeClr>
              </a:solidFill>
            </a:endParaRPr>
          </a:p>
          <a:p>
            <a:pPr marL="342900" indent="-342900" algn="just">
              <a:buFont typeface="Arial" panose="020B0604020202020204" pitchFamily="34" charset="0"/>
              <a:buChar char="•"/>
            </a:pPr>
            <a:endParaRPr lang="en-US" sz="2000" dirty="0">
              <a:solidFill>
                <a:schemeClr val="accent2">
                  <a:lumMod val="50000"/>
                </a:schemeClr>
              </a:solidFill>
            </a:endParaRPr>
          </a:p>
          <a:p>
            <a:pPr algn="just"/>
            <a:r>
              <a:rPr lang="en-IN" sz="1050" dirty="0">
                <a:solidFill>
                  <a:schemeClr val="accent2">
                    <a:lumMod val="50000"/>
                  </a:schemeClr>
                </a:solidFill>
              </a:rPr>
              <a:t>** KNIME threw an error while configuring Association rule learner node. Hence, used Python code instead</a:t>
            </a:r>
            <a:endParaRPr lang="en-US" sz="1050" dirty="0">
              <a:solidFill>
                <a:schemeClr val="accent2">
                  <a:lumMod val="50000"/>
                </a:schemeClr>
              </a:solidFill>
            </a:endParaRPr>
          </a:p>
        </p:txBody>
      </p:sp>
    </p:spTree>
    <p:custDataLst>
      <p:tags r:id="rId1"/>
    </p:custDataLst>
    <p:extLst>
      <p:ext uri="{BB962C8B-B14F-4D97-AF65-F5344CB8AC3E}">
        <p14:creationId xmlns:p14="http://schemas.microsoft.com/office/powerpoint/2010/main" val="20433269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anim calcmode="lin" valueType="num">
                                      <p:cBhvr>
                                        <p:cTn id="19"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fade">
                                      <p:cBhvr>
                                        <p:cTn id="25" dur="1000"/>
                                        <p:tgtEl>
                                          <p:spTgt spid="12">
                                            <p:txEl>
                                              <p:pRg st="2" end="2"/>
                                            </p:txEl>
                                          </p:spTgt>
                                        </p:tgtEl>
                                      </p:cBhvr>
                                    </p:animEffect>
                                    <p:anim calcmode="lin" valueType="num">
                                      <p:cBhvr>
                                        <p:cTn id="26"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1000"/>
                                        <p:tgtEl>
                                          <p:spTgt spid="12">
                                            <p:txEl>
                                              <p:pRg st="4" end="4"/>
                                            </p:txEl>
                                          </p:spTgt>
                                        </p:tgtEl>
                                      </p:cBhvr>
                                    </p:animEffect>
                                    <p:anim calcmode="lin" valueType="num">
                                      <p:cBhvr>
                                        <p:cTn id="33"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animEffect transition="in" filter="fade">
                                      <p:cBhvr>
                                        <p:cTn id="39" dur="1000"/>
                                        <p:tgtEl>
                                          <p:spTgt spid="12">
                                            <p:txEl>
                                              <p:pRg st="6" end="6"/>
                                            </p:txEl>
                                          </p:spTgt>
                                        </p:tgtEl>
                                      </p:cBhvr>
                                    </p:animEffect>
                                    <p:anim calcmode="lin" valueType="num">
                                      <p:cBhvr>
                                        <p:cTn id="4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2">
                                            <p:txEl>
                                              <p:pRg st="15" end="15"/>
                                            </p:txEl>
                                          </p:spTgt>
                                        </p:tgtEl>
                                        <p:attrNameLst>
                                          <p:attrName>style.visibility</p:attrName>
                                        </p:attrNameLst>
                                      </p:cBhvr>
                                      <p:to>
                                        <p:strVal val="visible"/>
                                      </p:to>
                                    </p:set>
                                    <p:animEffect transition="in" filter="fade">
                                      <p:cBhvr>
                                        <p:cTn id="46" dur="1000"/>
                                        <p:tgtEl>
                                          <p:spTgt spid="12">
                                            <p:txEl>
                                              <p:pRg st="15" end="15"/>
                                            </p:txEl>
                                          </p:spTgt>
                                        </p:tgtEl>
                                      </p:cBhvr>
                                    </p:animEffect>
                                    <p:anim calcmode="lin" valueType="num">
                                      <p:cBhvr>
                                        <p:cTn id="47" dur="1000" fill="hold"/>
                                        <p:tgtEl>
                                          <p:spTgt spid="12">
                                            <p:txEl>
                                              <p:pRg st="15" end="15"/>
                                            </p:txEl>
                                          </p:spTgt>
                                        </p:tgtEl>
                                        <p:attrNameLst>
                                          <p:attrName>ppt_x</p:attrName>
                                        </p:attrNameLst>
                                      </p:cBhvr>
                                      <p:tavLst>
                                        <p:tav tm="0">
                                          <p:val>
                                            <p:strVal val="#ppt_x"/>
                                          </p:val>
                                        </p:tav>
                                        <p:tav tm="100000">
                                          <p:val>
                                            <p:strVal val="#ppt_x"/>
                                          </p:val>
                                        </p:tav>
                                      </p:tavLst>
                                    </p:anim>
                                    <p:anim calcmode="lin" valueType="num">
                                      <p:cBhvr>
                                        <p:cTn id="48" dur="1000" fill="hold"/>
                                        <p:tgtEl>
                                          <p:spTgt spid="12">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84A366-DF14-FA91-283C-FED00F2E14CC}"/>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4" name="Straight Connector 3">
            <a:extLst>
              <a:ext uri="{FF2B5EF4-FFF2-40B4-BE49-F238E27FC236}">
                <a16:creationId xmlns:a16="http://schemas.microsoft.com/office/drawing/2014/main" id="{E306E8C0-1078-F024-A012-757125556DF8}"/>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465F175-2AC1-0446-8132-9F77BE4EE007}"/>
              </a:ext>
            </a:extLst>
          </p:cNvPr>
          <p:cNvSpPr txBox="1"/>
          <p:nvPr/>
        </p:nvSpPr>
        <p:spPr>
          <a:xfrm>
            <a:off x="861391" y="695983"/>
            <a:ext cx="9183757" cy="477054"/>
          </a:xfrm>
          <a:prstGeom prst="rect">
            <a:avLst/>
          </a:prstGeom>
          <a:noFill/>
        </p:spPr>
        <p:txBody>
          <a:bodyPr wrap="square" rtlCol="0">
            <a:spAutoFit/>
          </a:bodyPr>
          <a:lstStyle/>
          <a:p>
            <a:r>
              <a:rPr lang="en-US" sz="2500" dirty="0">
                <a:solidFill>
                  <a:schemeClr val="accent1">
                    <a:lumMod val="75000"/>
                  </a:schemeClr>
                </a:solidFill>
              </a:rPr>
              <a:t>Definitions based on conditions shared in previous slide</a:t>
            </a:r>
            <a:endParaRPr lang="en-IN" sz="2500" dirty="0">
              <a:solidFill>
                <a:schemeClr val="accent1">
                  <a:lumMod val="75000"/>
                </a:schemeClr>
              </a:solidFill>
            </a:endParaRPr>
          </a:p>
        </p:txBody>
      </p:sp>
      <p:graphicFrame>
        <p:nvGraphicFramePr>
          <p:cNvPr id="7" name="Object 6">
            <a:extLst>
              <a:ext uri="{FF2B5EF4-FFF2-40B4-BE49-F238E27FC236}">
                <a16:creationId xmlns:a16="http://schemas.microsoft.com/office/drawing/2014/main" id="{2C4ADFBB-DA45-E5C6-2079-A31505C33BC8}"/>
              </a:ext>
            </a:extLst>
          </p:cNvPr>
          <p:cNvGraphicFramePr>
            <a:graphicFrameLocks noChangeAspect="1"/>
          </p:cNvGraphicFramePr>
          <p:nvPr>
            <p:extLst>
              <p:ext uri="{D42A27DB-BD31-4B8C-83A1-F6EECF244321}">
                <p14:modId xmlns:p14="http://schemas.microsoft.com/office/powerpoint/2010/main" val="1553871061"/>
              </p:ext>
            </p:extLst>
          </p:nvPr>
        </p:nvGraphicFramePr>
        <p:xfrm>
          <a:off x="583096" y="1565188"/>
          <a:ext cx="9677936" cy="4307341"/>
        </p:xfrm>
        <a:graphic>
          <a:graphicData uri="http://schemas.openxmlformats.org/presentationml/2006/ole">
            <mc:AlternateContent xmlns:mc="http://schemas.openxmlformats.org/markup-compatibility/2006">
              <mc:Choice xmlns:v="urn:schemas-microsoft-com:vml" Requires="v">
                <p:oleObj name="Worksheet" r:id="rId3" imgW="11877730" imgH="5286572" progId="Excel.Sheet.12">
                  <p:embed/>
                </p:oleObj>
              </mc:Choice>
              <mc:Fallback>
                <p:oleObj name="Worksheet" r:id="rId3" imgW="11877730" imgH="5286572" progId="Excel.Sheet.12">
                  <p:embed/>
                  <p:pic>
                    <p:nvPicPr>
                      <p:cNvPr id="7" name="Object 6">
                        <a:extLst>
                          <a:ext uri="{FF2B5EF4-FFF2-40B4-BE49-F238E27FC236}">
                            <a16:creationId xmlns:a16="http://schemas.microsoft.com/office/drawing/2014/main" id="{2C4ADFBB-DA45-E5C6-2079-A31505C33BC8}"/>
                          </a:ext>
                        </a:extLst>
                      </p:cNvPr>
                      <p:cNvPicPr/>
                      <p:nvPr/>
                    </p:nvPicPr>
                    <p:blipFill>
                      <a:blip r:embed="rId4"/>
                      <a:stretch>
                        <a:fillRect/>
                      </a:stretch>
                    </p:blipFill>
                    <p:spPr>
                      <a:xfrm>
                        <a:off x="583096" y="1565188"/>
                        <a:ext cx="9677936" cy="4307341"/>
                      </a:xfrm>
                      <a:prstGeom prst="rect">
                        <a:avLst/>
                      </a:prstGeom>
                    </p:spPr>
                  </p:pic>
                </p:oleObj>
              </mc:Fallback>
            </mc:AlternateContent>
          </a:graphicData>
        </a:graphic>
      </p:graphicFrame>
    </p:spTree>
    <p:extLst>
      <p:ext uri="{BB962C8B-B14F-4D97-AF65-F5344CB8AC3E}">
        <p14:creationId xmlns:p14="http://schemas.microsoft.com/office/powerpoint/2010/main" val="70645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84A366-DF14-FA91-283C-FED00F2E14CC}"/>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4" name="Straight Connector 3">
            <a:extLst>
              <a:ext uri="{FF2B5EF4-FFF2-40B4-BE49-F238E27FC236}">
                <a16:creationId xmlns:a16="http://schemas.microsoft.com/office/drawing/2014/main" id="{E306E8C0-1078-F024-A012-757125556DF8}"/>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465F175-2AC1-0446-8132-9F77BE4EE007}"/>
              </a:ext>
            </a:extLst>
          </p:cNvPr>
          <p:cNvSpPr txBox="1"/>
          <p:nvPr/>
        </p:nvSpPr>
        <p:spPr>
          <a:xfrm>
            <a:off x="861391" y="695983"/>
            <a:ext cx="9183757" cy="477054"/>
          </a:xfrm>
          <a:prstGeom prst="rect">
            <a:avLst/>
          </a:prstGeom>
          <a:noFill/>
        </p:spPr>
        <p:txBody>
          <a:bodyPr wrap="square" rtlCol="0">
            <a:spAutoFit/>
          </a:bodyPr>
          <a:lstStyle/>
          <a:p>
            <a:r>
              <a:rPr lang="en-US" sz="2500" dirty="0">
                <a:solidFill>
                  <a:schemeClr val="accent1">
                    <a:lumMod val="75000"/>
                  </a:schemeClr>
                </a:solidFill>
              </a:rPr>
              <a:t>Interpreting rule 47 &amp; rule 71</a:t>
            </a:r>
            <a:endParaRPr lang="en-IN" sz="2500" dirty="0">
              <a:solidFill>
                <a:schemeClr val="accent1">
                  <a:lumMod val="75000"/>
                </a:schemeClr>
              </a:solidFill>
            </a:endParaRPr>
          </a:p>
        </p:txBody>
      </p:sp>
      <p:pic>
        <p:nvPicPr>
          <p:cNvPr id="9" name="Picture 8">
            <a:extLst>
              <a:ext uri="{FF2B5EF4-FFF2-40B4-BE49-F238E27FC236}">
                <a16:creationId xmlns:a16="http://schemas.microsoft.com/office/drawing/2014/main" id="{E724E6F6-3E26-1FC7-2FE1-BBAA6D96080B}"/>
              </a:ext>
            </a:extLst>
          </p:cNvPr>
          <p:cNvPicPr>
            <a:picLocks noChangeAspect="1"/>
          </p:cNvPicPr>
          <p:nvPr/>
        </p:nvPicPr>
        <p:blipFill>
          <a:blip r:embed="rId3"/>
          <a:stretch>
            <a:fillRect/>
          </a:stretch>
        </p:blipFill>
        <p:spPr>
          <a:xfrm>
            <a:off x="583097" y="1419646"/>
            <a:ext cx="9660834" cy="1540469"/>
          </a:xfrm>
          <a:prstGeom prst="rect">
            <a:avLst/>
          </a:prstGeom>
        </p:spPr>
      </p:pic>
      <p:sp>
        <p:nvSpPr>
          <p:cNvPr id="10" name="Rectangle 9">
            <a:extLst>
              <a:ext uri="{FF2B5EF4-FFF2-40B4-BE49-F238E27FC236}">
                <a16:creationId xmlns:a16="http://schemas.microsoft.com/office/drawing/2014/main" id="{7730965B-6A98-EDA6-CFCF-4B45131AFF6D}"/>
              </a:ext>
            </a:extLst>
          </p:cNvPr>
          <p:cNvSpPr/>
          <p:nvPr/>
        </p:nvSpPr>
        <p:spPr>
          <a:xfrm>
            <a:off x="453081" y="1760410"/>
            <a:ext cx="9893643" cy="263610"/>
          </a:xfrm>
          <a:prstGeom prst="rect">
            <a:avLst/>
          </a:prstGeom>
          <a:solidFill>
            <a:schemeClr val="accent6">
              <a:lumMod val="20000"/>
              <a:lumOff val="80000"/>
              <a:alpha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0301E41-40D9-9E4B-58B3-277F556B891B}"/>
              </a:ext>
            </a:extLst>
          </p:cNvPr>
          <p:cNvSpPr txBox="1"/>
          <p:nvPr/>
        </p:nvSpPr>
        <p:spPr>
          <a:xfrm>
            <a:off x="861392" y="3022489"/>
            <a:ext cx="9089916" cy="3613746"/>
          </a:xfrm>
          <a:prstGeom prst="rect">
            <a:avLst/>
          </a:prstGeom>
          <a:noFill/>
        </p:spPr>
        <p:txBody>
          <a:bodyPr wrap="square" rtlCol="0">
            <a:spAutoFit/>
          </a:bodyPr>
          <a:lstStyle/>
          <a:p>
            <a:pPr>
              <a:lnSpc>
                <a:spcPct val="150000"/>
              </a:lnSpc>
            </a:pPr>
            <a:r>
              <a:rPr lang="en-US" sz="1400" dirty="0">
                <a:latin typeface="Calibri" panose="020F0502020204030204" pitchFamily="34" charset="0"/>
                <a:cs typeface="Calibri" panose="020F0502020204030204" pitchFamily="34" charset="0"/>
              </a:rPr>
              <a:t>Rule 47:</a:t>
            </a:r>
          </a:p>
          <a:p>
            <a:pPr marL="285750" indent="-285750">
              <a:lnSpc>
                <a:spcPct val="150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Confidence</a:t>
            </a:r>
            <a:r>
              <a:rPr lang="en-US" sz="1400" dirty="0">
                <a:latin typeface="Calibri" panose="020F0502020204030204" pitchFamily="34" charset="0"/>
                <a:cs typeface="Calibri" panose="020F0502020204030204" pitchFamily="34" charset="0"/>
              </a:rPr>
              <a:t> of 70% who bought Beer Hookah and 3 Red Bull also ordered Veg. Pasta </a:t>
            </a:r>
            <a:r>
              <a:rPr lang="en-US" sz="1400" dirty="0" err="1">
                <a:latin typeface="Calibri" panose="020F0502020204030204" pitchFamily="34" charset="0"/>
                <a:cs typeface="Calibri" panose="020F0502020204030204" pitchFamily="34" charset="0"/>
              </a:rPr>
              <a:t>Alferdo</a:t>
            </a:r>
            <a:endParaRPr lang="en-US" sz="14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IN" sz="1400" dirty="0">
                <a:latin typeface="Calibri" panose="020F0502020204030204" pitchFamily="34" charset="0"/>
                <a:cs typeface="Calibri" panose="020F0502020204030204" pitchFamily="34" charset="0"/>
              </a:rPr>
              <a:t>A very high </a:t>
            </a:r>
            <a:r>
              <a:rPr lang="en-IN" sz="1400" b="1" dirty="0">
                <a:latin typeface="Calibri" panose="020F0502020204030204" pitchFamily="34" charset="0"/>
                <a:cs typeface="Calibri" panose="020F0502020204030204" pitchFamily="34" charset="0"/>
              </a:rPr>
              <a:t>lift</a:t>
            </a:r>
            <a:r>
              <a:rPr lang="en-IN" sz="1400" dirty="0">
                <a:latin typeface="Calibri" panose="020F0502020204030204" pitchFamily="34" charset="0"/>
                <a:cs typeface="Calibri" panose="020F0502020204030204" pitchFamily="34" charset="0"/>
              </a:rPr>
              <a:t> of 379.75, which suggests that a veg. Pasta </a:t>
            </a:r>
            <a:r>
              <a:rPr lang="en-IN" sz="1400" dirty="0" err="1">
                <a:latin typeface="Calibri" panose="020F0502020204030204" pitchFamily="34" charset="0"/>
                <a:cs typeface="Calibri" panose="020F0502020204030204" pitchFamily="34" charset="0"/>
              </a:rPr>
              <a:t>Alferdo</a:t>
            </a:r>
            <a:r>
              <a:rPr lang="en-IN" sz="1400" dirty="0">
                <a:latin typeface="Calibri" panose="020F0502020204030204" pitchFamily="34" charset="0"/>
                <a:cs typeface="Calibri" panose="020F0502020204030204" pitchFamily="34" charset="0"/>
              </a:rPr>
              <a:t> will get ordered if someone orders Beer Hookah and Red Bull</a:t>
            </a:r>
          </a:p>
          <a:p>
            <a:pPr>
              <a:lnSpc>
                <a:spcPct val="150000"/>
              </a:lnSpc>
            </a:pPr>
            <a:endParaRPr lang="en-IN" sz="1400" dirty="0">
              <a:latin typeface="Calibri" panose="020F0502020204030204" pitchFamily="34" charset="0"/>
              <a:cs typeface="Calibri" panose="020F0502020204030204" pitchFamily="34" charset="0"/>
            </a:endParaRPr>
          </a:p>
          <a:p>
            <a:pPr>
              <a:lnSpc>
                <a:spcPct val="150000"/>
              </a:lnSpc>
            </a:pPr>
            <a:r>
              <a:rPr lang="en-US" sz="1400" dirty="0">
                <a:latin typeface="Calibri" panose="020F0502020204030204" pitchFamily="34" charset="0"/>
                <a:cs typeface="Calibri" panose="020F0502020204030204" pitchFamily="34" charset="0"/>
              </a:rPr>
              <a:t>Rule 71:</a:t>
            </a:r>
          </a:p>
          <a:p>
            <a:pPr marL="285750" indent="-285750">
              <a:lnSpc>
                <a:spcPct val="150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Confidence</a:t>
            </a:r>
            <a:r>
              <a:rPr lang="en-US" sz="1400" dirty="0">
                <a:latin typeface="Calibri" panose="020F0502020204030204" pitchFamily="34" charset="0"/>
                <a:cs typeface="Calibri" panose="020F0502020204030204" pitchFamily="34" charset="0"/>
              </a:rPr>
              <a:t> of 70% who bought Great Lakes Shake also ordered Lemon Infused Char Grilled Veg with Herb Roasted Chicken**</a:t>
            </a:r>
          </a:p>
          <a:p>
            <a:pPr marL="285750" indent="-285750">
              <a:lnSpc>
                <a:spcPct val="150000"/>
              </a:lnSpc>
              <a:buFont typeface="Arial" panose="020B0604020202020204" pitchFamily="34" charset="0"/>
              <a:buChar char="•"/>
            </a:pPr>
            <a:r>
              <a:rPr lang="en-IN" sz="1400" dirty="0">
                <a:latin typeface="Calibri" panose="020F0502020204030204" pitchFamily="34" charset="0"/>
                <a:cs typeface="Calibri" panose="020F0502020204030204" pitchFamily="34" charset="0"/>
              </a:rPr>
              <a:t>A very high </a:t>
            </a:r>
            <a:r>
              <a:rPr lang="en-IN" sz="1400" b="1" dirty="0">
                <a:latin typeface="Calibri" panose="020F0502020204030204" pitchFamily="34" charset="0"/>
                <a:cs typeface="Calibri" panose="020F0502020204030204" pitchFamily="34" charset="0"/>
              </a:rPr>
              <a:t>lift</a:t>
            </a:r>
            <a:r>
              <a:rPr lang="en-IN" sz="1400" dirty="0">
                <a:latin typeface="Calibri" panose="020F0502020204030204" pitchFamily="34" charset="0"/>
                <a:cs typeface="Calibri" panose="020F0502020204030204" pitchFamily="34" charset="0"/>
              </a:rPr>
              <a:t> of 119.48, which suggests that a </a:t>
            </a:r>
            <a:r>
              <a:rPr lang="en-US" sz="1400" dirty="0">
                <a:latin typeface="Calibri" panose="020F0502020204030204" pitchFamily="34" charset="0"/>
                <a:cs typeface="Calibri" panose="020F0502020204030204" pitchFamily="34" charset="0"/>
              </a:rPr>
              <a:t>Lemon Infused Char Grilled Veg with Herb Roasted Chicken** </a:t>
            </a:r>
            <a:r>
              <a:rPr lang="en-IN" sz="1400" dirty="0">
                <a:latin typeface="Calibri" panose="020F0502020204030204" pitchFamily="34" charset="0"/>
                <a:cs typeface="Calibri" panose="020F0502020204030204" pitchFamily="34" charset="0"/>
              </a:rPr>
              <a:t>will get ordered if someone orders </a:t>
            </a:r>
            <a:r>
              <a:rPr lang="en-US" sz="1400" dirty="0">
                <a:latin typeface="Calibri" panose="020F0502020204030204" pitchFamily="34" charset="0"/>
                <a:cs typeface="Calibri" panose="020F0502020204030204" pitchFamily="34" charset="0"/>
              </a:rPr>
              <a:t>Great Lakes Shake</a:t>
            </a:r>
          </a:p>
          <a:p>
            <a:pPr>
              <a:lnSpc>
                <a:spcPct val="150000"/>
              </a:lnSpc>
            </a:pPr>
            <a:r>
              <a:rPr lang="en-US" sz="1000" dirty="0">
                <a:latin typeface="Calibri" panose="020F0502020204030204" pitchFamily="34" charset="0"/>
                <a:cs typeface="Calibri" panose="020F0502020204030204" pitchFamily="34" charset="0"/>
              </a:rPr>
              <a:t>**Taking the liberty to consider Lemon infused Char Grilled Veg with Herb Roast chicken as the former should be the main item and later as the add-on/optional item</a:t>
            </a:r>
            <a:endParaRPr lang="en-IN"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10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84A366-DF14-FA91-283C-FED00F2E14CC}"/>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4" name="Straight Connector 3">
            <a:extLst>
              <a:ext uri="{FF2B5EF4-FFF2-40B4-BE49-F238E27FC236}">
                <a16:creationId xmlns:a16="http://schemas.microsoft.com/office/drawing/2014/main" id="{E306E8C0-1078-F024-A012-757125556DF8}"/>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465F175-2AC1-0446-8132-9F77BE4EE007}"/>
              </a:ext>
            </a:extLst>
          </p:cNvPr>
          <p:cNvSpPr txBox="1"/>
          <p:nvPr/>
        </p:nvSpPr>
        <p:spPr>
          <a:xfrm>
            <a:off x="861391" y="695983"/>
            <a:ext cx="9183757" cy="477054"/>
          </a:xfrm>
          <a:prstGeom prst="rect">
            <a:avLst/>
          </a:prstGeom>
          <a:noFill/>
        </p:spPr>
        <p:txBody>
          <a:bodyPr wrap="square" rtlCol="0">
            <a:spAutoFit/>
          </a:bodyPr>
          <a:lstStyle/>
          <a:p>
            <a:r>
              <a:rPr lang="en-US" sz="2500" dirty="0">
                <a:solidFill>
                  <a:schemeClr val="accent1">
                    <a:lumMod val="75000"/>
                  </a:schemeClr>
                </a:solidFill>
              </a:rPr>
              <a:t>Interpreting rule 72 &amp; rule 62</a:t>
            </a:r>
            <a:endParaRPr lang="en-IN" sz="2500" dirty="0">
              <a:solidFill>
                <a:schemeClr val="accent1">
                  <a:lumMod val="75000"/>
                </a:schemeClr>
              </a:solidFill>
            </a:endParaRPr>
          </a:p>
        </p:txBody>
      </p:sp>
      <p:pic>
        <p:nvPicPr>
          <p:cNvPr id="9" name="Picture 8">
            <a:extLst>
              <a:ext uri="{FF2B5EF4-FFF2-40B4-BE49-F238E27FC236}">
                <a16:creationId xmlns:a16="http://schemas.microsoft.com/office/drawing/2014/main" id="{E724E6F6-3E26-1FC7-2FE1-BBAA6D96080B}"/>
              </a:ext>
            </a:extLst>
          </p:cNvPr>
          <p:cNvPicPr>
            <a:picLocks noChangeAspect="1"/>
          </p:cNvPicPr>
          <p:nvPr/>
        </p:nvPicPr>
        <p:blipFill>
          <a:blip r:embed="rId3"/>
          <a:stretch>
            <a:fillRect/>
          </a:stretch>
        </p:blipFill>
        <p:spPr>
          <a:xfrm>
            <a:off x="583097" y="1419646"/>
            <a:ext cx="9660834" cy="1540469"/>
          </a:xfrm>
          <a:prstGeom prst="rect">
            <a:avLst/>
          </a:prstGeom>
        </p:spPr>
      </p:pic>
      <p:sp>
        <p:nvSpPr>
          <p:cNvPr id="10" name="Rectangle 9">
            <a:extLst>
              <a:ext uri="{FF2B5EF4-FFF2-40B4-BE49-F238E27FC236}">
                <a16:creationId xmlns:a16="http://schemas.microsoft.com/office/drawing/2014/main" id="{7730965B-6A98-EDA6-CFCF-4B45131AFF6D}"/>
              </a:ext>
            </a:extLst>
          </p:cNvPr>
          <p:cNvSpPr/>
          <p:nvPr/>
        </p:nvSpPr>
        <p:spPr>
          <a:xfrm>
            <a:off x="453081" y="2011870"/>
            <a:ext cx="9893643" cy="263610"/>
          </a:xfrm>
          <a:prstGeom prst="rect">
            <a:avLst/>
          </a:prstGeom>
          <a:solidFill>
            <a:schemeClr val="accent6">
              <a:lumMod val="20000"/>
              <a:lumOff val="80000"/>
              <a:alpha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0301E41-40D9-9E4B-58B3-277F556B891B}"/>
              </a:ext>
            </a:extLst>
          </p:cNvPr>
          <p:cNvSpPr txBox="1"/>
          <p:nvPr/>
        </p:nvSpPr>
        <p:spPr>
          <a:xfrm>
            <a:off x="861392" y="3022489"/>
            <a:ext cx="9089916" cy="3669466"/>
          </a:xfrm>
          <a:prstGeom prst="rect">
            <a:avLst/>
          </a:prstGeom>
          <a:noFill/>
        </p:spPr>
        <p:txBody>
          <a:bodyPr wrap="square" rtlCol="0">
            <a:spAutoFit/>
          </a:bodyPr>
          <a:lstStyle/>
          <a:p>
            <a:pPr>
              <a:lnSpc>
                <a:spcPct val="150000"/>
              </a:lnSpc>
            </a:pPr>
            <a:r>
              <a:rPr lang="en-US" sz="1400" dirty="0">
                <a:latin typeface="Calibri" panose="020F0502020204030204" pitchFamily="34" charset="0"/>
                <a:cs typeface="Calibri" panose="020F0502020204030204" pitchFamily="34" charset="0"/>
              </a:rPr>
              <a:t>Rule 72: </a:t>
            </a:r>
          </a:p>
          <a:p>
            <a:pPr marL="285750" indent="-285750">
              <a:lnSpc>
                <a:spcPct val="150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Confidence</a:t>
            </a:r>
            <a:r>
              <a:rPr lang="en-US" sz="1400" dirty="0">
                <a:latin typeface="Calibri" panose="020F0502020204030204" pitchFamily="34" charset="0"/>
                <a:cs typeface="Calibri" panose="020F0502020204030204" pitchFamily="34" charset="0"/>
              </a:rPr>
              <a:t> of 69.2% who bought Nirvana Hookah Single also ordered Lemon Infused Char Grilled Veg with Herb Roasted Chicken **</a:t>
            </a:r>
          </a:p>
          <a:p>
            <a:pPr marL="285750" indent="-285750">
              <a:lnSpc>
                <a:spcPct val="150000"/>
              </a:lnSpc>
              <a:buFont typeface="Arial" panose="020B0604020202020204" pitchFamily="34" charset="0"/>
              <a:buChar char="•"/>
            </a:pPr>
            <a:r>
              <a:rPr lang="en-IN" sz="1400" dirty="0">
                <a:latin typeface="Calibri" panose="020F0502020204030204" pitchFamily="34" charset="0"/>
                <a:cs typeface="Calibri" panose="020F0502020204030204" pitchFamily="34" charset="0"/>
              </a:rPr>
              <a:t>A very high </a:t>
            </a:r>
            <a:r>
              <a:rPr lang="en-IN" sz="1400" b="1" dirty="0">
                <a:latin typeface="Calibri" panose="020F0502020204030204" pitchFamily="34" charset="0"/>
                <a:cs typeface="Calibri" panose="020F0502020204030204" pitchFamily="34" charset="0"/>
              </a:rPr>
              <a:t>lift</a:t>
            </a:r>
            <a:r>
              <a:rPr lang="en-IN" sz="1400" dirty="0">
                <a:latin typeface="Calibri" panose="020F0502020204030204" pitchFamily="34" charset="0"/>
                <a:cs typeface="Calibri" panose="020F0502020204030204" pitchFamily="34" charset="0"/>
              </a:rPr>
              <a:t> of 118.17, which suggests that a </a:t>
            </a:r>
            <a:r>
              <a:rPr lang="en-US" sz="1400" dirty="0">
                <a:latin typeface="Calibri" panose="020F0502020204030204" pitchFamily="34" charset="0"/>
                <a:cs typeface="Calibri" panose="020F0502020204030204" pitchFamily="34" charset="0"/>
              </a:rPr>
              <a:t>Lemon Infused Char Grilled Veg with Herb Roasted Chicken** </a:t>
            </a:r>
            <a:r>
              <a:rPr lang="en-IN" sz="1400" dirty="0">
                <a:latin typeface="Calibri" panose="020F0502020204030204" pitchFamily="34" charset="0"/>
                <a:cs typeface="Calibri" panose="020F0502020204030204" pitchFamily="34" charset="0"/>
              </a:rPr>
              <a:t>will get ordered if someone orders </a:t>
            </a:r>
            <a:r>
              <a:rPr lang="en-US" sz="1400" dirty="0">
                <a:latin typeface="Calibri" panose="020F0502020204030204" pitchFamily="34" charset="0"/>
                <a:cs typeface="Calibri" panose="020F0502020204030204" pitchFamily="34" charset="0"/>
              </a:rPr>
              <a:t>Nirvana Hookah Single</a:t>
            </a:r>
          </a:p>
          <a:p>
            <a:pPr>
              <a:lnSpc>
                <a:spcPct val="150000"/>
              </a:lnSpc>
            </a:pPr>
            <a:r>
              <a:rPr lang="en-US" sz="1000" dirty="0">
                <a:latin typeface="Calibri" panose="020F0502020204030204" pitchFamily="34" charset="0"/>
                <a:cs typeface="Calibri" panose="020F0502020204030204" pitchFamily="34" charset="0"/>
              </a:rPr>
              <a:t>**Taking the liberty to consider Lemon infused Char Grilled Veg with Herb Roast chicken as the former should be the main item and later as the add-on/optional item</a:t>
            </a:r>
          </a:p>
          <a:p>
            <a:pPr>
              <a:lnSpc>
                <a:spcPct val="150000"/>
              </a:lnSpc>
            </a:pPr>
            <a:endParaRPr lang="en-US" sz="1000" dirty="0">
              <a:latin typeface="Calibri" panose="020F0502020204030204" pitchFamily="34" charset="0"/>
              <a:cs typeface="Calibri" panose="020F0502020204030204" pitchFamily="34" charset="0"/>
            </a:endParaRPr>
          </a:p>
          <a:p>
            <a:pPr>
              <a:lnSpc>
                <a:spcPct val="150000"/>
              </a:lnSpc>
            </a:pPr>
            <a:r>
              <a:rPr lang="en-GB" sz="1400" dirty="0">
                <a:latin typeface="Calibri" panose="020F0502020204030204" pitchFamily="34" charset="0"/>
                <a:cs typeface="Calibri" panose="020F0502020204030204" pitchFamily="34" charset="0"/>
              </a:rPr>
              <a:t>Rule</a:t>
            </a:r>
            <a:r>
              <a:rPr lang="en-GB" sz="1000" dirty="0">
                <a:latin typeface="Calibri" panose="020F0502020204030204" pitchFamily="34" charset="0"/>
                <a:cs typeface="Calibri" panose="020F0502020204030204" pitchFamily="34" charset="0"/>
              </a:rPr>
              <a:t> </a:t>
            </a:r>
            <a:r>
              <a:rPr lang="en-GB" sz="1400" dirty="0">
                <a:latin typeface="Calibri" panose="020F0502020204030204" pitchFamily="34" charset="0"/>
                <a:cs typeface="Calibri" panose="020F0502020204030204" pitchFamily="34" charset="0"/>
              </a:rPr>
              <a:t>62: </a:t>
            </a:r>
          </a:p>
          <a:p>
            <a:pPr marL="285750" indent="-285750">
              <a:lnSpc>
                <a:spcPct val="150000"/>
              </a:lnSpc>
              <a:buFont typeface="Arial" panose="020B0604020202020204" pitchFamily="34" charset="0"/>
              <a:buChar char="•"/>
            </a:pPr>
            <a:r>
              <a:rPr lang="en-GB" sz="1400" b="1" dirty="0">
                <a:latin typeface="Calibri" panose="020F0502020204030204" pitchFamily="34" charset="0"/>
                <a:cs typeface="Calibri" panose="020F0502020204030204" pitchFamily="34" charset="0"/>
              </a:rPr>
              <a:t>Confidence</a:t>
            </a:r>
            <a:r>
              <a:rPr lang="en-GB" sz="1400" dirty="0">
                <a:latin typeface="Calibri" panose="020F0502020204030204" pitchFamily="34" charset="0"/>
                <a:cs typeface="Calibri" panose="020F0502020204030204" pitchFamily="34" charset="0"/>
              </a:rPr>
              <a:t> of 77.8% who bought B.M.T. Panini also ordered Caffe Latte with Hazelnut flavour ^^</a:t>
            </a:r>
          </a:p>
          <a:p>
            <a:pPr marL="285750" indent="-285750">
              <a:lnSpc>
                <a:spcPct val="150000"/>
              </a:lnSpc>
              <a:buFont typeface="Arial" panose="020B0604020202020204" pitchFamily="34" charset="0"/>
              <a:buChar char="•"/>
            </a:pPr>
            <a:r>
              <a:rPr lang="en-GB" sz="1400" dirty="0">
                <a:latin typeface="Calibri" panose="020F0502020204030204" pitchFamily="34" charset="0"/>
                <a:cs typeface="Calibri" panose="020F0502020204030204" pitchFamily="34" charset="0"/>
              </a:rPr>
              <a:t>A very high </a:t>
            </a:r>
            <a:r>
              <a:rPr lang="en-GB" sz="1400" b="1" dirty="0">
                <a:latin typeface="Calibri" panose="020F0502020204030204" pitchFamily="34" charset="0"/>
                <a:cs typeface="Calibri" panose="020F0502020204030204" pitchFamily="34" charset="0"/>
              </a:rPr>
              <a:t>lift</a:t>
            </a:r>
            <a:r>
              <a:rPr lang="en-GB" sz="1400" dirty="0">
                <a:latin typeface="Calibri" panose="020F0502020204030204" pitchFamily="34" charset="0"/>
                <a:cs typeface="Calibri" panose="020F0502020204030204" pitchFamily="34" charset="0"/>
              </a:rPr>
              <a:t> of 25.98, which suggests that a Caffe Latte with Hazelnut flavour ^^ will get ordered if someone orders B.M.T. Panini</a:t>
            </a:r>
          </a:p>
          <a:p>
            <a:pPr>
              <a:lnSpc>
                <a:spcPct val="150000"/>
              </a:lnSpc>
            </a:pPr>
            <a:r>
              <a:rPr lang="en-US" sz="1000" dirty="0">
                <a:latin typeface="Calibri" panose="020F0502020204030204" pitchFamily="34" charset="0"/>
                <a:cs typeface="Calibri" panose="020F0502020204030204" pitchFamily="34" charset="0"/>
              </a:rPr>
              <a:t>^^Taking the liberty to consider </a:t>
            </a:r>
            <a:r>
              <a:rPr lang="en-GB" sz="1000" dirty="0">
                <a:latin typeface="Calibri" panose="020F0502020204030204" pitchFamily="34" charset="0"/>
                <a:cs typeface="Calibri" panose="020F0502020204030204" pitchFamily="34" charset="0"/>
              </a:rPr>
              <a:t>Caffe Latte with Hazelnut flavour</a:t>
            </a:r>
            <a:r>
              <a:rPr lang="en-US" sz="1000" dirty="0">
                <a:latin typeface="Calibri" panose="020F0502020204030204" pitchFamily="34" charset="0"/>
                <a:cs typeface="Calibri" panose="020F0502020204030204" pitchFamily="34" charset="0"/>
              </a:rPr>
              <a:t> as the former should be the main item and later as the add-on/optional item</a:t>
            </a:r>
          </a:p>
        </p:txBody>
      </p:sp>
    </p:spTree>
    <p:extLst>
      <p:ext uri="{BB962C8B-B14F-4D97-AF65-F5344CB8AC3E}">
        <p14:creationId xmlns:p14="http://schemas.microsoft.com/office/powerpoint/2010/main" val="380132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84A366-DF14-FA91-283C-FED00F2E14CC}"/>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4" name="Straight Connector 3">
            <a:extLst>
              <a:ext uri="{FF2B5EF4-FFF2-40B4-BE49-F238E27FC236}">
                <a16:creationId xmlns:a16="http://schemas.microsoft.com/office/drawing/2014/main" id="{E306E8C0-1078-F024-A012-757125556DF8}"/>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465F175-2AC1-0446-8132-9F77BE4EE007}"/>
              </a:ext>
            </a:extLst>
          </p:cNvPr>
          <p:cNvSpPr txBox="1"/>
          <p:nvPr/>
        </p:nvSpPr>
        <p:spPr>
          <a:xfrm>
            <a:off x="861391" y="695983"/>
            <a:ext cx="9183757" cy="477054"/>
          </a:xfrm>
          <a:prstGeom prst="rect">
            <a:avLst/>
          </a:prstGeom>
          <a:noFill/>
        </p:spPr>
        <p:txBody>
          <a:bodyPr wrap="square" rtlCol="0">
            <a:spAutoFit/>
          </a:bodyPr>
          <a:lstStyle/>
          <a:p>
            <a:r>
              <a:rPr lang="en-US" sz="2500" dirty="0">
                <a:solidFill>
                  <a:schemeClr val="accent1">
                    <a:lumMod val="75000"/>
                  </a:schemeClr>
                </a:solidFill>
              </a:rPr>
              <a:t>Interpreting rule 115 &amp; rule 65</a:t>
            </a:r>
            <a:endParaRPr lang="en-IN" sz="2500" dirty="0">
              <a:solidFill>
                <a:schemeClr val="accent1">
                  <a:lumMod val="75000"/>
                </a:schemeClr>
              </a:solidFill>
            </a:endParaRPr>
          </a:p>
        </p:txBody>
      </p:sp>
      <p:pic>
        <p:nvPicPr>
          <p:cNvPr id="9" name="Picture 8">
            <a:extLst>
              <a:ext uri="{FF2B5EF4-FFF2-40B4-BE49-F238E27FC236}">
                <a16:creationId xmlns:a16="http://schemas.microsoft.com/office/drawing/2014/main" id="{E724E6F6-3E26-1FC7-2FE1-BBAA6D96080B}"/>
              </a:ext>
            </a:extLst>
          </p:cNvPr>
          <p:cNvPicPr>
            <a:picLocks noChangeAspect="1"/>
          </p:cNvPicPr>
          <p:nvPr/>
        </p:nvPicPr>
        <p:blipFill>
          <a:blip r:embed="rId3"/>
          <a:stretch>
            <a:fillRect/>
          </a:stretch>
        </p:blipFill>
        <p:spPr>
          <a:xfrm>
            <a:off x="583097" y="1419646"/>
            <a:ext cx="9660834" cy="1540469"/>
          </a:xfrm>
          <a:prstGeom prst="rect">
            <a:avLst/>
          </a:prstGeom>
        </p:spPr>
      </p:pic>
      <p:sp>
        <p:nvSpPr>
          <p:cNvPr id="10" name="Rectangle 9">
            <a:extLst>
              <a:ext uri="{FF2B5EF4-FFF2-40B4-BE49-F238E27FC236}">
                <a16:creationId xmlns:a16="http://schemas.microsoft.com/office/drawing/2014/main" id="{7730965B-6A98-EDA6-CFCF-4B45131AFF6D}"/>
              </a:ext>
            </a:extLst>
          </p:cNvPr>
          <p:cNvSpPr/>
          <p:nvPr/>
        </p:nvSpPr>
        <p:spPr>
          <a:xfrm>
            <a:off x="453081" y="2278570"/>
            <a:ext cx="9893643" cy="263610"/>
          </a:xfrm>
          <a:prstGeom prst="rect">
            <a:avLst/>
          </a:prstGeom>
          <a:solidFill>
            <a:schemeClr val="accent6">
              <a:lumMod val="20000"/>
              <a:lumOff val="80000"/>
              <a:alpha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0301E41-40D9-9E4B-58B3-277F556B891B}"/>
              </a:ext>
            </a:extLst>
          </p:cNvPr>
          <p:cNvSpPr txBox="1"/>
          <p:nvPr/>
        </p:nvSpPr>
        <p:spPr>
          <a:xfrm>
            <a:off x="861392" y="3022489"/>
            <a:ext cx="9089916" cy="3115468"/>
          </a:xfrm>
          <a:prstGeom prst="rect">
            <a:avLst/>
          </a:prstGeom>
          <a:noFill/>
        </p:spPr>
        <p:txBody>
          <a:bodyPr wrap="square" rtlCol="0">
            <a:spAutoFit/>
          </a:bodyPr>
          <a:lstStyle/>
          <a:p>
            <a:pPr>
              <a:lnSpc>
                <a:spcPct val="150000"/>
              </a:lnSpc>
            </a:pPr>
            <a:r>
              <a:rPr lang="en-US" sz="1400" dirty="0">
                <a:latin typeface="Calibri" panose="020F0502020204030204" pitchFamily="34" charset="0"/>
                <a:cs typeface="Calibri" panose="020F0502020204030204" pitchFamily="34" charset="0"/>
              </a:rPr>
              <a:t>Rule 115: </a:t>
            </a:r>
          </a:p>
          <a:p>
            <a:pPr marL="285750" indent="-285750">
              <a:lnSpc>
                <a:spcPct val="150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Confidence</a:t>
            </a:r>
            <a:r>
              <a:rPr lang="en-US" sz="1400" dirty="0">
                <a:latin typeface="Calibri" panose="020F0502020204030204" pitchFamily="34" charset="0"/>
                <a:cs typeface="Calibri" panose="020F0502020204030204" pitchFamily="34" charset="0"/>
              </a:rPr>
              <a:t> of 68.75% who bought Rabat Hookah &amp; Meze Platter also ordered Berry Blast</a:t>
            </a:r>
          </a:p>
          <a:p>
            <a:pPr marL="285750" indent="-285750">
              <a:lnSpc>
                <a:spcPct val="150000"/>
              </a:lnSpc>
              <a:buFont typeface="Arial" panose="020B0604020202020204" pitchFamily="34" charset="0"/>
              <a:buChar char="•"/>
            </a:pPr>
            <a:r>
              <a:rPr lang="en-IN" sz="1400" dirty="0">
                <a:latin typeface="Calibri" panose="020F0502020204030204" pitchFamily="34" charset="0"/>
                <a:cs typeface="Calibri" panose="020F0502020204030204" pitchFamily="34" charset="0"/>
              </a:rPr>
              <a:t>A very high </a:t>
            </a:r>
            <a:r>
              <a:rPr lang="en-IN" sz="1400" b="1" dirty="0">
                <a:latin typeface="Calibri" panose="020F0502020204030204" pitchFamily="34" charset="0"/>
                <a:cs typeface="Calibri" panose="020F0502020204030204" pitchFamily="34" charset="0"/>
              </a:rPr>
              <a:t>lift</a:t>
            </a:r>
            <a:r>
              <a:rPr lang="en-IN" sz="1400" dirty="0">
                <a:latin typeface="Calibri" panose="020F0502020204030204" pitchFamily="34" charset="0"/>
                <a:cs typeface="Calibri" panose="020F0502020204030204" pitchFamily="34" charset="0"/>
              </a:rPr>
              <a:t> of 23.69, which suggests that a </a:t>
            </a:r>
            <a:r>
              <a:rPr lang="en-US" sz="1400" dirty="0">
                <a:latin typeface="Calibri" panose="020F0502020204030204" pitchFamily="34" charset="0"/>
                <a:cs typeface="Calibri" panose="020F0502020204030204" pitchFamily="34" charset="0"/>
              </a:rPr>
              <a:t>Berry Blast </a:t>
            </a:r>
            <a:r>
              <a:rPr lang="en-IN" sz="1400" dirty="0">
                <a:latin typeface="Calibri" panose="020F0502020204030204" pitchFamily="34" charset="0"/>
                <a:cs typeface="Calibri" panose="020F0502020204030204" pitchFamily="34" charset="0"/>
              </a:rPr>
              <a:t>will get ordered if someone orders </a:t>
            </a:r>
            <a:r>
              <a:rPr lang="en-US" sz="1400" dirty="0">
                <a:latin typeface="Calibri" panose="020F0502020204030204" pitchFamily="34" charset="0"/>
                <a:cs typeface="Calibri" panose="020F0502020204030204" pitchFamily="34" charset="0"/>
              </a:rPr>
              <a:t>Rabat Hookah &amp; Meze Platter </a:t>
            </a:r>
          </a:p>
          <a:p>
            <a:pPr>
              <a:lnSpc>
                <a:spcPct val="150000"/>
              </a:lnSpc>
            </a:pPr>
            <a:endParaRPr lang="en-US" sz="1000" dirty="0">
              <a:latin typeface="Calibri" panose="020F0502020204030204" pitchFamily="34" charset="0"/>
              <a:cs typeface="Calibri" panose="020F0502020204030204" pitchFamily="34" charset="0"/>
            </a:endParaRPr>
          </a:p>
          <a:p>
            <a:pPr>
              <a:lnSpc>
                <a:spcPct val="150000"/>
              </a:lnSpc>
            </a:pPr>
            <a:r>
              <a:rPr lang="en-GB" sz="1400" dirty="0">
                <a:latin typeface="Calibri" panose="020F0502020204030204" pitchFamily="34" charset="0"/>
                <a:cs typeface="Calibri" panose="020F0502020204030204" pitchFamily="34" charset="0"/>
              </a:rPr>
              <a:t>Rule</a:t>
            </a:r>
            <a:r>
              <a:rPr lang="en-GB" sz="1000" dirty="0">
                <a:latin typeface="Calibri" panose="020F0502020204030204" pitchFamily="34" charset="0"/>
                <a:cs typeface="Calibri" panose="020F0502020204030204" pitchFamily="34" charset="0"/>
              </a:rPr>
              <a:t> </a:t>
            </a:r>
            <a:r>
              <a:rPr lang="en-GB" sz="1400" dirty="0">
                <a:latin typeface="Calibri" panose="020F0502020204030204" pitchFamily="34" charset="0"/>
                <a:cs typeface="Calibri" panose="020F0502020204030204" pitchFamily="34" charset="0"/>
              </a:rPr>
              <a:t>65: </a:t>
            </a:r>
          </a:p>
          <a:p>
            <a:pPr marL="285750" indent="-285750">
              <a:lnSpc>
                <a:spcPct val="150000"/>
              </a:lnSpc>
              <a:buFont typeface="Arial" panose="020B0604020202020204" pitchFamily="34" charset="0"/>
              <a:buChar char="•"/>
            </a:pPr>
            <a:r>
              <a:rPr lang="en-GB" sz="1400" b="1" dirty="0">
                <a:latin typeface="Calibri" panose="020F0502020204030204" pitchFamily="34" charset="0"/>
                <a:cs typeface="Calibri" panose="020F0502020204030204" pitchFamily="34" charset="0"/>
              </a:rPr>
              <a:t>Confidence</a:t>
            </a:r>
            <a:r>
              <a:rPr lang="en-GB" sz="1400" dirty="0">
                <a:latin typeface="Calibri" panose="020F0502020204030204" pitchFamily="34" charset="0"/>
                <a:cs typeface="Calibri" panose="020F0502020204030204" pitchFamily="34" charset="0"/>
              </a:rPr>
              <a:t> of 66.67% who bought </a:t>
            </a:r>
            <a:r>
              <a:rPr lang="en-US" sz="1400" dirty="0">
                <a:latin typeface="Calibri" panose="020F0502020204030204" pitchFamily="34" charset="0"/>
                <a:cs typeface="Calibri" panose="020F0502020204030204" pitchFamily="34" charset="0"/>
              </a:rPr>
              <a:t>Nirvana Hookah Single </a:t>
            </a:r>
            <a:r>
              <a:rPr lang="en-GB" sz="1400" dirty="0">
                <a:latin typeface="Calibri" panose="020F0502020204030204" pitchFamily="34" charset="0"/>
                <a:cs typeface="Calibri" panose="020F0502020204030204" pitchFamily="34" charset="0"/>
              </a:rPr>
              <a:t>also ordered Caffe Latte with Hazelnut flavour ^^</a:t>
            </a:r>
          </a:p>
          <a:p>
            <a:pPr marL="285750" indent="-285750">
              <a:lnSpc>
                <a:spcPct val="150000"/>
              </a:lnSpc>
              <a:buFont typeface="Arial" panose="020B0604020202020204" pitchFamily="34" charset="0"/>
              <a:buChar char="•"/>
            </a:pPr>
            <a:r>
              <a:rPr lang="en-GB" sz="1400" dirty="0">
                <a:latin typeface="Calibri" panose="020F0502020204030204" pitchFamily="34" charset="0"/>
                <a:cs typeface="Calibri" panose="020F0502020204030204" pitchFamily="34" charset="0"/>
              </a:rPr>
              <a:t>A very high </a:t>
            </a:r>
            <a:r>
              <a:rPr lang="en-GB" sz="1400" b="1" dirty="0">
                <a:latin typeface="Calibri" panose="020F0502020204030204" pitchFamily="34" charset="0"/>
                <a:cs typeface="Calibri" panose="020F0502020204030204" pitchFamily="34" charset="0"/>
              </a:rPr>
              <a:t>lift</a:t>
            </a:r>
            <a:r>
              <a:rPr lang="en-GB" sz="1400" dirty="0">
                <a:latin typeface="Calibri" panose="020F0502020204030204" pitchFamily="34" charset="0"/>
                <a:cs typeface="Calibri" panose="020F0502020204030204" pitchFamily="34" charset="0"/>
              </a:rPr>
              <a:t> of 22.27, which suggests that a Caffe Latte with Hazelnut flavour ^^ will get ordered if someone orders </a:t>
            </a:r>
            <a:r>
              <a:rPr lang="en-US" sz="1400" dirty="0">
                <a:latin typeface="Calibri" panose="020F0502020204030204" pitchFamily="34" charset="0"/>
                <a:cs typeface="Calibri" panose="020F0502020204030204" pitchFamily="34" charset="0"/>
              </a:rPr>
              <a:t>Nirvana Hookah Single</a:t>
            </a:r>
            <a:endParaRPr lang="en-GB" sz="1400" dirty="0">
              <a:latin typeface="Calibri" panose="020F0502020204030204" pitchFamily="34" charset="0"/>
              <a:cs typeface="Calibri" panose="020F0502020204030204" pitchFamily="34" charset="0"/>
            </a:endParaRPr>
          </a:p>
          <a:p>
            <a:pPr>
              <a:lnSpc>
                <a:spcPct val="150000"/>
              </a:lnSpc>
            </a:pPr>
            <a:r>
              <a:rPr lang="en-US" sz="1000" dirty="0">
                <a:latin typeface="Calibri" panose="020F0502020204030204" pitchFamily="34" charset="0"/>
                <a:cs typeface="Calibri" panose="020F0502020204030204" pitchFamily="34" charset="0"/>
              </a:rPr>
              <a:t>^^Taking the liberty to consider </a:t>
            </a:r>
            <a:r>
              <a:rPr lang="en-GB" sz="1000" dirty="0">
                <a:latin typeface="Calibri" panose="020F0502020204030204" pitchFamily="34" charset="0"/>
                <a:cs typeface="Calibri" panose="020F0502020204030204" pitchFamily="34" charset="0"/>
              </a:rPr>
              <a:t>Caffe Latte with Hazelnut flavour</a:t>
            </a:r>
            <a:r>
              <a:rPr lang="en-US" sz="1000" dirty="0">
                <a:latin typeface="Calibri" panose="020F0502020204030204" pitchFamily="34" charset="0"/>
                <a:cs typeface="Calibri" panose="020F0502020204030204" pitchFamily="34" charset="0"/>
              </a:rPr>
              <a:t> as the former should be the main item and later as the add-on/optional item</a:t>
            </a:r>
          </a:p>
        </p:txBody>
      </p:sp>
    </p:spTree>
    <p:extLst>
      <p:ext uri="{BB962C8B-B14F-4D97-AF65-F5344CB8AC3E}">
        <p14:creationId xmlns:p14="http://schemas.microsoft.com/office/powerpoint/2010/main" val="335445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84A366-DF14-FA91-283C-FED00F2E14CC}"/>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4" name="Straight Connector 3">
            <a:extLst>
              <a:ext uri="{FF2B5EF4-FFF2-40B4-BE49-F238E27FC236}">
                <a16:creationId xmlns:a16="http://schemas.microsoft.com/office/drawing/2014/main" id="{E306E8C0-1078-F024-A012-757125556DF8}"/>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465F175-2AC1-0446-8132-9F77BE4EE007}"/>
              </a:ext>
            </a:extLst>
          </p:cNvPr>
          <p:cNvSpPr txBox="1"/>
          <p:nvPr/>
        </p:nvSpPr>
        <p:spPr>
          <a:xfrm>
            <a:off x="861391" y="695983"/>
            <a:ext cx="9183757" cy="477054"/>
          </a:xfrm>
          <a:prstGeom prst="rect">
            <a:avLst/>
          </a:prstGeom>
          <a:noFill/>
        </p:spPr>
        <p:txBody>
          <a:bodyPr wrap="square" rtlCol="0">
            <a:spAutoFit/>
          </a:bodyPr>
          <a:lstStyle/>
          <a:p>
            <a:r>
              <a:rPr lang="en-US" sz="2500" dirty="0">
                <a:solidFill>
                  <a:schemeClr val="accent1">
                    <a:lumMod val="75000"/>
                  </a:schemeClr>
                </a:solidFill>
              </a:rPr>
              <a:t>Rules with 100% confidence</a:t>
            </a:r>
            <a:endParaRPr lang="en-IN" sz="2500" dirty="0">
              <a:solidFill>
                <a:schemeClr val="accent1">
                  <a:lumMod val="75000"/>
                </a:schemeClr>
              </a:solidFill>
            </a:endParaRPr>
          </a:p>
        </p:txBody>
      </p:sp>
      <p:sp>
        <p:nvSpPr>
          <p:cNvPr id="11" name="TextBox 10">
            <a:extLst>
              <a:ext uri="{FF2B5EF4-FFF2-40B4-BE49-F238E27FC236}">
                <a16:creationId xmlns:a16="http://schemas.microsoft.com/office/drawing/2014/main" id="{10301E41-40D9-9E4B-58B3-277F556B891B}"/>
              </a:ext>
            </a:extLst>
          </p:cNvPr>
          <p:cNvSpPr txBox="1"/>
          <p:nvPr/>
        </p:nvSpPr>
        <p:spPr>
          <a:xfrm>
            <a:off x="861392" y="2323989"/>
            <a:ext cx="9089916" cy="3198248"/>
          </a:xfrm>
          <a:prstGeom prst="rect">
            <a:avLst/>
          </a:prstGeom>
          <a:noFill/>
        </p:spPr>
        <p:txBody>
          <a:bodyPr wrap="square" rtlCol="0">
            <a:spAutoFit/>
          </a:bodyPr>
          <a:lstStyle/>
          <a:p>
            <a:pPr>
              <a:lnSpc>
                <a:spcPct val="150000"/>
              </a:lnSpc>
            </a:pPr>
            <a:r>
              <a:rPr lang="en-US" sz="1400" dirty="0">
                <a:latin typeface="Calibri" panose="020F0502020204030204" pitchFamily="34" charset="0"/>
                <a:cs typeface="Calibri" panose="020F0502020204030204" pitchFamily="34" charset="0"/>
              </a:rPr>
              <a:t>Rule 258: </a:t>
            </a:r>
          </a:p>
          <a:p>
            <a:pPr marL="285750" indent="-285750">
              <a:lnSpc>
                <a:spcPct val="150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Confidence</a:t>
            </a:r>
            <a:r>
              <a:rPr lang="en-US" sz="1400" dirty="0">
                <a:latin typeface="Calibri" panose="020F0502020204030204" pitchFamily="34" charset="0"/>
                <a:cs typeface="Calibri" panose="020F0502020204030204" pitchFamily="34" charset="0"/>
              </a:rPr>
              <a:t> of 100% who bought Great Lakes Shake, Red Bull 2+1, Philly Cream Cheese &amp; Chilly Pan also ordered Sambuca</a:t>
            </a:r>
          </a:p>
          <a:p>
            <a:pPr marL="285750" indent="-285750">
              <a:lnSpc>
                <a:spcPct val="150000"/>
              </a:lnSpc>
              <a:buFont typeface="Arial" panose="020B0604020202020204" pitchFamily="34" charset="0"/>
              <a:buChar char="•"/>
            </a:pPr>
            <a:r>
              <a:rPr lang="en-IN" sz="1400" dirty="0">
                <a:latin typeface="Calibri" panose="020F0502020204030204" pitchFamily="34" charset="0"/>
                <a:cs typeface="Calibri" panose="020F0502020204030204" pitchFamily="34" charset="0"/>
              </a:rPr>
              <a:t>A very high </a:t>
            </a:r>
            <a:r>
              <a:rPr lang="en-IN" sz="1400" b="1" dirty="0">
                <a:latin typeface="Calibri" panose="020F0502020204030204" pitchFamily="34" charset="0"/>
                <a:cs typeface="Calibri" panose="020F0502020204030204" pitchFamily="34" charset="0"/>
              </a:rPr>
              <a:t>lift</a:t>
            </a:r>
            <a:r>
              <a:rPr lang="en-IN" sz="1400" dirty="0">
                <a:latin typeface="Calibri" panose="020F0502020204030204" pitchFamily="34" charset="0"/>
                <a:cs typeface="Calibri" panose="020F0502020204030204" pitchFamily="34" charset="0"/>
              </a:rPr>
              <a:t> of 15.82, which suggests that a </a:t>
            </a:r>
            <a:r>
              <a:rPr lang="en-US" sz="1400" dirty="0">
                <a:latin typeface="Calibri" panose="020F0502020204030204" pitchFamily="34" charset="0"/>
                <a:cs typeface="Calibri" panose="020F0502020204030204" pitchFamily="34" charset="0"/>
              </a:rPr>
              <a:t>Sambuca </a:t>
            </a:r>
            <a:r>
              <a:rPr lang="en-IN" sz="1400" dirty="0">
                <a:latin typeface="Calibri" panose="020F0502020204030204" pitchFamily="34" charset="0"/>
                <a:cs typeface="Calibri" panose="020F0502020204030204" pitchFamily="34" charset="0"/>
              </a:rPr>
              <a:t>will get ordered if someone orders </a:t>
            </a:r>
            <a:r>
              <a:rPr lang="en-US" sz="1400" dirty="0">
                <a:latin typeface="Calibri" panose="020F0502020204030204" pitchFamily="34" charset="0"/>
                <a:cs typeface="Calibri" panose="020F0502020204030204" pitchFamily="34" charset="0"/>
              </a:rPr>
              <a:t>Great Lakes Shake, Red Bull 2+1, Philly Cream Cheese &amp; Chilly Pan</a:t>
            </a:r>
          </a:p>
          <a:p>
            <a:pPr>
              <a:lnSpc>
                <a:spcPct val="150000"/>
              </a:lnSpc>
            </a:pPr>
            <a:endParaRPr lang="en-US" sz="1000" dirty="0">
              <a:latin typeface="Calibri" panose="020F0502020204030204" pitchFamily="34" charset="0"/>
              <a:cs typeface="Calibri" panose="020F0502020204030204" pitchFamily="34" charset="0"/>
            </a:endParaRPr>
          </a:p>
          <a:p>
            <a:pPr>
              <a:lnSpc>
                <a:spcPct val="150000"/>
              </a:lnSpc>
            </a:pPr>
            <a:r>
              <a:rPr lang="en-GB" sz="1400" dirty="0">
                <a:latin typeface="Calibri" panose="020F0502020204030204" pitchFamily="34" charset="0"/>
                <a:cs typeface="Calibri" panose="020F0502020204030204" pitchFamily="34" charset="0"/>
              </a:rPr>
              <a:t>Rule</a:t>
            </a:r>
            <a:r>
              <a:rPr lang="en-GB" sz="1000" dirty="0">
                <a:latin typeface="Calibri" panose="020F0502020204030204" pitchFamily="34" charset="0"/>
                <a:cs typeface="Calibri" panose="020F0502020204030204" pitchFamily="34" charset="0"/>
              </a:rPr>
              <a:t> </a:t>
            </a:r>
            <a:r>
              <a:rPr lang="en-GB" sz="1400" dirty="0">
                <a:latin typeface="Calibri" panose="020F0502020204030204" pitchFamily="34" charset="0"/>
                <a:cs typeface="Calibri" panose="020F0502020204030204" pitchFamily="34" charset="0"/>
              </a:rPr>
              <a:t>252: </a:t>
            </a:r>
          </a:p>
          <a:p>
            <a:pPr marL="285750" indent="-285750">
              <a:lnSpc>
                <a:spcPct val="150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Confidence</a:t>
            </a:r>
            <a:r>
              <a:rPr lang="en-US" sz="1400" dirty="0">
                <a:latin typeface="Calibri" panose="020F0502020204030204" pitchFamily="34" charset="0"/>
                <a:cs typeface="Calibri" panose="020F0502020204030204" pitchFamily="34" charset="0"/>
              </a:rPr>
              <a:t> of 100% who bought Great Lakes Shake, Red Bull 2+1, Maggi Noodles </a:t>
            </a:r>
            <a:r>
              <a:rPr lang="en-US" sz="1400" dirty="0" err="1">
                <a:latin typeface="Calibri" panose="020F0502020204030204" pitchFamily="34" charset="0"/>
                <a:cs typeface="Calibri" panose="020F0502020204030204" pitchFamily="34" charset="0"/>
              </a:rPr>
              <a:t>Arrabiata</a:t>
            </a:r>
            <a:r>
              <a:rPr lang="en-US" sz="1400" dirty="0">
                <a:latin typeface="Calibri" panose="020F0502020204030204" pitchFamily="34" charset="0"/>
                <a:cs typeface="Calibri" panose="020F0502020204030204" pitchFamily="34" charset="0"/>
              </a:rPr>
              <a:t> also ordered Sambuca</a:t>
            </a:r>
          </a:p>
          <a:p>
            <a:pPr marL="285750" indent="-285750">
              <a:lnSpc>
                <a:spcPct val="150000"/>
              </a:lnSpc>
              <a:buFont typeface="Arial" panose="020B0604020202020204" pitchFamily="34" charset="0"/>
              <a:buChar char="•"/>
            </a:pPr>
            <a:r>
              <a:rPr lang="en-IN" sz="1400" dirty="0">
                <a:latin typeface="Calibri" panose="020F0502020204030204" pitchFamily="34" charset="0"/>
                <a:cs typeface="Calibri" panose="020F0502020204030204" pitchFamily="34" charset="0"/>
              </a:rPr>
              <a:t>A very high </a:t>
            </a:r>
            <a:r>
              <a:rPr lang="en-IN" sz="1400" b="1" dirty="0">
                <a:latin typeface="Calibri" panose="020F0502020204030204" pitchFamily="34" charset="0"/>
                <a:cs typeface="Calibri" panose="020F0502020204030204" pitchFamily="34" charset="0"/>
              </a:rPr>
              <a:t>lift</a:t>
            </a:r>
            <a:r>
              <a:rPr lang="en-IN" sz="1400" dirty="0">
                <a:latin typeface="Calibri" panose="020F0502020204030204" pitchFamily="34" charset="0"/>
                <a:cs typeface="Calibri" panose="020F0502020204030204" pitchFamily="34" charset="0"/>
              </a:rPr>
              <a:t> of 15.82, which suggests that a </a:t>
            </a:r>
            <a:r>
              <a:rPr lang="en-US" sz="1400" dirty="0">
                <a:latin typeface="Calibri" panose="020F0502020204030204" pitchFamily="34" charset="0"/>
                <a:cs typeface="Calibri" panose="020F0502020204030204" pitchFamily="34" charset="0"/>
              </a:rPr>
              <a:t>Sambuca </a:t>
            </a:r>
            <a:r>
              <a:rPr lang="en-IN" sz="1400" dirty="0">
                <a:latin typeface="Calibri" panose="020F0502020204030204" pitchFamily="34" charset="0"/>
                <a:cs typeface="Calibri" panose="020F0502020204030204" pitchFamily="34" charset="0"/>
              </a:rPr>
              <a:t>will get ordered if someone orders </a:t>
            </a:r>
            <a:r>
              <a:rPr lang="en-US" sz="1400" dirty="0">
                <a:latin typeface="Calibri" panose="020F0502020204030204" pitchFamily="34" charset="0"/>
                <a:cs typeface="Calibri" panose="020F0502020204030204" pitchFamily="34" charset="0"/>
              </a:rPr>
              <a:t>Great Lakes Shake, Red Bull 2+1, Maggi Noodles </a:t>
            </a:r>
            <a:r>
              <a:rPr lang="en-US" sz="1400" dirty="0" err="1">
                <a:latin typeface="Calibri" panose="020F0502020204030204" pitchFamily="34" charset="0"/>
                <a:cs typeface="Calibri" panose="020F0502020204030204" pitchFamily="34" charset="0"/>
              </a:rPr>
              <a:t>Arrabiata</a:t>
            </a:r>
            <a:endParaRPr lang="en-US" sz="1400" dirty="0">
              <a:latin typeface="Calibri" panose="020F0502020204030204" pitchFamily="34" charset="0"/>
              <a:cs typeface="Calibri" panose="020F0502020204030204" pitchFamily="34" charset="0"/>
            </a:endParaRPr>
          </a:p>
        </p:txBody>
      </p:sp>
      <p:graphicFrame>
        <p:nvGraphicFramePr>
          <p:cNvPr id="6" name="Object 5">
            <a:extLst>
              <a:ext uri="{FF2B5EF4-FFF2-40B4-BE49-F238E27FC236}">
                <a16:creationId xmlns:a16="http://schemas.microsoft.com/office/drawing/2014/main" id="{8C4F3674-3F07-D244-7D5B-B6DE55CED826}"/>
              </a:ext>
            </a:extLst>
          </p:cNvPr>
          <p:cNvGraphicFramePr>
            <a:graphicFrameLocks noChangeAspect="1"/>
          </p:cNvGraphicFramePr>
          <p:nvPr>
            <p:extLst>
              <p:ext uri="{D42A27DB-BD31-4B8C-83A1-F6EECF244321}">
                <p14:modId xmlns:p14="http://schemas.microsoft.com/office/powerpoint/2010/main" val="2854286346"/>
              </p:ext>
            </p:extLst>
          </p:nvPr>
        </p:nvGraphicFramePr>
        <p:xfrm>
          <a:off x="583097" y="1448562"/>
          <a:ext cx="9830904" cy="622808"/>
        </p:xfrm>
        <a:graphic>
          <a:graphicData uri="http://schemas.openxmlformats.org/presentationml/2006/ole">
            <mc:AlternateContent xmlns:mc="http://schemas.openxmlformats.org/markup-compatibility/2006">
              <mc:Choice xmlns:v="urn:schemas-microsoft-com:vml" Requires="v">
                <p:oleObj name="Worksheet" r:id="rId3" imgW="11877730" imgH="752606" progId="Excel.Sheet.12">
                  <p:embed/>
                </p:oleObj>
              </mc:Choice>
              <mc:Fallback>
                <p:oleObj name="Worksheet" r:id="rId3" imgW="11877730" imgH="752606" progId="Excel.Sheet.12">
                  <p:embed/>
                  <p:pic>
                    <p:nvPicPr>
                      <p:cNvPr id="6" name="Object 5">
                        <a:extLst>
                          <a:ext uri="{FF2B5EF4-FFF2-40B4-BE49-F238E27FC236}">
                            <a16:creationId xmlns:a16="http://schemas.microsoft.com/office/drawing/2014/main" id="{8C4F3674-3F07-D244-7D5B-B6DE55CED826}"/>
                          </a:ext>
                        </a:extLst>
                      </p:cNvPr>
                      <p:cNvPicPr/>
                      <p:nvPr/>
                    </p:nvPicPr>
                    <p:blipFill>
                      <a:blip r:embed="rId4"/>
                      <a:stretch>
                        <a:fillRect/>
                      </a:stretch>
                    </p:blipFill>
                    <p:spPr>
                      <a:xfrm>
                        <a:off x="583097" y="1448562"/>
                        <a:ext cx="9830904" cy="622808"/>
                      </a:xfrm>
                      <a:prstGeom prst="rect">
                        <a:avLst/>
                      </a:prstGeom>
                    </p:spPr>
                  </p:pic>
                </p:oleObj>
              </mc:Fallback>
            </mc:AlternateContent>
          </a:graphicData>
        </a:graphic>
      </p:graphicFrame>
    </p:spTree>
    <p:extLst>
      <p:ext uri="{BB962C8B-B14F-4D97-AF65-F5344CB8AC3E}">
        <p14:creationId xmlns:p14="http://schemas.microsoft.com/office/powerpoint/2010/main" val="354231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02F659-6A9A-31EA-6FCB-9382AC4F83EB}"/>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3" name="Straight Connector 2">
            <a:extLst>
              <a:ext uri="{FF2B5EF4-FFF2-40B4-BE49-F238E27FC236}">
                <a16:creationId xmlns:a16="http://schemas.microsoft.com/office/drawing/2014/main" id="{C2FCDDDA-059F-D944-9CAB-63EC13B55ABE}"/>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7EB8DAF-3A56-8090-32DD-F1DB8AB37BA0}"/>
              </a:ext>
            </a:extLst>
          </p:cNvPr>
          <p:cNvSpPr txBox="1"/>
          <p:nvPr/>
        </p:nvSpPr>
        <p:spPr>
          <a:xfrm>
            <a:off x="861391" y="695983"/>
            <a:ext cx="9183757" cy="477054"/>
          </a:xfrm>
          <a:prstGeom prst="rect">
            <a:avLst/>
          </a:prstGeom>
          <a:noFill/>
        </p:spPr>
        <p:txBody>
          <a:bodyPr wrap="square" rtlCol="0">
            <a:spAutoFit/>
          </a:bodyPr>
          <a:lstStyle/>
          <a:p>
            <a:r>
              <a:rPr lang="en-US" sz="2500" dirty="0">
                <a:solidFill>
                  <a:schemeClr val="accent1">
                    <a:lumMod val="75000"/>
                  </a:schemeClr>
                </a:solidFill>
              </a:rPr>
              <a:t>Recommendations</a:t>
            </a:r>
            <a:endParaRPr lang="en-IN" sz="2500" dirty="0">
              <a:solidFill>
                <a:schemeClr val="accent1">
                  <a:lumMod val="75000"/>
                </a:schemeClr>
              </a:solidFill>
            </a:endParaRPr>
          </a:p>
        </p:txBody>
      </p:sp>
      <p:sp>
        <p:nvSpPr>
          <p:cNvPr id="5" name="TextBox 4">
            <a:extLst>
              <a:ext uri="{FF2B5EF4-FFF2-40B4-BE49-F238E27FC236}">
                <a16:creationId xmlns:a16="http://schemas.microsoft.com/office/drawing/2014/main" id="{152ADB6C-3B54-95A8-1CB3-9A7298DFDED1}"/>
              </a:ext>
            </a:extLst>
          </p:cNvPr>
          <p:cNvSpPr txBox="1"/>
          <p:nvPr/>
        </p:nvSpPr>
        <p:spPr>
          <a:xfrm>
            <a:off x="861391" y="1503902"/>
            <a:ext cx="9089916" cy="4204356"/>
          </a:xfrm>
          <a:prstGeom prst="rect">
            <a:avLst/>
          </a:prstGeom>
          <a:noFill/>
        </p:spPr>
        <p:txBody>
          <a:bodyPr wrap="square" rtlCol="0">
            <a:spAutoFit/>
          </a:bodyPr>
          <a:lstStyle/>
          <a:p>
            <a:pPr marL="342900" indent="-342900">
              <a:lnSpc>
                <a:spcPct val="150000"/>
              </a:lnSpc>
              <a:buFont typeface="+mj-lt"/>
              <a:buAutoNum type="arabicPeriod"/>
            </a:pPr>
            <a:r>
              <a:rPr lang="en-US" dirty="0">
                <a:latin typeface="Calibri" panose="020F0502020204030204" pitchFamily="34" charset="0"/>
                <a:cs typeface="Calibri" panose="020F0502020204030204" pitchFamily="34" charset="0"/>
              </a:rPr>
              <a:t>Great Lakes Shake appears to be popular beverage and can be put in combo with other food items</a:t>
            </a:r>
          </a:p>
          <a:p>
            <a:pPr marL="342900" indent="-342900">
              <a:lnSpc>
                <a:spcPct val="150000"/>
              </a:lnSpc>
              <a:buFont typeface="+mj-lt"/>
              <a:buAutoNum type="arabicPeriod"/>
            </a:pPr>
            <a:r>
              <a:rPr lang="en-US" dirty="0">
                <a:latin typeface="Calibri" panose="020F0502020204030204" pitchFamily="34" charset="0"/>
                <a:cs typeface="Calibri" panose="020F0502020204030204" pitchFamily="34" charset="0"/>
              </a:rPr>
              <a:t>B.M.T. Panini &amp; Red Bull appears to be popular combination and the restaurant should offer interesting combo/discount deals</a:t>
            </a:r>
          </a:p>
          <a:p>
            <a:pPr marL="342900" indent="-342900">
              <a:lnSpc>
                <a:spcPct val="150000"/>
              </a:lnSpc>
              <a:buFont typeface="+mj-lt"/>
              <a:buAutoNum type="arabicPeriod"/>
            </a:pPr>
            <a:r>
              <a:rPr lang="en-US" dirty="0">
                <a:latin typeface="Calibri" panose="020F0502020204030204" pitchFamily="34" charset="0"/>
                <a:cs typeface="Calibri" panose="020F0502020204030204" pitchFamily="34" charset="0"/>
              </a:rPr>
              <a:t>Sambuca and Qua Mineral Water can be combined as combo offer</a:t>
            </a:r>
          </a:p>
          <a:p>
            <a:pPr marL="342900" indent="-342900">
              <a:lnSpc>
                <a:spcPct val="150000"/>
              </a:lnSpc>
              <a:buFont typeface="+mj-lt"/>
              <a:buAutoNum type="arabicPeriod"/>
            </a:pPr>
            <a:r>
              <a:rPr lang="en-US" dirty="0">
                <a:latin typeface="Calibri" panose="020F0502020204030204" pitchFamily="34" charset="0"/>
                <a:cs typeface="Calibri" panose="020F0502020204030204" pitchFamily="34" charset="0"/>
              </a:rPr>
              <a:t>Offer buy 3 get 1 free for Red Bull</a:t>
            </a:r>
          </a:p>
          <a:p>
            <a:pPr marL="342900" indent="-342900">
              <a:lnSpc>
                <a:spcPct val="150000"/>
              </a:lnSpc>
              <a:buFont typeface="+mj-lt"/>
              <a:buAutoNum type="arabicPeriod"/>
            </a:pPr>
            <a:r>
              <a:rPr lang="en-US" dirty="0">
                <a:latin typeface="Calibri" panose="020F0502020204030204" pitchFamily="34" charset="0"/>
                <a:cs typeface="Calibri" panose="020F0502020204030204" pitchFamily="34" charset="0"/>
              </a:rPr>
              <a:t>Introduce Happy Hours in the morning session, where all the food and beverages items are at certain discounted rate with intension to increase the foot-fall</a:t>
            </a:r>
          </a:p>
          <a:p>
            <a:pPr marL="342900" indent="-342900">
              <a:lnSpc>
                <a:spcPct val="150000"/>
              </a:lnSpc>
              <a:buFont typeface="+mj-lt"/>
              <a:buAutoNum type="arabicPeriod"/>
            </a:pPr>
            <a:r>
              <a:rPr lang="en-US" dirty="0">
                <a:latin typeface="Calibri" panose="020F0502020204030204" pitchFamily="34" charset="0"/>
                <a:cs typeface="Calibri" panose="020F0502020204030204" pitchFamily="34" charset="0"/>
              </a:rPr>
              <a:t>Explore the possibility to have dedicated themes on Weekdays, for example: Ladies only Wednesdays, Karaoke Thursdays, etc. with intension to increase the foot-fall on weekdays</a:t>
            </a:r>
          </a:p>
        </p:txBody>
      </p:sp>
    </p:spTree>
    <p:extLst>
      <p:ext uri="{BB962C8B-B14F-4D97-AF65-F5344CB8AC3E}">
        <p14:creationId xmlns:p14="http://schemas.microsoft.com/office/powerpoint/2010/main" val="246474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706AA2-0AD1-5141-A92F-97D59723CDB6}"/>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3" name="Straight Connector 2">
            <a:extLst>
              <a:ext uri="{FF2B5EF4-FFF2-40B4-BE49-F238E27FC236}">
                <a16:creationId xmlns:a16="http://schemas.microsoft.com/office/drawing/2014/main" id="{42422640-E336-6E2D-6F74-0421A104C45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999D7F-9E05-3A13-76FC-AA8DA4C796D9}"/>
              </a:ext>
            </a:extLst>
          </p:cNvPr>
          <p:cNvSpPr txBox="1"/>
          <p:nvPr/>
        </p:nvSpPr>
        <p:spPr>
          <a:xfrm>
            <a:off x="3897795" y="2905780"/>
            <a:ext cx="4396409" cy="523220"/>
          </a:xfrm>
          <a:prstGeom prst="rect">
            <a:avLst/>
          </a:prstGeom>
          <a:noFill/>
        </p:spPr>
        <p:txBody>
          <a:bodyPr wrap="square" rtlCol="0">
            <a:spAutoFit/>
          </a:bodyPr>
          <a:lstStyle/>
          <a:p>
            <a:r>
              <a:rPr lang="en-US" sz="2800" dirty="0">
                <a:solidFill>
                  <a:schemeClr val="accent1">
                    <a:lumMod val="75000"/>
                  </a:schemeClr>
                </a:solidFill>
              </a:rPr>
              <a:t>Thank You</a:t>
            </a:r>
            <a:endParaRPr lang="en-IN" sz="2800" dirty="0">
              <a:solidFill>
                <a:schemeClr val="accent1">
                  <a:lumMod val="75000"/>
                </a:schemeClr>
              </a:solidFill>
            </a:endParaRPr>
          </a:p>
        </p:txBody>
      </p:sp>
    </p:spTree>
    <p:extLst>
      <p:ext uri="{BB962C8B-B14F-4D97-AF65-F5344CB8AC3E}">
        <p14:creationId xmlns:p14="http://schemas.microsoft.com/office/powerpoint/2010/main" val="299032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4B8D75-EDEE-4888-B3AA-C410DD1B0F42}"/>
              </a:ext>
            </a:extLst>
          </p:cNvPr>
          <p:cNvPicPr>
            <a:picLocks noChangeAspect="1"/>
          </p:cNvPicPr>
          <p:nvPr/>
        </p:nvPicPr>
        <p:blipFill>
          <a:blip r:embed="rId3"/>
          <a:stretch>
            <a:fillRect/>
          </a:stretch>
        </p:blipFill>
        <p:spPr>
          <a:xfrm>
            <a:off x="208353" y="-304800"/>
            <a:ext cx="3121158" cy="1524003"/>
          </a:xfrm>
          <a:prstGeom prst="rect">
            <a:avLst/>
          </a:prstGeom>
        </p:spPr>
      </p:pic>
      <p:cxnSp>
        <p:nvCxnSpPr>
          <p:cNvPr id="4" name="Straight Connector 3">
            <a:extLst>
              <a:ext uri="{FF2B5EF4-FFF2-40B4-BE49-F238E27FC236}">
                <a16:creationId xmlns:a16="http://schemas.microsoft.com/office/drawing/2014/main" id="{C9AF46D7-F415-49AC-9E88-3B9A6F7E05C0}"/>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C91DB48-A292-6192-361E-25CA6E2FB245}"/>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Problem Statement</a:t>
            </a:r>
          </a:p>
        </p:txBody>
      </p:sp>
      <p:sp>
        <p:nvSpPr>
          <p:cNvPr id="7" name="TextBox 6">
            <a:extLst>
              <a:ext uri="{FF2B5EF4-FFF2-40B4-BE49-F238E27FC236}">
                <a16:creationId xmlns:a16="http://schemas.microsoft.com/office/drawing/2014/main" id="{BA640CAB-62F3-2295-A334-44E10CA9FC11}"/>
              </a:ext>
            </a:extLst>
          </p:cNvPr>
          <p:cNvSpPr txBox="1"/>
          <p:nvPr/>
        </p:nvSpPr>
        <p:spPr>
          <a:xfrm>
            <a:off x="861391" y="1338469"/>
            <a:ext cx="8883971" cy="4893647"/>
          </a:xfrm>
          <a:prstGeom prst="rect">
            <a:avLst/>
          </a:prstGeom>
          <a:noFill/>
        </p:spPr>
        <p:txBody>
          <a:bodyPr wrap="square" rtlCol="0">
            <a:spAutoFit/>
          </a:bodyPr>
          <a:lstStyle/>
          <a:p>
            <a:r>
              <a:rPr lang="en-GB" sz="1400" dirty="0">
                <a:latin typeface="Calibri" panose="020F0502020204030204" pitchFamily="34" charset="0"/>
                <a:cs typeface="Calibri" panose="020F0502020204030204" pitchFamily="34" charset="0"/>
              </a:rPr>
              <a:t>The data set provided to you is the data set of a Café Chain for one of its restaurants. Do a thorough analysis of the data and come up with the following analysis.</a:t>
            </a:r>
          </a:p>
          <a:p>
            <a:r>
              <a:rPr lang="en-GB" sz="1400" dirty="0">
                <a:latin typeface="Calibri" panose="020F0502020204030204" pitchFamily="34" charset="0"/>
                <a:cs typeface="Calibri" panose="020F0502020204030204" pitchFamily="34" charset="0"/>
              </a:rPr>
              <a:t>The owner of the restaurant wants you to use this data to come up with a set of recommendations that can help his Café Chain increase its revenues. He is able to provide you with a data set for POS (point of sale data) for one of his chains.</a:t>
            </a:r>
          </a:p>
          <a:p>
            <a:endParaRPr lang="en-GB" sz="1600" dirty="0"/>
          </a:p>
          <a:p>
            <a:r>
              <a:rPr lang="en-IN" sz="1200" b="1" dirty="0">
                <a:latin typeface="Calibri" panose="020F0502020204030204" pitchFamily="34" charset="0"/>
                <a:cs typeface="Calibri" panose="020F0502020204030204" pitchFamily="34" charset="0"/>
              </a:rPr>
              <a:t>Exploratory Analysis</a:t>
            </a:r>
            <a:endParaRPr lang="en-GB" sz="12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Exploratory Analysis of data &amp; an executive summary (in PPT) of your top findings, supported by graphs</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What kind of trends do you notice in terms of consumer behaviour over different times of the day and different days of the week? Can you give concrete recommendations based on the same?</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Are there certain menu items that can be taken off the menu?</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Are there trends across months that you are able to notice?</a:t>
            </a:r>
          </a:p>
          <a:p>
            <a:endParaRPr lang="en-GB" sz="1200" dirty="0">
              <a:latin typeface="Calibri" panose="020F0502020204030204" pitchFamily="34" charset="0"/>
              <a:cs typeface="Calibri" panose="020F0502020204030204" pitchFamily="34" charset="0"/>
            </a:endParaRPr>
          </a:p>
          <a:p>
            <a:r>
              <a:rPr lang="en-GB" sz="1200" b="1" dirty="0">
                <a:latin typeface="Calibri" panose="020F0502020204030204" pitchFamily="34" charset="0"/>
                <a:cs typeface="Calibri" panose="020F0502020204030204" pitchFamily="34" charset="0"/>
              </a:rPr>
              <a:t>Menu Analysis</a:t>
            </a:r>
          </a:p>
          <a:p>
            <a:r>
              <a:rPr lang="en-GB" sz="1200" dirty="0">
                <a:latin typeface="Calibri" panose="020F0502020204030204" pitchFamily="34" charset="0"/>
                <a:cs typeface="Calibri" panose="020F0502020204030204" pitchFamily="34" charset="0"/>
              </a:rPr>
              <a:t>Identify the most popular combos that can be suggested to the restaurant chain after a thorough analysis of the most commonly occurring sets of menu items in the customer orders. The restaurant doesn’t have any combo meals. Can you suggest the best combo meals?</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Use of Market Basket Analysis (Association Rules)</a:t>
            </a:r>
          </a:p>
          <a:p>
            <a:pPr marL="742950" lvl="1" indent="-285750">
              <a:buFont typeface="Wingdings" panose="05000000000000000000" pitchFamily="2" charset="2"/>
              <a:buChar char="Ø"/>
            </a:pPr>
            <a:r>
              <a:rPr lang="en-GB" sz="1200" dirty="0">
                <a:latin typeface="Calibri" panose="020F0502020204030204" pitchFamily="34" charset="0"/>
                <a:cs typeface="Calibri" panose="020F0502020204030204" pitchFamily="34" charset="0"/>
              </a:rPr>
              <a:t>Write Something about the association rule and its relevance in this case</a:t>
            </a:r>
          </a:p>
          <a:p>
            <a:pPr marL="742950" lvl="1" indent="-285750">
              <a:buFont typeface="Wingdings" panose="05000000000000000000" pitchFamily="2" charset="2"/>
              <a:buChar char="Ø"/>
            </a:pPr>
            <a:r>
              <a:rPr lang="en-GB" sz="1200" dirty="0">
                <a:latin typeface="Calibri" panose="020F0502020204030204" pitchFamily="34" charset="0"/>
                <a:cs typeface="Calibri" panose="020F0502020204030204" pitchFamily="34" charset="0"/>
              </a:rPr>
              <a:t>Add KNIME workflow Image or Python package used</a:t>
            </a:r>
          </a:p>
          <a:p>
            <a:pPr marL="742950" lvl="1" indent="-285750">
              <a:buFont typeface="Wingdings" panose="05000000000000000000" pitchFamily="2" charset="2"/>
              <a:buChar char="Ø"/>
            </a:pPr>
            <a:r>
              <a:rPr lang="en-GB" sz="1200" dirty="0">
                <a:latin typeface="Calibri" panose="020F0502020204030204" pitchFamily="34" charset="0"/>
                <a:cs typeface="Calibri" panose="020F0502020204030204" pitchFamily="34" charset="0"/>
              </a:rPr>
              <a:t>Write about threshold values of Support and Confidence</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Associations Identified</a:t>
            </a:r>
          </a:p>
          <a:p>
            <a:pPr marL="742950" lvl="1" indent="-285750">
              <a:buFont typeface="Wingdings" panose="05000000000000000000" pitchFamily="2" charset="2"/>
              <a:buChar char="Ø"/>
            </a:pPr>
            <a:r>
              <a:rPr lang="en-GB" sz="1200" dirty="0">
                <a:latin typeface="Calibri" panose="020F0502020204030204" pitchFamily="34" charset="0"/>
                <a:cs typeface="Calibri" panose="020F0502020204030204" pitchFamily="34" charset="0"/>
              </a:rPr>
              <a:t>Put the associations in a tabular manner</a:t>
            </a:r>
          </a:p>
          <a:p>
            <a:pPr marL="742950" lvl="1" indent="-285750">
              <a:buFont typeface="Wingdings" panose="05000000000000000000" pitchFamily="2" charset="2"/>
              <a:buChar char="Ø"/>
            </a:pPr>
            <a:r>
              <a:rPr lang="en-GB" sz="1200" dirty="0">
                <a:latin typeface="Calibri" panose="020F0502020204030204" pitchFamily="34" charset="0"/>
                <a:cs typeface="Calibri" panose="020F0502020204030204" pitchFamily="34" charset="0"/>
              </a:rPr>
              <a:t>Explain about support, confidence, &amp; lift values that are calculated</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The suggestion of Possible Combos with Lucrative Offers</a:t>
            </a:r>
          </a:p>
          <a:p>
            <a:pPr marL="742950" lvl="1" indent="-285750">
              <a:buFont typeface="Wingdings" panose="05000000000000000000" pitchFamily="2" charset="2"/>
              <a:buChar char="Ø"/>
            </a:pPr>
            <a:r>
              <a:rPr lang="en-GB" sz="1200" dirty="0">
                <a:latin typeface="Calibri" panose="020F0502020204030204" pitchFamily="34" charset="0"/>
                <a:cs typeface="Calibri" panose="020F0502020204030204" pitchFamily="34" charset="0"/>
              </a:rPr>
              <a:t>Write recommendations</a:t>
            </a:r>
          </a:p>
          <a:p>
            <a:pPr marL="742950" lvl="1" indent="-285750">
              <a:buFont typeface="Wingdings" panose="05000000000000000000" pitchFamily="2" charset="2"/>
              <a:buChar char="Ø"/>
            </a:pPr>
            <a:r>
              <a:rPr lang="en-GB" sz="1200" dirty="0">
                <a:latin typeface="Calibri" panose="020F0502020204030204" pitchFamily="34" charset="0"/>
                <a:cs typeface="Calibri" panose="020F0502020204030204" pitchFamily="34" charset="0"/>
              </a:rPr>
              <a:t>Make discount offers or combos ( or buy two get one free) based on the associations and your experience</a:t>
            </a:r>
            <a:endParaRPr lang="en-IN" sz="12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42488229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706AA2-0AD1-5141-A92F-97D59723CDB6}"/>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3" name="Straight Connector 2">
            <a:extLst>
              <a:ext uri="{FF2B5EF4-FFF2-40B4-BE49-F238E27FC236}">
                <a16:creationId xmlns:a16="http://schemas.microsoft.com/office/drawing/2014/main" id="{42422640-E336-6E2D-6F74-0421A104C45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999D7F-9E05-3A13-76FC-AA8DA4C796D9}"/>
              </a:ext>
            </a:extLst>
          </p:cNvPr>
          <p:cNvSpPr txBox="1"/>
          <p:nvPr/>
        </p:nvSpPr>
        <p:spPr>
          <a:xfrm>
            <a:off x="3897795" y="2905780"/>
            <a:ext cx="4396409" cy="523220"/>
          </a:xfrm>
          <a:prstGeom prst="rect">
            <a:avLst/>
          </a:prstGeom>
          <a:noFill/>
        </p:spPr>
        <p:txBody>
          <a:bodyPr wrap="square" rtlCol="0">
            <a:spAutoFit/>
          </a:bodyPr>
          <a:lstStyle/>
          <a:p>
            <a:r>
              <a:rPr lang="en-US" sz="2800" dirty="0">
                <a:solidFill>
                  <a:schemeClr val="accent1">
                    <a:lumMod val="75000"/>
                  </a:schemeClr>
                </a:solidFill>
              </a:rPr>
              <a:t>Exploratory Data Analysis</a:t>
            </a:r>
            <a:endParaRPr lang="en-IN" sz="2800" dirty="0">
              <a:solidFill>
                <a:schemeClr val="accent1">
                  <a:lumMod val="75000"/>
                </a:schemeClr>
              </a:solidFill>
            </a:endParaRPr>
          </a:p>
        </p:txBody>
      </p:sp>
    </p:spTree>
    <p:extLst>
      <p:ext uri="{BB962C8B-B14F-4D97-AF65-F5344CB8AC3E}">
        <p14:creationId xmlns:p14="http://schemas.microsoft.com/office/powerpoint/2010/main" val="27938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23DC61-37FB-CABD-B8D6-9F8C8FC2BF34}"/>
              </a:ext>
            </a:extLst>
          </p:cNvPr>
          <p:cNvPicPr>
            <a:picLocks noChangeAspect="1"/>
          </p:cNvPicPr>
          <p:nvPr/>
        </p:nvPicPr>
        <p:blipFill>
          <a:blip r:embed="rId2"/>
          <a:stretch>
            <a:fillRect/>
          </a:stretch>
        </p:blipFill>
        <p:spPr>
          <a:xfrm>
            <a:off x="208353" y="-304800"/>
            <a:ext cx="3121158" cy="1524003"/>
          </a:xfrm>
          <a:prstGeom prst="rect">
            <a:avLst/>
          </a:prstGeom>
        </p:spPr>
      </p:pic>
      <p:cxnSp>
        <p:nvCxnSpPr>
          <p:cNvPr id="3" name="Straight Connector 2">
            <a:extLst>
              <a:ext uri="{FF2B5EF4-FFF2-40B4-BE49-F238E27FC236}">
                <a16:creationId xmlns:a16="http://schemas.microsoft.com/office/drawing/2014/main" id="{F4B8F112-74D3-F8B2-59B8-39C47573197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7CD602-441C-4D25-D0D1-539B1B898B3F}"/>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About Data</a:t>
            </a:r>
          </a:p>
        </p:txBody>
      </p:sp>
      <p:sp>
        <p:nvSpPr>
          <p:cNvPr id="5" name="TextBox 4">
            <a:extLst>
              <a:ext uri="{FF2B5EF4-FFF2-40B4-BE49-F238E27FC236}">
                <a16:creationId xmlns:a16="http://schemas.microsoft.com/office/drawing/2014/main" id="{BDF77159-60F3-8827-B0AA-4FF6048077FB}"/>
              </a:ext>
            </a:extLst>
          </p:cNvPr>
          <p:cNvSpPr txBox="1"/>
          <p:nvPr/>
        </p:nvSpPr>
        <p:spPr>
          <a:xfrm>
            <a:off x="861392" y="1338469"/>
            <a:ext cx="8673134"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There are 145830 records and 10 columns in the provided data</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There are no NULLs/blank fields in the data</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There are 680 records with 634 unique bill numbers that are duplicate. Post clean up we were left with 145150 non duplicate records</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There are 69982 unique bill numbers in the data</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data is exactly for 365 days i.e. 1 year starting April 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2010 and ending on March 31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2011</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There are 580 unique items on the menu spread across 9 categories</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382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95BC3-18AD-0DD9-21B2-02CE1F149695}"/>
              </a:ext>
            </a:extLst>
          </p:cNvPr>
          <p:cNvPicPr>
            <a:picLocks noChangeAspect="1"/>
          </p:cNvPicPr>
          <p:nvPr/>
        </p:nvPicPr>
        <p:blipFill>
          <a:blip r:embed="rId2"/>
          <a:stretch>
            <a:fillRect/>
          </a:stretch>
        </p:blipFill>
        <p:spPr>
          <a:xfrm>
            <a:off x="208353" y="-304800"/>
            <a:ext cx="3121158" cy="1524003"/>
          </a:xfrm>
          <a:prstGeom prst="rect">
            <a:avLst/>
          </a:prstGeom>
        </p:spPr>
      </p:pic>
      <p:sp>
        <p:nvSpPr>
          <p:cNvPr id="3" name="TextBox 2">
            <a:extLst>
              <a:ext uri="{FF2B5EF4-FFF2-40B4-BE49-F238E27FC236}">
                <a16:creationId xmlns:a16="http://schemas.microsoft.com/office/drawing/2014/main" id="{B53DCBAC-EF6F-3033-2CA1-F6F83DDDBB99}"/>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Sales trend by month</a:t>
            </a:r>
          </a:p>
        </p:txBody>
      </p:sp>
      <p:pic>
        <p:nvPicPr>
          <p:cNvPr id="6" name="Picture 5">
            <a:extLst>
              <a:ext uri="{FF2B5EF4-FFF2-40B4-BE49-F238E27FC236}">
                <a16:creationId xmlns:a16="http://schemas.microsoft.com/office/drawing/2014/main" id="{2D8D6A0E-22DB-84A4-0B27-690045CBDACF}"/>
              </a:ext>
            </a:extLst>
          </p:cNvPr>
          <p:cNvPicPr>
            <a:picLocks noChangeAspect="1"/>
          </p:cNvPicPr>
          <p:nvPr/>
        </p:nvPicPr>
        <p:blipFill>
          <a:blip r:embed="rId3"/>
          <a:stretch>
            <a:fillRect/>
          </a:stretch>
        </p:blipFill>
        <p:spPr>
          <a:xfrm>
            <a:off x="542925" y="2675188"/>
            <a:ext cx="9820275" cy="4097399"/>
          </a:xfrm>
          <a:prstGeom prst="rect">
            <a:avLst/>
          </a:prstGeom>
        </p:spPr>
      </p:pic>
      <p:cxnSp>
        <p:nvCxnSpPr>
          <p:cNvPr id="7" name="Straight Connector 6">
            <a:extLst>
              <a:ext uri="{FF2B5EF4-FFF2-40B4-BE49-F238E27FC236}">
                <a16:creationId xmlns:a16="http://schemas.microsoft.com/office/drawing/2014/main" id="{AF1A028C-2521-4FC9-5B7A-645757CB961C}"/>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CBF553-4ABD-0F1C-B17E-9EA00C1915C3}"/>
              </a:ext>
            </a:extLst>
          </p:cNvPr>
          <p:cNvSpPr txBox="1"/>
          <p:nvPr/>
        </p:nvSpPr>
        <p:spPr>
          <a:xfrm>
            <a:off x="861391" y="1338469"/>
            <a:ext cx="8673134" cy="1162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December had the maximum sales in monetary terms which aligns vacation/holiday seasons</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There is a slight dip in the sales for month of June, but overall there is a month over month up-trend in sales through the year</a:t>
            </a:r>
            <a:endParaRPr lang="en-IN" sz="1600" dirty="0">
              <a:latin typeface="Calibri" panose="020F0502020204030204" pitchFamily="34" charset="0"/>
              <a:cs typeface="Calibri" panose="020F0502020204030204" pitchFamily="34" charset="0"/>
            </a:endParaRPr>
          </a:p>
        </p:txBody>
      </p:sp>
      <p:sp>
        <p:nvSpPr>
          <p:cNvPr id="9" name="Speech Bubble: Rectangle with Corners Rounded 8">
            <a:extLst>
              <a:ext uri="{FF2B5EF4-FFF2-40B4-BE49-F238E27FC236}">
                <a16:creationId xmlns:a16="http://schemas.microsoft.com/office/drawing/2014/main" id="{8B40B6F5-A34B-4FF4-A5DE-22C7D322319F}"/>
              </a:ext>
            </a:extLst>
          </p:cNvPr>
          <p:cNvSpPr/>
          <p:nvPr/>
        </p:nvSpPr>
        <p:spPr>
          <a:xfrm>
            <a:off x="2200275" y="3259325"/>
            <a:ext cx="990600" cy="264925"/>
          </a:xfrm>
          <a:prstGeom prst="wedgeRoundRectCallout">
            <a:avLst>
              <a:gd name="adj1" fmla="val 21888"/>
              <a:gd name="adj2" fmla="val 22261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Least sales</a:t>
            </a:r>
            <a:endParaRPr lang="en-IN" sz="1100" dirty="0"/>
          </a:p>
        </p:txBody>
      </p:sp>
      <p:sp>
        <p:nvSpPr>
          <p:cNvPr id="10" name="Speech Bubble: Rectangle with Corners Rounded 9">
            <a:extLst>
              <a:ext uri="{FF2B5EF4-FFF2-40B4-BE49-F238E27FC236}">
                <a16:creationId xmlns:a16="http://schemas.microsoft.com/office/drawing/2014/main" id="{48BEC952-922C-4279-DA89-90CF51A56FB4}"/>
              </a:ext>
            </a:extLst>
          </p:cNvPr>
          <p:cNvSpPr/>
          <p:nvPr/>
        </p:nvSpPr>
        <p:spPr>
          <a:xfrm>
            <a:off x="7991475" y="2400300"/>
            <a:ext cx="895350" cy="265363"/>
          </a:xfrm>
          <a:prstGeom prst="wedgeRoundRectCallout">
            <a:avLst>
              <a:gd name="adj1" fmla="val -60935"/>
              <a:gd name="adj2" fmla="val 150619"/>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Most sales</a:t>
            </a:r>
            <a:endParaRPr lang="en-IN" sz="1100" dirty="0"/>
          </a:p>
        </p:txBody>
      </p:sp>
      <p:cxnSp>
        <p:nvCxnSpPr>
          <p:cNvPr id="12" name="Straight Connector 11">
            <a:extLst>
              <a:ext uri="{FF2B5EF4-FFF2-40B4-BE49-F238E27FC236}">
                <a16:creationId xmlns:a16="http://schemas.microsoft.com/office/drawing/2014/main" id="{5ABD79E2-BF36-293C-340C-9DEABDBD9BD8}"/>
              </a:ext>
            </a:extLst>
          </p:cNvPr>
          <p:cNvCxnSpPr>
            <a:cxnSpLocks/>
          </p:cNvCxnSpPr>
          <p:nvPr/>
        </p:nvCxnSpPr>
        <p:spPr>
          <a:xfrm flipV="1">
            <a:off x="1343025" y="3727493"/>
            <a:ext cx="8610600" cy="38089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0097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10EE4-B69E-C268-E83B-EEE65691F2E2}"/>
              </a:ext>
            </a:extLst>
          </p:cNvPr>
          <p:cNvPicPr>
            <a:picLocks noChangeAspect="1"/>
          </p:cNvPicPr>
          <p:nvPr/>
        </p:nvPicPr>
        <p:blipFill>
          <a:blip r:embed="rId2"/>
          <a:stretch>
            <a:fillRect/>
          </a:stretch>
        </p:blipFill>
        <p:spPr>
          <a:xfrm>
            <a:off x="518984" y="2605721"/>
            <a:ext cx="9546336" cy="3998350"/>
          </a:xfrm>
          <a:prstGeom prst="rect">
            <a:avLst/>
          </a:prstGeom>
        </p:spPr>
      </p:pic>
      <p:pic>
        <p:nvPicPr>
          <p:cNvPr id="4" name="Picture 3">
            <a:extLst>
              <a:ext uri="{FF2B5EF4-FFF2-40B4-BE49-F238E27FC236}">
                <a16:creationId xmlns:a16="http://schemas.microsoft.com/office/drawing/2014/main" id="{C12E9C33-6772-C19D-E5ED-8ECC3CD5A5A0}"/>
              </a:ext>
            </a:extLst>
          </p:cNvPr>
          <p:cNvPicPr>
            <a:picLocks noChangeAspect="1"/>
          </p:cNvPicPr>
          <p:nvPr/>
        </p:nvPicPr>
        <p:blipFill>
          <a:blip r:embed="rId3"/>
          <a:stretch>
            <a:fillRect/>
          </a:stretch>
        </p:blipFill>
        <p:spPr>
          <a:xfrm>
            <a:off x="208353" y="-304800"/>
            <a:ext cx="3121158" cy="1524003"/>
          </a:xfrm>
          <a:prstGeom prst="rect">
            <a:avLst/>
          </a:prstGeom>
        </p:spPr>
      </p:pic>
      <p:sp>
        <p:nvSpPr>
          <p:cNvPr id="5" name="TextBox 4">
            <a:extLst>
              <a:ext uri="{FF2B5EF4-FFF2-40B4-BE49-F238E27FC236}">
                <a16:creationId xmlns:a16="http://schemas.microsoft.com/office/drawing/2014/main" id="{1D461E84-F87F-1414-DD04-B6EDCBA3DF2A}"/>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Sales trend by quarter </a:t>
            </a:r>
          </a:p>
        </p:txBody>
      </p:sp>
      <p:cxnSp>
        <p:nvCxnSpPr>
          <p:cNvPr id="6" name="Straight Connector 5">
            <a:extLst>
              <a:ext uri="{FF2B5EF4-FFF2-40B4-BE49-F238E27FC236}">
                <a16:creationId xmlns:a16="http://schemas.microsoft.com/office/drawing/2014/main" id="{C65A2F99-1E09-AC54-F977-65C94672C29B}"/>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7919A3-DC03-C8E6-7415-7A6DB572BE6E}"/>
              </a:ext>
            </a:extLst>
          </p:cNvPr>
          <p:cNvSpPr txBox="1"/>
          <p:nvPr/>
        </p:nvSpPr>
        <p:spPr>
          <a:xfrm>
            <a:off x="861391" y="1338469"/>
            <a:ext cx="8673134" cy="1162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There is a consistent </a:t>
            </a:r>
            <a:r>
              <a:rPr lang="en-US" sz="1600" dirty="0" err="1">
                <a:latin typeface="Calibri" panose="020F0502020204030204" pitchFamily="34" charset="0"/>
                <a:cs typeface="Calibri" panose="020F0502020204030204" pitchFamily="34" charset="0"/>
              </a:rPr>
              <a:t>QoQ</a:t>
            </a:r>
            <a:r>
              <a:rPr lang="en-US" sz="1600" dirty="0">
                <a:latin typeface="Calibri" panose="020F0502020204030204" pitchFamily="34" charset="0"/>
                <a:cs typeface="Calibri" panose="020F0502020204030204" pitchFamily="34" charset="0"/>
              </a:rPr>
              <a:t> growth in sales with a very slight dip from Q4 2010 to Q1 2011</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Q4 2010 and Q1 2011 together i.e. the second half of financial year contributed to 53.56% of total annual sales(FY)</a:t>
            </a:r>
          </a:p>
        </p:txBody>
      </p:sp>
    </p:spTree>
    <p:extLst>
      <p:ext uri="{BB962C8B-B14F-4D97-AF65-F5344CB8AC3E}">
        <p14:creationId xmlns:p14="http://schemas.microsoft.com/office/powerpoint/2010/main" val="372854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2E9C33-6772-C19D-E5ED-8ECC3CD5A5A0}"/>
              </a:ext>
            </a:extLst>
          </p:cNvPr>
          <p:cNvPicPr>
            <a:picLocks noChangeAspect="1"/>
          </p:cNvPicPr>
          <p:nvPr/>
        </p:nvPicPr>
        <p:blipFill>
          <a:blip r:embed="rId2"/>
          <a:stretch>
            <a:fillRect/>
          </a:stretch>
        </p:blipFill>
        <p:spPr>
          <a:xfrm>
            <a:off x="208353" y="-304800"/>
            <a:ext cx="3121158" cy="1524003"/>
          </a:xfrm>
          <a:prstGeom prst="rect">
            <a:avLst/>
          </a:prstGeom>
        </p:spPr>
      </p:pic>
      <p:sp>
        <p:nvSpPr>
          <p:cNvPr id="5" name="TextBox 4">
            <a:extLst>
              <a:ext uri="{FF2B5EF4-FFF2-40B4-BE49-F238E27FC236}">
                <a16:creationId xmlns:a16="http://schemas.microsoft.com/office/drawing/2014/main" id="{1D461E84-F87F-1414-DD04-B6EDCBA3DF2A}"/>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Sales trend by days of the week </a:t>
            </a:r>
          </a:p>
        </p:txBody>
      </p:sp>
      <p:cxnSp>
        <p:nvCxnSpPr>
          <p:cNvPr id="6" name="Straight Connector 5">
            <a:extLst>
              <a:ext uri="{FF2B5EF4-FFF2-40B4-BE49-F238E27FC236}">
                <a16:creationId xmlns:a16="http://schemas.microsoft.com/office/drawing/2014/main" id="{C65A2F99-1E09-AC54-F977-65C94672C29B}"/>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7919A3-DC03-C8E6-7415-7A6DB572BE6E}"/>
              </a:ext>
            </a:extLst>
          </p:cNvPr>
          <p:cNvSpPr txBox="1"/>
          <p:nvPr/>
        </p:nvSpPr>
        <p:spPr>
          <a:xfrm>
            <a:off x="861391" y="1338469"/>
            <a:ext cx="8673134" cy="7927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During weekdays, the sales at the restaurant are fairly consistent</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On weekends, including Fridays the sales is much higher than rest of the weekend</a:t>
            </a:r>
          </a:p>
        </p:txBody>
      </p:sp>
      <p:pic>
        <p:nvPicPr>
          <p:cNvPr id="8" name="Picture 7">
            <a:extLst>
              <a:ext uri="{FF2B5EF4-FFF2-40B4-BE49-F238E27FC236}">
                <a16:creationId xmlns:a16="http://schemas.microsoft.com/office/drawing/2014/main" id="{B583960E-2663-543E-7845-AF019E3489D5}"/>
              </a:ext>
            </a:extLst>
          </p:cNvPr>
          <p:cNvPicPr>
            <a:picLocks noChangeAspect="1"/>
          </p:cNvPicPr>
          <p:nvPr/>
        </p:nvPicPr>
        <p:blipFill>
          <a:blip r:embed="rId3"/>
          <a:stretch>
            <a:fillRect/>
          </a:stretch>
        </p:blipFill>
        <p:spPr>
          <a:xfrm>
            <a:off x="583096" y="2410379"/>
            <a:ext cx="9546336" cy="3955944"/>
          </a:xfrm>
          <a:prstGeom prst="rect">
            <a:avLst/>
          </a:prstGeom>
        </p:spPr>
      </p:pic>
    </p:spTree>
    <p:extLst>
      <p:ext uri="{BB962C8B-B14F-4D97-AF65-F5344CB8AC3E}">
        <p14:creationId xmlns:p14="http://schemas.microsoft.com/office/powerpoint/2010/main" val="372714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2E9C33-6772-C19D-E5ED-8ECC3CD5A5A0}"/>
              </a:ext>
            </a:extLst>
          </p:cNvPr>
          <p:cNvPicPr>
            <a:picLocks noChangeAspect="1"/>
          </p:cNvPicPr>
          <p:nvPr/>
        </p:nvPicPr>
        <p:blipFill>
          <a:blip r:embed="rId2"/>
          <a:stretch>
            <a:fillRect/>
          </a:stretch>
        </p:blipFill>
        <p:spPr>
          <a:xfrm>
            <a:off x="208353" y="-304800"/>
            <a:ext cx="3121158" cy="1524003"/>
          </a:xfrm>
          <a:prstGeom prst="rect">
            <a:avLst/>
          </a:prstGeom>
        </p:spPr>
      </p:pic>
      <p:sp>
        <p:nvSpPr>
          <p:cNvPr id="5" name="TextBox 4">
            <a:extLst>
              <a:ext uri="{FF2B5EF4-FFF2-40B4-BE49-F238E27FC236}">
                <a16:creationId xmlns:a16="http://schemas.microsoft.com/office/drawing/2014/main" id="{1D461E84-F87F-1414-DD04-B6EDCBA3DF2A}"/>
              </a:ext>
            </a:extLst>
          </p:cNvPr>
          <p:cNvSpPr txBox="1"/>
          <p:nvPr/>
        </p:nvSpPr>
        <p:spPr>
          <a:xfrm>
            <a:off x="861391" y="695983"/>
            <a:ext cx="9183757" cy="523220"/>
          </a:xfrm>
          <a:prstGeom prst="rect">
            <a:avLst/>
          </a:prstGeom>
          <a:noFill/>
        </p:spPr>
        <p:txBody>
          <a:bodyPr wrap="square" rtlCol="0">
            <a:spAutoFit/>
          </a:bodyPr>
          <a:lstStyle/>
          <a:p>
            <a:r>
              <a:rPr lang="en-IN" sz="2800" dirty="0">
                <a:solidFill>
                  <a:schemeClr val="accent1">
                    <a:lumMod val="75000"/>
                  </a:schemeClr>
                </a:solidFill>
              </a:rPr>
              <a:t>Sales trend by time of the day</a:t>
            </a:r>
          </a:p>
        </p:txBody>
      </p:sp>
      <p:cxnSp>
        <p:nvCxnSpPr>
          <p:cNvPr id="6" name="Straight Connector 5">
            <a:extLst>
              <a:ext uri="{FF2B5EF4-FFF2-40B4-BE49-F238E27FC236}">
                <a16:creationId xmlns:a16="http://schemas.microsoft.com/office/drawing/2014/main" id="{C65A2F99-1E09-AC54-F977-65C94672C29B}"/>
              </a:ext>
            </a:extLst>
          </p:cNvPr>
          <p:cNvCxnSpPr/>
          <p:nvPr/>
        </p:nvCxnSpPr>
        <p:spPr>
          <a:xfrm>
            <a:off x="583096" y="1338469"/>
            <a:ext cx="966083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7919A3-DC03-C8E6-7415-7A6DB572BE6E}"/>
              </a:ext>
            </a:extLst>
          </p:cNvPr>
          <p:cNvSpPr txBox="1"/>
          <p:nvPr/>
        </p:nvSpPr>
        <p:spPr>
          <a:xfrm>
            <a:off x="861391" y="1338469"/>
            <a:ext cx="8673134" cy="7927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Mornings have very low volume of sales</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Most sales are in the evening, followed by afternoon and then night sessions</a:t>
            </a:r>
          </a:p>
        </p:txBody>
      </p:sp>
      <p:pic>
        <p:nvPicPr>
          <p:cNvPr id="3" name="Picture 2">
            <a:extLst>
              <a:ext uri="{FF2B5EF4-FFF2-40B4-BE49-F238E27FC236}">
                <a16:creationId xmlns:a16="http://schemas.microsoft.com/office/drawing/2014/main" id="{CEA31016-4EA2-CA34-8D5B-DF495AF45FE1}"/>
              </a:ext>
            </a:extLst>
          </p:cNvPr>
          <p:cNvPicPr>
            <a:picLocks noChangeAspect="1"/>
          </p:cNvPicPr>
          <p:nvPr/>
        </p:nvPicPr>
        <p:blipFill>
          <a:blip r:embed="rId3"/>
          <a:stretch>
            <a:fillRect/>
          </a:stretch>
        </p:blipFill>
        <p:spPr>
          <a:xfrm>
            <a:off x="861391" y="2424488"/>
            <a:ext cx="9546336" cy="3998350"/>
          </a:xfrm>
          <a:prstGeom prst="rect">
            <a:avLst/>
          </a:prstGeom>
        </p:spPr>
      </p:pic>
      <p:graphicFrame>
        <p:nvGraphicFramePr>
          <p:cNvPr id="10" name="Table 10">
            <a:extLst>
              <a:ext uri="{FF2B5EF4-FFF2-40B4-BE49-F238E27FC236}">
                <a16:creationId xmlns:a16="http://schemas.microsoft.com/office/drawing/2014/main" id="{11809D14-DE47-DFE9-795C-9C15231DCFE5}"/>
              </a:ext>
            </a:extLst>
          </p:cNvPr>
          <p:cNvGraphicFramePr>
            <a:graphicFrameLocks noGrp="1"/>
          </p:cNvGraphicFramePr>
          <p:nvPr>
            <p:extLst>
              <p:ext uri="{D42A27DB-BD31-4B8C-83A1-F6EECF244321}">
                <p14:modId xmlns:p14="http://schemas.microsoft.com/office/powerpoint/2010/main" val="2120958663"/>
              </p:ext>
            </p:extLst>
          </p:nvPr>
        </p:nvGraphicFramePr>
        <p:xfrm>
          <a:off x="10466709" y="5279838"/>
          <a:ext cx="1453441" cy="1143000"/>
        </p:xfrm>
        <a:graphic>
          <a:graphicData uri="http://schemas.openxmlformats.org/drawingml/2006/table">
            <a:tbl>
              <a:tblPr firstRow="1" bandRow="1">
                <a:tableStyleId>{5C22544A-7EE6-4342-B048-85BDC9FD1C3A}</a:tableStyleId>
              </a:tblPr>
              <a:tblGrid>
                <a:gridCol w="653653">
                  <a:extLst>
                    <a:ext uri="{9D8B030D-6E8A-4147-A177-3AD203B41FA5}">
                      <a16:colId xmlns:a16="http://schemas.microsoft.com/office/drawing/2014/main" val="1877309433"/>
                    </a:ext>
                  </a:extLst>
                </a:gridCol>
                <a:gridCol w="799788">
                  <a:extLst>
                    <a:ext uri="{9D8B030D-6E8A-4147-A177-3AD203B41FA5}">
                      <a16:colId xmlns:a16="http://schemas.microsoft.com/office/drawing/2014/main" val="985508907"/>
                    </a:ext>
                  </a:extLst>
                </a:gridCol>
              </a:tblGrid>
              <a:tr h="0">
                <a:tc>
                  <a:txBody>
                    <a:bodyPr/>
                    <a:lstStyle/>
                    <a:p>
                      <a:r>
                        <a:rPr lang="en-US" sz="900" dirty="0"/>
                        <a:t>Hours</a:t>
                      </a:r>
                      <a:endParaRPr lang="en-IN" sz="900" dirty="0"/>
                    </a:p>
                  </a:txBody>
                  <a:tcPr/>
                </a:tc>
                <a:tc>
                  <a:txBody>
                    <a:bodyPr/>
                    <a:lstStyle/>
                    <a:p>
                      <a:r>
                        <a:rPr lang="en-US" sz="900" dirty="0"/>
                        <a:t>Session</a:t>
                      </a:r>
                      <a:endParaRPr lang="en-IN" sz="900" dirty="0"/>
                    </a:p>
                  </a:txBody>
                  <a:tcPr/>
                </a:tc>
                <a:extLst>
                  <a:ext uri="{0D108BD9-81ED-4DB2-BD59-A6C34878D82A}">
                    <a16:rowId xmlns:a16="http://schemas.microsoft.com/office/drawing/2014/main" val="3597863958"/>
                  </a:ext>
                </a:extLst>
              </a:tr>
              <a:tr h="220179">
                <a:tc>
                  <a:txBody>
                    <a:bodyPr/>
                    <a:lstStyle/>
                    <a:p>
                      <a:r>
                        <a:rPr lang="en-US" sz="900" dirty="0"/>
                        <a:t>6 – 11</a:t>
                      </a:r>
                      <a:endParaRPr lang="en-IN" sz="900" dirty="0"/>
                    </a:p>
                  </a:txBody>
                  <a:tcPr/>
                </a:tc>
                <a:tc>
                  <a:txBody>
                    <a:bodyPr/>
                    <a:lstStyle/>
                    <a:p>
                      <a:r>
                        <a:rPr lang="en-US" sz="900" dirty="0"/>
                        <a:t>Morning</a:t>
                      </a:r>
                      <a:endParaRPr lang="en-IN" sz="900" dirty="0"/>
                    </a:p>
                  </a:txBody>
                  <a:tcPr/>
                </a:tc>
                <a:extLst>
                  <a:ext uri="{0D108BD9-81ED-4DB2-BD59-A6C34878D82A}">
                    <a16:rowId xmlns:a16="http://schemas.microsoft.com/office/drawing/2014/main" val="3474507785"/>
                  </a:ext>
                </a:extLst>
              </a:tr>
              <a:tr h="220179">
                <a:tc>
                  <a:txBody>
                    <a:bodyPr/>
                    <a:lstStyle/>
                    <a:p>
                      <a:r>
                        <a:rPr lang="en-US" sz="900" dirty="0"/>
                        <a:t>12 – 17</a:t>
                      </a:r>
                      <a:endParaRPr lang="en-IN" sz="900" dirty="0"/>
                    </a:p>
                  </a:txBody>
                  <a:tcPr/>
                </a:tc>
                <a:tc>
                  <a:txBody>
                    <a:bodyPr/>
                    <a:lstStyle/>
                    <a:p>
                      <a:r>
                        <a:rPr lang="en-US" sz="900" dirty="0"/>
                        <a:t>Afternoon</a:t>
                      </a:r>
                      <a:endParaRPr lang="en-IN" sz="900" dirty="0"/>
                    </a:p>
                  </a:txBody>
                  <a:tcPr/>
                </a:tc>
                <a:extLst>
                  <a:ext uri="{0D108BD9-81ED-4DB2-BD59-A6C34878D82A}">
                    <a16:rowId xmlns:a16="http://schemas.microsoft.com/office/drawing/2014/main" val="168252580"/>
                  </a:ext>
                </a:extLst>
              </a:tr>
              <a:tr h="220179">
                <a:tc>
                  <a:txBody>
                    <a:bodyPr/>
                    <a:lstStyle/>
                    <a:p>
                      <a:r>
                        <a:rPr lang="en-US" sz="900" dirty="0"/>
                        <a:t>18 – 22</a:t>
                      </a:r>
                      <a:endParaRPr lang="en-IN" sz="900" dirty="0"/>
                    </a:p>
                  </a:txBody>
                  <a:tcPr/>
                </a:tc>
                <a:tc>
                  <a:txBody>
                    <a:bodyPr/>
                    <a:lstStyle/>
                    <a:p>
                      <a:r>
                        <a:rPr lang="en-US" sz="900" dirty="0"/>
                        <a:t>Evening</a:t>
                      </a:r>
                      <a:endParaRPr lang="en-IN" sz="900" dirty="0"/>
                    </a:p>
                  </a:txBody>
                  <a:tcPr/>
                </a:tc>
                <a:extLst>
                  <a:ext uri="{0D108BD9-81ED-4DB2-BD59-A6C34878D82A}">
                    <a16:rowId xmlns:a16="http://schemas.microsoft.com/office/drawing/2014/main" val="2600651352"/>
                  </a:ext>
                </a:extLst>
              </a:tr>
              <a:tr h="220179">
                <a:tc>
                  <a:txBody>
                    <a:bodyPr/>
                    <a:lstStyle/>
                    <a:p>
                      <a:r>
                        <a:rPr lang="en-US" sz="900" dirty="0"/>
                        <a:t>23 – 5</a:t>
                      </a:r>
                      <a:endParaRPr lang="en-IN" sz="900" dirty="0"/>
                    </a:p>
                  </a:txBody>
                  <a:tcPr/>
                </a:tc>
                <a:tc>
                  <a:txBody>
                    <a:bodyPr/>
                    <a:lstStyle/>
                    <a:p>
                      <a:r>
                        <a:rPr lang="en-US" sz="900" dirty="0"/>
                        <a:t>Night</a:t>
                      </a:r>
                      <a:endParaRPr lang="en-IN" sz="900" dirty="0"/>
                    </a:p>
                  </a:txBody>
                  <a:tcPr/>
                </a:tc>
                <a:extLst>
                  <a:ext uri="{0D108BD9-81ED-4DB2-BD59-A6C34878D82A}">
                    <a16:rowId xmlns:a16="http://schemas.microsoft.com/office/drawing/2014/main" val="233175776"/>
                  </a:ext>
                </a:extLst>
              </a:tr>
            </a:tbl>
          </a:graphicData>
        </a:graphic>
      </p:graphicFrame>
    </p:spTree>
    <p:extLst>
      <p:ext uri="{BB962C8B-B14F-4D97-AF65-F5344CB8AC3E}">
        <p14:creationId xmlns:p14="http://schemas.microsoft.com/office/powerpoint/2010/main" val="64858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3a1cf56a5a4a9275d2ee6fb5b81e67f6ee1e015"/>
</p:tagLst>
</file>

<file path=ppt/tags/tag2.xml><?xml version="1.0" encoding="utf-8"?>
<p:tagLst xmlns:a="http://schemas.openxmlformats.org/drawingml/2006/main" xmlns:r="http://schemas.openxmlformats.org/officeDocument/2006/relationships" xmlns:p="http://schemas.openxmlformats.org/presentationml/2006/main">
  <p:tag name="TIMING" val="|2.6|1.7|0.9|1.3"/>
</p:tagLst>
</file>

<file path=ppt/tags/tag3.xml><?xml version="1.0" encoding="utf-8"?>
<p:tagLst xmlns:a="http://schemas.openxmlformats.org/drawingml/2006/main" xmlns:r="http://schemas.openxmlformats.org/officeDocument/2006/relationships" xmlns:p="http://schemas.openxmlformats.org/presentationml/2006/main">
  <p:tag name="TIMING" val="|1.2|1.1|2.1|1.6|1.5"/>
</p:tagLst>
</file>

<file path=ppt/tags/tag4.xml><?xml version="1.0" encoding="utf-8"?>
<p:tagLst xmlns:a="http://schemas.openxmlformats.org/drawingml/2006/main" xmlns:r="http://schemas.openxmlformats.org/officeDocument/2006/relationships" xmlns:p="http://schemas.openxmlformats.org/presentationml/2006/main">
  <p:tag name="TIMING" val="|0.7|1|1.9"/>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1130</TotalTime>
  <Words>2103</Words>
  <Application>Microsoft Office PowerPoint</Application>
  <PresentationFormat>Widescreen</PresentationFormat>
  <Paragraphs>182</Paragraphs>
  <Slides>26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4" baseType="lpstr">
      <vt:lpstr>Arial</vt:lpstr>
      <vt:lpstr>Calibri</vt:lpstr>
      <vt:lpstr>Trebuchet MS</vt:lpstr>
      <vt:lpstr>Wingdings</vt:lpstr>
      <vt:lpstr>Wingdings 3</vt:lpstr>
      <vt:lpstr>Facet</vt:lpstr>
      <vt:lpstr>Packager Shell Object</vt:lpstr>
      <vt:lpstr>Worksheet</vt:lpstr>
      <vt:lpstr>Marketing Research Analysis Sarang Manohar PGP-DSBA Jan’ 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Working Professionals ENABLING Career Growth</dc:title>
  <dc:creator>Sarang Manohar</dc:creator>
  <cp:lastModifiedBy>sarang manohar</cp:lastModifiedBy>
  <cp:revision>55</cp:revision>
  <dcterms:created xsi:type="dcterms:W3CDTF">2017-09-18T05:27:17Z</dcterms:created>
  <dcterms:modified xsi:type="dcterms:W3CDTF">2023-01-21T13:10:10Z</dcterms:modified>
</cp:coreProperties>
</file>