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4" r:id="rId1"/>
  </p:sldMasterIdLst>
  <p:sldIdLst>
    <p:sldId id="256" r:id="rId2"/>
    <p:sldId id="275" r:id="rId3"/>
    <p:sldId id="277" r:id="rId4"/>
    <p:sldId id="260" r:id="rId5"/>
    <p:sldId id="259" r:id="rId6"/>
    <p:sldId id="268" r:id="rId7"/>
    <p:sldId id="263" r:id="rId8"/>
    <p:sldId id="279" r:id="rId9"/>
    <p:sldId id="267" r:id="rId10"/>
    <p:sldId id="280" r:id="rId11"/>
    <p:sldId id="271" r:id="rId12"/>
    <p:sldId id="272" r:id="rId13"/>
    <p:sldId id="273" r:id="rId14"/>
    <p:sldId id="274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790B3-B461-4A79-B231-74DD3FAA4E61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72E0D1-77DC-4AF0-A837-6F50B73960EC}">
      <dgm:prSet phldrT="[Text]" custT="1"/>
      <dgm:spPr>
        <a:solidFill>
          <a:srgbClr val="2A5B7F">
            <a:hueOff val="0"/>
            <a:satOff val="0"/>
            <a:lumOff val="0"/>
            <a:alphaOff val="0"/>
          </a:srgbClr>
        </a:solidFill>
        <a:ln w="19050" cap="flat" cmpd="sng" algn="ctr">
          <a:solidFill>
            <a:srgbClr val="ABDAF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6680" tIns="53340" rIns="106680" bIns="5334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Manufacturer’s Offerings</a:t>
          </a:r>
        </a:p>
      </dgm:t>
    </dgm:pt>
    <dgm:pt modelId="{BD3B996D-55A0-4A3F-8EC5-F79F2F7230ED}" type="parTrans" cxnId="{AFAEE86F-DD97-4C91-B3BD-B320AD119597}">
      <dgm:prSet/>
      <dgm:spPr/>
      <dgm:t>
        <a:bodyPr/>
        <a:lstStyle/>
        <a:p>
          <a:endParaRPr lang="en-US"/>
        </a:p>
      </dgm:t>
    </dgm:pt>
    <dgm:pt modelId="{BB4AB504-7242-463F-83F8-89B67EF96AA8}" type="sibTrans" cxnId="{AFAEE86F-DD97-4C91-B3BD-B320AD119597}">
      <dgm:prSet/>
      <dgm:spPr/>
      <dgm:t>
        <a:bodyPr/>
        <a:lstStyle/>
        <a:p>
          <a:endParaRPr lang="en-US"/>
        </a:p>
      </dgm:t>
    </dgm:pt>
    <dgm:pt modelId="{54BA7B3F-2625-460C-8BEC-7C82AB521980}">
      <dgm:prSet phldrT="[Text]" custT="1"/>
      <dgm:spPr/>
      <dgm:t>
        <a:bodyPr/>
        <a:lstStyle/>
        <a:p>
          <a:r>
            <a:rPr lang="en-US" sz="1600"/>
            <a:t>Product Range</a:t>
          </a:r>
          <a:endParaRPr lang="en-US" sz="1600" dirty="0"/>
        </a:p>
      </dgm:t>
    </dgm:pt>
    <dgm:pt modelId="{3F926AEF-DE67-4B8E-ADE9-2990B62A0067}" type="parTrans" cxnId="{9218BB63-B3EB-4342-9D7A-010DB46ACB8F}">
      <dgm:prSet/>
      <dgm:spPr/>
      <dgm:t>
        <a:bodyPr/>
        <a:lstStyle/>
        <a:p>
          <a:endParaRPr lang="en-US"/>
        </a:p>
      </dgm:t>
    </dgm:pt>
    <dgm:pt modelId="{30A61CE6-5A01-46D4-A2CF-7C927514984C}" type="sibTrans" cxnId="{9218BB63-B3EB-4342-9D7A-010DB46ACB8F}">
      <dgm:prSet/>
      <dgm:spPr/>
      <dgm:t>
        <a:bodyPr/>
        <a:lstStyle/>
        <a:p>
          <a:endParaRPr lang="en-US"/>
        </a:p>
      </dgm:t>
    </dgm:pt>
    <dgm:pt modelId="{1F4A3671-6B06-4FFB-A88F-6519B5D770DD}">
      <dgm:prSet phldrT="[Text]" custT="1"/>
      <dgm:spPr/>
      <dgm:t>
        <a:bodyPr/>
        <a:lstStyle/>
        <a:p>
          <a:r>
            <a:rPr lang="en-US" sz="2800" dirty="0"/>
            <a:t>Consumer’s Expectations</a:t>
          </a:r>
        </a:p>
      </dgm:t>
    </dgm:pt>
    <dgm:pt modelId="{FFB9B835-3E83-464B-B1E4-CAF0276DD841}" type="parTrans" cxnId="{AA19D330-3BE4-492A-B942-E0712B41194A}">
      <dgm:prSet/>
      <dgm:spPr/>
      <dgm:t>
        <a:bodyPr/>
        <a:lstStyle/>
        <a:p>
          <a:endParaRPr lang="en-US"/>
        </a:p>
      </dgm:t>
    </dgm:pt>
    <dgm:pt modelId="{B63D5F67-BE67-41A1-B6C4-AC905586091E}" type="sibTrans" cxnId="{AA19D330-3BE4-492A-B942-E0712B41194A}">
      <dgm:prSet/>
      <dgm:spPr/>
      <dgm:t>
        <a:bodyPr/>
        <a:lstStyle/>
        <a:p>
          <a:endParaRPr lang="en-US"/>
        </a:p>
      </dgm:t>
    </dgm:pt>
    <dgm:pt modelId="{249BD23E-DBDC-4E1D-A8FA-39EAE0220E0D}">
      <dgm:prSet phldrT="[Text]" custT="1"/>
      <dgm:spPr/>
      <dgm:t>
        <a:bodyPr/>
        <a:lstStyle/>
        <a:p>
          <a:r>
            <a:rPr lang="en-US" sz="1600" dirty="0"/>
            <a:t>Calorie Requirement Segment</a:t>
          </a:r>
        </a:p>
      </dgm:t>
    </dgm:pt>
    <dgm:pt modelId="{3D73FFB8-3B02-4E21-B7FB-AA2AAFD9245F}" type="parTrans" cxnId="{06980845-5025-4CCE-8B7A-79D6288D9B5D}">
      <dgm:prSet/>
      <dgm:spPr/>
      <dgm:t>
        <a:bodyPr/>
        <a:lstStyle/>
        <a:p>
          <a:endParaRPr lang="en-US"/>
        </a:p>
      </dgm:t>
    </dgm:pt>
    <dgm:pt modelId="{46410C73-AF38-4BB5-9FF5-649B8930EF7C}" type="sibTrans" cxnId="{06980845-5025-4CCE-8B7A-79D6288D9B5D}">
      <dgm:prSet/>
      <dgm:spPr/>
      <dgm:t>
        <a:bodyPr/>
        <a:lstStyle/>
        <a:p>
          <a:endParaRPr lang="en-US"/>
        </a:p>
      </dgm:t>
    </dgm:pt>
    <dgm:pt modelId="{DE3DDDD8-B476-476D-BB74-B033FB0163A9}">
      <dgm:prSet phldrT="[Text]" custT="1"/>
      <dgm:spPr/>
      <dgm:t>
        <a:bodyPr/>
        <a:lstStyle/>
        <a:p>
          <a:r>
            <a:rPr lang="en-US" sz="1600" dirty="0"/>
            <a:t>Ease in accessibly</a:t>
          </a:r>
        </a:p>
      </dgm:t>
    </dgm:pt>
    <dgm:pt modelId="{66379024-74D5-4318-8386-E3CF69339778}" type="parTrans" cxnId="{7ACC6795-F9AA-494D-80BB-AD36EB831598}">
      <dgm:prSet/>
      <dgm:spPr/>
      <dgm:t>
        <a:bodyPr/>
        <a:lstStyle/>
        <a:p>
          <a:endParaRPr lang="en-US"/>
        </a:p>
      </dgm:t>
    </dgm:pt>
    <dgm:pt modelId="{9CFC27A3-6CFA-4238-81B5-65D363D2D3F9}" type="sibTrans" cxnId="{7ACC6795-F9AA-494D-80BB-AD36EB831598}">
      <dgm:prSet/>
      <dgm:spPr/>
      <dgm:t>
        <a:bodyPr/>
        <a:lstStyle/>
        <a:p>
          <a:endParaRPr lang="en-US"/>
        </a:p>
      </dgm:t>
    </dgm:pt>
    <dgm:pt modelId="{24BC1F0C-B6C4-4575-A82C-5F5DAF8EABDA}">
      <dgm:prSet phldrT="[Text]" custT="1"/>
      <dgm:spPr>
        <a:solidFill>
          <a:srgbClr val="2A5B7F">
            <a:hueOff val="0"/>
            <a:satOff val="0"/>
            <a:lumOff val="0"/>
            <a:alphaOff val="0"/>
          </a:srgbClr>
        </a:solidFill>
        <a:ln w="19050" cap="flat" cmpd="sng" algn="ctr">
          <a:solidFill>
            <a:srgbClr val="ABDAF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06680" tIns="53340" rIns="106680" bIns="5334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Consumer Report</a:t>
          </a:r>
        </a:p>
      </dgm:t>
    </dgm:pt>
    <dgm:pt modelId="{8995FE68-9630-4234-A3AC-D45E7937A1A7}" type="parTrans" cxnId="{705487D6-CFFF-4DC1-88C1-EE026EEE6717}">
      <dgm:prSet/>
      <dgm:spPr/>
      <dgm:t>
        <a:bodyPr/>
        <a:lstStyle/>
        <a:p>
          <a:endParaRPr lang="en-US"/>
        </a:p>
      </dgm:t>
    </dgm:pt>
    <dgm:pt modelId="{A344B30A-3435-437D-AEE4-DF6B469E0397}" type="sibTrans" cxnId="{705487D6-CFFF-4DC1-88C1-EE026EEE6717}">
      <dgm:prSet/>
      <dgm:spPr/>
      <dgm:t>
        <a:bodyPr/>
        <a:lstStyle/>
        <a:p>
          <a:endParaRPr lang="en-US"/>
        </a:p>
      </dgm:t>
    </dgm:pt>
    <dgm:pt modelId="{1EB145B8-EE56-4E10-8102-3F70A95A4D52}">
      <dgm:prSet phldrT="[Text]" custT="1"/>
      <dgm:spPr/>
      <dgm:t>
        <a:bodyPr/>
        <a:lstStyle/>
        <a:p>
          <a:r>
            <a:rPr lang="en-US" sz="1600" dirty="0"/>
            <a:t>Influencing factors</a:t>
          </a:r>
        </a:p>
      </dgm:t>
    </dgm:pt>
    <dgm:pt modelId="{D7FDBE9B-0E7C-4C46-B0BF-2215DB136FC6}" type="parTrans" cxnId="{93776436-8F21-4013-95AE-E4855BD465A5}">
      <dgm:prSet/>
      <dgm:spPr/>
      <dgm:t>
        <a:bodyPr/>
        <a:lstStyle/>
        <a:p>
          <a:endParaRPr lang="en-US"/>
        </a:p>
      </dgm:t>
    </dgm:pt>
    <dgm:pt modelId="{B3EC177B-8600-4FB1-9D70-117318D64263}" type="sibTrans" cxnId="{93776436-8F21-4013-95AE-E4855BD465A5}">
      <dgm:prSet/>
      <dgm:spPr/>
      <dgm:t>
        <a:bodyPr/>
        <a:lstStyle/>
        <a:p>
          <a:endParaRPr lang="en-US"/>
        </a:p>
      </dgm:t>
    </dgm:pt>
    <dgm:pt modelId="{05F0E10F-E315-40F1-A12C-8108E434CF3A}">
      <dgm:prSet phldrT="[Text]" custT="1"/>
      <dgm:spPr/>
      <dgm:t>
        <a:bodyPr/>
        <a:lstStyle/>
        <a:p>
          <a:r>
            <a:rPr lang="en-US" sz="1600" dirty="0"/>
            <a:t>Specific Segment</a:t>
          </a:r>
        </a:p>
      </dgm:t>
    </dgm:pt>
    <dgm:pt modelId="{8D205038-8E95-4B28-9F1C-8D3DE3D4C196}" type="parTrans" cxnId="{7AA00EA4-77EA-44A6-B4A0-C7E85B0FD2E5}">
      <dgm:prSet/>
      <dgm:spPr/>
      <dgm:t>
        <a:bodyPr/>
        <a:lstStyle/>
        <a:p>
          <a:endParaRPr lang="en-US"/>
        </a:p>
      </dgm:t>
    </dgm:pt>
    <dgm:pt modelId="{10AE577E-10F1-4A3E-8481-048D324FF274}" type="sibTrans" cxnId="{7AA00EA4-77EA-44A6-B4A0-C7E85B0FD2E5}">
      <dgm:prSet/>
      <dgm:spPr/>
      <dgm:t>
        <a:bodyPr/>
        <a:lstStyle/>
        <a:p>
          <a:endParaRPr lang="en-US"/>
        </a:p>
      </dgm:t>
    </dgm:pt>
    <dgm:pt modelId="{22DAF235-53BC-490D-914D-557B576879E5}">
      <dgm:prSet phldrT="[Text]" custT="1"/>
      <dgm:spPr/>
      <dgm:t>
        <a:bodyPr/>
        <a:lstStyle/>
        <a:p>
          <a:r>
            <a:rPr lang="en-US" sz="1600" dirty="0"/>
            <a:t>Share</a:t>
          </a:r>
        </a:p>
      </dgm:t>
    </dgm:pt>
    <dgm:pt modelId="{85E3DC7A-1EDE-42C2-A446-BC868BCC29B9}" type="parTrans" cxnId="{86FE2584-31D5-4213-A862-03BE398986FD}">
      <dgm:prSet/>
      <dgm:spPr/>
      <dgm:t>
        <a:bodyPr/>
        <a:lstStyle/>
        <a:p>
          <a:endParaRPr lang="en-US"/>
        </a:p>
      </dgm:t>
    </dgm:pt>
    <dgm:pt modelId="{02899794-1E9D-4391-A3C5-287B89C83081}" type="sibTrans" cxnId="{86FE2584-31D5-4213-A862-03BE398986FD}">
      <dgm:prSet/>
      <dgm:spPr/>
      <dgm:t>
        <a:bodyPr/>
        <a:lstStyle/>
        <a:p>
          <a:endParaRPr lang="en-US"/>
        </a:p>
      </dgm:t>
    </dgm:pt>
    <dgm:pt modelId="{6CE7FA82-1008-4C53-A83D-7ADED14186CC}">
      <dgm:prSet phldrT="[Text]" custT="1"/>
      <dgm:spPr/>
      <dgm:t>
        <a:bodyPr/>
        <a:lstStyle/>
        <a:p>
          <a:r>
            <a:rPr lang="en-US" sz="1600" dirty="0"/>
            <a:t>Specific nutritional needs </a:t>
          </a:r>
        </a:p>
      </dgm:t>
    </dgm:pt>
    <dgm:pt modelId="{0107EB73-33EF-4475-BCA2-B648524898D6}" type="parTrans" cxnId="{6B8CDCC1-3024-4AD2-8A16-9863C108B185}">
      <dgm:prSet/>
      <dgm:spPr/>
      <dgm:t>
        <a:bodyPr/>
        <a:lstStyle/>
        <a:p>
          <a:endParaRPr lang="en-US"/>
        </a:p>
      </dgm:t>
    </dgm:pt>
    <dgm:pt modelId="{270E74A6-14FC-47E2-9B1E-7D8E610EE8AB}" type="sibTrans" cxnId="{6B8CDCC1-3024-4AD2-8A16-9863C108B185}">
      <dgm:prSet/>
      <dgm:spPr/>
      <dgm:t>
        <a:bodyPr/>
        <a:lstStyle/>
        <a:p>
          <a:endParaRPr lang="en-US"/>
        </a:p>
      </dgm:t>
    </dgm:pt>
    <dgm:pt modelId="{89F1A9CC-5CF5-4B3A-A515-F5B1A54DCDD0}">
      <dgm:prSet phldrT="[Text]" custT="1"/>
      <dgm:spPr/>
      <dgm:t>
        <a:bodyPr/>
        <a:lstStyle/>
        <a:p>
          <a:r>
            <a:rPr lang="en-US" sz="1600" dirty="0"/>
            <a:t>Any visible patterns</a:t>
          </a:r>
        </a:p>
      </dgm:t>
    </dgm:pt>
    <dgm:pt modelId="{C5AA4C25-C50C-4F25-A0C7-4A37C79C074E}" type="parTrans" cxnId="{82BD62C1-D448-4454-A372-F455ECA47C3A}">
      <dgm:prSet/>
      <dgm:spPr/>
      <dgm:t>
        <a:bodyPr/>
        <a:lstStyle/>
        <a:p>
          <a:endParaRPr lang="en-US"/>
        </a:p>
      </dgm:t>
    </dgm:pt>
    <dgm:pt modelId="{0AB5F183-5524-4E56-83BD-25F4985E4B59}" type="sibTrans" cxnId="{82BD62C1-D448-4454-A372-F455ECA47C3A}">
      <dgm:prSet/>
      <dgm:spPr/>
      <dgm:t>
        <a:bodyPr/>
        <a:lstStyle/>
        <a:p>
          <a:endParaRPr lang="en-US"/>
        </a:p>
      </dgm:t>
    </dgm:pt>
    <dgm:pt modelId="{33D8B2DF-BAE8-42A3-B519-E620E9D0A046}" type="pres">
      <dgm:prSet presAssocID="{BD1790B3-B461-4A79-B231-74DD3FAA4E61}" presName="Name0" presStyleCnt="0">
        <dgm:presLayoutVars>
          <dgm:dir/>
          <dgm:animLvl val="lvl"/>
          <dgm:resizeHandles val="exact"/>
        </dgm:presLayoutVars>
      </dgm:prSet>
      <dgm:spPr/>
    </dgm:pt>
    <dgm:pt modelId="{C090CB31-B704-4374-B52E-E5223BD7CB7C}" type="pres">
      <dgm:prSet presAssocID="{1D72E0D1-77DC-4AF0-A837-6F50B73960EC}" presName="linNode" presStyleCnt="0"/>
      <dgm:spPr/>
    </dgm:pt>
    <dgm:pt modelId="{F3EBA6AD-2767-4BC3-9D90-F3C87FF97428}" type="pres">
      <dgm:prSet presAssocID="{1D72E0D1-77DC-4AF0-A837-6F50B73960EC}" presName="parentText" presStyleLbl="node1" presStyleIdx="0" presStyleCnt="3">
        <dgm:presLayoutVars>
          <dgm:chMax val="1"/>
          <dgm:bulletEnabled val="1"/>
        </dgm:presLayoutVars>
      </dgm:prSet>
      <dgm:spPr>
        <a:xfrm>
          <a:off x="0" y="1804"/>
          <a:ext cx="3727323" cy="1190997"/>
        </a:xfrm>
        <a:prstGeom prst="roundRect">
          <a:avLst/>
        </a:prstGeom>
      </dgm:spPr>
    </dgm:pt>
    <dgm:pt modelId="{E40D7091-9F7B-497F-93DE-53BB0F7EE82B}" type="pres">
      <dgm:prSet presAssocID="{1D72E0D1-77DC-4AF0-A837-6F50B73960EC}" presName="descendantText" presStyleLbl="alignAccFollowNode1" presStyleIdx="0" presStyleCnt="3" custLinFactNeighborX="3683" custLinFactNeighborY="1432">
        <dgm:presLayoutVars>
          <dgm:bulletEnabled val="1"/>
        </dgm:presLayoutVars>
      </dgm:prSet>
      <dgm:spPr/>
    </dgm:pt>
    <dgm:pt modelId="{C5561C61-E96B-4C46-9A22-AE76D068B330}" type="pres">
      <dgm:prSet presAssocID="{BB4AB504-7242-463F-83F8-89B67EF96AA8}" presName="sp" presStyleCnt="0"/>
      <dgm:spPr/>
    </dgm:pt>
    <dgm:pt modelId="{E7406EA9-57A9-4F96-A586-9B549F9D5965}" type="pres">
      <dgm:prSet presAssocID="{1F4A3671-6B06-4FFB-A88F-6519B5D770DD}" presName="linNode" presStyleCnt="0"/>
      <dgm:spPr/>
    </dgm:pt>
    <dgm:pt modelId="{CC81F513-6D27-450D-AD93-528729E5F294}" type="pres">
      <dgm:prSet presAssocID="{1F4A3671-6B06-4FFB-A88F-6519B5D770D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4C7405F-F7B1-4F96-B1C8-48B20806B7D7}" type="pres">
      <dgm:prSet presAssocID="{1F4A3671-6B06-4FFB-A88F-6519B5D770DD}" presName="descendantText" presStyleLbl="alignAccFollowNode1" presStyleIdx="1" presStyleCnt="3">
        <dgm:presLayoutVars>
          <dgm:bulletEnabled val="1"/>
        </dgm:presLayoutVars>
      </dgm:prSet>
      <dgm:spPr/>
    </dgm:pt>
    <dgm:pt modelId="{4A0A458B-1ED4-4207-85A9-0B1C1F9AB9DC}" type="pres">
      <dgm:prSet presAssocID="{B63D5F67-BE67-41A1-B6C4-AC905586091E}" presName="sp" presStyleCnt="0"/>
      <dgm:spPr/>
    </dgm:pt>
    <dgm:pt modelId="{5A1B00F1-B305-4D25-96EF-C81D56B61506}" type="pres">
      <dgm:prSet presAssocID="{24BC1F0C-B6C4-4575-A82C-5F5DAF8EABDA}" presName="linNode" presStyleCnt="0"/>
      <dgm:spPr/>
    </dgm:pt>
    <dgm:pt modelId="{FDCBC0A1-A0E6-4CC6-900A-68165934F0F0}" type="pres">
      <dgm:prSet presAssocID="{24BC1F0C-B6C4-4575-A82C-5F5DAF8EABDA}" presName="parentText" presStyleLbl="node1" presStyleIdx="2" presStyleCnt="3">
        <dgm:presLayoutVars>
          <dgm:chMax val="1"/>
          <dgm:bulletEnabled val="1"/>
        </dgm:presLayoutVars>
      </dgm:prSet>
      <dgm:spPr>
        <a:xfrm>
          <a:off x="0" y="2502898"/>
          <a:ext cx="3727323" cy="1190997"/>
        </a:xfrm>
        <a:prstGeom prst="roundRect">
          <a:avLst/>
        </a:prstGeom>
      </dgm:spPr>
    </dgm:pt>
    <dgm:pt modelId="{6CB4E61B-8FD3-4D9A-A9BD-542F3342F249}" type="pres">
      <dgm:prSet presAssocID="{24BC1F0C-B6C4-4575-A82C-5F5DAF8EABD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1A4000A-D5C3-4917-9095-D0A3D84A9A06}" type="presOf" srcId="{1EB145B8-EE56-4E10-8102-3F70A95A4D52}" destId="{6CB4E61B-8FD3-4D9A-A9BD-542F3342F249}" srcOrd="0" destOrd="0" presId="urn:microsoft.com/office/officeart/2005/8/layout/vList5"/>
    <dgm:cxn modelId="{AA19D330-3BE4-492A-B942-E0712B41194A}" srcId="{BD1790B3-B461-4A79-B231-74DD3FAA4E61}" destId="{1F4A3671-6B06-4FFB-A88F-6519B5D770DD}" srcOrd="1" destOrd="0" parTransId="{FFB9B835-3E83-464B-B1E4-CAF0276DD841}" sibTransId="{B63D5F67-BE67-41A1-B6C4-AC905586091E}"/>
    <dgm:cxn modelId="{93776436-8F21-4013-95AE-E4855BD465A5}" srcId="{24BC1F0C-B6C4-4575-A82C-5F5DAF8EABDA}" destId="{1EB145B8-EE56-4E10-8102-3F70A95A4D52}" srcOrd="0" destOrd="0" parTransId="{D7FDBE9B-0E7C-4C46-B0BF-2215DB136FC6}" sibTransId="{B3EC177B-8600-4FB1-9D70-117318D64263}"/>
    <dgm:cxn modelId="{74DCED37-A0BF-46BE-93F2-8CA12BE0D934}" type="presOf" srcId="{54BA7B3F-2625-460C-8BEC-7C82AB521980}" destId="{E40D7091-9F7B-497F-93DE-53BB0F7EE82B}" srcOrd="0" destOrd="0" presId="urn:microsoft.com/office/officeart/2005/8/layout/vList5"/>
    <dgm:cxn modelId="{9218BB63-B3EB-4342-9D7A-010DB46ACB8F}" srcId="{1D72E0D1-77DC-4AF0-A837-6F50B73960EC}" destId="{54BA7B3F-2625-460C-8BEC-7C82AB521980}" srcOrd="0" destOrd="0" parTransId="{3F926AEF-DE67-4B8E-ADE9-2990B62A0067}" sibTransId="{30A61CE6-5A01-46D4-A2CF-7C927514984C}"/>
    <dgm:cxn modelId="{06980845-5025-4CCE-8B7A-79D6288D9B5D}" srcId="{1F4A3671-6B06-4FFB-A88F-6519B5D770DD}" destId="{249BD23E-DBDC-4E1D-A8FA-39EAE0220E0D}" srcOrd="0" destOrd="0" parTransId="{3D73FFB8-3B02-4E21-B7FB-AA2AAFD9245F}" sibTransId="{46410C73-AF38-4BB5-9FF5-649B8930EF7C}"/>
    <dgm:cxn modelId="{2B189749-C517-494E-84FA-8E2DA6FCA423}" type="presOf" srcId="{BD1790B3-B461-4A79-B231-74DD3FAA4E61}" destId="{33D8B2DF-BAE8-42A3-B519-E620E9D0A046}" srcOrd="0" destOrd="0" presId="urn:microsoft.com/office/officeart/2005/8/layout/vList5"/>
    <dgm:cxn modelId="{1EA29E6C-48A6-471A-80AC-6A04B638AA5E}" type="presOf" srcId="{89F1A9CC-5CF5-4B3A-A515-F5B1A54DCDD0}" destId="{6CB4E61B-8FD3-4D9A-A9BD-542F3342F249}" srcOrd="0" destOrd="1" presId="urn:microsoft.com/office/officeart/2005/8/layout/vList5"/>
    <dgm:cxn modelId="{AFAEE86F-DD97-4C91-B3BD-B320AD119597}" srcId="{BD1790B3-B461-4A79-B231-74DD3FAA4E61}" destId="{1D72E0D1-77DC-4AF0-A837-6F50B73960EC}" srcOrd="0" destOrd="0" parTransId="{BD3B996D-55A0-4A3F-8EC5-F79F2F7230ED}" sibTransId="{BB4AB504-7242-463F-83F8-89B67EF96AA8}"/>
    <dgm:cxn modelId="{6D9E1151-A26F-4F9D-91F8-74B329AFA4F5}" type="presOf" srcId="{249BD23E-DBDC-4E1D-A8FA-39EAE0220E0D}" destId="{B4C7405F-F7B1-4F96-B1C8-48B20806B7D7}" srcOrd="0" destOrd="0" presId="urn:microsoft.com/office/officeart/2005/8/layout/vList5"/>
    <dgm:cxn modelId="{619DE253-A9FA-4E77-A20A-5DEE3D8055EF}" type="presOf" srcId="{1F4A3671-6B06-4FFB-A88F-6519B5D770DD}" destId="{CC81F513-6D27-450D-AD93-528729E5F294}" srcOrd="0" destOrd="0" presId="urn:microsoft.com/office/officeart/2005/8/layout/vList5"/>
    <dgm:cxn modelId="{86FE2584-31D5-4213-A862-03BE398986FD}" srcId="{1D72E0D1-77DC-4AF0-A837-6F50B73960EC}" destId="{22DAF235-53BC-490D-914D-557B576879E5}" srcOrd="2" destOrd="0" parTransId="{85E3DC7A-1EDE-42C2-A446-BC868BCC29B9}" sibTransId="{02899794-1E9D-4391-A3C5-287B89C83081}"/>
    <dgm:cxn modelId="{800D2E8C-609F-4CD1-8BE0-A0BF75E7BFC6}" type="presOf" srcId="{22DAF235-53BC-490D-914D-557B576879E5}" destId="{E40D7091-9F7B-497F-93DE-53BB0F7EE82B}" srcOrd="0" destOrd="2" presId="urn:microsoft.com/office/officeart/2005/8/layout/vList5"/>
    <dgm:cxn modelId="{DA32368C-5D7B-4A3C-936C-B5D341AFBB26}" type="presOf" srcId="{24BC1F0C-B6C4-4575-A82C-5F5DAF8EABDA}" destId="{FDCBC0A1-A0E6-4CC6-900A-68165934F0F0}" srcOrd="0" destOrd="0" presId="urn:microsoft.com/office/officeart/2005/8/layout/vList5"/>
    <dgm:cxn modelId="{7E992092-672E-4DC3-BA1C-21CE8C7FFD4E}" type="presOf" srcId="{DE3DDDD8-B476-476D-BB74-B033FB0163A9}" destId="{B4C7405F-F7B1-4F96-B1C8-48B20806B7D7}" srcOrd="0" destOrd="2" presId="urn:microsoft.com/office/officeart/2005/8/layout/vList5"/>
    <dgm:cxn modelId="{7ACC6795-F9AA-494D-80BB-AD36EB831598}" srcId="{1F4A3671-6B06-4FFB-A88F-6519B5D770DD}" destId="{DE3DDDD8-B476-476D-BB74-B033FB0163A9}" srcOrd="2" destOrd="0" parTransId="{66379024-74D5-4318-8386-E3CF69339778}" sibTransId="{9CFC27A3-6CFA-4238-81B5-65D363D2D3F9}"/>
    <dgm:cxn modelId="{7AA00EA4-77EA-44A6-B4A0-C7E85B0FD2E5}" srcId="{1D72E0D1-77DC-4AF0-A837-6F50B73960EC}" destId="{05F0E10F-E315-40F1-A12C-8108E434CF3A}" srcOrd="1" destOrd="0" parTransId="{8D205038-8E95-4B28-9F1C-8D3DE3D4C196}" sibTransId="{10AE577E-10F1-4A3E-8481-048D324FF274}"/>
    <dgm:cxn modelId="{2C5D02AA-C9C0-4746-9DA0-9455A4869277}" type="presOf" srcId="{6CE7FA82-1008-4C53-A83D-7ADED14186CC}" destId="{B4C7405F-F7B1-4F96-B1C8-48B20806B7D7}" srcOrd="0" destOrd="1" presId="urn:microsoft.com/office/officeart/2005/8/layout/vList5"/>
    <dgm:cxn modelId="{A2A5ECB4-6BFB-43BD-80DD-75BE974A6ADD}" type="presOf" srcId="{1D72E0D1-77DC-4AF0-A837-6F50B73960EC}" destId="{F3EBA6AD-2767-4BC3-9D90-F3C87FF97428}" srcOrd="0" destOrd="0" presId="urn:microsoft.com/office/officeart/2005/8/layout/vList5"/>
    <dgm:cxn modelId="{82BD62C1-D448-4454-A372-F455ECA47C3A}" srcId="{24BC1F0C-B6C4-4575-A82C-5F5DAF8EABDA}" destId="{89F1A9CC-5CF5-4B3A-A515-F5B1A54DCDD0}" srcOrd="1" destOrd="0" parTransId="{C5AA4C25-C50C-4F25-A0C7-4A37C79C074E}" sibTransId="{0AB5F183-5524-4E56-83BD-25F4985E4B59}"/>
    <dgm:cxn modelId="{6B8CDCC1-3024-4AD2-8A16-9863C108B185}" srcId="{1F4A3671-6B06-4FFB-A88F-6519B5D770DD}" destId="{6CE7FA82-1008-4C53-A83D-7ADED14186CC}" srcOrd="1" destOrd="0" parTransId="{0107EB73-33EF-4475-BCA2-B648524898D6}" sibTransId="{270E74A6-14FC-47E2-9B1E-7D8E610EE8AB}"/>
    <dgm:cxn modelId="{705487D6-CFFF-4DC1-88C1-EE026EEE6717}" srcId="{BD1790B3-B461-4A79-B231-74DD3FAA4E61}" destId="{24BC1F0C-B6C4-4575-A82C-5F5DAF8EABDA}" srcOrd="2" destOrd="0" parTransId="{8995FE68-9630-4234-A3AC-D45E7937A1A7}" sibTransId="{A344B30A-3435-437D-AEE4-DF6B469E0397}"/>
    <dgm:cxn modelId="{726767DF-8E8D-4335-9E48-F90B749BE067}" type="presOf" srcId="{05F0E10F-E315-40F1-A12C-8108E434CF3A}" destId="{E40D7091-9F7B-497F-93DE-53BB0F7EE82B}" srcOrd="0" destOrd="1" presId="urn:microsoft.com/office/officeart/2005/8/layout/vList5"/>
    <dgm:cxn modelId="{660FAED1-B0DF-4BE4-B175-26AA60C24985}" type="presParOf" srcId="{33D8B2DF-BAE8-42A3-B519-E620E9D0A046}" destId="{C090CB31-B704-4374-B52E-E5223BD7CB7C}" srcOrd="0" destOrd="0" presId="urn:microsoft.com/office/officeart/2005/8/layout/vList5"/>
    <dgm:cxn modelId="{BD1D522A-A3C6-4E8E-A75F-B9B8D033541B}" type="presParOf" srcId="{C090CB31-B704-4374-B52E-E5223BD7CB7C}" destId="{F3EBA6AD-2767-4BC3-9D90-F3C87FF97428}" srcOrd="0" destOrd="0" presId="urn:microsoft.com/office/officeart/2005/8/layout/vList5"/>
    <dgm:cxn modelId="{FB5BC51E-4F6F-44B2-AB51-F872508A34C6}" type="presParOf" srcId="{C090CB31-B704-4374-B52E-E5223BD7CB7C}" destId="{E40D7091-9F7B-497F-93DE-53BB0F7EE82B}" srcOrd="1" destOrd="0" presId="urn:microsoft.com/office/officeart/2005/8/layout/vList5"/>
    <dgm:cxn modelId="{906F51B5-926A-474E-BE06-CE281ABF2C76}" type="presParOf" srcId="{33D8B2DF-BAE8-42A3-B519-E620E9D0A046}" destId="{C5561C61-E96B-4C46-9A22-AE76D068B330}" srcOrd="1" destOrd="0" presId="urn:microsoft.com/office/officeart/2005/8/layout/vList5"/>
    <dgm:cxn modelId="{4E9A6B7C-3D59-4037-A17D-1CF337C04154}" type="presParOf" srcId="{33D8B2DF-BAE8-42A3-B519-E620E9D0A046}" destId="{E7406EA9-57A9-4F96-A586-9B549F9D5965}" srcOrd="2" destOrd="0" presId="urn:microsoft.com/office/officeart/2005/8/layout/vList5"/>
    <dgm:cxn modelId="{49ED3039-B42F-4495-A494-4BB7D9AF3F65}" type="presParOf" srcId="{E7406EA9-57A9-4F96-A586-9B549F9D5965}" destId="{CC81F513-6D27-450D-AD93-528729E5F294}" srcOrd="0" destOrd="0" presId="urn:microsoft.com/office/officeart/2005/8/layout/vList5"/>
    <dgm:cxn modelId="{1D71281D-165B-454C-9E67-BE1E3F1D0695}" type="presParOf" srcId="{E7406EA9-57A9-4F96-A586-9B549F9D5965}" destId="{B4C7405F-F7B1-4F96-B1C8-48B20806B7D7}" srcOrd="1" destOrd="0" presId="urn:microsoft.com/office/officeart/2005/8/layout/vList5"/>
    <dgm:cxn modelId="{A9FF3448-3DAE-46DC-9B6E-FA0593B2C4C8}" type="presParOf" srcId="{33D8B2DF-BAE8-42A3-B519-E620E9D0A046}" destId="{4A0A458B-1ED4-4207-85A9-0B1C1F9AB9DC}" srcOrd="3" destOrd="0" presId="urn:microsoft.com/office/officeart/2005/8/layout/vList5"/>
    <dgm:cxn modelId="{65062C74-EDF1-451D-A7BD-C8CC188EEEE3}" type="presParOf" srcId="{33D8B2DF-BAE8-42A3-B519-E620E9D0A046}" destId="{5A1B00F1-B305-4D25-96EF-C81D56B61506}" srcOrd="4" destOrd="0" presId="urn:microsoft.com/office/officeart/2005/8/layout/vList5"/>
    <dgm:cxn modelId="{F949DCE8-2808-4B7C-8A80-E22A63EE9CF6}" type="presParOf" srcId="{5A1B00F1-B305-4D25-96EF-C81D56B61506}" destId="{FDCBC0A1-A0E6-4CC6-900A-68165934F0F0}" srcOrd="0" destOrd="0" presId="urn:microsoft.com/office/officeart/2005/8/layout/vList5"/>
    <dgm:cxn modelId="{A77A004A-E7F2-4C8C-96BD-BED5F66D16E1}" type="presParOf" srcId="{5A1B00F1-B305-4D25-96EF-C81D56B61506}" destId="{6CB4E61B-8FD3-4D9A-A9BD-542F3342F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D7091-9F7B-497F-93DE-53BB0F7EE82B}">
      <dsp:nvSpPr>
        <dsp:cNvPr id="0" name=""/>
        <dsp:cNvSpPr/>
      </dsp:nvSpPr>
      <dsp:spPr>
        <a:xfrm rot="5400000">
          <a:off x="4757789" y="-1852200"/>
          <a:ext cx="952797" cy="492629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Product Range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Specific Segment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Share</a:t>
          </a:r>
        </a:p>
      </dsp:txBody>
      <dsp:txXfrm rot="-5400000">
        <a:off x="2771040" y="181061"/>
        <a:ext cx="4879783" cy="859773"/>
      </dsp:txXfrm>
    </dsp:sp>
    <dsp:sp modelId="{F3EBA6AD-2767-4BC3-9D90-F3C87FF97428}">
      <dsp:nvSpPr>
        <dsp:cNvPr id="0" name=""/>
        <dsp:cNvSpPr/>
      </dsp:nvSpPr>
      <dsp:spPr>
        <a:xfrm>
          <a:off x="0" y="1804"/>
          <a:ext cx="2771040" cy="1190997"/>
        </a:xfrm>
        <a:prstGeom prst="roundRect">
          <a:avLst/>
        </a:prstGeom>
        <a:solidFill>
          <a:srgbClr val="2A5B7F">
            <a:hueOff val="0"/>
            <a:satOff val="0"/>
            <a:lumOff val="0"/>
            <a:alphaOff val="0"/>
          </a:srgbClr>
        </a:solidFill>
        <a:ln w="19050" cap="flat" cmpd="sng" algn="ctr">
          <a:solidFill>
            <a:srgbClr val="ABDAF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Manufacturer’s Offerings</a:t>
          </a:r>
        </a:p>
      </dsp:txBody>
      <dsp:txXfrm>
        <a:off x="58140" y="59944"/>
        <a:ext cx="2654760" cy="1074717"/>
      </dsp:txXfrm>
    </dsp:sp>
    <dsp:sp modelId="{B4C7405F-F7B1-4F96-B1C8-48B20806B7D7}">
      <dsp:nvSpPr>
        <dsp:cNvPr id="0" name=""/>
        <dsp:cNvSpPr/>
      </dsp:nvSpPr>
      <dsp:spPr>
        <a:xfrm rot="5400000">
          <a:off x="4757789" y="-615297"/>
          <a:ext cx="952797" cy="492629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Calorie Requirement Segment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Specific nutritional needs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Ease in accessibly</a:t>
          </a:r>
        </a:p>
      </dsp:txBody>
      <dsp:txXfrm rot="-5400000">
        <a:off x="2771040" y="1417964"/>
        <a:ext cx="4879783" cy="859773"/>
      </dsp:txXfrm>
    </dsp:sp>
    <dsp:sp modelId="{CC81F513-6D27-450D-AD93-528729E5F294}">
      <dsp:nvSpPr>
        <dsp:cNvPr id="0" name=""/>
        <dsp:cNvSpPr/>
      </dsp:nvSpPr>
      <dsp:spPr>
        <a:xfrm>
          <a:off x="0" y="1252351"/>
          <a:ext cx="2771040" cy="1190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Consumer’s Expectations</a:t>
          </a:r>
        </a:p>
      </dsp:txBody>
      <dsp:txXfrm>
        <a:off x="58140" y="1310491"/>
        <a:ext cx="2654760" cy="1074717"/>
      </dsp:txXfrm>
    </dsp:sp>
    <dsp:sp modelId="{6CB4E61B-8FD3-4D9A-A9BD-542F3342F249}">
      <dsp:nvSpPr>
        <dsp:cNvPr id="0" name=""/>
        <dsp:cNvSpPr/>
      </dsp:nvSpPr>
      <dsp:spPr>
        <a:xfrm rot="5400000">
          <a:off x="4757789" y="635249"/>
          <a:ext cx="952797" cy="492629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Influencing factors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Any visible patterns</a:t>
          </a:r>
        </a:p>
      </dsp:txBody>
      <dsp:txXfrm rot="-5400000">
        <a:off x="2771040" y="2668510"/>
        <a:ext cx="4879783" cy="859773"/>
      </dsp:txXfrm>
    </dsp:sp>
    <dsp:sp modelId="{FDCBC0A1-A0E6-4CC6-900A-68165934F0F0}">
      <dsp:nvSpPr>
        <dsp:cNvPr id="0" name=""/>
        <dsp:cNvSpPr/>
      </dsp:nvSpPr>
      <dsp:spPr>
        <a:xfrm>
          <a:off x="0" y="2502898"/>
          <a:ext cx="2771040" cy="1190997"/>
        </a:xfrm>
        <a:prstGeom prst="roundRect">
          <a:avLst/>
        </a:prstGeom>
        <a:solidFill>
          <a:srgbClr val="2A5B7F">
            <a:hueOff val="0"/>
            <a:satOff val="0"/>
            <a:lumOff val="0"/>
            <a:alphaOff val="0"/>
          </a:srgbClr>
        </a:solidFill>
        <a:ln w="19050" cap="flat" cmpd="sng" algn="ctr">
          <a:solidFill>
            <a:srgbClr val="ABDAF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Consumer Report</a:t>
          </a:r>
        </a:p>
      </dsp:txBody>
      <dsp:txXfrm>
        <a:off x="58140" y="2561038"/>
        <a:ext cx="2654760" cy="1074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1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28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2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3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8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6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32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CCBF-5A6C-4B00-9FC8-9153544E1D9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2BE7-8699-4621-91B7-19FD592EC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  <p:sldLayoutId id="2147484396" r:id="rId12"/>
    <p:sldLayoutId id="2147484397" r:id="rId13"/>
    <p:sldLayoutId id="2147484398" r:id="rId14"/>
    <p:sldLayoutId id="2147484399" r:id="rId15"/>
    <p:sldLayoutId id="2147484400" r:id="rId16"/>
    <p:sldLayoutId id="21474844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C0A3-DEE0-4F25-B2AD-8AA2A538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955" y="1093034"/>
            <a:ext cx="7179367" cy="173736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Analysis of Cereals data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133F-34EC-4F35-963F-F6881D94E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952446" cy="173736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dirty="0"/>
              <a:t>Submitted by	: Sarang Dani</a:t>
            </a:r>
          </a:p>
          <a:p>
            <a:pPr algn="l"/>
            <a:r>
              <a:rPr lang="en-US" dirty="0"/>
              <a:t>Submitted on	: 29th Apr’18</a:t>
            </a:r>
          </a:p>
          <a:p>
            <a:pPr algn="l"/>
            <a:r>
              <a:rPr lang="en-US" dirty="0"/>
              <a:t>Contact no.	: 9860636291</a:t>
            </a:r>
          </a:p>
        </p:txBody>
      </p:sp>
    </p:spTree>
    <p:extLst>
      <p:ext uri="{BB962C8B-B14F-4D97-AF65-F5344CB8AC3E}">
        <p14:creationId xmlns:p14="http://schemas.microsoft.com/office/powerpoint/2010/main" val="213826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5E50-10F8-41B2-9487-22B9D0E8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dirty="0"/>
              <a:t>Shelf position vs ingredients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EAFBB-733A-45BA-B19F-57764170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888" y="2126916"/>
            <a:ext cx="2931469" cy="2589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3BA68C-9BC2-402E-B65A-0D049859E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16" y="2127980"/>
            <a:ext cx="2930264" cy="258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B39BB-ED5C-4D14-954D-E0FF2C79F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972" y="2134957"/>
            <a:ext cx="2929060" cy="2587336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45DF149-7F31-4C30-80A0-15C5BD19C1F1}"/>
              </a:ext>
            </a:extLst>
          </p:cNvPr>
          <p:cNvSpPr txBox="1">
            <a:spLocks/>
          </p:cNvSpPr>
          <p:nvPr/>
        </p:nvSpPr>
        <p:spPr>
          <a:xfrm>
            <a:off x="866325" y="5140053"/>
            <a:ext cx="9478355" cy="1248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again, we get to see a good marketing perspective between Calorie and Sugar content. The high-sugar content cereals are placed in 2</a:t>
            </a:r>
            <a:r>
              <a:rPr lang="en-US" baseline="30000" dirty="0"/>
              <a:t>nd</a:t>
            </a:r>
            <a:r>
              <a:rPr lang="en-US" dirty="0"/>
              <a:t> Shelf considering the increasing awareness among the customers.</a:t>
            </a:r>
          </a:p>
          <a:p>
            <a:r>
              <a:rPr lang="en-US" dirty="0"/>
              <a:t>High Protein cereals on the other hand, appear to have found the place in 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shelf.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1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7026-EEAE-4003-829D-BCA9376B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among low calories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98FB2-D71C-472E-AE25-4E366696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31" y="1825625"/>
            <a:ext cx="3993111" cy="3648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43E4C-52BD-47D8-89F9-ED56855B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93" y="1825625"/>
            <a:ext cx="6048068" cy="3648743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96EC1432-2EC4-4427-8EFC-5D2E166B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31" y="5814985"/>
            <a:ext cx="10386263" cy="742226"/>
          </a:xfrm>
        </p:spPr>
        <p:txBody>
          <a:bodyPr>
            <a:normAutofit fontScale="92500"/>
          </a:bodyPr>
          <a:lstStyle/>
          <a:p>
            <a:r>
              <a:rPr lang="en-US" sz="1400" dirty="0"/>
              <a:t>We see that “N” seems to have got the relatively higher rating in the group.</a:t>
            </a:r>
          </a:p>
          <a:p>
            <a:r>
              <a:rPr lang="en-US" sz="1400" dirty="0"/>
              <a:t>Within “N”, we see that </a:t>
            </a:r>
            <a:r>
              <a:rPr lang="en-US" sz="1400" dirty="0">
                <a:solidFill>
                  <a:srgbClr val="FF0000"/>
                </a:solidFill>
              </a:rPr>
              <a:t>“100%_Bran” </a:t>
            </a:r>
            <a:r>
              <a:rPr lang="en-US" sz="1400" dirty="0"/>
              <a:t>containing the ideal combination of  fiber, Vitamins alongwith the Consumer report’s rating.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5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7137-1F2B-4DF9-A1AC-B57C6B5E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Finding the best among medium calories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C01278-3E7E-4FEA-BB09-48D2322D3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753" y="1935920"/>
            <a:ext cx="4183813" cy="338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5CBAC-E687-4071-9469-6C1589F5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46" y="1935920"/>
            <a:ext cx="5356876" cy="3382037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9F3BC34-2BA7-4600-BD0D-449AB9F94CEA}"/>
              </a:ext>
            </a:extLst>
          </p:cNvPr>
          <p:cNvSpPr txBox="1">
            <a:spLocks/>
          </p:cNvSpPr>
          <p:nvPr/>
        </p:nvSpPr>
        <p:spPr>
          <a:xfrm>
            <a:off x="1111753" y="5670607"/>
            <a:ext cx="10155803" cy="850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We see that “R” seems to have got the relatively higher rating in the group.</a:t>
            </a:r>
          </a:p>
          <a:p>
            <a:r>
              <a:rPr lang="en-US" sz="1400" dirty="0"/>
              <a:t>Within “N”, we see that </a:t>
            </a:r>
            <a:r>
              <a:rPr lang="en-US" sz="1400" dirty="0">
                <a:solidFill>
                  <a:srgbClr val="FF0000"/>
                </a:solidFill>
              </a:rPr>
              <a:t>“</a:t>
            </a:r>
            <a:r>
              <a:rPr lang="en-US" sz="1400" dirty="0" err="1">
                <a:solidFill>
                  <a:srgbClr val="FF0000"/>
                </a:solidFill>
              </a:rPr>
              <a:t>Rice_Chex</a:t>
            </a:r>
            <a:r>
              <a:rPr lang="en-US" sz="1400" dirty="0">
                <a:solidFill>
                  <a:srgbClr val="FF0000"/>
                </a:solidFill>
              </a:rPr>
              <a:t>” </a:t>
            </a:r>
            <a:r>
              <a:rPr lang="en-US" sz="1400" dirty="0"/>
              <a:t>containing the ideal combination of  fiber, Vitamins alongwith the Consumer report’s rating.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D37D-2A8B-4F4F-B0BC-2114B2CD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the best among high calories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D5475-2C87-498B-9033-F47D67518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506" y="2167942"/>
            <a:ext cx="5734050" cy="3414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F3E41-D7B2-4DBA-86EE-31DA968D7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44" y="2167942"/>
            <a:ext cx="3862741" cy="3412087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180971C0-347C-4235-9C33-F3EF01B9C4B1}"/>
              </a:ext>
            </a:extLst>
          </p:cNvPr>
          <p:cNvSpPr txBox="1">
            <a:spLocks/>
          </p:cNvSpPr>
          <p:nvPr/>
        </p:nvSpPr>
        <p:spPr>
          <a:xfrm>
            <a:off x="1111753" y="5670607"/>
            <a:ext cx="10155803" cy="850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We see that “P” seems to have got the relatively higher rating in the group.</a:t>
            </a:r>
          </a:p>
          <a:p>
            <a:r>
              <a:rPr lang="en-US" sz="1400" dirty="0"/>
              <a:t>Within “N”, we see that </a:t>
            </a:r>
            <a:r>
              <a:rPr lang="en-US" sz="1400" dirty="0">
                <a:solidFill>
                  <a:srgbClr val="FF0000"/>
                </a:solidFill>
              </a:rPr>
              <a:t>“</a:t>
            </a:r>
            <a:r>
              <a:rPr lang="en-US" sz="1400" dirty="0" err="1">
                <a:solidFill>
                  <a:srgbClr val="FF0000"/>
                </a:solidFill>
              </a:rPr>
              <a:t>Great_Grains_Pecan</a:t>
            </a:r>
            <a:r>
              <a:rPr lang="en-US" sz="1400" dirty="0">
                <a:solidFill>
                  <a:srgbClr val="FF0000"/>
                </a:solidFill>
              </a:rPr>
              <a:t>” </a:t>
            </a:r>
            <a:r>
              <a:rPr lang="en-US" sz="1400" dirty="0"/>
              <a:t>containing the ideal combination of  fiber, Vitamins alongwith the Consumer report’s rating.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6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7D3291-A362-4BDB-8C2B-ED8A613ED6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3AE5C-045A-452C-9AA6-2C818886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6" y="797778"/>
            <a:ext cx="5123598" cy="33279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1A4A5F8-84E6-4261-8CA3-360164B16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F3EF51-5C31-4CA7-8F55-4ADF2526C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23367" r="-2" b="15188"/>
          <a:stretch/>
        </p:blipFill>
        <p:spPr>
          <a:xfrm>
            <a:off x="6615448" y="1106254"/>
            <a:ext cx="4434737" cy="2406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007BB-B745-4CC8-8CE4-F2A22B19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400" dirty="0" err="1">
                <a:highlight>
                  <a:srgbClr val="FF0000"/>
                </a:highlight>
              </a:rPr>
              <a:t>All_bran_with_extra_fiber</a:t>
            </a:r>
            <a:r>
              <a:rPr lang="en-US" sz="2400" dirty="0">
                <a:highlight>
                  <a:srgbClr val="FF0000"/>
                </a:highlight>
              </a:rPr>
              <a:t> </a:t>
            </a:r>
            <a:r>
              <a:rPr lang="en-US" sz="2400" dirty="0"/>
              <a:t>comes out to be the best among overall lot in terms of inclusiveness of all necessary ingredients in adequate proportion</a:t>
            </a:r>
          </a:p>
        </p:txBody>
      </p:sp>
    </p:spTree>
    <p:extLst>
      <p:ext uri="{BB962C8B-B14F-4D97-AF65-F5344CB8AC3E}">
        <p14:creationId xmlns:p14="http://schemas.microsoft.com/office/powerpoint/2010/main" val="210929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C911-AE91-4442-A6ED-36B922EE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53" y="2570747"/>
            <a:ext cx="10359795" cy="220579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have healthy breakfast and…</a:t>
            </a:r>
            <a:br>
              <a:rPr lang="en-US" dirty="0"/>
            </a:br>
            <a:r>
              <a:rPr lang="en-US" dirty="0"/>
              <a:t>stay healthy…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8752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AB89-185A-4D72-ABA1-5DE32C7C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6EAC-98CD-4E69-878B-0250B018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56" y="1815548"/>
            <a:ext cx="10353762" cy="418768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This datafile contains nutritional information and grocery shelf location for 77 breakfast cereals.</a:t>
            </a:r>
          </a:p>
          <a:p>
            <a:r>
              <a:rPr lang="en-US" dirty="0">
                <a:effectLst/>
              </a:rPr>
              <a:t>This includes the details on contents like Calories, Protein, Fats, </a:t>
            </a:r>
            <a:r>
              <a:rPr lang="en-US" dirty="0" err="1">
                <a:effectLst/>
              </a:rPr>
              <a:t>Fibre</a:t>
            </a:r>
            <a:r>
              <a:rPr lang="en-US" dirty="0">
                <a:effectLst/>
              </a:rPr>
              <a:t> etc. alongwith the Name of Manufacturer, Shelf location at Grocery location and the Consumer report rating.</a:t>
            </a:r>
          </a:p>
          <a:p>
            <a:r>
              <a:rPr lang="en-US" dirty="0">
                <a:effectLst/>
              </a:rPr>
              <a:t>Now, the research does recommend an ideal composition of a “Healthy Breakfast” and the data already includes the “Ratings” from Consumer reports.</a:t>
            </a:r>
            <a:endParaRPr lang="en-US" altLang="en-US" dirty="0">
              <a:effectLst/>
            </a:endParaRPr>
          </a:p>
          <a:p>
            <a:r>
              <a:rPr lang="en-US" altLang="en-US" dirty="0">
                <a:effectLst/>
              </a:rPr>
              <a:t>However;  the project idea is to develop one's own rating system and find which cereal is the most healthy for you.</a:t>
            </a:r>
          </a:p>
          <a:p>
            <a:r>
              <a:rPr lang="en-US" altLang="en-US" dirty="0">
                <a:effectLst/>
              </a:rPr>
              <a:t>This presentation takes you through some analytical steps employed using R graphs, while we try to arrive at the solution of this million dollar question – </a:t>
            </a:r>
          </a:p>
          <a:p>
            <a:pPr marL="0" indent="0">
              <a:buNone/>
            </a:pPr>
            <a:r>
              <a:rPr lang="en-US" altLang="en-US" dirty="0">
                <a:effectLst/>
              </a:rPr>
              <a:t>“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Which one is the best Cereal for me?</a:t>
            </a:r>
            <a:r>
              <a:rPr lang="en-US" altLang="en-US" dirty="0">
                <a:effectLst/>
              </a:rPr>
              <a:t>”</a:t>
            </a:r>
          </a:p>
          <a:p>
            <a:endParaRPr lang="en-US" alt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857A-156E-41B1-95ED-726D8323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dirty="0"/>
              <a:t>Important variables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E69414-CA44-47D4-8F2E-F62542C70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46294"/>
              </p:ext>
            </p:extLst>
          </p:nvPr>
        </p:nvGraphicFramePr>
        <p:xfrm>
          <a:off x="2115404" y="2081852"/>
          <a:ext cx="7697336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99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2512A587-618C-4A11-A8ED-D8B5618E96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480B9-27C5-4CD4-9E05-D6A748FF47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31BE27-E6AA-4C53-A982-8B6F821DAA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" r="-2" b="-2"/>
          <a:stretch/>
        </p:blipFill>
        <p:spPr>
          <a:xfrm>
            <a:off x="1137847" y="831359"/>
            <a:ext cx="3190143" cy="2770811"/>
          </a:xfrm>
          <a:prstGeom prst="rect">
            <a:avLst/>
          </a:prstGeom>
        </p:spPr>
      </p:pic>
      <p:pic>
        <p:nvPicPr>
          <p:cNvPr id="54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6B81B68-0971-40ED-B75C-E4BA319AD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" r="21066" b="5"/>
          <a:stretch/>
        </p:blipFill>
        <p:spPr>
          <a:xfrm>
            <a:off x="4327990" y="3000479"/>
            <a:ext cx="2670674" cy="3003296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D6FFB96-A742-484A-BD0B-491C0F966C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9241" y="1114868"/>
            <a:ext cx="2594292" cy="1589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A02B61-5A14-4DDF-9B64-B7A2F4CAEA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490" y="4006972"/>
            <a:ext cx="3198799" cy="17361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B0CC4-4544-4628-B9F9-4D26FE6851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364" r="4" b="11275"/>
          <a:stretch/>
        </p:blipFill>
        <p:spPr>
          <a:xfrm>
            <a:off x="4294881" y="1114868"/>
            <a:ext cx="3077454" cy="1885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71623-29D8-452C-84E5-76AF1D3C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577" y="246816"/>
            <a:ext cx="3375413" cy="1326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How is the calorie-wise spread?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B8FE2EC9-CD8A-4551-B446-7CD9DD839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920" y="1573137"/>
            <a:ext cx="3408070" cy="4255888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Low Calories &gt; Medium Calories &gt; High Calories</a:t>
            </a:r>
          </a:p>
          <a:p>
            <a:pPr algn="just"/>
            <a:r>
              <a:rPr lang="en-US" sz="1600" dirty="0"/>
              <a:t>“Low Calories” is the only segment where all the 7 manufacturers have their offerings</a:t>
            </a:r>
          </a:p>
          <a:p>
            <a:pPr algn="just"/>
            <a:r>
              <a:rPr lang="en-US" sz="1600" dirty="0"/>
              <a:t>Only a couple of Manufacturers – G &amp; P ; are fairly spread across the range. </a:t>
            </a:r>
          </a:p>
          <a:p>
            <a:pPr algn="just"/>
            <a:r>
              <a:rPr lang="en-US" sz="1600" dirty="0"/>
              <a:t>Only a couple of Manufacturers – A &amp; N ;  offer in one specific segment only</a:t>
            </a:r>
          </a:p>
          <a:p>
            <a:pPr algn="just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759FA-0436-4E5A-A598-FDC67E8498D3}"/>
              </a:ext>
            </a:extLst>
          </p:cNvPr>
          <p:cNvSpPr txBox="1"/>
          <p:nvPr/>
        </p:nvSpPr>
        <p:spPr>
          <a:xfrm>
            <a:off x="5743586" y="909977"/>
            <a:ext cx="1864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calorie offerings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1BB005-9384-4C09-8DFA-2453751B1D50}"/>
              </a:ext>
            </a:extLst>
          </p:cNvPr>
          <p:cNvSpPr txBox="1"/>
          <p:nvPr/>
        </p:nvSpPr>
        <p:spPr>
          <a:xfrm>
            <a:off x="1737973" y="5466132"/>
            <a:ext cx="273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Calorie-wise Offerings </a:t>
            </a:r>
          </a:p>
        </p:txBody>
      </p:sp>
      <p:pic>
        <p:nvPicPr>
          <p:cNvPr id="45" name="Content Placeholder 4">
            <a:extLst>
              <a:ext uri="{FF2B5EF4-FFF2-40B4-BE49-F238E27FC236}">
                <a16:creationId xmlns:a16="http://schemas.microsoft.com/office/drawing/2014/main" id="{2A08326F-56C6-4594-B9B8-10473FC81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311" y="3452883"/>
            <a:ext cx="3386048" cy="25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0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27B49D5-2D7A-4086-897E-ED4DE4669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06" r="-3" b="-3"/>
          <a:stretch/>
        </p:blipFill>
        <p:spPr>
          <a:xfrm>
            <a:off x="20" y="-1"/>
            <a:ext cx="4635987" cy="42062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A4E64-2B11-4364-811A-74E78E38A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00" r="-4" b="9323"/>
          <a:stretch/>
        </p:blipFill>
        <p:spPr>
          <a:xfrm>
            <a:off x="20" y="4206239"/>
            <a:ext cx="4635990" cy="26602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943F1F-3D4C-4F63-A3E6-42265F518A2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3B18F9-2791-44F2-996D-FE8CA998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Autofit/>
          </a:bodyPr>
          <a:lstStyle/>
          <a:p>
            <a:r>
              <a:rPr lang="en-US" sz="2000" dirty="0"/>
              <a:t>Ratings  vs Manufacturer </a:t>
            </a:r>
            <a:br>
              <a:rPr lang="en-US" sz="2000" dirty="0"/>
            </a:br>
            <a:r>
              <a:rPr lang="en-US" sz="2000" dirty="0"/>
              <a:t>ratings vs calories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75161B-2295-4616-9176-569A993B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942786"/>
          </a:xfrm>
        </p:spPr>
        <p:txBody>
          <a:bodyPr>
            <a:normAutofit/>
          </a:bodyPr>
          <a:lstStyle/>
          <a:p>
            <a:r>
              <a:rPr lang="en-US" dirty="0"/>
              <a:t>Ratings are inversely proportional to  Calorie levels</a:t>
            </a:r>
          </a:p>
          <a:p>
            <a:r>
              <a:rPr lang="en-US" dirty="0"/>
              <a:t>Though offered in limited segment, N has got all its offerings highly rated unlike others</a:t>
            </a:r>
          </a:p>
          <a:p>
            <a:r>
              <a:rPr lang="en-US" dirty="0"/>
              <a:t>The Manufacturer G lies down in terms of ratings across it offers</a:t>
            </a:r>
          </a:p>
          <a:p>
            <a:r>
              <a:rPr lang="en-US" dirty="0"/>
              <a:t>The Manufacturer Q is fairly spread in terms of ratings across it offers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3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7">
            <a:extLst>
              <a:ext uri="{FF2B5EF4-FFF2-40B4-BE49-F238E27FC236}">
                <a16:creationId xmlns:a16="http://schemas.microsoft.com/office/drawing/2014/main" id="{F53F218C-D376-40A2-8215-DC5A538618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48EBC2-C1B7-40BD-880B-02E4EAF2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11" y="813993"/>
            <a:ext cx="2960386" cy="2615007"/>
          </a:xfrm>
          <a:prstGeom prst="rect">
            <a:avLst/>
          </a:prstGeom>
        </p:spPr>
      </p:pic>
      <p:sp>
        <p:nvSpPr>
          <p:cNvPr id="42" name="Rectangle 29">
            <a:extLst>
              <a:ext uri="{FF2B5EF4-FFF2-40B4-BE49-F238E27FC236}">
                <a16:creationId xmlns:a16="http://schemas.microsoft.com/office/drawing/2014/main" id="{3AE5CF73-3769-4377-8DFC-C1463DDDE9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DDCB06-B60D-4DFB-800F-D0098EB19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08" y="3390990"/>
            <a:ext cx="2960389" cy="2615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D6B08-CEC8-4149-BC40-E94E1125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/>
              <a:t>Ratings vs calories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FA2BCD88-0170-470C-889C-92DF74EB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 dirty="0"/>
              <a:t>The adjoining scatterplots again depict an Inverse relationship between the Ratings and the Calories.</a:t>
            </a:r>
          </a:p>
          <a:p>
            <a:r>
              <a:rPr lang="en-US" dirty="0"/>
              <a:t>Manufacturer N exclusively offers Low Calorie cereals and completely dominates the segments in terms of ratings.</a:t>
            </a:r>
          </a:p>
          <a:p>
            <a:r>
              <a:rPr lang="en-US" dirty="0"/>
              <a:t>G &amp; P are the only two manufacturers who offer the cereals across the whole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4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686761C1-AB36-4D6F-A51F-1FB600416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2" r="-4" b="-4"/>
          <a:stretch/>
        </p:blipFill>
        <p:spPr>
          <a:xfrm>
            <a:off x="20" y="-1"/>
            <a:ext cx="4635987" cy="4206240"/>
          </a:xfrm>
          <a:prstGeom prst="rect">
            <a:avLst/>
          </a:prstGeom>
        </p:spPr>
      </p:pic>
      <p:pic>
        <p:nvPicPr>
          <p:cNvPr id="9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CEF93AB2-EE98-486B-8C95-8FB5C86A0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30" r="-3" b="14007"/>
          <a:stretch/>
        </p:blipFill>
        <p:spPr>
          <a:xfrm>
            <a:off x="20" y="4206241"/>
            <a:ext cx="4635987" cy="2660227"/>
          </a:xfrm>
          <a:prstGeom prst="rect">
            <a:avLst/>
          </a:prstGeom>
        </p:spPr>
      </p:pic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01943F1F-3D4C-4F63-A3E6-42265F518A2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202CFE-61DA-4D52-9A88-1C55326E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sz="2900"/>
              <a:t>How ratings and calories are inversely proportional?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7CA272CB-7346-493C-AF56-04570687E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517" y="5524024"/>
            <a:ext cx="1951671" cy="5501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3F08A9-16F1-4A49-9134-EAB4A57E8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229" y="4053386"/>
            <a:ext cx="1965959" cy="7095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8CC9C1-899C-4B33-8AB2-A60449A64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288" y="5092380"/>
            <a:ext cx="6428776" cy="3530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B0F668-3443-4342-A50C-D12E30AAA5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230" y="2096064"/>
            <a:ext cx="6483367" cy="389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A8C2A6-DAFD-4058-95FE-75AE2B6AE3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7230" y="2509881"/>
            <a:ext cx="1965958" cy="6836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B5D210-1073-4B1E-BF11-E880C1088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7231" y="3626221"/>
            <a:ext cx="6483366" cy="3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3F218C-D376-40A2-8215-DC5A538618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C2EF3D-08BD-48E9-9D91-718E4009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02" y="1114867"/>
            <a:ext cx="2319272" cy="2343431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3AE5CF73-3769-4377-8DFC-C1463DDDE9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89A9354-D036-4D4A-9080-F19153F48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00" y="3509433"/>
            <a:ext cx="2475684" cy="25014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8426B96-6433-4093-AA43-68E29186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Manufacturer vs rating vs calories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D6CBEE-CBBF-4339-B0D9-40893B62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The boxplot on RHS shows the Manufacturers’ standings in terms of “Rating per Calorie”. </a:t>
            </a:r>
          </a:p>
          <a:p>
            <a:r>
              <a:rPr lang="en-US" sz="1800" dirty="0"/>
              <a:t>The manufacturer “N” scores the highest again followed by “Q”.</a:t>
            </a:r>
          </a:p>
          <a:p>
            <a:r>
              <a:rPr lang="en-US" sz="1800" dirty="0"/>
              <a:t>The scatterplot on the LHS shows how the Ratings and Calories are spread across various Manufacturers. </a:t>
            </a:r>
          </a:p>
          <a:p>
            <a:r>
              <a:rPr lang="en-US" sz="1800" dirty="0"/>
              <a:t>We can again validate our finding about “N” being the highest rated, G &amp; K being the universally spread Manufacturer.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356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27161FD0-01E5-4AF6-AD54-1B38022C8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8" b="-4"/>
          <a:stretch/>
        </p:blipFill>
        <p:spPr>
          <a:xfrm>
            <a:off x="20" y="-1"/>
            <a:ext cx="4635987" cy="4206240"/>
          </a:xfrm>
          <a:prstGeom prst="rect">
            <a:avLst/>
          </a:prstGeom>
        </p:spPr>
      </p:pic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A9479342-B609-44F9-83B0-D65B6AF0D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25" r="-3" b="8512"/>
          <a:stretch/>
        </p:blipFill>
        <p:spPr>
          <a:xfrm>
            <a:off x="20" y="4206241"/>
            <a:ext cx="4635987" cy="2660227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01943F1F-3D4C-4F63-A3E6-42265F518A2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BEAF9E-FC5B-4A61-A8B7-14878184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/>
              <a:t>Shelf vs ratings vs calories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DF40B598-F310-4C12-BD78-69C11FF7A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942786"/>
          </a:xfrm>
        </p:spPr>
        <p:txBody>
          <a:bodyPr>
            <a:normAutofit/>
          </a:bodyPr>
          <a:lstStyle/>
          <a:p>
            <a:r>
              <a:rPr lang="en-US" dirty="0"/>
              <a:t>We see a good marketing perspective in relation between Ratings and Shelf. The high rated cereals are put either on 1</a:t>
            </a:r>
            <a:r>
              <a:rPr lang="en-US" baseline="30000" dirty="0"/>
              <a:t>st</a:t>
            </a:r>
            <a:r>
              <a:rPr lang="en-US" dirty="0"/>
              <a:t> or 3</a:t>
            </a:r>
            <a:r>
              <a:rPr lang="en-US" baseline="30000" dirty="0"/>
              <a:t>rd</a:t>
            </a:r>
            <a:r>
              <a:rPr lang="en-US" dirty="0"/>
              <a:t> shelf.</a:t>
            </a:r>
          </a:p>
          <a:p>
            <a:r>
              <a:rPr lang="en-US" dirty="0"/>
              <a:t>On the similar lines, the high calories cereals have been placed on 3</a:t>
            </a:r>
            <a:r>
              <a:rPr lang="en-US" baseline="30000" dirty="0"/>
              <a:t>rd</a:t>
            </a:r>
            <a:r>
              <a:rPr lang="en-US" dirty="0"/>
              <a:t> shelf while the low calorie ones are put on 1</a:t>
            </a:r>
            <a:r>
              <a:rPr lang="en-US" baseline="30000" dirty="0"/>
              <a:t>st</a:t>
            </a:r>
            <a:r>
              <a:rPr lang="en-US" dirty="0"/>
              <a:t> shelf.</a:t>
            </a:r>
          </a:p>
          <a:p>
            <a:r>
              <a:rPr lang="en-US" dirty="0"/>
              <a:t>The adjoining boxplot also shows that the better rated cereals are either from Low or High calorie buckets.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65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6072</TotalTime>
  <Words>747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Wingdings</vt:lpstr>
      <vt:lpstr>Damask</vt:lpstr>
      <vt:lpstr>Analysis of Cereals data USING R</vt:lpstr>
      <vt:lpstr>What the data is about?</vt:lpstr>
      <vt:lpstr>Important variables</vt:lpstr>
      <vt:lpstr>How is the calorie-wise spread?</vt:lpstr>
      <vt:lpstr>Ratings  vs Manufacturer  ratings vs calories </vt:lpstr>
      <vt:lpstr>Ratings vs calories</vt:lpstr>
      <vt:lpstr>How ratings and calories are inversely proportional?</vt:lpstr>
      <vt:lpstr>Manufacturer vs rating vs calories</vt:lpstr>
      <vt:lpstr>Shelf vs ratings vs calories</vt:lpstr>
      <vt:lpstr>Shelf position vs ingredients</vt:lpstr>
      <vt:lpstr>Finding the best among low calories</vt:lpstr>
      <vt:lpstr>Finding the best among medium calories</vt:lpstr>
      <vt:lpstr>Finding the best among high calories</vt:lpstr>
      <vt:lpstr>All_bran_with_extra_fiber comes out to be the best among overall lot in terms of inclusiveness of all necessary ingredients in adequate proportion</vt:lpstr>
      <vt:lpstr> have healthy breakfast and… stay healthy…  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Sarang Dani</dc:creator>
  <cp:lastModifiedBy>Sarang Dani</cp:lastModifiedBy>
  <cp:revision>76</cp:revision>
  <dcterms:created xsi:type="dcterms:W3CDTF">2018-04-23T17:04:49Z</dcterms:created>
  <dcterms:modified xsi:type="dcterms:W3CDTF">2018-04-30T08:24:05Z</dcterms:modified>
</cp:coreProperties>
</file>