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7" r:id="rId1"/>
  </p:sldMasterIdLst>
  <p:notesMasterIdLst>
    <p:notesMasterId r:id="rId28"/>
  </p:notesMasterIdLst>
  <p:handoutMasterIdLst>
    <p:handoutMasterId r:id="rId29"/>
  </p:handoutMasterIdLst>
  <p:sldIdLst>
    <p:sldId id="1719" r:id="rId2"/>
    <p:sldId id="2544" r:id="rId3"/>
    <p:sldId id="2076138213" r:id="rId4"/>
    <p:sldId id="1865" r:id="rId5"/>
    <p:sldId id="2577" r:id="rId6"/>
    <p:sldId id="2571" r:id="rId7"/>
    <p:sldId id="2572" r:id="rId8"/>
    <p:sldId id="2531" r:id="rId9"/>
    <p:sldId id="2533" r:id="rId10"/>
    <p:sldId id="2584" r:id="rId11"/>
    <p:sldId id="2567" r:id="rId12"/>
    <p:sldId id="2241" r:id="rId13"/>
    <p:sldId id="2566" r:id="rId14"/>
    <p:sldId id="2578" r:id="rId15"/>
    <p:sldId id="1953" r:id="rId16"/>
    <p:sldId id="1954" r:id="rId17"/>
    <p:sldId id="2581" r:id="rId18"/>
    <p:sldId id="1660" r:id="rId19"/>
    <p:sldId id="2585" r:id="rId20"/>
    <p:sldId id="2583" r:id="rId21"/>
    <p:sldId id="2018" r:id="rId22"/>
    <p:sldId id="2582" r:id="rId23"/>
    <p:sldId id="2007" r:id="rId24"/>
    <p:sldId id="1907" r:id="rId25"/>
    <p:sldId id="2580" r:id="rId26"/>
    <p:sldId id="2579"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ntity" id="{3D578788-D3E4-4616-832F-0AB4C53AF53E}">
          <p14:sldIdLst>
            <p14:sldId id="1719"/>
            <p14:sldId id="2544"/>
            <p14:sldId id="2076138213"/>
          </p14:sldIdLst>
        </p14:section>
        <p14:section name="Azure AD" id="{A4165B2C-9DA1-4218-9553-792AAAFAB4DB}">
          <p14:sldIdLst>
            <p14:sldId id="1865"/>
            <p14:sldId id="2577"/>
            <p14:sldId id="2571"/>
            <p14:sldId id="2572"/>
            <p14:sldId id="2531"/>
            <p14:sldId id="2533"/>
            <p14:sldId id="2584"/>
            <p14:sldId id="2567"/>
            <p14:sldId id="2241"/>
          </p14:sldIdLst>
        </p14:section>
        <p14:section name="User and Groups" id="{7A8ABAEC-D2E7-4A18-83D3-801C389AB1E4}">
          <p14:sldIdLst>
            <p14:sldId id="2566"/>
            <p14:sldId id="2578"/>
            <p14:sldId id="1953"/>
            <p14:sldId id="1954"/>
            <p14:sldId id="2581"/>
            <p14:sldId id="1660"/>
            <p14:sldId id="2585"/>
            <p14:sldId id="2583"/>
            <p14:sldId id="2018"/>
            <p14:sldId id="2582"/>
          </p14:sldIdLst>
        </p14:section>
        <p14:section name="Labs" id="{67C99956-5B08-4FD1-B74C-DA3A327C0EED}">
          <p14:sldIdLst>
            <p14:sldId id="2007"/>
            <p14:sldId id="1907"/>
            <p14:sldId id="2580"/>
            <p14:sldId id="257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BE7"/>
    <a:srgbClr val="F4F3F5"/>
    <a:srgbClr val="652B91"/>
    <a:srgbClr val="D646A4"/>
    <a:srgbClr val="BB5BD2"/>
    <a:srgbClr val="94B6E4"/>
    <a:srgbClr val="FFF100"/>
    <a:srgbClr val="0055AD"/>
    <a:srgbClr val="EBEBEB"/>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CC1183-93C0-4EFD-A45C-238EDE2F7776}" v="61" dt="2023-09-26T15:45:11.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83758" autoAdjust="0"/>
  </p:normalViewPr>
  <p:slideViewPr>
    <p:cSldViewPr snapToGrid="0">
      <p:cViewPr varScale="1">
        <p:scale>
          <a:sx n="87" d="100"/>
          <a:sy n="87" d="100"/>
        </p:scale>
        <p:origin x="1224"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11/13/2023 7:33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11/13/2023 7:33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Manage identities and governance in Azure (https://docs.microsoft.com/learn/paths/az-104-manage-identities-governance/) path.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11/13/2023 7:33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Plan an Microsoft Entra ID self-service password reset deployment - https://docs.microsoft.com/azure/active-directory/authentication/howto-sspr-deployment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77229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https://forms.office.com/Pages/ShareFormPage.aspx?id=v4j5cvGGr0GRqy180BHbR5NEFZBpuAZBgxPOGXi_gX5UNlQyT1BLOTZYNjNBTk5NREk5NzFPOFpFWS4u&amp;sharetoken=ms6pe4tvOByStLZxuG5B&amp;wdLOR=cF86857FF-7E68-42CA-B255-DA42AE56590A</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following concepts: identity, account, tenant, and subscription. How are these different?</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Identity</a:t>
            </a:r>
            <a:r>
              <a:rPr lang="en-US" sz="1800" dirty="0">
                <a:solidFill>
                  <a:srgbClr val="505050"/>
                </a:solidFill>
                <a:effectLst/>
                <a:latin typeface="Calibri" panose="020F0502020204030204" pitchFamily="34" charset="0"/>
                <a:ea typeface="Segoe UI" panose="020B0502040204020203" pitchFamily="34" charset="0"/>
                <a:cs typeface="Segoe UI (Body)"/>
              </a:rPr>
              <a:t> is an object that can be authenticated. An account is an identity that has data associated with it. A </a:t>
            </a:r>
            <a:r>
              <a:rPr lang="en-US" sz="1800" b="1" dirty="0">
                <a:solidFill>
                  <a:srgbClr val="505050"/>
                </a:solidFill>
                <a:effectLst/>
                <a:latin typeface="Calibri" panose="020F0502020204030204" pitchFamily="34" charset="0"/>
                <a:ea typeface="Segoe UI" panose="020B0502040204020203" pitchFamily="34" charset="0"/>
                <a:cs typeface="Segoe UI (Body)"/>
              </a:rPr>
              <a:t>tenant</a:t>
            </a:r>
            <a:r>
              <a:rPr lang="en-US" sz="1800" dirty="0">
                <a:solidFill>
                  <a:srgbClr val="505050"/>
                </a:solidFill>
                <a:effectLst/>
                <a:latin typeface="Calibri" panose="020F0502020204030204" pitchFamily="34" charset="0"/>
                <a:ea typeface="Segoe UI" panose="020B0502040204020203" pitchFamily="34" charset="0"/>
                <a:cs typeface="Segoe UI (Body)"/>
              </a:rPr>
              <a:t> is</a:t>
            </a:r>
            <a:r>
              <a:rPr lang="en-US" sz="1800" kern="1200" dirty="0">
                <a:solidFill>
                  <a:srgbClr val="505050"/>
                </a:solidFill>
                <a:effectLst/>
                <a:latin typeface="Calibri" panose="020F0502020204030204" pitchFamily="34" charset="0"/>
                <a:ea typeface="Times New Roman" panose="02020603050405020304" pitchFamily="18"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a dedicated and trusted instance, A </a:t>
            </a:r>
            <a:r>
              <a:rPr lang="en-US" sz="1800" b="0" dirty="0">
                <a:solidFill>
                  <a:srgbClr val="505050"/>
                </a:solidFill>
                <a:effectLst/>
                <a:latin typeface="Calibri" panose="020F0502020204030204" pitchFamily="34" charset="0"/>
                <a:ea typeface="Segoe UI" panose="020B0502040204020203" pitchFamily="34" charset="0"/>
                <a:cs typeface="Segoe UI (Body)"/>
              </a:rPr>
              <a:t>tenant</a:t>
            </a:r>
            <a:r>
              <a:rPr lang="en-US" sz="1800" dirty="0">
                <a:solidFill>
                  <a:srgbClr val="505050"/>
                </a:solidFill>
                <a:effectLst/>
                <a:latin typeface="Calibri" panose="020F0502020204030204" pitchFamily="34" charset="0"/>
                <a:ea typeface="Segoe UI" panose="020B0502040204020203" pitchFamily="34" charset="0"/>
                <a:cs typeface="Segoe UI (Body)"/>
              </a:rPr>
              <a:t> is automatically created when your organization signs up for a Microsoft cloud service subscription​. An Azure </a:t>
            </a:r>
            <a:r>
              <a:rPr lang="en-US" sz="1800" b="1" dirty="0">
                <a:solidFill>
                  <a:srgbClr val="505050"/>
                </a:solidFill>
                <a:effectLst/>
                <a:latin typeface="Calibri" panose="020F0502020204030204" pitchFamily="34" charset="0"/>
                <a:ea typeface="Segoe UI" panose="020B0502040204020203" pitchFamily="34" charset="0"/>
                <a:cs typeface="Segoe UI (Body)"/>
              </a:rPr>
              <a:t>subscription</a:t>
            </a:r>
            <a:r>
              <a:rPr lang="en-US" sz="1800" dirty="0">
                <a:solidFill>
                  <a:srgbClr val="505050"/>
                </a:solidFill>
                <a:effectLst/>
                <a:latin typeface="Calibri" panose="020F0502020204030204" pitchFamily="34" charset="0"/>
                <a:ea typeface="Segoe UI" panose="020B0502040204020203" pitchFamily="34" charset="0"/>
                <a:cs typeface="Segoe UI (Body)"/>
              </a:rPr>
              <a:t> is used to pay for Azure cloud services</a:t>
            </a:r>
            <a:r>
              <a:rPr lang="en-US" sz="1800" b="1" dirty="0">
                <a:solidFill>
                  <a:srgbClr val="505050"/>
                </a:solidFill>
                <a:effectLst/>
                <a:latin typeface="Calibri" panose="020F0502020204030204" pitchFamily="34" charset="0"/>
                <a:ea typeface="Segoe UI" panose="020B0502040204020203" pitchFamily="34" charset="0"/>
                <a:cs typeface="Segoe UI (Body)"/>
              </a:rPr>
              <a:t>.</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How is Microsoft Entra ID different from Azure Active Directory Domain Services?</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Microsoft Entra ID is primarily an identity solution and designed for HTTP and HTTPS communications. Microsoft Entra ID can be queried with a REST API, instead of LDAP. Microsoft Entra ID uses federation services, and many third-party services (such as Facebook). Microsoft Entra ID users and groups are created in a flat structure. Microsoft Entra ID does not have Organizational Units (OUs) or Group Policy Objects (GPOs).</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the Self-Service Password Reset authentication methods can be configured for users.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Self-Service Password Reset authentication methods include mobile app notification, mobile app code, email, mobile phone, office phone, and security questions. A combination of authentication methods can be used.</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1529871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11/13/2023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ea typeface="+mn-ea"/>
                <a:cs typeface="+mn-cs"/>
              </a:rPr>
              <a:t>Add or delete users - https://docs.microsoft.com/azure/active-directory/fundamentals/add-users-azure-active-directory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11/13/2023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The latest JTA (Jan 2022) now states, Perform bulk updates. Previously this was just bulk user accounts.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Bulk create users in Microsoft Entra ID - </a:t>
            </a:r>
            <a:r>
              <a:rPr lang="en-US" sz="1600" dirty="0"/>
              <a:t>https://docs.microsoft.com/azure/active-directory/users-groups-roles/users-bulk-add</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dirty="0"/>
              <a:t>Bulk add group members in Microsoft Entra ID - https://docs.microsoft.com/azure/active-directory/enterprise-users/groups-bulk-import-members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 Establish or implement a naming convention for usernames, display names and aliases. </a:t>
            </a:r>
            <a:r>
              <a:rPr lang="en-US" sz="800" dirty="0"/>
              <a:t>The password for the new users needs to conform to the password complexity rules you have set for your directory. User parameters include User Principal Name, Display Name, Given Name, Department, and Job Title.</a:t>
            </a:r>
          </a:p>
          <a:p>
            <a:endParaRPr lang="it-IT" sz="1100" b="0" i="0" u="none" strike="noStrike"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11/13/2023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686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Learn about groups and access rights in Microsoft Entra ID – https://docs.microsoft.com/azure/active-directory/fundamentals/active-directory-manage-groups</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Quickstart: Create a group with members and view all groups and members- https://docs.microsoft.com/azure/active-directory/fundamentals/active-directory-groups-view-azure-portal</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Have you given any thought to which groups you need to create? How will you assign users to groups?</a:t>
            </a:r>
          </a:p>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11/13/2023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or remove licenses in the Azure portal -  https://docs.microsoft.com/azure/active-directory/fundamentals/license-users-groups</a:t>
            </a:r>
          </a:p>
          <a:p>
            <a:endParaRPr lang="en-US" dirty="0"/>
          </a:p>
          <a:p>
            <a:r>
              <a:rPr lang="en-US" dirty="0"/>
              <a:t>Take a minute to show in the Portal the basic licensing tasks. This topic is not in the student content.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566862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useful to restrict administrative scope by using administrative units in organizations that are made up of independent divisions of any kind. Consider the example of a large university that's made up of many autonomous schools (School of Business, School of Engineering, and so on). Each school has a team of IT admins who control access, manage users, and set policies for their school.</a:t>
            </a:r>
          </a:p>
          <a:p>
            <a:endParaRPr lang="en-US" dirty="0"/>
          </a:p>
          <a:p>
            <a:r>
              <a:rPr lang="en-US" dirty="0"/>
              <a:t>A central administrator could:</a:t>
            </a:r>
          </a:p>
          <a:p>
            <a:endParaRPr lang="en-US" dirty="0"/>
          </a:p>
          <a:p>
            <a:r>
              <a:rPr lang="en-US" dirty="0"/>
              <a:t>Administrative units in Microsoft Entra ID - https://docs.microsoft.com/azure/active-directory/roles/administrative-units</a:t>
            </a:r>
          </a:p>
          <a:p>
            <a:endParaRPr lang="en-US" dirty="0"/>
          </a:p>
          <a:p>
            <a:r>
              <a:rPr lang="en-US" dirty="0"/>
              <a:t>Create a role with administrative permissions over only users in the business school administrative unit.</a:t>
            </a:r>
          </a:p>
          <a:p>
            <a:r>
              <a:rPr lang="en-US" dirty="0"/>
              <a:t>Create an administrative unit for the School of Business.</a:t>
            </a:r>
          </a:p>
          <a:p>
            <a:r>
              <a:rPr lang="en-US" dirty="0"/>
              <a:t>Populate the administrative unit with only the business school students and staff.</a:t>
            </a:r>
          </a:p>
          <a:p>
            <a:r>
              <a:rPr lang="en-US" dirty="0"/>
              <a:t>Add the business school IT team to the role, along with its scope.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1885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user and group accounts - https://microsoftlearning.github.io/AZ-104-MicrosoftAzureAdministrator/Instructions/Demos/01%20-%20Administer%20Identity.html#configure-user-and-group-accounts</a:t>
            </a:r>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https://forms.office.com/Pages/ShareFormPage.aspx?id=v4j5cvGGr0GRqy180BHbR5NEFZBpuAZBgxPOGXi_gX5UNlQyT1BLOTZYNjNBTk5NREk5NzFPOFpFWS4u&amp;sharetoken=ms6pe4tvOByStLZxuG5B&amp;wdLOR=cF86857FF-7E68-42CA-B255-DA42AE56590A</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three features of a user account and two ways a user can be assigned to group.</a:t>
            </a: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All users must have a user account. The user account is used for authentication and authorization. Each user account can have additional properties (user profile), like phone number.  You must be a Global Administrator or User Administrator to manage users. Users can be assigned to groups either directly or dynamically. Dynamic assignment lets you create complex attribute-based rules.</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1527703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01 - Manage Microsoft Entra ID Identities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AZ-104 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Be sure to review the Issues in the GitHub if your Authorized Lab Hoster is using cloud slice instead of Azure passes - https://github.com/MicrosoftLearning/AZ-104-MicrosoftAzureAdministrator/issues/724</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11/13/2023 7:33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0671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R="365760">
              <a:lnSpc>
                <a:spcPct val="107000"/>
              </a:lnSpc>
              <a:spcAft>
                <a:spcPts val="800"/>
              </a:spcAft>
            </a:pPr>
            <a:r>
              <a:rPr lang="en-US" sz="1200" dirty="0">
                <a:solidFill>
                  <a:schemeClr val="tx1"/>
                </a:solidFill>
                <a:effectLst/>
                <a:latin typeface="Segoe UI"/>
                <a:ea typeface="Segoe UI" panose="020B0502040204020203" pitchFamily="34" charset="0"/>
                <a:cs typeface="Segoe UI"/>
              </a:rPr>
              <a:t>Optional whiteboard slide to introduce the module or review the content. </a:t>
            </a:r>
            <a:r>
              <a:rPr lang="en-US" sz="1800" dirty="0">
                <a:solidFill>
                  <a:srgbClr val="000000"/>
                </a:solidFill>
                <a:effectLst/>
                <a:latin typeface="Calibri" panose="020F0502020204030204" pitchFamily="34" charset="0"/>
                <a:ea typeface="Calibri" panose="020F0502020204030204" pitchFamily="34" charset="0"/>
              </a:rPr>
              <a:t>Use the whiteboard diagram directly or recreate the image during the class. </a:t>
            </a:r>
            <a:endParaRPr lang="en-US" sz="1200" dirty="0">
              <a:solidFill>
                <a:schemeClr val="tx1"/>
              </a:solidFill>
              <a:effectLst/>
              <a:latin typeface="Segoe UI"/>
              <a:ea typeface="Segoe UI" panose="020B0502040204020203" pitchFamily="34" charset="0"/>
              <a:cs typeface="Segoe UI"/>
            </a:endParaRP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487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panose="020B0502040204020203" pitchFamily="34" charset="0"/>
              <a:ea typeface="+mn-ea"/>
              <a:cs typeface="+mn-cs"/>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What is Microsoft Entra ID? - https://docs.microsoft.com/azure/active-directory/fundamentals/active-directory-whatis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11/13/2023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Terminology - https://docs.microsoft.com/azure/active-directory/fundamentals/active-directory-whatis#terminology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28501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Active Directory to Microsoft Entra ID- https://docs.microsoft.com/azure/active-directory/fundamentals/active-directory-compare-azure-ad-to-ad</a:t>
            </a:r>
          </a:p>
          <a:p>
            <a:endParaRPr lang="en-US" dirty="0"/>
          </a:p>
          <a:p>
            <a:r>
              <a:rPr lang="en-US" dirty="0"/>
              <a:t>✔️ Microsoft Entra ID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11/13/2023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Just picked a few items for this slide. Please use the links for more information.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Microsoft Entra Plans &amp; Pricing - https://azure.microsoft.com/pricing/details/active-directory/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Advanced group management - https://www.microsoft.com/security/business/identity-access/azure-active-directory-pricing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Select the best option - https://www.microsoft.com/en-us/security/business/microsoft-entra-pricing</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Did you look through the pricing list to determine which features your organization needs and to compare edition capabilities?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11/13/2023 7:33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Microsoft Entra registered devices - https://docs.microsoft.com/azure/active-directory/devices/concept-azure-ad-register</a:t>
            </a:r>
          </a:p>
          <a:p>
            <a:endParaRPr lang="en-US" sz="800" dirty="0"/>
          </a:p>
          <a:p>
            <a:r>
              <a:rPr lang="en-US" sz="800" dirty="0"/>
              <a:t>Microsoft Entra joined devices - https://docs.microsoft.com/azure/active-directory/devices/concept-azure-ad-join</a:t>
            </a:r>
          </a:p>
          <a:p>
            <a:endParaRPr lang="en-US" sz="800" dirty="0"/>
          </a:p>
          <a:p>
            <a:r>
              <a:rPr lang="en-US" sz="800" dirty="0"/>
              <a:t>Microsoft Entra hybrid joined devices - https://docs.microsoft.com/azure/active-directory/devices/concept-azure-ad-join-hybrid</a:t>
            </a:r>
          </a:p>
          <a:p>
            <a:endParaRPr lang="en-US" sz="800"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11/13/2023 7:33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52755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2366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1231900" y="1587"/>
            <a:ext cx="112045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b"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106138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17209897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62862901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16663704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3" name="Rectangle: Rounded Corners 2">
            <a:extLst>
              <a:ext uri="{FF2B5EF4-FFF2-40B4-BE49-F238E27FC236}">
                <a16:creationId xmlns:a16="http://schemas.microsoft.com/office/drawing/2014/main" id="{4023F184-24A9-30FE-6826-235A7CDC6037}"/>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29006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endParaRPr lang="en-US" dirty="0"/>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711433314"/>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074681902"/>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nstration 2">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264585801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449263"/>
            <a:ext cx="11568684" cy="693737"/>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27038" y="1485901"/>
            <a:ext cx="11568684" cy="2542619"/>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
        <p:nvSpPr>
          <p:cNvPr id="5" name="TextBox 4">
            <a:extLst>
              <a:ext uri="{FF2B5EF4-FFF2-40B4-BE49-F238E27FC236}">
                <a16:creationId xmlns:a16="http://schemas.microsoft.com/office/drawing/2014/main" id="{FB0C3644-97BA-5FDC-B828-5ADC34453C64}"/>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3742325580"/>
      </p:ext>
    </p:extLst>
  </p:cSld>
  <p:clrMap bg1="lt1" tx1="dk1" bg2="lt2" tx2="dk2" accent1="accent1" accent2="accent2" accent3="accent3" accent4="accent4" accent5="accent5" accent6="accent6" hlink="hlink" folHlink="folHlink"/>
  <p:sldLayoutIdLst>
    <p:sldLayoutId id="2147484638" r:id="rId1"/>
    <p:sldLayoutId id="2147484639" r:id="rId2"/>
    <p:sldLayoutId id="2147484641" r:id="rId3"/>
    <p:sldLayoutId id="2147484642" r:id="rId4"/>
    <p:sldLayoutId id="2147484646" r:id="rId5"/>
    <p:sldLayoutId id="2147484647" r:id="rId6"/>
    <p:sldLayoutId id="2147484643" r:id="rId7"/>
    <p:sldLayoutId id="2147484648" r:id="rId8"/>
    <p:sldLayoutId id="2147484645" r:id="rId9"/>
  </p:sldLayoutIdLst>
  <p:transition>
    <p:fade/>
  </p:transition>
  <p:hf sldNum="0" hdr="0" dt="0"/>
  <p:txStyles>
    <p:titleStyle>
      <a:lvl1pPr algn="l" defTabSz="932563" rtl="0" eaLnBrk="1" latinLnBrk="0" hangingPunct="1">
        <a:lnSpc>
          <a:spcPct val="90000"/>
        </a:lnSpc>
        <a:spcBef>
          <a:spcPct val="0"/>
        </a:spcBef>
        <a:buNone/>
        <a:defRPr lang="en-US" sz="3264"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400"/>
        </a:spcBef>
        <a:spcAft>
          <a:spcPts val="600"/>
        </a:spcAft>
        <a:buClrTx/>
        <a:buSzPct val="90000"/>
        <a:buFontTx/>
        <a:buNone/>
        <a:tabLst/>
        <a:defRPr sz="2040" kern="1200" spc="0" baseline="0">
          <a:solidFill>
            <a:schemeClr val="tx1"/>
          </a:solidFill>
          <a:latin typeface="+mn-lt"/>
          <a:ea typeface="+mn-ea"/>
          <a:cs typeface="+mn-cs"/>
        </a:defRPr>
      </a:lvl2pPr>
      <a:lvl3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j-lt"/>
          <a:ea typeface="+mn-ea"/>
          <a:cs typeface="+mn-cs"/>
        </a:defRPr>
      </a:lvl3pPr>
      <a:lvl4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632" kern="1200" spc="0" baseline="0">
          <a:solidFill>
            <a:schemeClr val="tx1"/>
          </a:solidFill>
          <a:latin typeface="+mn-lt"/>
          <a:ea typeface="+mn-ea"/>
          <a:cs typeface="+mn-cs"/>
        </a:defRPr>
      </a:lvl4pPr>
      <a:lvl5pPr marL="0" marR="0" indent="0" algn="l" defTabSz="932563" rtl="0" eaLnBrk="1" fontAlgn="auto" latinLnBrk="0" hangingPunct="1">
        <a:lnSpc>
          <a:spcPct val="100000"/>
        </a:lnSpc>
        <a:spcBef>
          <a:spcPts val="400"/>
        </a:spcBef>
        <a:spcAft>
          <a:spcPts val="600"/>
        </a:spcAft>
        <a:buClrTx/>
        <a:buSzPct val="90000"/>
        <a:buFont typeface="Wingdings" panose="05000000000000000000" pitchFamily="2" charset="2"/>
        <a:buNone/>
        <a:tabLst/>
        <a:defRPr sz="1224" b="1" kern="1200" spc="0" baseline="0">
          <a:solidFill>
            <a:schemeClr val="tx1"/>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400"/>
        </a:spcBef>
        <a:spcAft>
          <a:spcPts val="600"/>
        </a:spcAft>
        <a:buFont typeface="Arial" pitchFamily="34" charset="0"/>
        <a:buNone/>
        <a:defRPr sz="1224"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learn/modules/allow-users-reset-their-password/"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docs.microsoft.com/learn/modules/implement-manage-hybrid-ident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browse/?terms=configure%20active%20directory"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s://microsoftlearning.github.io/AZ-104-MicrosoftAzureAdministrator/Instructions/Labs/LAB_01-Manage_Azure_AD_Identities.html" TargetMode="External"/><Relationship Id="rId4" Type="http://schemas.openxmlformats.org/officeDocument/2006/relationships/hyperlink" Target="https://docs.microsoft.com/learn/modules/configure-user-group-account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create-users-and-groups-in-azure-active-directory/"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docs.microsoft.com/learn/modules/manage-users-and-groups-in-aa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17.png"/><Relationship Id="rId7"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18.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622696"/>
            <a:ext cx="5800990" cy="1130181"/>
          </a:xfrm>
        </p:spPr>
        <p:txBody>
          <a:bodyPr/>
          <a:lstStyle/>
          <a:p>
            <a:r>
              <a:rPr lang="en-US" dirty="0"/>
              <a:t>AZ-104T00A</a:t>
            </a:r>
            <a:br>
              <a:rPr lang="en-US" dirty="0"/>
            </a:br>
            <a:r>
              <a:rPr lang="en-US" dirty="0"/>
              <a:t>Administer Identity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Configure Device Identities (optional)</a:t>
            </a:r>
          </a:p>
        </p:txBody>
      </p:sp>
      <p:graphicFrame>
        <p:nvGraphicFramePr>
          <p:cNvPr id="3" name="Table 2">
            <a:extLst>
              <a:ext uri="{FF2B5EF4-FFF2-40B4-BE49-F238E27FC236}">
                <a16:creationId xmlns:a16="http://schemas.microsoft.com/office/drawing/2014/main" id="{EBF4B837-419C-4815-BBC8-BDEF74440811}"/>
              </a:ext>
            </a:extLst>
          </p:cNvPr>
          <p:cNvGraphicFramePr>
            <a:graphicFrameLocks noGrp="1"/>
          </p:cNvGraphicFramePr>
          <p:nvPr>
            <p:extLst>
              <p:ext uri="{D42A27DB-BD31-4B8C-83A1-F6EECF244321}">
                <p14:modId xmlns:p14="http://schemas.microsoft.com/office/powerpoint/2010/main" val="4241664290"/>
              </p:ext>
            </p:extLst>
          </p:nvPr>
        </p:nvGraphicFramePr>
        <p:xfrm>
          <a:off x="465138" y="1243585"/>
          <a:ext cx="11312334" cy="4913202"/>
        </p:xfrm>
        <a:graphic>
          <a:graphicData uri="http://schemas.openxmlformats.org/drawingml/2006/table">
            <a:tbl>
              <a:tblPr firstRow="1" firstCol="1" bandRow="1">
                <a:tableStyleId>{5C22544A-7EE6-4342-B048-85BDC9FD1C3A}</a:tableStyleId>
              </a:tblPr>
              <a:tblGrid>
                <a:gridCol w="3770778">
                  <a:extLst>
                    <a:ext uri="{9D8B030D-6E8A-4147-A177-3AD203B41FA5}">
                      <a16:colId xmlns:a16="http://schemas.microsoft.com/office/drawing/2014/main" val="426167829"/>
                    </a:ext>
                  </a:extLst>
                </a:gridCol>
                <a:gridCol w="3770778">
                  <a:extLst>
                    <a:ext uri="{9D8B030D-6E8A-4147-A177-3AD203B41FA5}">
                      <a16:colId xmlns:a16="http://schemas.microsoft.com/office/drawing/2014/main" val="2113313439"/>
                    </a:ext>
                  </a:extLst>
                </a:gridCol>
                <a:gridCol w="3770778">
                  <a:extLst>
                    <a:ext uri="{9D8B030D-6E8A-4147-A177-3AD203B41FA5}">
                      <a16:colId xmlns:a16="http://schemas.microsoft.com/office/drawing/2014/main" val="716184289"/>
                    </a:ext>
                  </a:extLst>
                </a:gridCol>
              </a:tblGrid>
              <a:tr h="408043">
                <a:tc>
                  <a:txBody>
                    <a:bodyPr/>
                    <a:lstStyle/>
                    <a:p>
                      <a:pPr marL="0" marR="156845" algn="ctr"/>
                      <a:r>
                        <a:rPr lang="en-US" sz="1800" b="0">
                          <a:solidFill>
                            <a:schemeClr val="tx1"/>
                          </a:solidFill>
                          <a:effectLst/>
                          <a:latin typeface="+mj-lt"/>
                          <a:cs typeface="Segoe UI Semilight" panose="020B0402040204020203" pitchFamily="34" charset="0"/>
                        </a:rPr>
                        <a:t>Registered devices</a:t>
                      </a:r>
                      <a:endParaRPr lang="en-US" sz="1800" b="0" dirty="0">
                        <a:solidFill>
                          <a:schemeClr val="tx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tc>
                  <a:txBody>
                    <a:bodyPr/>
                    <a:lstStyle/>
                    <a:p>
                      <a:pPr marL="0" marR="156845" algn="ctr"/>
                      <a:r>
                        <a:rPr lang="en-US" sz="1800" b="0">
                          <a:solidFill>
                            <a:schemeClr val="tx1"/>
                          </a:solidFill>
                          <a:effectLst/>
                          <a:latin typeface="+mj-lt"/>
                          <a:cs typeface="Segoe UI Semilight" panose="020B0402040204020203" pitchFamily="34" charset="0"/>
                        </a:rPr>
                        <a:t>Joined devices</a:t>
                      </a:r>
                      <a:endParaRPr lang="en-US" sz="1800" b="0" dirty="0">
                        <a:solidFill>
                          <a:schemeClr val="tx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tc>
                  <a:txBody>
                    <a:bodyPr/>
                    <a:lstStyle/>
                    <a:p>
                      <a:pPr marL="0" marR="156845" algn="ctr"/>
                      <a:r>
                        <a:rPr lang="en-US" sz="1800" b="0">
                          <a:solidFill>
                            <a:schemeClr val="tx1"/>
                          </a:solidFill>
                          <a:effectLst/>
                          <a:latin typeface="+mj-lt"/>
                          <a:cs typeface="Segoe UI Semilight" panose="020B0402040204020203" pitchFamily="34" charset="0"/>
                        </a:rPr>
                        <a:t>Hybrid joined devices</a:t>
                      </a:r>
                      <a:endParaRPr lang="en-US" sz="1800" b="0" dirty="0">
                        <a:solidFill>
                          <a:schemeClr val="tx1"/>
                        </a:solidFill>
                        <a:effectLst/>
                        <a:latin typeface="+mj-lt"/>
                        <a:ea typeface="Times New Roman" panose="02020603050405020304" pitchFamily="18" charset="0"/>
                        <a:cs typeface="Segoe UI Semilight" panose="020B0402040204020203" pitchFamily="34" charset="0"/>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A6BBE7"/>
                    </a:solidFill>
                  </a:tcPr>
                </a:tc>
                <a:extLst>
                  <a:ext uri="{0D108BD9-81ED-4DB2-BD59-A6C34878D82A}">
                    <a16:rowId xmlns:a16="http://schemas.microsoft.com/office/drawing/2014/main" val="1228549739"/>
                  </a:ext>
                </a:extLst>
              </a:tr>
              <a:tr h="1533359">
                <a:tc>
                  <a:txBody>
                    <a:bodyPr/>
                    <a:lstStyle/>
                    <a:p>
                      <a:pPr marL="285750" indent="-285750" algn="l" fontAlgn="t">
                        <a:buFont typeface="Arial" panose="020B0604020202020204" pitchFamily="34" charset="0"/>
                        <a:buChar char="•"/>
                      </a:pPr>
                      <a:endParaRPr lang="en-US" sz="1800" b="0" dirty="0">
                        <a:solidFill>
                          <a:schemeClr val="tx1"/>
                        </a:solidFill>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lgn="l" fontAlgn="t">
                        <a:buFont typeface="Arial" panose="020B0604020202020204" pitchFamily="34" charset="0"/>
                        <a:buChar char="•"/>
                      </a:pPr>
                      <a:endParaRPr lang="en-US" sz="1800"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t">
                        <a:buFont typeface="Arial" panose="020B0604020202020204" pitchFamily="34" charset="0"/>
                        <a:buChar char="•"/>
                      </a:pPr>
                      <a:endParaRPr lang="en-US" sz="1800" dirty="0">
                        <a:effectLst/>
                      </a:endParaRPr>
                    </a:p>
                  </a:txBody>
                  <a:tcPr marL="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9304732"/>
                  </a:ext>
                </a:extLst>
              </a:tr>
              <a:tr h="2841740">
                <a:tc>
                  <a:txBody>
                    <a:bodyPr/>
                    <a:lstStyle/>
                    <a:p>
                      <a:pPr marL="171450" indent="-171450">
                        <a:spcAft>
                          <a:spcPts val="600"/>
                        </a:spcAft>
                        <a:buFont typeface="Arial" panose="020B0604020202020204" pitchFamily="34" charset="0"/>
                        <a:buChar char="•"/>
                      </a:pPr>
                      <a:r>
                        <a:rPr lang="en-US" sz="1600" b="0">
                          <a:solidFill>
                            <a:schemeClr val="tx1"/>
                          </a:solidFill>
                        </a:rPr>
                        <a:t>Supports Bring Your Own Device</a:t>
                      </a:r>
                    </a:p>
                    <a:p>
                      <a:pPr marL="171450" indent="-171450">
                        <a:spcAft>
                          <a:spcPts val="600"/>
                        </a:spcAft>
                        <a:buFont typeface="Arial" panose="020B0604020202020204" pitchFamily="34" charset="0"/>
                        <a:buChar char="•"/>
                      </a:pPr>
                      <a:r>
                        <a:rPr lang="en-US" sz="1600" b="0">
                          <a:solidFill>
                            <a:schemeClr val="tx1"/>
                          </a:solidFill>
                        </a:rPr>
                        <a:t>Registered devices sign-in using a Microsoft account</a:t>
                      </a:r>
                    </a:p>
                    <a:p>
                      <a:pPr marL="171450" indent="-171450">
                        <a:spcAft>
                          <a:spcPts val="600"/>
                        </a:spcAft>
                        <a:buFont typeface="Arial" panose="020B0604020202020204" pitchFamily="34" charset="0"/>
                        <a:buChar char="•"/>
                      </a:pPr>
                      <a:r>
                        <a:rPr lang="en-US" sz="1600" b="0">
                          <a:solidFill>
                            <a:schemeClr val="tx1"/>
                          </a:solidFill>
                        </a:rPr>
                        <a:t>Attached to an account granting access to resources</a:t>
                      </a:r>
                    </a:p>
                    <a:p>
                      <a:pPr marL="171450" indent="-171450">
                        <a:spcAft>
                          <a:spcPts val="600"/>
                        </a:spcAft>
                        <a:buFont typeface="Arial" panose="020B0604020202020204" pitchFamily="34" charset="0"/>
                        <a:buChar char="•"/>
                      </a:pPr>
                      <a:r>
                        <a:rPr lang="en-US" sz="1600" b="0">
                          <a:solidFill>
                            <a:schemeClr val="tx1"/>
                          </a:solidFill>
                        </a:rPr>
                        <a:t>Control using Mobile Device Management (MDM) tools like Microsoft Intune</a:t>
                      </a:r>
                    </a:p>
                    <a:p>
                      <a:pPr marL="171450" indent="-171450">
                        <a:spcAft>
                          <a:spcPts val="600"/>
                        </a:spcAft>
                        <a:buFont typeface="Arial" panose="020B0604020202020204" pitchFamily="34" charset="0"/>
                        <a:buChar char="•"/>
                      </a:pPr>
                      <a:r>
                        <a:rPr lang="en-US" sz="1600" b="0">
                          <a:solidFill>
                            <a:schemeClr val="tx1"/>
                          </a:solidFill>
                        </a:rPr>
                        <a:t>OS – Windows 10</a:t>
                      </a:r>
                      <a:r>
                        <a:rPr lang="en-US" sz="1600" baseline="30000">
                          <a:solidFill>
                            <a:schemeClr val="tx1"/>
                          </a:solidFill>
                        </a:rPr>
                        <a:t>+</a:t>
                      </a:r>
                      <a:r>
                        <a:rPr lang="en-US" sz="1600" b="0">
                          <a:solidFill>
                            <a:schemeClr val="tx1"/>
                          </a:solidFill>
                        </a:rPr>
                        <a:t>, iOS, Android, and MacOS</a:t>
                      </a:r>
                      <a:endParaRPr lang="en-US" sz="1600" b="0" dirty="0">
                        <a:solidFill>
                          <a:schemeClr val="tx1"/>
                        </a:solidFill>
                      </a:endParaRP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31775" indent="-231775">
                        <a:spcAft>
                          <a:spcPts val="600"/>
                        </a:spcAft>
                        <a:buFont typeface="Arial" panose="020B0604020202020204" pitchFamily="34" charset="0"/>
                        <a:buChar char="•"/>
                      </a:pPr>
                      <a:r>
                        <a:rPr lang="en-US" sz="1600"/>
                        <a:t>Intended for cloud-first or cloud-only organizations</a:t>
                      </a:r>
                    </a:p>
                    <a:p>
                      <a:pPr marL="231775" indent="-231775">
                        <a:spcAft>
                          <a:spcPts val="600"/>
                        </a:spcAft>
                        <a:buFont typeface="Arial" panose="020B0604020202020204" pitchFamily="34" charset="0"/>
                        <a:buChar char="•"/>
                      </a:pPr>
                      <a:r>
                        <a:rPr lang="en-US" sz="1600"/>
                        <a:t>Organization-owned devices</a:t>
                      </a:r>
                    </a:p>
                    <a:p>
                      <a:pPr marL="231775" indent="-231775">
                        <a:spcAft>
                          <a:spcPts val="600"/>
                        </a:spcAft>
                        <a:buFont typeface="Arial" panose="020B0604020202020204" pitchFamily="34" charset="0"/>
                        <a:buChar char="•"/>
                      </a:pPr>
                      <a:r>
                        <a:rPr lang="en-US" sz="1600"/>
                        <a:t>Joined only to Azure - organizational account required</a:t>
                      </a:r>
                    </a:p>
                    <a:p>
                      <a:pPr marL="231775" indent="-231775">
                        <a:spcAft>
                          <a:spcPts val="600"/>
                        </a:spcAft>
                        <a:buFont typeface="Arial" panose="020B0604020202020204" pitchFamily="34" charset="0"/>
                        <a:buChar char="•"/>
                      </a:pPr>
                      <a:r>
                        <a:rPr lang="en-US" sz="1600"/>
                        <a:t>Can use Conditional Access policies </a:t>
                      </a:r>
                    </a:p>
                    <a:p>
                      <a:pPr marL="231775" indent="-231775">
                        <a:spcAft>
                          <a:spcPts val="600"/>
                        </a:spcAft>
                        <a:buFont typeface="Arial" panose="020B0604020202020204" pitchFamily="34" charset="0"/>
                        <a:buChar char="•"/>
                      </a:pPr>
                      <a:r>
                        <a:rPr lang="en-US" sz="1600"/>
                        <a:t>OS – Windows 10</a:t>
                      </a:r>
                      <a:r>
                        <a:rPr lang="en-US" sz="1600" baseline="30000"/>
                        <a:t>+</a:t>
                      </a:r>
                      <a:r>
                        <a:rPr lang="en-US" sz="1600"/>
                        <a:t> devices</a:t>
                      </a:r>
                      <a:endParaRPr lang="en-US" sz="1600" dirty="0"/>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pPr>
                      <a:r>
                        <a:rPr lang="en-US" sz="1600" dirty="0"/>
                        <a:t>You have Win32 apps deployed to these devices </a:t>
                      </a:r>
                    </a:p>
                    <a:p>
                      <a:pPr marL="171450" indent="-171450">
                        <a:spcAft>
                          <a:spcPts val="600"/>
                        </a:spcAft>
                        <a:buFont typeface="Arial" panose="020B0604020202020204" pitchFamily="34" charset="0"/>
                        <a:buChar char="•"/>
                      </a:pPr>
                      <a:r>
                        <a:rPr lang="en-US" sz="1600" dirty="0"/>
                        <a:t>You want to continue to use Group Policy to manage the device</a:t>
                      </a:r>
                    </a:p>
                    <a:p>
                      <a:pPr marL="171450" indent="-171450">
                        <a:spcAft>
                          <a:spcPts val="600"/>
                        </a:spcAft>
                        <a:buFont typeface="Arial" panose="020B0604020202020204" pitchFamily="34" charset="0"/>
                        <a:buChar char="•"/>
                      </a:pPr>
                      <a:r>
                        <a:rPr lang="en-US" sz="1600" dirty="0"/>
                        <a:t>You want to use existing image solutions to deploy devices</a:t>
                      </a:r>
                    </a:p>
                    <a:p>
                      <a:pPr marL="171450" indent="-171450">
                        <a:spcAft>
                          <a:spcPts val="600"/>
                        </a:spcAft>
                        <a:buFont typeface="Arial" panose="020B0604020202020204" pitchFamily="34" charset="0"/>
                        <a:buChar char="•"/>
                      </a:pPr>
                      <a:r>
                        <a:rPr lang="en-US" sz="1600" dirty="0"/>
                        <a:t>OS - Windows 7</a:t>
                      </a:r>
                      <a:r>
                        <a:rPr lang="en-US" sz="1600" baseline="30000" dirty="0"/>
                        <a:t>+ </a:t>
                      </a:r>
                      <a:r>
                        <a:rPr lang="en-US" sz="1600" kern="1200" dirty="0">
                          <a:solidFill>
                            <a:schemeClr val="dk1"/>
                          </a:solidFill>
                          <a:latin typeface="+mn-lt"/>
                          <a:ea typeface="+mn-ea"/>
                          <a:cs typeface="+mn-cs"/>
                        </a:rPr>
                        <a:t>devices</a:t>
                      </a:r>
                    </a:p>
                  </a:txBody>
                  <a:tcPr marL="182880" marT="18288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bl>
          </a:graphicData>
        </a:graphic>
      </p:graphicFrame>
      <p:grpSp>
        <p:nvGrpSpPr>
          <p:cNvPr id="35" name="Group 34">
            <a:extLst>
              <a:ext uri="{FF2B5EF4-FFF2-40B4-BE49-F238E27FC236}">
                <a16:creationId xmlns:a16="http://schemas.microsoft.com/office/drawing/2014/main" id="{17E1632E-F747-4442-B737-BE3675E0F70C}"/>
              </a:ext>
              <a:ext uri="{C183D7F6-B498-43B3-948B-1728B52AA6E4}">
                <adec:decorative xmlns:adec="http://schemas.microsoft.com/office/drawing/2017/decorative" val="1"/>
              </a:ext>
            </a:extLst>
          </p:cNvPr>
          <p:cNvGrpSpPr/>
          <p:nvPr/>
        </p:nvGrpSpPr>
        <p:grpSpPr>
          <a:xfrm>
            <a:off x="703553" y="1707180"/>
            <a:ext cx="2862069" cy="1461181"/>
            <a:chOff x="659003" y="1751695"/>
            <a:chExt cx="2862069" cy="1461181"/>
          </a:xfrm>
        </p:grpSpPr>
        <p:pic>
          <p:nvPicPr>
            <p:cNvPr id="7" name="Graphic 6">
              <a:extLst>
                <a:ext uri="{FF2B5EF4-FFF2-40B4-BE49-F238E27FC236}">
                  <a16:creationId xmlns:a16="http://schemas.microsoft.com/office/drawing/2014/main" id="{D223D60D-81DE-438B-8546-9DF157589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05416" y="2181637"/>
              <a:ext cx="815656" cy="786003"/>
            </a:xfrm>
            <a:prstGeom prst="rect">
              <a:avLst/>
            </a:prstGeom>
          </p:spPr>
        </p:pic>
        <p:pic>
          <p:nvPicPr>
            <p:cNvPr id="9" name="Graphic 8" descr="Laptop with solid fill">
              <a:extLst>
                <a:ext uri="{FF2B5EF4-FFF2-40B4-BE49-F238E27FC236}">
                  <a16:creationId xmlns:a16="http://schemas.microsoft.com/office/drawing/2014/main" id="{F835CD04-849D-4CEF-BA19-A339E1AB25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19161" y="1751695"/>
              <a:ext cx="786003" cy="786003"/>
            </a:xfrm>
            <a:prstGeom prst="rect">
              <a:avLst/>
            </a:prstGeom>
          </p:spPr>
        </p:pic>
        <p:pic>
          <p:nvPicPr>
            <p:cNvPr id="15" name="Graphic 14" descr="Smart Phone with solid fill">
              <a:extLst>
                <a:ext uri="{FF2B5EF4-FFF2-40B4-BE49-F238E27FC236}">
                  <a16:creationId xmlns:a16="http://schemas.microsoft.com/office/drawing/2014/main" id="{8D295E5B-7CFE-4557-8EAD-D98385EBAB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9003" y="2574638"/>
              <a:ext cx="638238" cy="638238"/>
            </a:xfrm>
            <a:prstGeom prst="rect">
              <a:avLst/>
            </a:prstGeom>
          </p:spPr>
        </p:pic>
        <p:cxnSp>
          <p:nvCxnSpPr>
            <p:cNvPr id="21" name="Connector: Elbow 20">
              <a:extLst>
                <a:ext uri="{FF2B5EF4-FFF2-40B4-BE49-F238E27FC236}">
                  <a16:creationId xmlns:a16="http://schemas.microsoft.com/office/drawing/2014/main" id="{64B52FDA-F8E4-4072-B996-E41ED6006C96}"/>
                </a:ext>
              </a:extLst>
            </p:cNvPr>
            <p:cNvCxnSpPr>
              <a:cxnSpLocks/>
              <a:stCxn id="9" idx="3"/>
              <a:endCxn id="7" idx="1"/>
            </p:cNvCxnSpPr>
            <p:nvPr/>
          </p:nvCxnSpPr>
          <p:spPr>
            <a:xfrm>
              <a:off x="2205164" y="2144697"/>
              <a:ext cx="500252"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77412BA2-7C47-4491-A4DD-003D75152601}"/>
                </a:ext>
              </a:extLst>
            </p:cNvPr>
            <p:cNvCxnSpPr>
              <a:cxnSpLocks/>
              <a:stCxn id="15" idx="3"/>
            </p:cNvCxnSpPr>
            <p:nvPr/>
          </p:nvCxnSpPr>
          <p:spPr>
            <a:xfrm flipV="1">
              <a:off x="1297241" y="2574637"/>
              <a:ext cx="1408175" cy="319120"/>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E04C3F21-FD78-4C03-975C-9C7103604B7E}"/>
              </a:ext>
              <a:ext uri="{C183D7F6-B498-43B3-948B-1728B52AA6E4}">
                <adec:decorative xmlns:adec="http://schemas.microsoft.com/office/drawing/2017/decorative" val="1"/>
              </a:ext>
            </a:extLst>
          </p:cNvPr>
          <p:cNvGrpSpPr/>
          <p:nvPr/>
        </p:nvGrpSpPr>
        <p:grpSpPr>
          <a:xfrm>
            <a:off x="4461996" y="1707180"/>
            <a:ext cx="3019658" cy="1461181"/>
            <a:chOff x="4461996" y="1707180"/>
            <a:chExt cx="3019658" cy="1461181"/>
          </a:xfrm>
        </p:grpSpPr>
        <p:pic>
          <p:nvPicPr>
            <p:cNvPr id="59" name="Graphic 58">
              <a:extLst>
                <a:ext uri="{FF2B5EF4-FFF2-40B4-BE49-F238E27FC236}">
                  <a16:creationId xmlns:a16="http://schemas.microsoft.com/office/drawing/2014/main" id="{78BA4593-97DE-466D-9953-5F96C82CAC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5998" y="2137122"/>
              <a:ext cx="815656" cy="786003"/>
            </a:xfrm>
            <a:prstGeom prst="rect">
              <a:avLst/>
            </a:prstGeom>
          </p:spPr>
        </p:pic>
        <p:pic>
          <p:nvPicPr>
            <p:cNvPr id="60" name="Graphic 59" descr="Laptop with solid fill">
              <a:extLst>
                <a:ext uri="{FF2B5EF4-FFF2-40B4-BE49-F238E27FC236}">
                  <a16:creationId xmlns:a16="http://schemas.microsoft.com/office/drawing/2014/main" id="{29946ECE-2BC8-4880-82B7-482293ACC2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89658" y="1707180"/>
              <a:ext cx="786003" cy="786003"/>
            </a:xfrm>
            <a:prstGeom prst="rect">
              <a:avLst/>
            </a:prstGeom>
          </p:spPr>
        </p:pic>
        <p:cxnSp>
          <p:nvCxnSpPr>
            <p:cNvPr id="62" name="Connector: Elbow 61">
              <a:extLst>
                <a:ext uri="{FF2B5EF4-FFF2-40B4-BE49-F238E27FC236}">
                  <a16:creationId xmlns:a16="http://schemas.microsoft.com/office/drawing/2014/main" id="{14BD964C-501B-4FE9-9577-500E59C7922E}"/>
                </a:ext>
              </a:extLst>
            </p:cNvPr>
            <p:cNvCxnSpPr>
              <a:cxnSpLocks/>
              <a:stCxn id="60" idx="3"/>
              <a:endCxn id="59" idx="1"/>
            </p:cNvCxnSpPr>
            <p:nvPr/>
          </p:nvCxnSpPr>
          <p:spPr>
            <a:xfrm>
              <a:off x="6175661" y="2100182"/>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7EC038A-188D-41F8-B20E-A21431CCDE55}"/>
                </a:ext>
              </a:extLst>
            </p:cNvPr>
            <p:cNvCxnSpPr>
              <a:cxnSpLocks/>
            </p:cNvCxnSpPr>
            <p:nvPr/>
          </p:nvCxnSpPr>
          <p:spPr>
            <a:xfrm flipV="1">
              <a:off x="5267737" y="2530122"/>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Graphic 64">
              <a:extLst>
                <a:ext uri="{FF2B5EF4-FFF2-40B4-BE49-F238E27FC236}">
                  <a16:creationId xmlns:a16="http://schemas.microsoft.com/office/drawing/2014/main" id="{ABDFB80A-0094-445C-968C-C1BADC5D21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61996" y="2431474"/>
              <a:ext cx="736887" cy="736887"/>
            </a:xfrm>
            <a:prstGeom prst="rect">
              <a:avLst/>
            </a:prstGeom>
          </p:spPr>
        </p:pic>
      </p:grpSp>
      <p:grpSp>
        <p:nvGrpSpPr>
          <p:cNvPr id="5" name="Group 4">
            <a:extLst>
              <a:ext uri="{FF2B5EF4-FFF2-40B4-BE49-F238E27FC236}">
                <a16:creationId xmlns:a16="http://schemas.microsoft.com/office/drawing/2014/main" id="{C93FBD60-5416-4D1A-8F26-6A0BC76783E7}"/>
              </a:ext>
              <a:ext uri="{C183D7F6-B498-43B3-948B-1728B52AA6E4}">
                <adec:decorative xmlns:adec="http://schemas.microsoft.com/office/drawing/2017/decorative" val="1"/>
              </a:ext>
            </a:extLst>
          </p:cNvPr>
          <p:cNvGrpSpPr/>
          <p:nvPr/>
        </p:nvGrpSpPr>
        <p:grpSpPr>
          <a:xfrm>
            <a:off x="8389371" y="1788838"/>
            <a:ext cx="3019658" cy="1461181"/>
            <a:chOff x="8389371" y="1788838"/>
            <a:chExt cx="3019658" cy="1461181"/>
          </a:xfrm>
        </p:grpSpPr>
        <p:pic>
          <p:nvPicPr>
            <p:cNvPr id="69" name="Graphic 68">
              <a:extLst>
                <a:ext uri="{FF2B5EF4-FFF2-40B4-BE49-F238E27FC236}">
                  <a16:creationId xmlns:a16="http://schemas.microsoft.com/office/drawing/2014/main" id="{239D42A7-F4AD-4976-8144-B2DCA0DFDA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3373" y="2218780"/>
              <a:ext cx="815656" cy="786003"/>
            </a:xfrm>
            <a:prstGeom prst="rect">
              <a:avLst/>
            </a:prstGeom>
          </p:spPr>
        </p:pic>
        <p:pic>
          <p:nvPicPr>
            <p:cNvPr id="71" name="Graphic 70" descr="Laptop with solid fill">
              <a:extLst>
                <a:ext uri="{FF2B5EF4-FFF2-40B4-BE49-F238E27FC236}">
                  <a16:creationId xmlns:a16="http://schemas.microsoft.com/office/drawing/2014/main" id="{14C42E67-9734-43AD-8AF2-EEC0F56913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7033" y="1788838"/>
              <a:ext cx="786003" cy="786003"/>
            </a:xfrm>
            <a:prstGeom prst="rect">
              <a:avLst/>
            </a:prstGeom>
          </p:spPr>
        </p:pic>
        <p:cxnSp>
          <p:nvCxnSpPr>
            <p:cNvPr id="73" name="Connector: Elbow 72">
              <a:extLst>
                <a:ext uri="{FF2B5EF4-FFF2-40B4-BE49-F238E27FC236}">
                  <a16:creationId xmlns:a16="http://schemas.microsoft.com/office/drawing/2014/main" id="{EF4A5009-8F48-4604-8163-52594B1BC2BB}"/>
                </a:ext>
              </a:extLst>
            </p:cNvPr>
            <p:cNvCxnSpPr>
              <a:cxnSpLocks/>
              <a:stCxn id="71" idx="3"/>
              <a:endCxn id="69" idx="1"/>
            </p:cNvCxnSpPr>
            <p:nvPr/>
          </p:nvCxnSpPr>
          <p:spPr>
            <a:xfrm>
              <a:off x="10103036" y="2181840"/>
              <a:ext cx="490337" cy="4299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0572F97-C04D-45D7-89A1-E705994241B4}"/>
                </a:ext>
              </a:extLst>
            </p:cNvPr>
            <p:cNvCxnSpPr>
              <a:cxnSpLocks/>
            </p:cNvCxnSpPr>
            <p:nvPr/>
          </p:nvCxnSpPr>
          <p:spPr>
            <a:xfrm flipV="1">
              <a:off x="9195112" y="2611780"/>
              <a:ext cx="1408176" cy="356063"/>
            </a:xfrm>
            <a:prstGeom prst="bentConnector3">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7" name="Graphic 76">
              <a:extLst>
                <a:ext uri="{FF2B5EF4-FFF2-40B4-BE49-F238E27FC236}">
                  <a16:creationId xmlns:a16="http://schemas.microsoft.com/office/drawing/2014/main" id="{0856730A-9D1D-4796-B976-E2FDE8AF48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389371" y="2513132"/>
              <a:ext cx="736887" cy="736887"/>
            </a:xfrm>
            <a:prstGeom prst="rect">
              <a:avLst/>
            </a:prstGeom>
          </p:spPr>
        </p:pic>
        <p:cxnSp>
          <p:nvCxnSpPr>
            <p:cNvPr id="79" name="Connector: Elbow 78">
              <a:extLst>
                <a:ext uri="{FF2B5EF4-FFF2-40B4-BE49-F238E27FC236}">
                  <a16:creationId xmlns:a16="http://schemas.microsoft.com/office/drawing/2014/main" id="{E32ADAB9-F0B5-4E0B-838E-42CBFB611066}"/>
                </a:ext>
              </a:extLst>
            </p:cNvPr>
            <p:cNvCxnSpPr>
              <a:cxnSpLocks/>
              <a:stCxn id="71" idx="1"/>
              <a:endCxn id="77" idx="0"/>
            </p:cNvCxnSpPr>
            <p:nvPr/>
          </p:nvCxnSpPr>
          <p:spPr>
            <a:xfrm rot="10800000" flipV="1">
              <a:off x="8757815" y="2181840"/>
              <a:ext cx="559218" cy="33129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50030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Implement Self-Service Password Reset</a:t>
            </a:r>
          </a:p>
        </p:txBody>
      </p:sp>
      <p:sp>
        <p:nvSpPr>
          <p:cNvPr id="7" name="Rectangle 6">
            <a:extLst>
              <a:ext uri="{FF2B5EF4-FFF2-40B4-BE49-F238E27FC236}">
                <a16:creationId xmlns:a16="http://schemas.microsoft.com/office/drawing/2014/main" id="{3F1F1CD3-20FC-4FD2-8201-F3882DDF77F7}"/>
              </a:ext>
            </a:extLst>
          </p:cNvPr>
          <p:cNvSpPr/>
          <p:nvPr/>
        </p:nvSpPr>
        <p:spPr>
          <a:xfrm>
            <a:off x="427036" y="1192212"/>
            <a:ext cx="5427663" cy="128932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a:pPr>
            <a:r>
              <a:rPr lang="en-US" sz="2000" dirty="0">
                <a:solidFill>
                  <a:schemeClr val="tx1"/>
                </a:solidFill>
              </a:rPr>
              <a:t>Determine who can use self-service password reset</a:t>
            </a:r>
          </a:p>
        </p:txBody>
      </p:sp>
      <p:sp>
        <p:nvSpPr>
          <p:cNvPr id="6" name="Rectangle 5">
            <a:extLst>
              <a:ext uri="{FF2B5EF4-FFF2-40B4-BE49-F238E27FC236}">
                <a16:creationId xmlns:a16="http://schemas.microsoft.com/office/drawing/2014/main" id="{94E08866-4F9A-49F0-8AB9-BAB612DBBF50}"/>
              </a:ext>
            </a:extLst>
          </p:cNvPr>
          <p:cNvSpPr/>
          <p:nvPr/>
        </p:nvSpPr>
        <p:spPr>
          <a:xfrm>
            <a:off x="427035" y="2635765"/>
            <a:ext cx="5427663" cy="128932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2"/>
            </a:pPr>
            <a:r>
              <a:rPr lang="en-US" sz="2000" dirty="0">
                <a:solidFill>
                  <a:schemeClr val="tx1"/>
                </a:solidFill>
              </a:rPr>
              <a:t>Choose the number of authentication methods required and the methods available (email, phone, questions)</a:t>
            </a:r>
          </a:p>
        </p:txBody>
      </p:sp>
      <p:sp>
        <p:nvSpPr>
          <p:cNvPr id="12" name="Rectangle 11">
            <a:extLst>
              <a:ext uri="{FF2B5EF4-FFF2-40B4-BE49-F238E27FC236}">
                <a16:creationId xmlns:a16="http://schemas.microsoft.com/office/drawing/2014/main" id="{B6C56357-4CF4-45A4-B285-5055AEC60FCA}"/>
              </a:ext>
            </a:extLst>
          </p:cNvPr>
          <p:cNvSpPr/>
          <p:nvPr/>
        </p:nvSpPr>
        <p:spPr>
          <a:xfrm>
            <a:off x="427035" y="4079318"/>
            <a:ext cx="5427663" cy="128932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3"/>
            </a:pPr>
            <a:r>
              <a:rPr lang="en-US" sz="2000" dirty="0">
                <a:solidFill>
                  <a:schemeClr val="tx1"/>
                </a:solidFill>
              </a:rPr>
              <a:t>You can require users to register for SSPR (same process as MFA)</a:t>
            </a:r>
          </a:p>
        </p:txBody>
      </p:sp>
      <p:pic>
        <p:nvPicPr>
          <p:cNvPr id="8" name="Picture 7" descr="A screenshot of the Password Reset - Authentication Methods screen">
            <a:extLst>
              <a:ext uri="{FF2B5EF4-FFF2-40B4-BE49-F238E27FC236}">
                <a16:creationId xmlns:a16="http://schemas.microsoft.com/office/drawing/2014/main" id="{7FE0CEF9-3FDA-96CD-3572-CAC72170D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909" y="1192212"/>
            <a:ext cx="4886325" cy="5124450"/>
          </a:xfrm>
          <a:prstGeom prst="rect">
            <a:avLst/>
          </a:prstGeom>
        </p:spPr>
      </p:pic>
    </p:spTree>
    <p:extLst>
      <p:ext uri="{BB962C8B-B14F-4D97-AF65-F5344CB8AC3E}">
        <p14:creationId xmlns:p14="http://schemas.microsoft.com/office/powerpoint/2010/main" val="9851215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600058" y="525428"/>
            <a:ext cx="11703601" cy="502246"/>
          </a:xfrm>
        </p:spPr>
        <p:txBody>
          <a:bodyPr/>
          <a:lstStyle/>
          <a:p>
            <a:r>
              <a:rPr lang="en-US" dirty="0"/>
              <a:t>Learning Recap – Configure Microsoft Entra ID</a:t>
            </a:r>
          </a:p>
        </p:txBody>
      </p:sp>
      <p:sp>
        <p:nvSpPr>
          <p:cNvPr id="24" name="Rectangle 23">
            <a:extLst>
              <a:ext uri="{FF2B5EF4-FFF2-40B4-BE49-F238E27FC236}">
                <a16:creationId xmlns:a16="http://schemas.microsoft.com/office/drawing/2014/main" id="{07D8E708-0375-4BE4-AA33-254D0233BCB2}"/>
              </a:ext>
            </a:extLst>
          </p:cNvPr>
          <p:cNvSpPr/>
          <p:nvPr/>
        </p:nvSpPr>
        <p:spPr>
          <a:xfrm>
            <a:off x="4136507" y="1989915"/>
            <a:ext cx="7132144" cy="192745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lvl="0" indent="-285750" algn="l" defTabSz="800100">
              <a:lnSpc>
                <a:spcPct val="90000"/>
              </a:lnSpc>
              <a:spcBef>
                <a:spcPct val="0"/>
              </a:spcBef>
              <a:spcAft>
                <a:spcPts val="600"/>
              </a:spcAft>
              <a:buClr>
                <a:schemeClr val="tx1"/>
              </a:buClr>
              <a:buFont typeface="Arial" panose="020B0604020202020204" pitchFamily="34" charset="0"/>
              <a:buChar char="•"/>
            </a:pPr>
            <a:r>
              <a:rPr lang="en-US" dirty="0">
                <a:hlinkClick r:id="rId3"/>
              </a:rPr>
              <a:t>Allow users to reset their password with self-service password reset (</a:t>
            </a:r>
            <a:r>
              <a:rPr lang="en-US" dirty="0">
                <a:highlight>
                  <a:srgbClr val="FFFF00"/>
                </a:highlight>
                <a:hlinkClick r:id="rId3"/>
              </a:rPr>
              <a:t>sandbox</a:t>
            </a:r>
            <a:r>
              <a:rPr lang="en-US" dirty="0">
                <a:hlinkClick r:id="rId3"/>
              </a:rPr>
              <a:t>)</a:t>
            </a:r>
            <a:endParaRPr lang="en-US" dirty="0"/>
          </a:p>
          <a:p>
            <a:pPr marL="285750" indent="-285750" defTabSz="800100">
              <a:lnSpc>
                <a:spcPct val="90000"/>
              </a:lnSpc>
              <a:spcBef>
                <a:spcPct val="0"/>
              </a:spcBef>
              <a:spcAft>
                <a:spcPts val="600"/>
              </a:spcAft>
              <a:buClr>
                <a:schemeClr val="tx1"/>
              </a:buClr>
              <a:buFont typeface="Arial" panose="020B0604020202020204" pitchFamily="34" charset="0"/>
              <a:buChar char="•"/>
            </a:pPr>
            <a:r>
              <a:rPr lang="en-US" dirty="0">
                <a:hlinkClick r:id="rId4"/>
              </a:rPr>
              <a:t>Implement and manage hybrid identity</a:t>
            </a:r>
            <a:endParaRPr lang="en-US" dirty="0"/>
          </a:p>
          <a:p>
            <a:pPr marL="285750" indent="-285750" defTabSz="800100">
              <a:lnSpc>
                <a:spcPct val="90000"/>
              </a:lnSpc>
              <a:spcBef>
                <a:spcPct val="0"/>
              </a:spcBef>
              <a:spcAft>
                <a:spcPts val="600"/>
              </a:spcAft>
              <a:buClr>
                <a:schemeClr val="tx1"/>
              </a:buClr>
              <a:buFont typeface="Arial" panose="020B0604020202020204" pitchFamily="34" charset="0"/>
              <a:buChar char="•"/>
            </a:pPr>
            <a:endParaRPr lang="en-US" dirty="0"/>
          </a:p>
          <a:p>
            <a:pPr marL="285750" lvl="0" indent="-285750" algn="l" defTabSz="800100">
              <a:lnSpc>
                <a:spcPct val="90000"/>
              </a:lnSpc>
              <a:spcBef>
                <a:spcPct val="0"/>
              </a:spcBef>
              <a:spcAft>
                <a:spcPts val="600"/>
              </a:spcAft>
              <a:buClr>
                <a:schemeClr val="tx1"/>
              </a:buClr>
              <a:buFont typeface="Arial" panose="020B0604020202020204" pitchFamily="34" charset="0"/>
              <a:buChar char="•"/>
            </a:pPr>
            <a:endParaRPr lang="en-IN" sz="1800" kern="1200" dirty="0">
              <a:solidFill>
                <a:schemeClr val="tx1"/>
              </a:solidFill>
            </a:endParaRPr>
          </a:p>
        </p:txBody>
      </p:sp>
      <p:sp>
        <p:nvSpPr>
          <p:cNvPr id="4" name="TextBox 3">
            <a:extLst>
              <a:ext uri="{FF2B5EF4-FFF2-40B4-BE49-F238E27FC236}">
                <a16:creationId xmlns:a16="http://schemas.microsoft.com/office/drawing/2014/main" id="{98A1577E-FA45-4AC3-92EB-608AE1A5F622}"/>
              </a:ext>
            </a:extLst>
          </p:cNvPr>
          <p:cNvSpPr txBox="1"/>
          <p:nvPr/>
        </p:nvSpPr>
        <p:spPr>
          <a:xfrm>
            <a:off x="6218237" y="5852893"/>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User and Group Accounts</a:t>
            </a:r>
          </a:p>
        </p:txBody>
      </p:sp>
    </p:spTree>
    <p:extLst>
      <p:ext uri="{BB962C8B-B14F-4D97-AF65-F5344CB8AC3E}">
        <p14:creationId xmlns:p14="http://schemas.microsoft.com/office/powerpoint/2010/main" val="149742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Learning Objectives - User and Group Accounts</a:t>
            </a:r>
          </a:p>
        </p:txBody>
      </p:sp>
      <p:sp>
        <p:nvSpPr>
          <p:cNvPr id="5" name="Rectangle 4">
            <a:extLst>
              <a:ext uri="{FF2B5EF4-FFF2-40B4-BE49-F238E27FC236}">
                <a16:creationId xmlns:a16="http://schemas.microsoft.com/office/drawing/2014/main" id="{3F05FDA1-1599-4684-A051-18A6974A3B6D}"/>
              </a:ext>
            </a:extLst>
          </p:cNvPr>
          <p:cNvSpPr/>
          <p:nvPr/>
        </p:nvSpPr>
        <p:spPr bwMode="auto">
          <a:xfrm>
            <a:off x="588224" y="1510548"/>
            <a:ext cx="5489015" cy="37472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spcAft>
                <a:spcPts val="600"/>
              </a:spcAft>
              <a:buFont typeface="Arial" panose="020B0604020202020204" pitchFamily="34" charset="0"/>
              <a:buChar char="•"/>
            </a:pPr>
            <a:r>
              <a:rPr lang="en-US" sz="2200" dirty="0">
                <a:solidFill>
                  <a:schemeClr val="tx1"/>
                </a:solidFill>
              </a:rPr>
              <a:t>Create User Accounts</a:t>
            </a:r>
          </a:p>
          <a:p>
            <a:pPr marL="342900" indent="-342900">
              <a:spcAft>
                <a:spcPts val="600"/>
              </a:spcAft>
              <a:buFont typeface="Arial" panose="020B0604020202020204" pitchFamily="34" charset="0"/>
              <a:buChar char="•"/>
            </a:pPr>
            <a:r>
              <a:rPr lang="en-US" sz="2200" dirty="0">
                <a:solidFill>
                  <a:schemeClr val="tx1"/>
                </a:solidFill>
              </a:rPr>
              <a:t>Manage User Accounts</a:t>
            </a:r>
          </a:p>
          <a:p>
            <a:pPr marL="342900" indent="-342900">
              <a:spcAft>
                <a:spcPts val="600"/>
              </a:spcAft>
              <a:buFont typeface="Arial" panose="020B0604020202020204" pitchFamily="34" charset="0"/>
              <a:buChar char="•"/>
            </a:pPr>
            <a:r>
              <a:rPr lang="en-US" sz="2200" dirty="0">
                <a:solidFill>
                  <a:schemeClr val="tx1"/>
                </a:solidFill>
              </a:rPr>
              <a:t>Create Bulk Accounts (optional)</a:t>
            </a:r>
          </a:p>
          <a:p>
            <a:pPr marL="342900" indent="-342900">
              <a:spcAft>
                <a:spcPts val="600"/>
              </a:spcAft>
              <a:buFont typeface="Arial" panose="020B0604020202020204" pitchFamily="34" charset="0"/>
              <a:buChar char="•"/>
            </a:pPr>
            <a:r>
              <a:rPr lang="en-US" sz="2200" dirty="0">
                <a:solidFill>
                  <a:schemeClr val="tx1"/>
                </a:solidFill>
              </a:rPr>
              <a:t>Create Group Accounts</a:t>
            </a:r>
          </a:p>
          <a:p>
            <a:pPr marL="342900" indent="-342900">
              <a:spcAft>
                <a:spcPts val="600"/>
              </a:spcAft>
              <a:buFont typeface="Arial" panose="020B0604020202020204" pitchFamily="34" charset="0"/>
              <a:buChar char="•"/>
            </a:pPr>
            <a:r>
              <a:rPr lang="en-US" sz="2200" dirty="0">
                <a:solidFill>
                  <a:schemeClr val="tx1"/>
                </a:solidFill>
              </a:rPr>
              <a:t>Assign Licenses to Users and Groups (extra topic) </a:t>
            </a:r>
          </a:p>
          <a:p>
            <a:pPr marL="342900" indent="-342900">
              <a:spcAft>
                <a:spcPts val="600"/>
              </a:spcAft>
              <a:buFont typeface="Arial" panose="020B0604020202020204" pitchFamily="34" charset="0"/>
              <a:buChar char="•"/>
            </a:pPr>
            <a:r>
              <a:rPr lang="en-US" sz="2200" dirty="0">
                <a:solidFill>
                  <a:schemeClr val="tx1"/>
                </a:solidFill>
              </a:rPr>
              <a:t>Create Administrative Units (optional)</a:t>
            </a:r>
          </a:p>
          <a:p>
            <a:pPr marL="342900" indent="-342900">
              <a:spcAft>
                <a:spcPts val="600"/>
              </a:spcAft>
              <a:buFont typeface="Arial" panose="020B0604020202020204" pitchFamily="34" charset="0"/>
              <a:buChar char="•"/>
            </a:pPr>
            <a:r>
              <a:rPr lang="en-US" sz="2200" dirty="0">
                <a:solidFill>
                  <a:schemeClr val="tx1"/>
                </a:solidFill>
              </a:rPr>
              <a:t>Demonstration – Users and Groups</a:t>
            </a:r>
          </a:p>
          <a:p>
            <a:pPr marL="342900" indent="-342900">
              <a:spcAft>
                <a:spcPts val="600"/>
              </a:spcAft>
              <a:buFont typeface="Arial" panose="020B0604020202020204" pitchFamily="34" charset="0"/>
              <a:buChar char="•"/>
            </a:pPr>
            <a:r>
              <a:rPr lang="en-US" sz="2200" dirty="0">
                <a:solidFill>
                  <a:schemeClr val="tx1"/>
                </a:solidFill>
              </a:rPr>
              <a:t>Summary and Resources </a:t>
            </a:r>
          </a:p>
        </p:txBody>
      </p:sp>
      <p:sp>
        <p:nvSpPr>
          <p:cNvPr id="4" name="TextBox 3">
            <a:extLst>
              <a:ext uri="{FF2B5EF4-FFF2-40B4-BE49-F238E27FC236}">
                <a16:creationId xmlns:a16="http://schemas.microsoft.com/office/drawing/2014/main" id="{B6A728C5-F4CC-6098-5832-3FEEBCC30134}"/>
              </a:ext>
            </a:extLst>
          </p:cNvPr>
          <p:cNvSpPr txBox="1"/>
          <p:nvPr/>
        </p:nvSpPr>
        <p:spPr>
          <a:xfrm>
            <a:off x="6496915" y="1842036"/>
            <a:ext cx="4320021" cy="2339102"/>
          </a:xfrm>
          <a:prstGeom prst="rect">
            <a:avLst/>
          </a:prstGeom>
          <a:noFill/>
        </p:spPr>
        <p:txBody>
          <a:bodyPr wrap="square">
            <a:spAutoFit/>
          </a:bodyPr>
          <a:lstStyle/>
          <a:p>
            <a:pPr>
              <a:spcAft>
                <a:spcPts val="600"/>
              </a:spcAft>
            </a:pPr>
            <a:r>
              <a:rPr lang="en-US" sz="1800" dirty="0">
                <a:solidFill>
                  <a:schemeClr val="accent1"/>
                </a:solidFill>
              </a:rPr>
              <a:t>Manage Azure identities and governance (20–25%): </a:t>
            </a:r>
            <a:r>
              <a:rPr lang="en-US" sz="1800" i="0" dirty="0">
                <a:solidFill>
                  <a:schemeClr val="accent1"/>
                </a:solidFill>
                <a:effectLst/>
              </a:rPr>
              <a:t>Manage Microsoft Entra ID users and groups</a:t>
            </a:r>
          </a:p>
          <a:p>
            <a:pPr marL="171450" indent="-171450">
              <a:spcAft>
                <a:spcPts val="600"/>
              </a:spcAft>
              <a:buFont typeface="Arial" panose="020B0604020202020204" pitchFamily="34" charset="0"/>
              <a:buChar char="•"/>
            </a:pPr>
            <a:r>
              <a:rPr lang="en-US" sz="1800" dirty="0"/>
              <a:t>Create users and groups</a:t>
            </a:r>
          </a:p>
          <a:p>
            <a:pPr marL="171450" indent="-171450">
              <a:spcAft>
                <a:spcPts val="600"/>
              </a:spcAft>
              <a:buFont typeface="Arial" panose="020B0604020202020204" pitchFamily="34" charset="0"/>
              <a:buChar char="•"/>
            </a:pPr>
            <a:r>
              <a:rPr lang="en-US" sz="1800" dirty="0"/>
              <a:t>Manage user and group properties</a:t>
            </a:r>
          </a:p>
          <a:p>
            <a:pPr marL="171450" indent="-171450">
              <a:spcAft>
                <a:spcPts val="600"/>
              </a:spcAft>
              <a:buFont typeface="Arial" panose="020B0604020202020204" pitchFamily="34" charset="0"/>
              <a:buChar char="•"/>
            </a:pPr>
            <a:r>
              <a:rPr lang="en-US" sz="1800" dirty="0"/>
              <a:t>Manage external users</a:t>
            </a:r>
          </a:p>
          <a:p>
            <a:pPr marL="171450" indent="-171450">
              <a:spcAft>
                <a:spcPts val="600"/>
              </a:spcAft>
              <a:buFont typeface="Arial" panose="020B0604020202020204" pitchFamily="34" charset="0"/>
              <a:buChar char="•"/>
            </a:pPr>
            <a:r>
              <a:rPr lang="en-US" sz="1800" dirty="0"/>
              <a:t>Manage licenses</a:t>
            </a:r>
          </a:p>
        </p:txBody>
      </p:sp>
    </p:spTree>
    <p:extLst>
      <p:ext uri="{BB962C8B-B14F-4D97-AF65-F5344CB8AC3E}">
        <p14:creationId xmlns:p14="http://schemas.microsoft.com/office/powerpoint/2010/main" val="28372912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User Accounts</a:t>
            </a:r>
          </a:p>
        </p:txBody>
      </p:sp>
      <p:sp>
        <p:nvSpPr>
          <p:cNvPr id="9" name="Rectangle 8">
            <a:extLst>
              <a:ext uri="{FF2B5EF4-FFF2-40B4-BE49-F238E27FC236}">
                <a16:creationId xmlns:a16="http://schemas.microsoft.com/office/drawing/2014/main" id="{4DB90E1B-7A16-4229-8700-4DB851D1FD93}"/>
              </a:ext>
            </a:extLst>
          </p:cNvPr>
          <p:cNvSpPr/>
          <p:nvPr/>
        </p:nvSpPr>
        <p:spPr>
          <a:xfrm>
            <a:off x="427038" y="4436229"/>
            <a:ext cx="273577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All users must</a:t>
            </a:r>
            <a:br>
              <a:rPr lang="en-US" sz="2000" dirty="0">
                <a:solidFill>
                  <a:schemeClr val="tx1"/>
                </a:solidFill>
              </a:rPr>
            </a:br>
            <a:r>
              <a:rPr lang="en-US" sz="2000" dirty="0">
                <a:solidFill>
                  <a:schemeClr val="tx1"/>
                </a:solidFill>
              </a:rPr>
              <a:t>have an account</a:t>
            </a:r>
          </a:p>
        </p:txBody>
      </p:sp>
      <p:sp>
        <p:nvSpPr>
          <p:cNvPr id="10" name="Rectangle 9">
            <a:extLst>
              <a:ext uri="{FF2B5EF4-FFF2-40B4-BE49-F238E27FC236}">
                <a16:creationId xmlns:a16="http://schemas.microsoft.com/office/drawing/2014/main" id="{312D2E04-3872-446E-A1C2-2AEBC0880E73}"/>
              </a:ext>
            </a:extLst>
          </p:cNvPr>
          <p:cNvSpPr/>
          <p:nvPr/>
        </p:nvSpPr>
        <p:spPr>
          <a:xfrm>
            <a:off x="3290859" y="4436229"/>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 account is used for authentication and authorization</a:t>
            </a:r>
          </a:p>
        </p:txBody>
      </p:sp>
      <p:sp>
        <p:nvSpPr>
          <p:cNvPr id="11" name="Rectangle 10">
            <a:extLst>
              <a:ext uri="{FF2B5EF4-FFF2-40B4-BE49-F238E27FC236}">
                <a16:creationId xmlns:a16="http://schemas.microsoft.com/office/drawing/2014/main" id="{1583D988-E643-436F-981E-8AC471424EFA}"/>
              </a:ext>
            </a:extLst>
          </p:cNvPr>
          <p:cNvSpPr/>
          <p:nvPr/>
        </p:nvSpPr>
        <p:spPr>
          <a:xfrm>
            <a:off x="7714171" y="4436229"/>
            <a:ext cx="4295266" cy="12413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Each user account has additional properties</a:t>
            </a:r>
          </a:p>
        </p:txBody>
      </p:sp>
      <p:pic>
        <p:nvPicPr>
          <p:cNvPr id="3" name="Picture 2" descr="Screenshot All Users page with Name, User principal name, user type and directory synced.">
            <a:extLst>
              <a:ext uri="{FF2B5EF4-FFF2-40B4-BE49-F238E27FC236}">
                <a16:creationId xmlns:a16="http://schemas.microsoft.com/office/drawing/2014/main" id="{89620C8A-08CC-D13E-94B7-F57A7AF56744}"/>
              </a:ext>
            </a:extLst>
          </p:cNvPr>
          <p:cNvPicPr>
            <a:picLocks noChangeAspect="1"/>
          </p:cNvPicPr>
          <p:nvPr/>
        </p:nvPicPr>
        <p:blipFill>
          <a:blip r:embed="rId3"/>
          <a:stretch>
            <a:fillRect/>
          </a:stretch>
        </p:blipFill>
        <p:spPr>
          <a:xfrm>
            <a:off x="503237" y="1269294"/>
            <a:ext cx="11430000" cy="2562225"/>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Manage User Accounts</a:t>
            </a:r>
          </a:p>
        </p:txBody>
      </p:sp>
      <p:pic>
        <p:nvPicPr>
          <p:cNvPr id="26" name="Picture 4" descr="Screenshot of the Add user tool bar including new user, new guest user, bulk create, bulk invite, bulk delete, download users, refresh, reset password, multi-factor authentication, and delete user">
            <a:extLst>
              <a:ext uri="{FF2B5EF4-FFF2-40B4-BE49-F238E27FC236}">
                <a16:creationId xmlns:a16="http://schemas.microsoft.com/office/drawing/2014/main" id="{80E4A273-CB51-4B65-AB73-0887DB31C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764" y="1143000"/>
            <a:ext cx="11009745" cy="462273"/>
          </a:xfrm>
          <a:prstGeom prst="rect">
            <a:avLst/>
          </a:prstGeom>
        </p:spPr>
      </p:pic>
      <p:pic>
        <p:nvPicPr>
          <p:cNvPr id="27" name="Picture 26" descr="Screenshot of the new user page. Two radio buttons are shown. One for Create User and one for Invite User">
            <a:extLst>
              <a:ext uri="{FF2B5EF4-FFF2-40B4-BE49-F238E27FC236}">
                <a16:creationId xmlns:a16="http://schemas.microsoft.com/office/drawing/2014/main" id="{F7D331FB-EBD2-431F-B77D-3C4B4CF48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353" y="1675890"/>
            <a:ext cx="8011768" cy="2530032"/>
          </a:xfrm>
          <a:prstGeom prst="rect">
            <a:avLst/>
          </a:prstGeom>
        </p:spPr>
      </p:pic>
      <p:sp>
        <p:nvSpPr>
          <p:cNvPr id="20" name="Freeform: Shape 19">
            <a:extLst>
              <a:ext uri="{FF2B5EF4-FFF2-40B4-BE49-F238E27FC236}">
                <a16:creationId xmlns:a16="http://schemas.microsoft.com/office/drawing/2014/main" id="{FA0F26BA-40E4-45FB-B677-CC713FFA4095}"/>
              </a:ext>
            </a:extLst>
          </p:cNvPr>
          <p:cNvSpPr/>
          <p:nvPr/>
        </p:nvSpPr>
        <p:spPr>
          <a:xfrm>
            <a:off x="424435" y="4447866"/>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Global Administrator or User Administrator to manage users</a:t>
            </a:r>
            <a:endParaRPr lang="en-IN" sz="2000" dirty="0">
              <a:solidFill>
                <a:schemeClr val="tx1"/>
              </a:solidFill>
            </a:endParaRPr>
          </a:p>
        </p:txBody>
      </p:sp>
      <p:sp>
        <p:nvSpPr>
          <p:cNvPr id="21" name="Freeform: Shape 20">
            <a:extLst>
              <a:ext uri="{FF2B5EF4-FFF2-40B4-BE49-F238E27FC236}">
                <a16:creationId xmlns:a16="http://schemas.microsoft.com/office/drawing/2014/main" id="{C076102E-3CBB-479E-BA86-CFB3F9FAF942}"/>
              </a:ext>
            </a:extLst>
          </p:cNvPr>
          <p:cNvSpPr/>
          <p:nvPr/>
        </p:nvSpPr>
        <p:spPr>
          <a:xfrm>
            <a:off x="3349028" y="4447866"/>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User profile</a:t>
            </a:r>
            <a:br>
              <a:rPr lang="en-US" sz="2000" dirty="0">
                <a:solidFill>
                  <a:schemeClr val="tx1"/>
                </a:solidFill>
              </a:rPr>
            </a:br>
            <a:r>
              <a:rPr lang="en-US" sz="2000" dirty="0">
                <a:solidFill>
                  <a:schemeClr val="tx1"/>
                </a:solidFill>
              </a:rPr>
              <a:t>(picture, job, contact info) is optional</a:t>
            </a:r>
            <a:endParaRPr lang="en-IN" sz="2000" dirty="0">
              <a:solidFill>
                <a:schemeClr val="tx1"/>
              </a:solidFill>
            </a:endParaRPr>
          </a:p>
        </p:txBody>
      </p:sp>
      <p:sp>
        <p:nvSpPr>
          <p:cNvPr id="22" name="Freeform: Shape 21">
            <a:extLst>
              <a:ext uri="{FF2B5EF4-FFF2-40B4-BE49-F238E27FC236}">
                <a16:creationId xmlns:a16="http://schemas.microsoft.com/office/drawing/2014/main" id="{E464C082-8CAD-4A4C-984C-008F1532D468}"/>
              </a:ext>
            </a:extLst>
          </p:cNvPr>
          <p:cNvSpPr/>
          <p:nvPr/>
        </p:nvSpPr>
        <p:spPr>
          <a:xfrm>
            <a:off x="6273621" y="4447866"/>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Deleted users</a:t>
            </a:r>
            <a:br>
              <a:rPr lang="en-US" sz="2000" dirty="0">
                <a:solidFill>
                  <a:schemeClr val="tx1"/>
                </a:solidFill>
              </a:rPr>
            </a:br>
            <a:r>
              <a:rPr lang="en-US" sz="2000" dirty="0">
                <a:solidFill>
                  <a:schemeClr val="tx1"/>
                </a:solidFill>
              </a:rPr>
              <a:t>can be restored</a:t>
            </a:r>
            <a:br>
              <a:rPr lang="en-US" sz="2000" dirty="0">
                <a:solidFill>
                  <a:schemeClr val="tx1"/>
                </a:solidFill>
              </a:rPr>
            </a:br>
            <a:r>
              <a:rPr lang="en-US" sz="2000" dirty="0">
                <a:solidFill>
                  <a:schemeClr val="tx1"/>
                </a:solidFill>
              </a:rPr>
              <a:t>for 30 days</a:t>
            </a:r>
            <a:endParaRPr lang="en-IN" sz="2000" dirty="0">
              <a:solidFill>
                <a:schemeClr val="tx1"/>
              </a:solidFill>
            </a:endParaRPr>
          </a:p>
        </p:txBody>
      </p:sp>
      <p:sp>
        <p:nvSpPr>
          <p:cNvPr id="23" name="Freeform: Shape 22">
            <a:extLst>
              <a:ext uri="{FF2B5EF4-FFF2-40B4-BE49-F238E27FC236}">
                <a16:creationId xmlns:a16="http://schemas.microsoft.com/office/drawing/2014/main" id="{BB47372E-D0FF-48F8-9885-26EA4EDE90A2}"/>
              </a:ext>
            </a:extLst>
          </p:cNvPr>
          <p:cNvSpPr/>
          <p:nvPr/>
        </p:nvSpPr>
        <p:spPr>
          <a:xfrm>
            <a:off x="9198215" y="4447866"/>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Sign in and audit</a:t>
            </a:r>
            <a:br>
              <a:rPr lang="en-US" sz="2000" dirty="0">
                <a:solidFill>
                  <a:schemeClr val="tx1"/>
                </a:solidFill>
              </a:rPr>
            </a:br>
            <a:r>
              <a:rPr lang="en-US" sz="2000" dirty="0">
                <a:solidFill>
                  <a:schemeClr val="tx1"/>
                </a:solidFill>
              </a:rPr>
              <a:t>log information</a:t>
            </a:r>
            <a:br>
              <a:rPr lang="en-US" sz="2000" dirty="0">
                <a:solidFill>
                  <a:schemeClr val="tx1"/>
                </a:solidFill>
              </a:rPr>
            </a:br>
            <a:r>
              <a:rPr lang="en-US" sz="2000" dirty="0">
                <a:solidFill>
                  <a:schemeClr val="tx1"/>
                </a:solidFill>
              </a:rPr>
              <a:t>is available</a:t>
            </a:r>
            <a:endParaRPr lang="en-IN" sz="2000" dirty="0">
              <a:solidFill>
                <a:schemeClr val="tx1"/>
              </a:solidFill>
            </a:endParaRP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Perform bulk account updates (optional)</a:t>
            </a:r>
          </a:p>
        </p:txBody>
      </p:sp>
      <p:sp>
        <p:nvSpPr>
          <p:cNvPr id="10" name="Freeform: Shape 9">
            <a:extLst>
              <a:ext uri="{FF2B5EF4-FFF2-40B4-BE49-F238E27FC236}">
                <a16:creationId xmlns:a16="http://schemas.microsoft.com/office/drawing/2014/main" id="{F6084F3F-647F-4933-85D8-5F1690C4EA0D}"/>
              </a:ext>
            </a:extLst>
          </p:cNvPr>
          <p:cNvSpPr/>
          <p:nvPr/>
        </p:nvSpPr>
        <p:spPr>
          <a:xfrm>
            <a:off x="656050" y="4302410"/>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Supports bulk user and group member updates</a:t>
            </a:r>
          </a:p>
        </p:txBody>
      </p:sp>
      <p:sp>
        <p:nvSpPr>
          <p:cNvPr id="9" name="Freeform: Shape 8">
            <a:extLst>
              <a:ext uri="{FF2B5EF4-FFF2-40B4-BE49-F238E27FC236}">
                <a16:creationId xmlns:a16="http://schemas.microsoft.com/office/drawing/2014/main" id="{CC67C29D-13CE-4EDA-B25C-E03DB051F7C5}"/>
              </a:ext>
            </a:extLst>
          </p:cNvPr>
          <p:cNvSpPr/>
          <p:nvPr/>
        </p:nvSpPr>
        <p:spPr>
          <a:xfrm>
            <a:off x="4467284" y="4302409"/>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the comma-separated values (CSV) template you can download from the Portal</a:t>
            </a:r>
          </a:p>
        </p:txBody>
      </p:sp>
      <p:sp>
        <p:nvSpPr>
          <p:cNvPr id="11" name="Freeform: Shape 10">
            <a:extLst>
              <a:ext uri="{FF2B5EF4-FFF2-40B4-BE49-F238E27FC236}">
                <a16:creationId xmlns:a16="http://schemas.microsoft.com/office/drawing/2014/main" id="{F1EF831E-263B-494E-A165-3C91F34BC23C}"/>
              </a:ext>
            </a:extLst>
          </p:cNvPr>
          <p:cNvSpPr/>
          <p:nvPr/>
        </p:nvSpPr>
        <p:spPr>
          <a:xfrm>
            <a:off x="8278518" y="4302409"/>
            <a:ext cx="3629233"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signed in as a Global administrator or User administrator</a:t>
            </a:r>
          </a:p>
        </p:txBody>
      </p:sp>
      <p:pic>
        <p:nvPicPr>
          <p:cNvPr id="6" name="Picture 5" descr="Screenshot of the bulk create user page in the portal. ">
            <a:extLst>
              <a:ext uri="{FF2B5EF4-FFF2-40B4-BE49-F238E27FC236}">
                <a16:creationId xmlns:a16="http://schemas.microsoft.com/office/drawing/2014/main" id="{D9CD9DFE-63AD-8BED-D816-CEAE766A3D71}"/>
              </a:ext>
            </a:extLst>
          </p:cNvPr>
          <p:cNvPicPr>
            <a:picLocks noChangeAspect="1"/>
          </p:cNvPicPr>
          <p:nvPr/>
        </p:nvPicPr>
        <p:blipFill>
          <a:blip r:embed="rId3"/>
          <a:stretch>
            <a:fillRect/>
          </a:stretch>
        </p:blipFill>
        <p:spPr>
          <a:xfrm>
            <a:off x="772605" y="1531091"/>
            <a:ext cx="10877550" cy="2143125"/>
          </a:xfrm>
          <a:prstGeom prst="rect">
            <a:avLst/>
          </a:prstGeom>
          <a:noFill/>
          <a:ln>
            <a:solidFill>
              <a:schemeClr val="tx1"/>
            </a:solidFill>
          </a:ln>
        </p:spPr>
      </p:pic>
    </p:spTree>
    <p:extLst>
      <p:ext uri="{BB962C8B-B14F-4D97-AF65-F5344CB8AC3E}">
        <p14:creationId xmlns:p14="http://schemas.microsoft.com/office/powerpoint/2010/main" val="71129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Group Accounts</a:t>
            </a:r>
          </a:p>
        </p:txBody>
      </p:sp>
      <p:pic>
        <p:nvPicPr>
          <p:cNvPr id="13"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0F71FC66-9E5E-4996-A453-AA80AC7790C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17580" y="1343639"/>
            <a:ext cx="9801317" cy="2927026"/>
          </a:xfrm>
          <a:prstGeom prst="rect">
            <a:avLst/>
          </a:prstGeom>
        </p:spPr>
      </p:pic>
      <p:sp>
        <p:nvSpPr>
          <p:cNvPr id="5" name="Rectangle 4">
            <a:extLst>
              <a:ext uri="{FF2B5EF4-FFF2-40B4-BE49-F238E27FC236}">
                <a16:creationId xmlns:a16="http://schemas.microsoft.com/office/drawing/2014/main" id="{9D4081B1-5032-4F80-BBEC-87A7EC21EBC2}"/>
              </a:ext>
            </a:extLst>
          </p:cNvPr>
          <p:cNvSpPr/>
          <p:nvPr/>
        </p:nvSpPr>
        <p:spPr>
          <a:xfrm>
            <a:off x="427038" y="4635996"/>
            <a:ext cx="5707881" cy="148424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latin typeface="+mj-lt"/>
              </a:rPr>
              <a:t>Group Types</a:t>
            </a:r>
          </a:p>
          <a:p>
            <a:pPr marL="342900" indent="-228600">
              <a:spcBef>
                <a:spcPts val="200"/>
              </a:spcBef>
              <a:spcAft>
                <a:spcPts val="300"/>
              </a:spcAft>
              <a:buFont typeface="Arial" panose="020B0604020202020204" pitchFamily="34" charset="0"/>
              <a:buChar char="•"/>
            </a:pPr>
            <a:r>
              <a:rPr lang="en-US" sz="2000" dirty="0">
                <a:solidFill>
                  <a:schemeClr val="tx1"/>
                </a:solidFill>
              </a:rPr>
              <a:t>Security groups</a:t>
            </a:r>
          </a:p>
          <a:p>
            <a:pPr marL="342900" indent="-228600">
              <a:spcBef>
                <a:spcPts val="200"/>
              </a:spcBef>
              <a:spcAft>
                <a:spcPts val="300"/>
              </a:spcAft>
              <a:buFont typeface="Arial" panose="020B0604020202020204" pitchFamily="34" charset="0"/>
              <a:buChar char="•"/>
            </a:pPr>
            <a:r>
              <a:rPr lang="en-US" sz="2000" dirty="0">
                <a:solidFill>
                  <a:schemeClr val="tx1"/>
                </a:solidFill>
              </a:rPr>
              <a:t>Microsoft 365 groups</a:t>
            </a:r>
          </a:p>
        </p:txBody>
      </p:sp>
      <p:sp>
        <p:nvSpPr>
          <p:cNvPr id="15" name="Rectangle 14">
            <a:extLst>
              <a:ext uri="{FF2B5EF4-FFF2-40B4-BE49-F238E27FC236}">
                <a16:creationId xmlns:a16="http://schemas.microsoft.com/office/drawing/2014/main" id="{BD242CC3-01C1-41E3-919F-6987173DA536}"/>
              </a:ext>
            </a:extLst>
          </p:cNvPr>
          <p:cNvSpPr/>
          <p:nvPr/>
        </p:nvSpPr>
        <p:spPr>
          <a:xfrm>
            <a:off x="6280063" y="4635995"/>
            <a:ext cx="5729376" cy="148424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latin typeface="+mj-lt"/>
              </a:rPr>
              <a:t>Assignment Types</a:t>
            </a:r>
          </a:p>
          <a:p>
            <a:pPr marL="342900" indent="-228600">
              <a:spcBef>
                <a:spcPts val="200"/>
              </a:spcBef>
              <a:spcAft>
                <a:spcPts val="300"/>
              </a:spcAft>
              <a:buFont typeface="Arial" panose="020B0604020202020204" pitchFamily="34" charset="0"/>
              <a:buChar char="•"/>
            </a:pPr>
            <a:r>
              <a:rPr lang="en-US" sz="2000" dirty="0">
                <a:solidFill>
                  <a:schemeClr val="tx1"/>
                </a:solidFill>
              </a:rPr>
              <a:t>Assigned</a:t>
            </a:r>
          </a:p>
          <a:p>
            <a:pPr marL="342900" indent="-228600">
              <a:spcBef>
                <a:spcPts val="200"/>
              </a:spcBef>
              <a:spcAft>
                <a:spcPts val="300"/>
              </a:spcAft>
              <a:buFont typeface="Arial" panose="020B0604020202020204" pitchFamily="34" charset="0"/>
              <a:buChar char="•"/>
            </a:pPr>
            <a:r>
              <a:rPr lang="en-US" sz="2000" dirty="0">
                <a:solidFill>
                  <a:schemeClr val="tx1"/>
                </a:solidFill>
              </a:rPr>
              <a:t>Dynamic User</a:t>
            </a:r>
          </a:p>
          <a:p>
            <a:pPr marL="342900" indent="-228600">
              <a:spcBef>
                <a:spcPts val="200"/>
              </a:spcBef>
              <a:spcAft>
                <a:spcPts val="300"/>
              </a:spcAft>
              <a:buFont typeface="Arial" panose="020B0604020202020204" pitchFamily="34" charset="0"/>
              <a:buChar char="•"/>
            </a:pPr>
            <a:r>
              <a:rPr lang="en-US" sz="2000" dirty="0">
                <a:solidFill>
                  <a:schemeClr val="tx1"/>
                </a:solidFill>
              </a:rPr>
              <a:t>Dynamic Device (Security groups only)</a:t>
            </a:r>
          </a:p>
        </p:txBody>
      </p:sp>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663B-3E26-476B-B207-490FBCA34D1E}"/>
              </a:ext>
            </a:extLst>
          </p:cNvPr>
          <p:cNvSpPr>
            <a:spLocks noGrp="1"/>
          </p:cNvSpPr>
          <p:nvPr>
            <p:ph type="title"/>
          </p:nvPr>
        </p:nvSpPr>
        <p:spPr/>
        <p:txBody>
          <a:bodyPr/>
          <a:lstStyle/>
          <a:p>
            <a:r>
              <a:rPr lang="en-US" dirty="0"/>
              <a:t>Assign Licenses to Users and Groups</a:t>
            </a:r>
          </a:p>
        </p:txBody>
      </p:sp>
      <p:sp>
        <p:nvSpPr>
          <p:cNvPr id="3" name="Text Placeholder 2">
            <a:extLst>
              <a:ext uri="{FF2B5EF4-FFF2-40B4-BE49-F238E27FC236}">
                <a16:creationId xmlns:a16="http://schemas.microsoft.com/office/drawing/2014/main" id="{386CFAE0-5594-44E4-A9BF-70BA9F60E048}"/>
              </a:ext>
            </a:extLst>
          </p:cNvPr>
          <p:cNvSpPr txBox="1">
            <a:spLocks/>
          </p:cNvSpPr>
          <p:nvPr/>
        </p:nvSpPr>
        <p:spPr>
          <a:xfrm>
            <a:off x="465139" y="3341184"/>
            <a:ext cx="7045134" cy="2831544"/>
          </a:xfrm>
          <a:prstGeom prst="rect">
            <a:avLst/>
          </a:prstGeom>
          <a:solidFill>
            <a:schemeClr val="bg1">
              <a:lumMod val="95000"/>
            </a:schemeClr>
          </a:solidFill>
        </p:spPr>
        <p:txBody>
          <a:bodyPr vert="horz" wrap="square" lIns="91440" tIns="182880" rIns="91440" bIns="18288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12"/>
              </a:spcAft>
            </a:pPr>
            <a:r>
              <a:rPr lang="en-US" sz="2000" dirty="0">
                <a:latin typeface="+mn-lt"/>
              </a:rPr>
              <a:t>Additional Services (like O365 are paid cloud services)</a:t>
            </a:r>
          </a:p>
          <a:p>
            <a:pPr marL="349724" indent="-349724">
              <a:spcAft>
                <a:spcPts val="612"/>
              </a:spcAft>
              <a:buFont typeface="Arial" panose="020B0604020202020204" pitchFamily="34" charset="0"/>
              <a:buChar char="•"/>
            </a:pPr>
            <a:r>
              <a:rPr lang="en-US" sz="2000" dirty="0">
                <a:latin typeface="+mn-lt"/>
              </a:rPr>
              <a:t>Microsoft paid cloud services require licenses</a:t>
            </a:r>
          </a:p>
          <a:p>
            <a:pPr marL="349724" indent="-349724">
              <a:spcAft>
                <a:spcPts val="612"/>
              </a:spcAft>
              <a:buFont typeface="Arial" panose="020B0604020202020204" pitchFamily="34" charset="0"/>
              <a:buChar char="•"/>
            </a:pPr>
            <a:r>
              <a:rPr lang="en-US" sz="2000" dirty="0">
                <a:latin typeface="+mn-lt"/>
              </a:rPr>
              <a:t>Licenses are assigned to those who need access to the services</a:t>
            </a:r>
          </a:p>
          <a:p>
            <a:pPr marL="349724" indent="-349724">
              <a:spcAft>
                <a:spcPts val="612"/>
              </a:spcAft>
              <a:buFont typeface="Arial" panose="020B0604020202020204" pitchFamily="34" charset="0"/>
              <a:buChar char="•"/>
            </a:pPr>
            <a:r>
              <a:rPr lang="en-US" sz="2000" dirty="0">
                <a:latin typeface="+mn-lt"/>
              </a:rPr>
              <a:t>Each user or group requires a separate paid license</a:t>
            </a:r>
          </a:p>
          <a:p>
            <a:pPr marL="349724" indent="-349724">
              <a:spcAft>
                <a:spcPts val="612"/>
              </a:spcAft>
              <a:buFont typeface="Arial" panose="020B0604020202020204" pitchFamily="34" charset="0"/>
              <a:buChar char="•"/>
            </a:pPr>
            <a:r>
              <a:rPr lang="en-US" sz="2000" dirty="0">
                <a:latin typeface="+mn-lt"/>
              </a:rPr>
              <a:t>Administrators use management portals and PowerShell cmdlets to manage licenses</a:t>
            </a:r>
          </a:p>
        </p:txBody>
      </p:sp>
      <p:sp>
        <p:nvSpPr>
          <p:cNvPr id="4" name="Text Placeholder 2">
            <a:extLst>
              <a:ext uri="{FF2B5EF4-FFF2-40B4-BE49-F238E27FC236}">
                <a16:creationId xmlns:a16="http://schemas.microsoft.com/office/drawing/2014/main" id="{3A954253-4AE2-4A43-AB18-919BE6E4339E}"/>
              </a:ext>
            </a:extLst>
          </p:cNvPr>
          <p:cNvSpPr txBox="1">
            <a:spLocks/>
          </p:cNvSpPr>
          <p:nvPr/>
        </p:nvSpPr>
        <p:spPr>
          <a:xfrm>
            <a:off x="465139" y="1394503"/>
            <a:ext cx="7045133" cy="1805623"/>
          </a:xfrm>
          <a:prstGeom prst="rect">
            <a:avLst/>
          </a:prstGeom>
          <a:solidFill>
            <a:schemeClr val="bg1">
              <a:lumMod val="95000"/>
            </a:schemeClr>
          </a:solidFill>
        </p:spPr>
        <p:txBody>
          <a:bodyPr vert="horz" wrap="square" lIns="91440" tIns="182880" rIns="91440" bIns="18288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12"/>
              </a:spcAft>
            </a:pPr>
            <a:r>
              <a:rPr lang="en-US" sz="2000" dirty="0">
                <a:latin typeface="+mn-lt"/>
              </a:rPr>
              <a:t>Azure is a cloud service that provides many built-in services for free.</a:t>
            </a:r>
          </a:p>
          <a:p>
            <a:pPr marL="349724" indent="-349724">
              <a:spcAft>
                <a:spcPts val="612"/>
              </a:spcAft>
              <a:buFont typeface="Arial" panose="020B0604020202020204" pitchFamily="34" charset="0"/>
              <a:buChar char="•"/>
            </a:pPr>
            <a:r>
              <a:rPr lang="en-US" sz="2000" dirty="0">
                <a:latin typeface="+mn-lt"/>
              </a:rPr>
              <a:t>Microsoft Entra ID comes as a free service</a:t>
            </a:r>
          </a:p>
          <a:p>
            <a:pPr marL="349724" indent="-349724">
              <a:spcAft>
                <a:spcPts val="612"/>
              </a:spcAft>
              <a:buFont typeface="Arial" panose="020B0604020202020204" pitchFamily="34" charset="0"/>
              <a:buChar char="•"/>
            </a:pPr>
            <a:r>
              <a:rPr lang="en-US" sz="2000" dirty="0">
                <a:latin typeface="+mn-lt"/>
              </a:rPr>
              <a:t>Gain additional functionality with a P1 or P2 license</a:t>
            </a:r>
          </a:p>
        </p:txBody>
      </p:sp>
      <p:sp>
        <p:nvSpPr>
          <p:cNvPr id="7" name="TextBox 6">
            <a:extLst>
              <a:ext uri="{FF2B5EF4-FFF2-40B4-BE49-F238E27FC236}">
                <a16:creationId xmlns:a16="http://schemas.microsoft.com/office/drawing/2014/main" id="{2EC5E35C-165E-4CDB-A302-4D90FFF5C72B}"/>
              </a:ext>
            </a:extLst>
          </p:cNvPr>
          <p:cNvSpPr txBox="1"/>
          <p:nvPr/>
        </p:nvSpPr>
        <p:spPr>
          <a:xfrm>
            <a:off x="8086531" y="1949146"/>
            <a:ext cx="3659507" cy="3096232"/>
          </a:xfrm>
          <a:prstGeom prst="rect">
            <a:avLst/>
          </a:prstGeom>
          <a:noFill/>
        </p:spPr>
        <p:txBody>
          <a:bodyPr wrap="square" lIns="182880" tIns="146304" rIns="182880" bIns="146304" rtlCol="0">
            <a:spAutoFit/>
          </a:bodyPr>
          <a:lstStyle/>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View license plans and plan details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Set the Usage Location parameter</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Assign licenses to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Change license plans for users and groups</a:t>
            </a:r>
          </a:p>
          <a:p>
            <a:pPr marL="342900" indent="-342900">
              <a:lnSpc>
                <a:spcPct val="90000"/>
              </a:lnSpc>
              <a:spcAft>
                <a:spcPts val="600"/>
              </a:spcAft>
              <a:buFont typeface="Wingdings" panose="05000000000000000000" pitchFamily="2" charset="2"/>
              <a:buChar char="q"/>
            </a:pPr>
            <a:r>
              <a:rPr lang="en-US" sz="2000" dirty="0">
                <a:gradFill>
                  <a:gsLst>
                    <a:gs pos="2917">
                      <a:schemeClr val="tx1"/>
                    </a:gs>
                    <a:gs pos="30000">
                      <a:schemeClr val="tx1"/>
                    </a:gs>
                  </a:gsLst>
                  <a:lin ang="5400000" scaled="0"/>
                </a:gradFill>
              </a:rPr>
              <a:t>Remove a license</a:t>
            </a:r>
          </a:p>
        </p:txBody>
      </p:sp>
    </p:spTree>
    <p:extLst>
      <p:ext uri="{BB962C8B-B14F-4D97-AF65-F5344CB8AC3E}">
        <p14:creationId xmlns:p14="http://schemas.microsoft.com/office/powerpoint/2010/main" val="12608503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0780024-44E7-4594-BFB7-412A2CE7712B}"/>
              </a:ext>
              <a:ext uri="{C183D7F6-B498-43B3-948B-1728B52AA6E4}">
                <adec:decorative xmlns:adec="http://schemas.microsoft.com/office/drawing/2017/decorative" val="1"/>
              </a:ext>
            </a:extLst>
          </p:cNvPr>
          <p:cNvGrpSpPr/>
          <p:nvPr/>
        </p:nvGrpSpPr>
        <p:grpSpPr>
          <a:xfrm>
            <a:off x="600057" y="1624246"/>
            <a:ext cx="7101919" cy="1581098"/>
            <a:chOff x="1717829" y="1683059"/>
            <a:chExt cx="10761637" cy="1581098"/>
          </a:xfrm>
        </p:grpSpPr>
        <p:sp>
          <p:nvSpPr>
            <p:cNvPr id="8" name="TextBox 7">
              <a:extLst>
                <a:ext uri="{FF2B5EF4-FFF2-40B4-BE49-F238E27FC236}">
                  <a16:creationId xmlns:a16="http://schemas.microsoft.com/office/drawing/2014/main" id="{FAAD0CB0-A81B-4D75-B5DB-727033079D8B}"/>
                </a:ext>
              </a:extLst>
            </p:cNvPr>
            <p:cNvSpPr txBox="1"/>
            <p:nvPr/>
          </p:nvSpPr>
          <p:spPr>
            <a:xfrm>
              <a:off x="1717831" y="1683059"/>
              <a:ext cx="9991724" cy="369332"/>
            </a:xfrm>
            <a:prstGeom prst="rect">
              <a:avLst/>
            </a:prstGeom>
            <a:noFill/>
          </p:spPr>
          <p:txBody>
            <a:bodyPr wrap="square" lIns="0" tIns="0" rIns="0" bIns="0" rtlCol="0" anchor="ctr">
              <a:spAutoFit/>
            </a:bodyPr>
            <a:lstStyle/>
            <a:p>
              <a:pPr marL="342900" indent="-342900">
                <a:spcAft>
                  <a:spcPts val="600"/>
                </a:spcAft>
                <a:buFont typeface="Arial" panose="020B0604020202020204" pitchFamily="34" charset="0"/>
                <a:buChar char="•"/>
              </a:pPr>
              <a:r>
                <a:rPr lang="en-US" sz="2400" dirty="0">
                  <a:hlinkClick r:id="rId3"/>
                </a:rPr>
                <a:t>Configure Microsoft Entra ID </a:t>
              </a:r>
              <a:endParaRPr lang="en-US" sz="2400" dirty="0"/>
            </a:p>
          </p:txBody>
        </p:sp>
        <p:sp>
          <p:nvSpPr>
            <p:cNvPr id="10" name="TextBox 9">
              <a:extLst>
                <a:ext uri="{FF2B5EF4-FFF2-40B4-BE49-F238E27FC236}">
                  <a16:creationId xmlns:a16="http://schemas.microsoft.com/office/drawing/2014/main" id="{8917875F-0844-4F32-8DFC-C5F63B422D52}"/>
                </a:ext>
              </a:extLst>
            </p:cNvPr>
            <p:cNvSpPr txBox="1"/>
            <p:nvPr/>
          </p:nvSpPr>
          <p:spPr>
            <a:xfrm>
              <a:off x="1717829" y="2288942"/>
              <a:ext cx="9991724" cy="369332"/>
            </a:xfrm>
            <a:prstGeom prst="rect">
              <a:avLst/>
            </a:prstGeom>
            <a:noFill/>
          </p:spPr>
          <p:txBody>
            <a:bodyPr wrap="square" lIns="0" tIns="0" rIns="0" bIns="0" rtlCol="0" anchor="ctr">
              <a:spAutoFit/>
            </a:bodyPr>
            <a:lstStyle/>
            <a:p>
              <a:pPr marL="342900" indent="-342900">
                <a:spcAft>
                  <a:spcPts val="600"/>
                </a:spcAft>
                <a:buFont typeface="Arial" panose="020B0604020202020204" pitchFamily="34" charset="0"/>
                <a:buChar char="•"/>
              </a:pPr>
              <a:r>
                <a:rPr lang="en-US" sz="2400" dirty="0">
                  <a:hlinkClick r:id="rId4"/>
                </a:rPr>
                <a:t>Configure User and Group Accounts</a:t>
              </a:r>
              <a:endParaRPr lang="en-US" sz="2400" dirty="0"/>
            </a:p>
          </p:txBody>
        </p:sp>
        <p:sp>
          <p:nvSpPr>
            <p:cNvPr id="11" name="TextBox 10">
              <a:extLst>
                <a:ext uri="{FF2B5EF4-FFF2-40B4-BE49-F238E27FC236}">
                  <a16:creationId xmlns:a16="http://schemas.microsoft.com/office/drawing/2014/main" id="{68D6FF0A-3D86-4915-BEA4-3247BF5912C3}"/>
                </a:ext>
              </a:extLst>
            </p:cNvPr>
            <p:cNvSpPr txBox="1"/>
            <p:nvPr/>
          </p:nvSpPr>
          <p:spPr>
            <a:xfrm>
              <a:off x="1717829" y="2894825"/>
              <a:ext cx="10761637" cy="369332"/>
            </a:xfrm>
            <a:prstGeom prst="rect">
              <a:avLst/>
            </a:prstGeom>
            <a:noFill/>
          </p:spPr>
          <p:txBody>
            <a:bodyPr wrap="square" lIns="0" tIns="0" rIns="0" bIns="0" rtlCol="0" anchor="ctr">
              <a:spAutoFit/>
            </a:bodyPr>
            <a:lstStyle/>
            <a:p>
              <a:pPr marL="342900" indent="-342900" algn="l">
                <a:buFont typeface="Arial" panose="020B0604020202020204" pitchFamily="34" charset="0"/>
                <a:buChar char="•"/>
              </a:pPr>
              <a:r>
                <a:rPr lang="en-US" sz="2400" b="0" i="0" dirty="0">
                  <a:solidFill>
                    <a:srgbClr val="222222"/>
                  </a:solidFill>
                  <a:effectLst/>
                  <a:latin typeface="segoe-ui_light"/>
                  <a:hlinkClick r:id="rId5"/>
                </a:rPr>
                <a:t>Lab 01 - Manage Microsoft Entra ID Identities</a:t>
              </a:r>
              <a:endParaRPr lang="en-US" sz="2400" b="0" i="0" dirty="0">
                <a:solidFill>
                  <a:srgbClr val="222222"/>
                </a:solidFill>
                <a:effectLst/>
                <a:latin typeface="segoe-ui_light"/>
              </a:endParaRPr>
            </a:p>
          </p:txBody>
        </p:sp>
      </p:grpSp>
      <p:sp>
        <p:nvSpPr>
          <p:cNvPr id="13" name="Title 12">
            <a:extLst>
              <a:ext uri="{FF2B5EF4-FFF2-40B4-BE49-F238E27FC236}">
                <a16:creationId xmlns:a16="http://schemas.microsoft.com/office/drawing/2014/main" id="{024EEBA0-431F-4BD9-B678-70A9323D3E2C}"/>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CBAE-9A31-4507-B151-EA8849DDE6D9}"/>
              </a:ext>
            </a:extLst>
          </p:cNvPr>
          <p:cNvSpPr>
            <a:spLocks noGrp="1"/>
          </p:cNvSpPr>
          <p:nvPr>
            <p:ph type="title"/>
          </p:nvPr>
        </p:nvSpPr>
        <p:spPr/>
        <p:txBody>
          <a:bodyPr/>
          <a:lstStyle/>
          <a:p>
            <a:r>
              <a:rPr lang="en-US" dirty="0"/>
              <a:t>Create Administrative Units (optional)</a:t>
            </a:r>
          </a:p>
        </p:txBody>
      </p:sp>
      <p:sp>
        <p:nvSpPr>
          <p:cNvPr id="15" name="Rectangle 14" descr="Cre">
            <a:extLst>
              <a:ext uri="{FF2B5EF4-FFF2-40B4-BE49-F238E27FC236}">
                <a16:creationId xmlns:a16="http://schemas.microsoft.com/office/drawing/2014/main" id="{293DE8C9-E825-447F-B9FF-51F3564C8F76}"/>
              </a:ext>
            </a:extLst>
          </p:cNvPr>
          <p:cNvSpPr/>
          <p:nvPr/>
        </p:nvSpPr>
        <p:spPr bwMode="auto">
          <a:xfrm>
            <a:off x="684891" y="1558040"/>
            <a:ext cx="6100920" cy="6989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an administrative unit</a:t>
            </a:r>
          </a:p>
        </p:txBody>
      </p:sp>
      <p:sp>
        <p:nvSpPr>
          <p:cNvPr id="17" name="Rectangle 16" descr="Cre">
            <a:extLst>
              <a:ext uri="{FF2B5EF4-FFF2-40B4-BE49-F238E27FC236}">
                <a16:creationId xmlns:a16="http://schemas.microsoft.com/office/drawing/2014/main" id="{7D152784-4904-411C-80BF-E666F9F3032A}"/>
              </a:ext>
            </a:extLst>
          </p:cNvPr>
          <p:cNvSpPr/>
          <p:nvPr/>
        </p:nvSpPr>
        <p:spPr bwMode="auto">
          <a:xfrm>
            <a:off x="684891" y="2518183"/>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Populate the administrative unit with users or groups</a:t>
            </a:r>
          </a:p>
        </p:txBody>
      </p:sp>
      <p:sp>
        <p:nvSpPr>
          <p:cNvPr id="3" name="Rectangle 2" descr="Cre">
            <a:extLst>
              <a:ext uri="{FF2B5EF4-FFF2-40B4-BE49-F238E27FC236}">
                <a16:creationId xmlns:a16="http://schemas.microsoft.com/office/drawing/2014/main" id="{7756E495-791C-4460-BF1C-F19E9A39138A}"/>
              </a:ext>
            </a:extLst>
          </p:cNvPr>
          <p:cNvSpPr/>
          <p:nvPr/>
        </p:nvSpPr>
        <p:spPr bwMode="auto">
          <a:xfrm>
            <a:off x="684891" y="3597010"/>
            <a:ext cx="6100920" cy="8087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000" dirty="0">
                <a:solidFill>
                  <a:schemeClr val="tx1"/>
                </a:solidFill>
                <a:ea typeface="Segoe UI" pitchFamily="34" charset="0"/>
                <a:cs typeface="Segoe UI" pitchFamily="34" charset="0"/>
              </a:rPr>
              <a:t>Create a role with appropriate permissions scoped to the administrative unit</a:t>
            </a:r>
          </a:p>
        </p:txBody>
      </p:sp>
      <p:sp>
        <p:nvSpPr>
          <p:cNvPr id="19" name="Rectangle 18" descr="Cre">
            <a:extLst>
              <a:ext uri="{FF2B5EF4-FFF2-40B4-BE49-F238E27FC236}">
                <a16:creationId xmlns:a16="http://schemas.microsoft.com/office/drawing/2014/main" id="{B6E6DA29-33ED-4654-8230-8505BE5D7507}"/>
              </a:ext>
            </a:extLst>
          </p:cNvPr>
          <p:cNvSpPr/>
          <p:nvPr/>
        </p:nvSpPr>
        <p:spPr bwMode="auto">
          <a:xfrm>
            <a:off x="684891" y="4666996"/>
            <a:ext cx="6100920" cy="8176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a:r>
              <a:rPr lang="en-US" sz="2000" b="0" i="0" dirty="0">
                <a:solidFill>
                  <a:srgbClr val="171717"/>
                </a:solidFill>
                <a:effectLst/>
              </a:rPr>
              <a:t>Add IT members to the role </a:t>
            </a:r>
          </a:p>
        </p:txBody>
      </p:sp>
      <p:sp>
        <p:nvSpPr>
          <p:cNvPr id="34" name="TextBox 33">
            <a:extLst>
              <a:ext uri="{FF2B5EF4-FFF2-40B4-BE49-F238E27FC236}">
                <a16:creationId xmlns:a16="http://schemas.microsoft.com/office/drawing/2014/main" id="{6E5B9834-675E-4F51-8074-41FD564FC808}"/>
              </a:ext>
              <a:ext uri="{C183D7F6-B498-43B3-948B-1728B52AA6E4}">
                <adec:decorative xmlns:adec="http://schemas.microsoft.com/office/drawing/2017/decorative" val="1"/>
              </a:ext>
            </a:extLst>
          </p:cNvPr>
          <p:cNvSpPr txBox="1"/>
          <p:nvPr/>
        </p:nvSpPr>
        <p:spPr>
          <a:xfrm>
            <a:off x="7496548" y="4781191"/>
            <a:ext cx="3873799" cy="923330"/>
          </a:xfrm>
          <a:prstGeom prst="rect">
            <a:avLst/>
          </a:prstGeom>
          <a:noFill/>
        </p:spPr>
        <p:txBody>
          <a:bodyPr wrap="square">
            <a:spAutoFit/>
          </a:bodyPr>
          <a:lstStyle/>
          <a:p>
            <a:pPr algn="ctr">
              <a:spcAft>
                <a:spcPts val="1200"/>
              </a:spcAft>
            </a:pPr>
            <a:r>
              <a:rPr lang="en-US" b="0" i="0" dirty="0">
                <a:solidFill>
                  <a:srgbClr val="171717"/>
                </a:solidFill>
                <a:effectLst/>
                <a:latin typeface="Segoe UI" panose="020B0502040204020203" pitchFamily="34" charset="0"/>
              </a:rPr>
              <a:t>Microsoft Entra ID P1 or P2 Privileged Role Administrator or Global Administrator</a:t>
            </a:r>
          </a:p>
        </p:txBody>
      </p:sp>
      <p:pic>
        <p:nvPicPr>
          <p:cNvPr id="7" name="Picture 6" descr="Screenshot of the Microsoft Entra ID portal showing the Administrative units blade. ">
            <a:extLst>
              <a:ext uri="{FF2B5EF4-FFF2-40B4-BE49-F238E27FC236}">
                <a16:creationId xmlns:a16="http://schemas.microsoft.com/office/drawing/2014/main" id="{C7C804FD-B5E7-6B45-E6D9-DBD8D28C8F7C}"/>
              </a:ext>
            </a:extLst>
          </p:cNvPr>
          <p:cNvPicPr>
            <a:picLocks noChangeAspect="1"/>
          </p:cNvPicPr>
          <p:nvPr/>
        </p:nvPicPr>
        <p:blipFill>
          <a:blip r:embed="rId3"/>
          <a:stretch>
            <a:fillRect/>
          </a:stretch>
        </p:blipFill>
        <p:spPr>
          <a:xfrm>
            <a:off x="7813675" y="1558040"/>
            <a:ext cx="3438525" cy="3133725"/>
          </a:xfrm>
          <a:prstGeom prst="rect">
            <a:avLst/>
          </a:prstGeom>
          <a:ln>
            <a:solidFill>
              <a:schemeClr val="tx1"/>
            </a:solidFill>
          </a:ln>
        </p:spPr>
      </p:pic>
    </p:spTree>
    <p:extLst>
      <p:ext uri="{BB962C8B-B14F-4D97-AF65-F5344CB8AC3E}">
        <p14:creationId xmlns:p14="http://schemas.microsoft.com/office/powerpoint/2010/main" val="17265456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sp>
        <p:nvSpPr>
          <p:cNvPr id="17" name="Rectangle 16">
            <a:extLst>
              <a:ext uri="{FF2B5EF4-FFF2-40B4-BE49-F238E27FC236}">
                <a16:creationId xmlns:a16="http://schemas.microsoft.com/office/drawing/2014/main" id="{923D7831-018A-4B01-ADD7-E0128178D36C}"/>
              </a:ext>
            </a:extLst>
          </p:cNvPr>
          <p:cNvSpPr/>
          <p:nvPr/>
        </p:nvSpPr>
        <p:spPr bwMode="auto">
          <a:xfrm>
            <a:off x="964044" y="1667028"/>
            <a:ext cx="6808355" cy="19282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a:lnSpc>
                <a:spcPct val="150000"/>
              </a:lnSpc>
              <a:buFont typeface="Arial" panose="020B0604020202020204" pitchFamily="34" charset="0"/>
              <a:buChar char="•"/>
            </a:pPr>
            <a:r>
              <a:rPr lang="en-US" sz="2600" dirty="0">
                <a:solidFill>
                  <a:schemeClr val="tx1"/>
                </a:solidFill>
              </a:rPr>
              <a:t>Review license and domain information</a:t>
            </a:r>
          </a:p>
          <a:p>
            <a:pPr marL="342900" indent="-342900">
              <a:lnSpc>
                <a:spcPct val="150000"/>
              </a:lnSpc>
              <a:buFont typeface="Arial" panose="020B0604020202020204" pitchFamily="34" charset="0"/>
              <a:buChar char="•"/>
            </a:pPr>
            <a:r>
              <a:rPr lang="en-US" sz="2600" dirty="0">
                <a:solidFill>
                  <a:schemeClr val="tx1"/>
                </a:solidFill>
              </a:rPr>
              <a:t>Explore user accounts</a:t>
            </a:r>
          </a:p>
          <a:p>
            <a:pPr marL="342900" indent="-342900">
              <a:lnSpc>
                <a:spcPct val="150000"/>
              </a:lnSpc>
              <a:buFont typeface="Arial" panose="020B0604020202020204" pitchFamily="34" charset="0"/>
              <a:buChar char="•"/>
            </a:pPr>
            <a:r>
              <a:rPr lang="en-US" sz="2600" dirty="0">
                <a:solidFill>
                  <a:schemeClr val="tx1"/>
                </a:solidFill>
              </a:rPr>
              <a:t>Explore group accounts</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600058" y="525428"/>
            <a:ext cx="11703601" cy="502246"/>
          </a:xfrm>
        </p:spPr>
        <p:txBody>
          <a:bodyPr/>
          <a:lstStyle/>
          <a:p>
            <a:r>
              <a:rPr lang="en-US" dirty="0"/>
              <a:t>Learning Recap – Configure User and Group Accounts</a:t>
            </a:r>
          </a:p>
        </p:txBody>
      </p:sp>
      <p:sp>
        <p:nvSpPr>
          <p:cNvPr id="20" name="Rectangle 19">
            <a:extLst>
              <a:ext uri="{FF2B5EF4-FFF2-40B4-BE49-F238E27FC236}">
                <a16:creationId xmlns:a16="http://schemas.microsoft.com/office/drawing/2014/main" id="{DD85127B-1B17-4C17-BECC-B3D50AE3D904}"/>
              </a:ext>
            </a:extLst>
          </p:cNvPr>
          <p:cNvSpPr/>
          <p:nvPr/>
        </p:nvSpPr>
        <p:spPr>
          <a:xfrm>
            <a:off x="4066309" y="1974097"/>
            <a:ext cx="7883236" cy="128864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lvl="0" indent="-285750" algn="l" defTabSz="800100">
              <a:spcBef>
                <a:spcPct val="0"/>
              </a:spcBef>
              <a:spcAft>
                <a:spcPct val="35000"/>
              </a:spcAft>
              <a:buClr>
                <a:schemeClr val="tx1"/>
              </a:buClr>
              <a:buFont typeface="Arial" panose="020B0604020202020204" pitchFamily="34" charset="0"/>
              <a:buChar char="•"/>
            </a:pPr>
            <a:r>
              <a:rPr lang="en-US" dirty="0">
                <a:hlinkClick r:id="rId3"/>
              </a:rPr>
              <a:t>Create Azure users and groups in Microsoft Entra ID (</a:t>
            </a:r>
            <a:r>
              <a:rPr lang="en-US" dirty="0">
                <a:highlight>
                  <a:srgbClr val="FFFF00"/>
                </a:highlight>
                <a:hlinkClick r:id="rId3"/>
              </a:rPr>
              <a:t>sandbox</a:t>
            </a:r>
            <a:r>
              <a:rPr lang="en-US" dirty="0">
                <a:hlinkClick r:id="rId3"/>
              </a:rPr>
              <a:t>)</a:t>
            </a:r>
            <a:endParaRPr lang="en-US" dirty="0"/>
          </a:p>
          <a:p>
            <a:pPr marL="285750" indent="-285750" defTabSz="800100">
              <a:spcBef>
                <a:spcPct val="0"/>
              </a:spcBef>
              <a:spcAft>
                <a:spcPct val="35000"/>
              </a:spcAft>
              <a:buClr>
                <a:schemeClr val="tx1"/>
              </a:buClr>
              <a:buFont typeface="Arial" panose="020B0604020202020204" pitchFamily="34" charset="0"/>
              <a:buChar char="•"/>
            </a:pPr>
            <a:r>
              <a:rPr lang="en-US" dirty="0">
                <a:hlinkClick r:id="rId4"/>
              </a:rPr>
              <a:t>Manage users and groups</a:t>
            </a:r>
            <a:endParaRPr lang="en-IN" sz="1800" kern="1200" dirty="0">
              <a:solidFill>
                <a:schemeClr val="tx1"/>
              </a:solidFill>
            </a:endParaRPr>
          </a:p>
          <a:p>
            <a:pPr marL="285750" lvl="0" indent="-285750" algn="l" defTabSz="800100">
              <a:spcBef>
                <a:spcPct val="0"/>
              </a:spcBef>
              <a:spcAft>
                <a:spcPct val="35000"/>
              </a:spcAft>
              <a:buClr>
                <a:schemeClr val="tx1"/>
              </a:buClr>
              <a:buFont typeface="Arial" panose="020B0604020202020204" pitchFamily="34" charset="0"/>
              <a:buChar char="•"/>
            </a:pPr>
            <a:endParaRPr lang="en-IN" sz="1800" kern="1200" dirty="0">
              <a:solidFill>
                <a:schemeClr val="tx1"/>
              </a:solidFill>
            </a:endParaRPr>
          </a:p>
        </p:txBody>
      </p:sp>
      <p:sp>
        <p:nvSpPr>
          <p:cNvPr id="4" name="TextBox 3">
            <a:extLst>
              <a:ext uri="{FF2B5EF4-FFF2-40B4-BE49-F238E27FC236}">
                <a16:creationId xmlns:a16="http://schemas.microsoft.com/office/drawing/2014/main" id="{B7B436AF-E296-4784-AD56-B80A999A2DEE}"/>
              </a:ext>
            </a:extLst>
          </p:cNvPr>
          <p:cNvSpPr txBox="1"/>
          <p:nvPr/>
        </p:nvSpPr>
        <p:spPr>
          <a:xfrm>
            <a:off x="6088928" y="5852893"/>
            <a:ext cx="5697842"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34089064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3193399"/>
            <a:ext cx="6472474" cy="886397"/>
          </a:xfrm>
        </p:spPr>
        <p:txBody>
          <a:bodyPr/>
          <a:lstStyle/>
          <a:p>
            <a:r>
              <a:rPr lang="en-US" sz="3200" dirty="0"/>
              <a:t>Lab 01 - Manage Microsoft Entra ID Identities</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Microsoft Entra ID Identities</a:t>
            </a:r>
            <a:endParaRPr lang="en-US" dirty="0"/>
          </a:p>
        </p:txBody>
      </p:sp>
      <p:sp>
        <p:nvSpPr>
          <p:cNvPr id="3" name="Text Placeholder 2">
            <a:extLst>
              <a:ext uri="{FF2B5EF4-FFF2-40B4-BE49-F238E27FC236}">
                <a16:creationId xmlns:a16="http://schemas.microsoft.com/office/drawing/2014/main" id="{A330F38F-2889-48A6-A0BB-305B3CBA3CDF}"/>
              </a:ext>
            </a:extLst>
          </p:cNvPr>
          <p:cNvSpPr txBox="1">
            <a:spLocks/>
          </p:cNvSpPr>
          <p:nvPr/>
        </p:nvSpPr>
        <p:spPr>
          <a:xfrm>
            <a:off x="305005" y="2123481"/>
            <a:ext cx="3726668" cy="360098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To allow Contoso users to authenticate, you have been tasked to:</a:t>
            </a:r>
          </a:p>
          <a:p>
            <a:pPr marL="285750" indent="-285750">
              <a:buFont typeface="Arial" panose="020B0604020202020204" pitchFamily="34" charset="0"/>
              <a:buChar char="•"/>
            </a:pPr>
            <a:r>
              <a:rPr lang="en-US" sz="1800" spc="0" dirty="0">
                <a:solidFill>
                  <a:schemeClr val="tx1"/>
                </a:solidFill>
                <a:latin typeface="+mn-lt"/>
                <a:cs typeface="Segoe UI Semilight"/>
              </a:rPr>
              <a:t>Provision users and group accounts. </a:t>
            </a:r>
          </a:p>
          <a:p>
            <a:pPr marL="285750" indent="-285750">
              <a:buFont typeface="Arial" panose="020B0604020202020204" pitchFamily="34" charset="0"/>
              <a:buChar char="•"/>
            </a:pPr>
            <a:r>
              <a:rPr lang="en-US" sz="1800" spc="0" dirty="0">
                <a:solidFill>
                  <a:schemeClr val="tx1"/>
                </a:solidFill>
                <a:latin typeface="+mn-lt"/>
                <a:cs typeface="Segoe UI Semilight"/>
              </a:rPr>
              <a:t>Update membership of the groups automatically based on the user job titles. </a:t>
            </a:r>
          </a:p>
          <a:p>
            <a:pPr marL="285750" indent="-285750">
              <a:buFont typeface="Arial" panose="020B0604020202020204" pitchFamily="34" charset="0"/>
              <a:buChar char="•"/>
            </a:pPr>
            <a:r>
              <a:rPr lang="en-US" sz="1800" spc="0" dirty="0">
                <a:solidFill>
                  <a:schemeClr val="tx1"/>
                </a:solidFill>
                <a:latin typeface="+mn-lt"/>
                <a:cs typeface="Segoe UI Semilight"/>
              </a:rPr>
              <a:t>Create a test tenant with a test user account and grant that account limited permissions to resources in the Contoso Azure subscription.</a:t>
            </a:r>
            <a:endParaRPr lang="en-US" sz="1800" spc="0" dirty="0">
              <a:solidFill>
                <a:schemeClr val="tx1"/>
              </a:solidFill>
              <a:latin typeface="+mn-lt"/>
            </a:endParaRPr>
          </a:p>
        </p:txBody>
      </p:sp>
      <p:sp>
        <p:nvSpPr>
          <p:cNvPr id="5" name="Rectangle 4">
            <a:extLst>
              <a:ext uri="{FF2B5EF4-FFF2-40B4-BE49-F238E27FC236}">
                <a16:creationId xmlns:a16="http://schemas.microsoft.com/office/drawing/2014/main" id="{D56F6B51-AD2B-43E1-8FE5-756D81CBBEEA}"/>
              </a:ext>
            </a:extLst>
          </p:cNvPr>
          <p:cNvSpPr/>
          <p:nvPr/>
        </p:nvSpPr>
        <p:spPr bwMode="auto">
          <a:xfrm>
            <a:off x="5096121" y="2216208"/>
            <a:ext cx="6218957" cy="2891658"/>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a:spcAft>
                <a:spcPts val="600"/>
              </a:spcAft>
              <a:buSzPct val="90000"/>
              <a:buFont typeface="Arial" panose="020B0604020202020204" pitchFamily="34" charset="0"/>
              <a:buChar char="•"/>
            </a:pPr>
            <a:r>
              <a:rPr lang="en-US" sz="2000" dirty="0">
                <a:solidFill>
                  <a:schemeClr val="tx1"/>
                </a:solidFill>
                <a:latin typeface="+mj-lt"/>
                <a:cs typeface="Segoe UI Semilight"/>
              </a:rPr>
              <a:t>Task 1: </a:t>
            </a:r>
            <a:r>
              <a:rPr lang="en-US" dirty="0">
                <a:solidFill>
                  <a:schemeClr val="tx1"/>
                </a:solidFill>
                <a:cs typeface="Segoe UI Semilight"/>
              </a:rPr>
              <a:t>Create and configure users</a:t>
            </a:r>
          </a:p>
          <a:p>
            <a:pPr marL="342900" indent="-342900">
              <a:spcAft>
                <a:spcPts val="600"/>
              </a:spcAft>
              <a:buSzPct val="90000"/>
              <a:buFont typeface="Arial" panose="020B0604020202020204" pitchFamily="34" charset="0"/>
              <a:buChar char="•"/>
            </a:pPr>
            <a:r>
              <a:rPr lang="en-US" sz="2000" dirty="0">
                <a:solidFill>
                  <a:schemeClr val="tx1"/>
                </a:solidFill>
                <a:latin typeface="+mj-lt"/>
                <a:cs typeface="Segoe UI Semilight"/>
              </a:rPr>
              <a:t>Task 2: </a:t>
            </a:r>
            <a:r>
              <a:rPr lang="en-US" dirty="0">
                <a:solidFill>
                  <a:schemeClr val="tx1"/>
                </a:solidFill>
                <a:cs typeface="Segoe UI Semilight"/>
              </a:rPr>
              <a:t>Create groups with assigned and dynamic membership</a:t>
            </a:r>
          </a:p>
          <a:p>
            <a:pPr marL="342900" indent="-342900">
              <a:spcAft>
                <a:spcPts val="600"/>
              </a:spcAft>
              <a:buSzPct val="90000"/>
              <a:buFont typeface="Arial" panose="020B0604020202020204" pitchFamily="34" charset="0"/>
              <a:buChar char="•"/>
            </a:pPr>
            <a:r>
              <a:rPr lang="en-US" sz="2000" dirty="0">
                <a:solidFill>
                  <a:schemeClr val="tx1"/>
                </a:solidFill>
                <a:latin typeface="+mj-lt"/>
                <a:cs typeface="Segoe UI Semilight"/>
              </a:rPr>
              <a:t>Task 3: </a:t>
            </a:r>
            <a:r>
              <a:rPr lang="en-US" dirty="0">
                <a:solidFill>
                  <a:schemeClr val="tx1"/>
                </a:solidFill>
                <a:cs typeface="Segoe UI Semilight"/>
              </a:rPr>
              <a:t>Create a tenant </a:t>
            </a:r>
          </a:p>
          <a:p>
            <a:pPr marL="342900" indent="-342900">
              <a:spcAft>
                <a:spcPts val="600"/>
              </a:spcAft>
              <a:buSzPct val="90000"/>
              <a:buFont typeface="Arial" panose="020B0604020202020204" pitchFamily="34" charset="0"/>
              <a:buChar char="•"/>
            </a:pPr>
            <a:r>
              <a:rPr lang="en-US" sz="2000" dirty="0">
                <a:solidFill>
                  <a:schemeClr val="tx1"/>
                </a:solidFill>
                <a:latin typeface="+mj-lt"/>
                <a:cs typeface="Segoe UI Semilight"/>
              </a:rPr>
              <a:t>Task 4: </a:t>
            </a:r>
            <a:r>
              <a:rPr lang="en-US" dirty="0">
                <a:solidFill>
                  <a:schemeClr val="tx1"/>
                </a:solidFill>
                <a:cs typeface="Segoe UI Semilight"/>
              </a:rPr>
              <a:t>Manage guest users</a:t>
            </a:r>
          </a:p>
          <a:p>
            <a:pPr marL="342900" indent="-342900">
              <a:spcAft>
                <a:spcPts val="600"/>
              </a:spcAft>
              <a:buSzPct val="90000"/>
              <a:buFont typeface="Arial" panose="020B0604020202020204" pitchFamily="34" charset="0"/>
              <a:buChar char="•"/>
            </a:pPr>
            <a:endParaRPr lang="en-US" dirty="0">
              <a:solidFill>
                <a:schemeClr val="tx1"/>
              </a:solidFill>
              <a:cs typeface="Segoe UI Semilight"/>
            </a:endParaRPr>
          </a:p>
          <a:p>
            <a:pPr marL="342900" indent="-342900">
              <a:spcAft>
                <a:spcPts val="600"/>
              </a:spcAft>
              <a:buSzPct val="90000"/>
              <a:buFont typeface="Arial" panose="020B0604020202020204" pitchFamily="34" charset="0"/>
              <a:buChar char="•"/>
            </a:pPr>
            <a:endParaRPr lang="en-US" dirty="0">
              <a:solidFill>
                <a:schemeClr val="tx1"/>
              </a:solidFill>
              <a:cs typeface="Segoe UI Semilight"/>
            </a:endParaRPr>
          </a:p>
        </p:txBody>
      </p:sp>
      <p:sp>
        <p:nvSpPr>
          <p:cNvPr id="10" name="Text Placeholder 2">
            <a:extLst>
              <a:ext uri="{FF2B5EF4-FFF2-40B4-BE49-F238E27FC236}">
                <a16:creationId xmlns:a16="http://schemas.microsoft.com/office/drawing/2014/main" id="{14FC16D0-8BDC-495A-B850-57E8417CC180}"/>
              </a:ext>
              <a:ext uri="{C183D7F6-B498-43B3-948B-1728B52AA6E4}">
                <adec:decorative xmlns:adec="http://schemas.microsoft.com/office/drawing/2017/decorative" val="1"/>
              </a:ext>
            </a:extLst>
          </p:cNvPr>
          <p:cNvSpPr txBox="1">
            <a:spLocks/>
          </p:cNvSpPr>
          <p:nvPr/>
        </p:nvSpPr>
        <p:spPr>
          <a:xfrm>
            <a:off x="8293754" y="6095083"/>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2" name="arrow_15">
            <a:extLst>
              <a:ext uri="{FF2B5EF4-FFF2-40B4-BE49-F238E27FC236}">
                <a16:creationId xmlns:a16="http://schemas.microsoft.com/office/drawing/2014/main" id="{9BE29A30-761F-4098-9003-DBD272ED051F}"/>
              </a:ext>
              <a:ext uri="{C183D7F6-B498-43B3-948B-1728B52AA6E4}">
                <adec:decorative xmlns:adec="http://schemas.microsoft.com/office/drawing/2017/decorative" val="1"/>
              </a:ext>
            </a:extLst>
          </p:cNvPr>
          <p:cNvSpPr>
            <a:spLocks noChangeAspect="1" noEditPoints="1"/>
          </p:cNvSpPr>
          <p:nvPr/>
        </p:nvSpPr>
        <p:spPr bwMode="auto">
          <a:xfrm>
            <a:off x="11783506" y="609508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11" name="TextBox 10">
            <a:extLst>
              <a:ext uri="{FF2B5EF4-FFF2-40B4-BE49-F238E27FC236}">
                <a16:creationId xmlns:a16="http://schemas.microsoft.com/office/drawing/2014/main" id="{6FB3EAA5-BBA2-1C17-2707-96F12B7BAE09}"/>
              </a:ext>
              <a:ext uri="{C183D7F6-B498-43B3-948B-1728B52AA6E4}">
                <adec:decorative xmlns:adec="http://schemas.microsoft.com/office/drawing/2017/decorative" val="1"/>
              </a:ext>
            </a:extLst>
          </p:cNvPr>
          <p:cNvSpPr txBox="1"/>
          <p:nvPr/>
        </p:nvSpPr>
        <p:spPr>
          <a:xfrm>
            <a:off x="5184275" y="1785321"/>
            <a:ext cx="6218958" cy="430887"/>
          </a:xfrm>
          <a:prstGeom prst="rect">
            <a:avLst/>
          </a:prstGeom>
          <a:noFill/>
        </p:spPr>
        <p:txBody>
          <a:bodyPr wrap="square">
            <a:spAutoFit/>
          </a:bodyPr>
          <a:lstStyle/>
          <a:p>
            <a:r>
              <a:rPr lang="en-US" sz="2200" dirty="0">
                <a:latin typeface="+mj-lt"/>
                <a:cs typeface="Segoe UI Semilight"/>
              </a:rPr>
              <a:t>Objectives</a:t>
            </a: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37D-A82B-4801-9524-BEC5D7940B56}"/>
              </a:ext>
            </a:extLst>
          </p:cNvPr>
          <p:cNvSpPr>
            <a:spLocks noGrp="1"/>
          </p:cNvSpPr>
          <p:nvPr>
            <p:ph type="title"/>
          </p:nvPr>
        </p:nvSpPr>
        <p:spPr/>
        <p:txBody>
          <a:bodyPr/>
          <a:lstStyle/>
          <a:p>
            <a:r>
              <a:rPr lang="en-US" dirty="0">
                <a:ea typeface="+mj-lt"/>
                <a:cs typeface="+mj-lt"/>
              </a:rPr>
              <a:t>Lab 01 – Architecture diagram</a:t>
            </a:r>
            <a:endParaRPr lang="en-US" dirty="0"/>
          </a:p>
        </p:txBody>
      </p:sp>
      <p:grpSp>
        <p:nvGrpSpPr>
          <p:cNvPr id="37" name="Group 36" descr="Architecture diagram of the detailed lab steps. ">
            <a:extLst>
              <a:ext uri="{FF2B5EF4-FFF2-40B4-BE49-F238E27FC236}">
                <a16:creationId xmlns:a16="http://schemas.microsoft.com/office/drawing/2014/main" id="{CDC8ECEB-2681-4F91-9310-CCAF6E8A01A0}"/>
              </a:ext>
            </a:extLst>
          </p:cNvPr>
          <p:cNvGrpSpPr/>
          <p:nvPr/>
        </p:nvGrpSpPr>
        <p:grpSpPr>
          <a:xfrm>
            <a:off x="1423560" y="1216692"/>
            <a:ext cx="9314988" cy="5145054"/>
            <a:chOff x="475909" y="1359113"/>
            <a:chExt cx="9314988" cy="5145054"/>
          </a:xfrm>
        </p:grpSpPr>
        <p:sp>
          <p:nvSpPr>
            <p:cNvPr id="39" name="Rectangle 38">
              <a:extLst>
                <a:ext uri="{FF2B5EF4-FFF2-40B4-BE49-F238E27FC236}">
                  <a16:creationId xmlns:a16="http://schemas.microsoft.com/office/drawing/2014/main" id="{6E264FA1-FDAE-4D50-B541-4C688DFA417E}"/>
                </a:ext>
              </a:extLst>
            </p:cNvPr>
            <p:cNvSpPr/>
            <p:nvPr/>
          </p:nvSpPr>
          <p:spPr bwMode="auto">
            <a:xfrm>
              <a:off x="7126128" y="1359113"/>
              <a:ext cx="2641033" cy="369855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559EF700-FEA3-4FC1-9CB7-4E413F5CD700}"/>
                </a:ext>
              </a:extLst>
            </p:cNvPr>
            <p:cNvSpPr/>
            <p:nvPr/>
          </p:nvSpPr>
          <p:spPr bwMode="auto">
            <a:xfrm>
              <a:off x="475909" y="1359113"/>
              <a:ext cx="6232170" cy="514505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Graphic 42">
              <a:extLst>
                <a:ext uri="{FF2B5EF4-FFF2-40B4-BE49-F238E27FC236}">
                  <a16:creationId xmlns:a16="http://schemas.microsoft.com/office/drawing/2014/main" id="{D2BA6ED9-0B2C-466C-B820-A10F0F7E1E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1895" y="1359113"/>
              <a:ext cx="645758" cy="645758"/>
            </a:xfrm>
            <a:prstGeom prst="rect">
              <a:avLst/>
            </a:prstGeom>
          </p:spPr>
        </p:pic>
        <p:pic>
          <p:nvPicPr>
            <p:cNvPr id="45" name="Graphic 44">
              <a:extLst>
                <a:ext uri="{FF2B5EF4-FFF2-40B4-BE49-F238E27FC236}">
                  <a16:creationId xmlns:a16="http://schemas.microsoft.com/office/drawing/2014/main" id="{DC1678A8-B9AC-44AD-8ADD-F0536142CD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5101" y="2921255"/>
              <a:ext cx="295019" cy="295019"/>
            </a:xfrm>
            <a:prstGeom prst="rect">
              <a:avLst/>
            </a:prstGeom>
          </p:spPr>
        </p:pic>
        <p:pic>
          <p:nvPicPr>
            <p:cNvPr id="47" name="Graphic 46">
              <a:extLst>
                <a:ext uri="{FF2B5EF4-FFF2-40B4-BE49-F238E27FC236}">
                  <a16:creationId xmlns:a16="http://schemas.microsoft.com/office/drawing/2014/main" id="{0C5E3FCD-F1B8-45A4-B66F-1786E90A5C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4312" y="2416219"/>
              <a:ext cx="295019" cy="295019"/>
            </a:xfrm>
            <a:prstGeom prst="rect">
              <a:avLst/>
            </a:prstGeom>
          </p:spPr>
        </p:pic>
        <p:sp>
          <p:nvSpPr>
            <p:cNvPr id="49" name="TextBox 48">
              <a:extLst>
                <a:ext uri="{FF2B5EF4-FFF2-40B4-BE49-F238E27FC236}">
                  <a16:creationId xmlns:a16="http://schemas.microsoft.com/office/drawing/2014/main" id="{AFD1DB65-B7BF-464E-B6C6-25D81FB059A4}"/>
                </a:ext>
              </a:extLst>
            </p:cNvPr>
            <p:cNvSpPr txBox="1"/>
            <p:nvPr/>
          </p:nvSpPr>
          <p:spPr>
            <a:xfrm>
              <a:off x="2497932" y="1910559"/>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tenant</a:t>
              </a:r>
              <a:endParaRPr lang="fr-FR" sz="1372" b="1" dirty="0">
                <a:gradFill>
                  <a:gsLst>
                    <a:gs pos="2917">
                      <a:srgbClr val="000000"/>
                    </a:gs>
                    <a:gs pos="30000">
                      <a:srgbClr val="000000"/>
                    </a:gs>
                  </a:gsLst>
                  <a:lin ang="5400000" scaled="0"/>
                </a:gradFill>
                <a:latin typeface="Segoe UI"/>
              </a:endParaRPr>
            </a:p>
          </p:txBody>
        </p:sp>
        <p:sp>
          <p:nvSpPr>
            <p:cNvPr id="51" name="TextBox 50">
              <a:extLst>
                <a:ext uri="{FF2B5EF4-FFF2-40B4-BE49-F238E27FC236}">
                  <a16:creationId xmlns:a16="http://schemas.microsoft.com/office/drawing/2014/main" id="{E478AE29-ABAD-40AA-A0B2-EFB285A2A6BC}"/>
                </a:ext>
              </a:extLst>
            </p:cNvPr>
            <p:cNvSpPr txBox="1"/>
            <p:nvPr/>
          </p:nvSpPr>
          <p:spPr>
            <a:xfrm>
              <a:off x="735963" y="3227558"/>
              <a:ext cx="2378745" cy="995697"/>
            </a:xfrm>
            <a:prstGeom prst="rect">
              <a:avLst/>
            </a:prstGeom>
            <a:noFill/>
          </p:spPr>
          <p:txBody>
            <a:bodyPr wrap="square">
              <a:spAutoFit/>
            </a:bodyPr>
            <a:lstStyle/>
            <a:p>
              <a:pPr defTabSz="914367"/>
              <a:r>
                <a:rPr lang="fr-FR" sz="1176" b="1" dirty="0">
                  <a:solidFill>
                    <a:srgbClr val="000000"/>
                  </a:solidFill>
                  <a:latin typeface="Segoe UI"/>
                </a:rPr>
                <a:t>az104-01a-aaduser1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Role: </a:t>
              </a:r>
              <a:r>
                <a:rPr lang="en-US" sz="1176" dirty="0">
                  <a:solidFill>
                    <a:srgbClr val="000000"/>
                  </a:solidFill>
                  <a:latin typeface="Segoe UI"/>
                </a:rPr>
                <a:t>User administrator</a:t>
              </a:r>
            </a:p>
            <a:p>
              <a:pPr defTabSz="914367"/>
              <a:r>
                <a:rPr lang="en-US" sz="1176" b="1" dirty="0">
                  <a:solidFill>
                    <a:srgbClr val="000000"/>
                  </a:solidFill>
                  <a:latin typeface="Segoe UI"/>
                </a:rPr>
                <a:t>Job title: </a:t>
              </a:r>
              <a:r>
                <a:rPr lang="en-US" sz="1176" dirty="0">
                  <a:solidFill>
                    <a:srgbClr val="000000"/>
                  </a:solidFill>
                  <a:latin typeface="Segoe UI"/>
                </a:rPr>
                <a:t>Cloud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53" name="Rectangle: Rounded Corners 52">
              <a:extLst>
                <a:ext uri="{FF2B5EF4-FFF2-40B4-BE49-F238E27FC236}">
                  <a16:creationId xmlns:a16="http://schemas.microsoft.com/office/drawing/2014/main" id="{A617EC88-B201-460C-B07D-81C8D6A4222E}"/>
                </a:ext>
              </a:extLst>
            </p:cNvPr>
            <p:cNvSpPr/>
            <p:nvPr/>
          </p:nvSpPr>
          <p:spPr bwMode="auto">
            <a:xfrm>
              <a:off x="687311" y="2871283"/>
              <a:ext cx="2378745" cy="141175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59CBBDD-9E2B-44E7-BB1F-6F509D72B4AD}"/>
                </a:ext>
              </a:extLst>
            </p:cNvPr>
            <p:cNvSpPr txBox="1"/>
            <p:nvPr/>
          </p:nvSpPr>
          <p:spPr>
            <a:xfrm>
              <a:off x="1081471" y="2248615"/>
              <a:ext cx="2681796"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Cloud Administrators</a:t>
              </a:r>
            </a:p>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Membership type:</a:t>
              </a:r>
              <a:r>
                <a:rPr lang="en-US" sz="1176" dirty="0">
                  <a:gradFill>
                    <a:gsLst>
                      <a:gs pos="2917">
                        <a:srgbClr val="000000"/>
                      </a:gs>
                      <a:gs pos="30000">
                        <a:srgbClr val="000000"/>
                      </a:gs>
                    </a:gsLst>
                    <a:lin ang="5400000" scaled="0"/>
                  </a:gradFill>
                  <a:latin typeface="Segoe UI"/>
                </a:rPr>
                <a:t> Dynamic User</a:t>
              </a:r>
              <a:endParaRPr lang="fr-FR" sz="1176" b="1" dirty="0">
                <a:gradFill>
                  <a:gsLst>
                    <a:gs pos="2917">
                      <a:srgbClr val="000000"/>
                    </a:gs>
                    <a:gs pos="30000">
                      <a:srgbClr val="000000"/>
                    </a:gs>
                  </a:gsLst>
                  <a:lin ang="5400000" scaled="0"/>
                </a:gradFill>
                <a:latin typeface="Segoe UI"/>
              </a:endParaRPr>
            </a:p>
          </p:txBody>
        </p:sp>
        <p:pic>
          <p:nvPicPr>
            <p:cNvPr id="57" name="Graphic 56">
              <a:extLst>
                <a:ext uri="{FF2B5EF4-FFF2-40B4-BE49-F238E27FC236}">
                  <a16:creationId xmlns:a16="http://schemas.microsoft.com/office/drawing/2014/main" id="{CA29DB5A-E7E4-43F4-A352-6F859A7C2871}"/>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3965" y="2934835"/>
              <a:ext cx="295019" cy="295019"/>
            </a:xfrm>
            <a:prstGeom prst="rect">
              <a:avLst/>
            </a:prstGeom>
          </p:spPr>
        </p:pic>
        <p:sp>
          <p:nvSpPr>
            <p:cNvPr id="59" name="TextBox 58">
              <a:extLst>
                <a:ext uri="{FF2B5EF4-FFF2-40B4-BE49-F238E27FC236}">
                  <a16:creationId xmlns:a16="http://schemas.microsoft.com/office/drawing/2014/main" id="{939C8B8D-7CE2-4D45-8B4C-4D349B7EDCD7}"/>
                </a:ext>
              </a:extLst>
            </p:cNvPr>
            <p:cNvSpPr txBox="1"/>
            <p:nvPr/>
          </p:nvSpPr>
          <p:spPr>
            <a:xfrm>
              <a:off x="3814827" y="3241138"/>
              <a:ext cx="2378745" cy="816121"/>
            </a:xfrm>
            <a:prstGeom prst="rect">
              <a:avLst/>
            </a:prstGeom>
            <a:noFill/>
          </p:spPr>
          <p:txBody>
            <a:bodyPr wrap="square">
              <a:spAutoFit/>
            </a:bodyPr>
            <a:lstStyle/>
            <a:p>
              <a:pPr defTabSz="914367"/>
              <a:r>
                <a:rPr lang="fr-FR" sz="1176" b="1" dirty="0">
                  <a:solidFill>
                    <a:srgbClr val="000000"/>
                  </a:solidFill>
                  <a:latin typeface="Segoe UI"/>
                </a:rPr>
                <a:t>az104-01a-aaduser2</a:t>
              </a: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61" name="Rectangle: Rounded Corners 60">
              <a:extLst>
                <a:ext uri="{FF2B5EF4-FFF2-40B4-BE49-F238E27FC236}">
                  <a16:creationId xmlns:a16="http://schemas.microsoft.com/office/drawing/2014/main" id="{14C5A31F-8E61-4F54-81C8-A3DD31433F42}"/>
                </a:ext>
              </a:extLst>
            </p:cNvPr>
            <p:cNvSpPr/>
            <p:nvPr/>
          </p:nvSpPr>
          <p:spPr bwMode="auto">
            <a:xfrm>
              <a:off x="3766175" y="2892069"/>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3" name="Graphic 62">
              <a:extLst>
                <a:ext uri="{FF2B5EF4-FFF2-40B4-BE49-F238E27FC236}">
                  <a16:creationId xmlns:a16="http://schemas.microsoft.com/office/drawing/2014/main" id="{50300A02-28ED-45F9-A541-331DE0EAF99E}"/>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17427" y="2434179"/>
              <a:ext cx="295019" cy="295019"/>
            </a:xfrm>
            <a:prstGeom prst="rect">
              <a:avLst/>
            </a:prstGeom>
          </p:spPr>
        </p:pic>
        <p:sp>
          <p:nvSpPr>
            <p:cNvPr id="65" name="TextBox 64">
              <a:extLst>
                <a:ext uri="{FF2B5EF4-FFF2-40B4-BE49-F238E27FC236}">
                  <a16:creationId xmlns:a16="http://schemas.microsoft.com/office/drawing/2014/main" id="{D767BD19-DDB6-40B3-9C51-414D723B09AB}"/>
                </a:ext>
              </a:extLst>
            </p:cNvPr>
            <p:cNvSpPr txBox="1"/>
            <p:nvPr/>
          </p:nvSpPr>
          <p:spPr>
            <a:xfrm>
              <a:off x="4112405" y="2266240"/>
              <a:ext cx="2768357"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System Administrators</a:t>
              </a:r>
            </a:p>
            <a:p>
              <a:pPr defTabSz="914367">
                <a:lnSpc>
                  <a:spcPct val="90000"/>
                </a:lnSpc>
                <a:spcAft>
                  <a:spcPts val="588"/>
                </a:spcAft>
              </a:pPr>
              <a:r>
                <a:rPr lang="fr-FR" sz="1176" b="1" dirty="0">
                  <a:gradFill>
                    <a:gsLst>
                      <a:gs pos="2917">
                        <a:srgbClr val="000000"/>
                      </a:gs>
                      <a:gs pos="30000">
                        <a:srgbClr val="000000"/>
                      </a:gs>
                    </a:gsLst>
                    <a:lin ang="5400000" scaled="0"/>
                  </a:gradFill>
                  <a:latin typeface="Segoe UI"/>
                </a:rPr>
                <a:t>Membership type: </a:t>
              </a:r>
              <a:r>
                <a:rPr lang="fr-FR" sz="1176" dirty="0">
                  <a:gradFill>
                    <a:gsLst>
                      <a:gs pos="2917">
                        <a:srgbClr val="000000"/>
                      </a:gs>
                      <a:gs pos="30000">
                        <a:srgbClr val="000000"/>
                      </a:gs>
                    </a:gsLst>
                    <a:lin ang="5400000" scaled="0"/>
                  </a:gradFill>
                  <a:latin typeface="Segoe UI"/>
                </a:rPr>
                <a:t>Dynamic User</a:t>
              </a:r>
              <a:endParaRPr lang="fr-FR" sz="1176" b="1" dirty="0">
                <a:gradFill>
                  <a:gsLst>
                    <a:gs pos="2917">
                      <a:srgbClr val="000000"/>
                    </a:gs>
                    <a:gs pos="30000">
                      <a:srgbClr val="000000"/>
                    </a:gs>
                  </a:gsLst>
                  <a:lin ang="5400000" scaled="0"/>
                </a:gradFill>
                <a:latin typeface="Segoe UI"/>
              </a:endParaRPr>
            </a:p>
          </p:txBody>
        </p:sp>
        <p:pic>
          <p:nvPicPr>
            <p:cNvPr id="68" name="Graphic 67">
              <a:extLst>
                <a:ext uri="{FF2B5EF4-FFF2-40B4-BE49-F238E27FC236}">
                  <a16:creationId xmlns:a16="http://schemas.microsoft.com/office/drawing/2014/main" id="{88B6578F-236A-4F05-8405-D34B4830D27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8323" y="1735926"/>
              <a:ext cx="645758" cy="645758"/>
            </a:xfrm>
            <a:prstGeom prst="rect">
              <a:avLst/>
            </a:prstGeom>
          </p:spPr>
        </p:pic>
        <p:sp>
          <p:nvSpPr>
            <p:cNvPr id="69" name="TextBox 68">
              <a:extLst>
                <a:ext uri="{FF2B5EF4-FFF2-40B4-BE49-F238E27FC236}">
                  <a16:creationId xmlns:a16="http://schemas.microsoft.com/office/drawing/2014/main" id="{2ECEECCA-063D-4ACD-A6A3-1954D978E180}"/>
                </a:ext>
              </a:extLst>
            </p:cNvPr>
            <p:cNvSpPr txBox="1"/>
            <p:nvPr/>
          </p:nvSpPr>
          <p:spPr>
            <a:xfrm>
              <a:off x="7112395" y="2416219"/>
              <a:ext cx="2457615" cy="74526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a:gradFill>
                    <a:gsLst>
                      <a:gs pos="2917">
                        <a:srgbClr val="000000"/>
                      </a:gs>
                      <a:gs pos="30000">
                        <a:srgbClr val="000000"/>
                      </a:gs>
                    </a:gsLst>
                    <a:lin ang="5400000" scaled="0"/>
                  </a:gradFill>
                  <a:latin typeface="Segoe UI"/>
                </a:rPr>
                <a:t>New tenant</a:t>
              </a:r>
            </a:p>
            <a:p>
              <a:pPr algn="ctr" defTabSz="914367">
                <a:lnSpc>
                  <a:spcPct val="90000"/>
                </a:lnSpc>
                <a:spcAft>
                  <a:spcPts val="588"/>
                </a:spcAft>
              </a:pPr>
              <a:r>
                <a:rPr lang="fr-FR" sz="1372" b="1" dirty="0">
                  <a:gradFill>
                    <a:gsLst>
                      <a:gs pos="2917">
                        <a:srgbClr val="000000"/>
                      </a:gs>
                      <a:gs pos="30000">
                        <a:srgbClr val="000000"/>
                      </a:gs>
                    </a:gsLst>
                    <a:lin ang="5400000" scaled="0"/>
                  </a:gradFill>
                  <a:latin typeface="Segoe UI"/>
                </a:rPr>
                <a:t>Contoso Lab</a:t>
              </a:r>
            </a:p>
          </p:txBody>
        </p:sp>
        <p:pic>
          <p:nvPicPr>
            <p:cNvPr id="70" name="Graphic 69">
              <a:extLst>
                <a:ext uri="{FF2B5EF4-FFF2-40B4-BE49-F238E27FC236}">
                  <a16:creationId xmlns:a16="http://schemas.microsoft.com/office/drawing/2014/main" id="{84E518AD-7399-46F2-BCE0-9888BA3E191A}"/>
                </a:ext>
              </a:extLst>
            </p:cNvPr>
            <p:cNvPicPr>
              <a:picLocks noChangeAspect="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1291" y="3319353"/>
              <a:ext cx="295019" cy="295019"/>
            </a:xfrm>
            <a:prstGeom prst="rect">
              <a:avLst/>
            </a:prstGeom>
          </p:spPr>
        </p:pic>
        <p:sp>
          <p:nvSpPr>
            <p:cNvPr id="71" name="TextBox 70">
              <a:extLst>
                <a:ext uri="{FF2B5EF4-FFF2-40B4-BE49-F238E27FC236}">
                  <a16:creationId xmlns:a16="http://schemas.microsoft.com/office/drawing/2014/main" id="{A8E67ED0-4EA8-497F-80E8-FB286012B0EC}"/>
                </a:ext>
              </a:extLst>
            </p:cNvPr>
            <p:cNvSpPr txBox="1"/>
            <p:nvPr/>
          </p:nvSpPr>
          <p:spPr>
            <a:xfrm>
              <a:off x="7412152" y="3625656"/>
              <a:ext cx="2378745" cy="995697"/>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72" name="TextBox 71">
              <a:extLst>
                <a:ext uri="{FF2B5EF4-FFF2-40B4-BE49-F238E27FC236}">
                  <a16:creationId xmlns:a16="http://schemas.microsoft.com/office/drawing/2014/main" id="{BF9B8D7D-8DF7-42C4-9FE8-0AB8D5C7BA51}"/>
                </a:ext>
              </a:extLst>
            </p:cNvPr>
            <p:cNvSpPr txBox="1"/>
            <p:nvPr/>
          </p:nvSpPr>
          <p:spPr>
            <a:xfrm>
              <a:off x="1433175" y="2832457"/>
              <a:ext cx="1433643"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sp>
          <p:nvSpPr>
            <p:cNvPr id="73" name="TextBox 72">
              <a:extLst>
                <a:ext uri="{FF2B5EF4-FFF2-40B4-BE49-F238E27FC236}">
                  <a16:creationId xmlns:a16="http://schemas.microsoft.com/office/drawing/2014/main" id="{22E05F90-C483-4549-A80E-2886AC586BD0}"/>
                </a:ext>
              </a:extLst>
            </p:cNvPr>
            <p:cNvSpPr txBox="1"/>
            <p:nvPr/>
          </p:nvSpPr>
          <p:spPr>
            <a:xfrm>
              <a:off x="4516721" y="2823269"/>
              <a:ext cx="1225604"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sp>
          <p:nvSpPr>
            <p:cNvPr id="74" name="TextBox 73">
              <a:extLst>
                <a:ext uri="{FF2B5EF4-FFF2-40B4-BE49-F238E27FC236}">
                  <a16:creationId xmlns:a16="http://schemas.microsoft.com/office/drawing/2014/main" id="{ADEF4137-6B93-4696-B51E-ED4DEB7047C6}"/>
                </a:ext>
              </a:extLst>
            </p:cNvPr>
            <p:cNvSpPr txBox="1"/>
            <p:nvPr/>
          </p:nvSpPr>
          <p:spPr>
            <a:xfrm>
              <a:off x="8149345" y="3230554"/>
              <a:ext cx="128595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a:gradFill>
                  <a:gsLst>
                    <a:gs pos="2917">
                      <a:srgbClr val="000000"/>
                    </a:gs>
                    <a:gs pos="30000">
                      <a:srgbClr val="000000"/>
                    </a:gs>
                  </a:gsLst>
                  <a:lin ang="5400000" scaled="0"/>
                </a:gradFill>
                <a:latin typeface="Segoe UI"/>
              </a:endParaRPr>
            </a:p>
          </p:txBody>
        </p:sp>
        <p:cxnSp>
          <p:nvCxnSpPr>
            <p:cNvPr id="75" name="Straight Arrow Connector 74">
              <a:extLst>
                <a:ext uri="{FF2B5EF4-FFF2-40B4-BE49-F238E27FC236}">
                  <a16:creationId xmlns:a16="http://schemas.microsoft.com/office/drawing/2014/main" id="{C996E016-D8D5-4AD2-AC8E-1F1A4FBDD8E4}"/>
                </a:ext>
              </a:extLst>
            </p:cNvPr>
            <p:cNvCxnSpPr>
              <a:cxnSpLocks/>
              <a:stCxn id="83" idx="3"/>
            </p:cNvCxnSpPr>
            <p:nvPr/>
          </p:nvCxnSpPr>
          <p:spPr>
            <a:xfrm flipV="1">
              <a:off x="4331383" y="3955121"/>
              <a:ext cx="3065363" cy="1303006"/>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FB21406-F9B5-439A-AA20-BAE8AD5BCAFD}"/>
                </a:ext>
              </a:extLst>
            </p:cNvPr>
            <p:cNvSpPr txBox="1"/>
            <p:nvPr/>
          </p:nvSpPr>
          <p:spPr>
            <a:xfrm>
              <a:off x="491673" y="1367536"/>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 Task 2</a:t>
              </a:r>
            </a:p>
          </p:txBody>
        </p:sp>
        <p:sp>
          <p:nvSpPr>
            <p:cNvPr id="77" name="TextBox 76">
              <a:extLst>
                <a:ext uri="{FF2B5EF4-FFF2-40B4-BE49-F238E27FC236}">
                  <a16:creationId xmlns:a16="http://schemas.microsoft.com/office/drawing/2014/main" id="{586853EF-277A-44A7-B074-B46A19F41817}"/>
                </a:ext>
              </a:extLst>
            </p:cNvPr>
            <p:cNvSpPr txBox="1"/>
            <p:nvPr/>
          </p:nvSpPr>
          <p:spPr>
            <a:xfrm>
              <a:off x="7148912" y="1432375"/>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a:t>
              </a:r>
            </a:p>
          </p:txBody>
        </p:sp>
        <p:pic>
          <p:nvPicPr>
            <p:cNvPr id="78" name="Graphic 77">
              <a:extLst>
                <a:ext uri="{FF2B5EF4-FFF2-40B4-BE49-F238E27FC236}">
                  <a16:creationId xmlns:a16="http://schemas.microsoft.com/office/drawing/2014/main" id="{04959E82-92BE-4BBC-861E-B1A49125B9EA}"/>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4313" y="5089195"/>
              <a:ext cx="295019" cy="295019"/>
            </a:xfrm>
            <a:prstGeom prst="rect">
              <a:avLst/>
            </a:prstGeom>
          </p:spPr>
        </p:pic>
        <p:pic>
          <p:nvPicPr>
            <p:cNvPr id="79" name="Graphic 78">
              <a:extLst>
                <a:ext uri="{FF2B5EF4-FFF2-40B4-BE49-F238E27FC236}">
                  <a16:creationId xmlns:a16="http://schemas.microsoft.com/office/drawing/2014/main" id="{C6575700-0D21-4EA3-A7A4-6FFC9DDF0D4A}"/>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7773" y="4588785"/>
              <a:ext cx="295019" cy="295019"/>
            </a:xfrm>
            <a:prstGeom prst="rect">
              <a:avLst/>
            </a:prstGeom>
          </p:spPr>
        </p:pic>
        <p:sp>
          <p:nvSpPr>
            <p:cNvPr id="80" name="TextBox 79">
              <a:extLst>
                <a:ext uri="{FF2B5EF4-FFF2-40B4-BE49-F238E27FC236}">
                  <a16:creationId xmlns:a16="http://schemas.microsoft.com/office/drawing/2014/main" id="{D46589E5-43F7-4B59-A27F-3A66A37F9036}"/>
                </a:ext>
              </a:extLst>
            </p:cNvPr>
            <p:cNvSpPr txBox="1"/>
            <p:nvPr/>
          </p:nvSpPr>
          <p:spPr>
            <a:xfrm>
              <a:off x="2193425" y="5469488"/>
              <a:ext cx="2378745" cy="816121"/>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Lab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81" name="Rectangle: Rounded Corners 80">
              <a:extLst>
                <a:ext uri="{FF2B5EF4-FFF2-40B4-BE49-F238E27FC236}">
                  <a16:creationId xmlns:a16="http://schemas.microsoft.com/office/drawing/2014/main" id="{97F55322-C69F-4D5D-950E-ED1B71C3A74B}"/>
                </a:ext>
              </a:extLst>
            </p:cNvPr>
            <p:cNvSpPr/>
            <p:nvPr/>
          </p:nvSpPr>
          <p:spPr bwMode="auto">
            <a:xfrm>
              <a:off x="2126523" y="4977630"/>
              <a:ext cx="2378745" cy="1364273"/>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TextBox 81">
              <a:extLst>
                <a:ext uri="{FF2B5EF4-FFF2-40B4-BE49-F238E27FC236}">
                  <a16:creationId xmlns:a16="http://schemas.microsoft.com/office/drawing/2014/main" id="{81A7CDA7-2FFB-4FC3-A135-A47FEFD25352}"/>
                </a:ext>
              </a:extLst>
            </p:cNvPr>
            <p:cNvSpPr txBox="1"/>
            <p:nvPr/>
          </p:nvSpPr>
          <p:spPr>
            <a:xfrm>
              <a:off x="2449289" y="4366716"/>
              <a:ext cx="2457615"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Lab Administrators</a:t>
              </a:r>
            </a:p>
            <a:p>
              <a:pPr defTabSz="914367">
                <a:lnSpc>
                  <a:spcPct val="90000"/>
                </a:lnSpc>
                <a:spcAft>
                  <a:spcPts val="588"/>
                </a:spcAft>
              </a:pPr>
              <a:r>
                <a:rPr lang="fr-FR" sz="1176" b="1" dirty="0">
                  <a:gradFill>
                    <a:gsLst>
                      <a:gs pos="2917">
                        <a:srgbClr val="000000"/>
                      </a:gs>
                      <a:gs pos="30000">
                        <a:srgbClr val="000000"/>
                      </a:gs>
                    </a:gsLst>
                    <a:lin ang="5400000" scaled="0"/>
                  </a:gradFill>
                  <a:latin typeface="Segoe UI"/>
                </a:rPr>
                <a:t>Membership type: </a:t>
              </a:r>
              <a:r>
                <a:rPr lang="fr-FR" sz="1176" dirty="0">
                  <a:gradFill>
                    <a:gsLst>
                      <a:gs pos="2917">
                        <a:srgbClr val="000000"/>
                      </a:gs>
                      <a:gs pos="30000">
                        <a:srgbClr val="000000"/>
                      </a:gs>
                    </a:gsLst>
                    <a:lin ang="5400000" scaled="0"/>
                  </a:gradFill>
                  <a:latin typeface="Segoe UI"/>
                </a:rPr>
                <a:t>Assigned</a:t>
              </a:r>
            </a:p>
          </p:txBody>
        </p:sp>
        <p:sp>
          <p:nvSpPr>
            <p:cNvPr id="83" name="TextBox 82">
              <a:extLst>
                <a:ext uri="{FF2B5EF4-FFF2-40B4-BE49-F238E27FC236}">
                  <a16:creationId xmlns:a16="http://schemas.microsoft.com/office/drawing/2014/main" id="{4D46A84E-D12E-4688-AE03-4261E1E4336A}"/>
                </a:ext>
              </a:extLst>
            </p:cNvPr>
            <p:cNvSpPr txBox="1"/>
            <p:nvPr/>
          </p:nvSpPr>
          <p:spPr>
            <a:xfrm>
              <a:off x="2951895" y="5031832"/>
              <a:ext cx="137948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Guest user</a:t>
              </a:r>
              <a:endParaRPr lang="fr-FR" sz="1176" dirty="0">
                <a:gradFill>
                  <a:gsLst>
                    <a:gs pos="2917">
                      <a:srgbClr val="000000"/>
                    </a:gs>
                    <a:gs pos="30000">
                      <a:srgbClr val="000000"/>
                    </a:gs>
                  </a:gsLst>
                  <a:lin ang="5400000" scaled="0"/>
                </a:gradFill>
                <a:latin typeface="Segoe UI"/>
              </a:endParaRPr>
            </a:p>
          </p:txBody>
        </p:sp>
        <p:sp>
          <p:nvSpPr>
            <p:cNvPr id="84" name="TextBox 83">
              <a:extLst>
                <a:ext uri="{FF2B5EF4-FFF2-40B4-BE49-F238E27FC236}">
                  <a16:creationId xmlns:a16="http://schemas.microsoft.com/office/drawing/2014/main" id="{5D367371-D7A4-4DE2-8469-B3C0121EE75D}"/>
                </a:ext>
              </a:extLst>
            </p:cNvPr>
            <p:cNvSpPr txBox="1"/>
            <p:nvPr/>
          </p:nvSpPr>
          <p:spPr>
            <a:xfrm>
              <a:off x="2157725" y="5120083"/>
              <a:ext cx="1297732"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4</a:t>
              </a:r>
            </a:p>
          </p:txBody>
        </p:sp>
        <p:sp>
          <p:nvSpPr>
            <p:cNvPr id="85" name="Rectangle: Rounded Corners 84">
              <a:extLst>
                <a:ext uri="{FF2B5EF4-FFF2-40B4-BE49-F238E27FC236}">
                  <a16:creationId xmlns:a16="http://schemas.microsoft.com/office/drawing/2014/main" id="{7780C773-7158-4D0C-A1F9-0D50AAF44962}"/>
                </a:ext>
              </a:extLst>
            </p:cNvPr>
            <p:cNvSpPr/>
            <p:nvPr/>
          </p:nvSpPr>
          <p:spPr bwMode="auto">
            <a:xfrm>
              <a:off x="7237148" y="3257691"/>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41275471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590EB-220A-4DFD-AE7A-DA67B605D8D3}"/>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14147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939B-C838-DCE5-288B-561BF0EBF663}"/>
              </a:ext>
            </a:extLst>
          </p:cNvPr>
          <p:cNvSpPr>
            <a:spLocks noGrp="1"/>
          </p:cNvSpPr>
          <p:nvPr>
            <p:ph type="title"/>
          </p:nvPr>
        </p:nvSpPr>
        <p:spPr/>
        <p:txBody>
          <a:bodyPr/>
          <a:lstStyle/>
          <a:p>
            <a:r>
              <a:rPr lang="en-US" dirty="0"/>
              <a:t>Administer Identity whiteboard</a:t>
            </a:r>
          </a:p>
        </p:txBody>
      </p:sp>
      <p:grpSp>
        <p:nvGrpSpPr>
          <p:cNvPr id="6" name="Group 5" descr="whiteboard diagram editable version">
            <a:extLst>
              <a:ext uri="{FF2B5EF4-FFF2-40B4-BE49-F238E27FC236}">
                <a16:creationId xmlns:a16="http://schemas.microsoft.com/office/drawing/2014/main" id="{DA30A699-44CB-66B8-9BF8-E1CA9E09A73F}"/>
              </a:ext>
            </a:extLst>
          </p:cNvPr>
          <p:cNvGrpSpPr/>
          <p:nvPr/>
        </p:nvGrpSpPr>
        <p:grpSpPr>
          <a:xfrm>
            <a:off x="1100863" y="1544224"/>
            <a:ext cx="9404345" cy="4430548"/>
            <a:chOff x="4204046" y="1654067"/>
            <a:chExt cx="7895018" cy="3961737"/>
          </a:xfrm>
        </p:grpSpPr>
        <p:sp>
          <p:nvSpPr>
            <p:cNvPr id="3" name="Oval 2">
              <a:extLst>
                <a:ext uri="{FF2B5EF4-FFF2-40B4-BE49-F238E27FC236}">
                  <a16:creationId xmlns:a16="http://schemas.microsoft.com/office/drawing/2014/main" id="{A4E3DD09-74AA-C8A7-908D-C2D1087A7FD8}"/>
                </a:ext>
              </a:extLst>
            </p:cNvPr>
            <p:cNvSpPr/>
            <p:nvPr/>
          </p:nvSpPr>
          <p:spPr bwMode="auto">
            <a:xfrm>
              <a:off x="6972746" y="1705260"/>
              <a:ext cx="1763047" cy="64916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Microsoft Entra ID</a:t>
              </a:r>
            </a:p>
          </p:txBody>
        </p:sp>
        <p:sp>
          <p:nvSpPr>
            <p:cNvPr id="5" name="TextBox 4">
              <a:extLst>
                <a:ext uri="{FF2B5EF4-FFF2-40B4-BE49-F238E27FC236}">
                  <a16:creationId xmlns:a16="http://schemas.microsoft.com/office/drawing/2014/main" id="{383781CC-90B1-2FB3-FBB2-EEE311D97685}"/>
                </a:ext>
              </a:extLst>
            </p:cNvPr>
            <p:cNvSpPr txBox="1"/>
            <p:nvPr/>
          </p:nvSpPr>
          <p:spPr>
            <a:xfrm>
              <a:off x="4204046" y="1882590"/>
              <a:ext cx="1968565" cy="279051"/>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On-premises identities</a:t>
              </a:r>
              <a:endParaRPr lang="en-US" sz="1428" b="1" dirty="0">
                <a:solidFill>
                  <a:srgbClr val="000000"/>
                </a:solidFill>
                <a:latin typeface="Segoe UI"/>
              </a:endParaRPr>
            </a:p>
          </p:txBody>
        </p:sp>
        <p:cxnSp>
          <p:nvCxnSpPr>
            <p:cNvPr id="9" name="Straight Connector 8">
              <a:extLst>
                <a:ext uri="{FF2B5EF4-FFF2-40B4-BE49-F238E27FC236}">
                  <a16:creationId xmlns:a16="http://schemas.microsoft.com/office/drawing/2014/main" id="{0B1C6EAC-E2DA-4B6D-EEDF-F8807F7F958F}"/>
                </a:ext>
              </a:extLst>
            </p:cNvPr>
            <p:cNvCxnSpPr>
              <a:cxnSpLocks/>
              <a:stCxn id="3" idx="6"/>
              <a:endCxn id="14" idx="1"/>
            </p:cNvCxnSpPr>
            <p:nvPr/>
          </p:nvCxnSpPr>
          <p:spPr>
            <a:xfrm flipV="1">
              <a:off x="8735793" y="2029843"/>
              <a:ext cx="718747" cy="1"/>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46D86F-8255-16DF-75BB-D45F39C6580F}"/>
                </a:ext>
              </a:extLst>
            </p:cNvPr>
            <p:cNvCxnSpPr>
              <a:cxnSpLocks/>
              <a:stCxn id="3" idx="2"/>
              <a:endCxn id="5" idx="3"/>
            </p:cNvCxnSpPr>
            <p:nvPr/>
          </p:nvCxnSpPr>
          <p:spPr>
            <a:xfrm flipH="1" flipV="1">
              <a:off x="6172611" y="2022116"/>
              <a:ext cx="800135" cy="7728"/>
            </a:xfrm>
            <a:prstGeom prst="line">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40B036D-9CF5-D792-1A65-B82B4070E827}"/>
                </a:ext>
              </a:extLst>
            </p:cNvPr>
            <p:cNvSpPr txBox="1"/>
            <p:nvPr/>
          </p:nvSpPr>
          <p:spPr>
            <a:xfrm>
              <a:off x="9454540" y="1654067"/>
              <a:ext cx="2644524" cy="751552"/>
            </a:xfrm>
            <a:prstGeom prst="rect">
              <a:avLst/>
            </a:prstGeom>
            <a:noFill/>
          </p:spPr>
          <p:txBody>
            <a:bodyPr wrap="square">
              <a:spAutoFit/>
            </a:bodyPr>
            <a:lstStyle/>
            <a:p>
              <a:pPr marL="236387" indent="-236387" defTabSz="932597"/>
              <a:r>
                <a:rPr lang="en-US" sz="1428" b="1" u="sng" dirty="0">
                  <a:solidFill>
                    <a:srgbClr val="0078D4">
                      <a:lumMod val="50000"/>
                    </a:srgbClr>
                  </a:solidFill>
                  <a:latin typeface="Segoe UI"/>
                  <a:cs typeface="Segoe UI" pitchFamily="34" charset="0"/>
                </a:rPr>
                <a:t>External identity providers</a:t>
              </a:r>
            </a:p>
            <a:p>
              <a:pPr marL="291436" indent="-291436" defTabSz="932597">
                <a:buFontTx/>
                <a:buChar char="-"/>
              </a:pPr>
              <a:r>
                <a:rPr lang="en-US" sz="1428" b="1" dirty="0">
                  <a:solidFill>
                    <a:srgbClr val="0078D4">
                      <a:lumMod val="50000"/>
                    </a:srgbClr>
                  </a:solidFill>
                  <a:latin typeface="Segoe UI"/>
                  <a:cs typeface="Segoe UI" pitchFamily="34" charset="0"/>
                </a:rPr>
                <a:t>guest users </a:t>
              </a:r>
            </a:p>
            <a:p>
              <a:pPr marL="291436" indent="-291436" defTabSz="932597">
                <a:buFontTx/>
                <a:buChar char="-"/>
              </a:pPr>
              <a:r>
                <a:rPr lang="en-US" sz="1428" b="1" dirty="0">
                  <a:solidFill>
                    <a:srgbClr val="0078D4">
                      <a:lumMod val="50000"/>
                    </a:srgbClr>
                  </a:solidFill>
                  <a:latin typeface="Segoe UI"/>
                  <a:cs typeface="Segoe UI" pitchFamily="34" charset="0"/>
                </a:rPr>
                <a:t>creates a profile</a:t>
              </a:r>
              <a:endParaRPr lang="en-US" sz="1428" b="1" dirty="0">
                <a:solidFill>
                  <a:srgbClr val="000000"/>
                </a:solidFill>
                <a:latin typeface="Segoe UI"/>
              </a:endParaRPr>
            </a:p>
          </p:txBody>
        </p:sp>
        <p:sp>
          <p:nvSpPr>
            <p:cNvPr id="16" name="TextBox 15">
              <a:extLst>
                <a:ext uri="{FF2B5EF4-FFF2-40B4-BE49-F238E27FC236}">
                  <a16:creationId xmlns:a16="http://schemas.microsoft.com/office/drawing/2014/main" id="{04B8A914-1902-FFFE-157C-CD0BD630AC73}"/>
                </a:ext>
              </a:extLst>
            </p:cNvPr>
            <p:cNvSpPr txBox="1"/>
            <p:nvPr/>
          </p:nvSpPr>
          <p:spPr>
            <a:xfrm>
              <a:off x="8846328" y="1709415"/>
              <a:ext cx="608212" cy="312073"/>
            </a:xfrm>
            <a:prstGeom prst="rect">
              <a:avLst/>
            </a:prstGeom>
            <a:noFill/>
          </p:spPr>
          <p:txBody>
            <a:bodyPr wrap="square">
              <a:spAutoFit/>
            </a:bodyPr>
            <a:lstStyle/>
            <a:p>
              <a:pPr defTabSz="932597"/>
              <a:r>
                <a:rPr lang="en-US" sz="1428" b="1" dirty="0">
                  <a:solidFill>
                    <a:srgbClr val="0078D4">
                      <a:lumMod val="50000"/>
                    </a:srgbClr>
                  </a:solidFill>
                  <a:latin typeface="Segoe UI"/>
                  <a:cs typeface="Segoe UI" pitchFamily="34" charset="0"/>
                </a:rPr>
                <a:t>B2B</a:t>
              </a:r>
              <a:endParaRPr lang="en-US" sz="1428" b="1" dirty="0">
                <a:solidFill>
                  <a:srgbClr val="000000"/>
                </a:solidFill>
                <a:latin typeface="Segoe UI"/>
              </a:endParaRPr>
            </a:p>
          </p:txBody>
        </p:sp>
        <p:sp>
          <p:nvSpPr>
            <p:cNvPr id="18" name="TextBox 17">
              <a:extLst>
                <a:ext uri="{FF2B5EF4-FFF2-40B4-BE49-F238E27FC236}">
                  <a16:creationId xmlns:a16="http://schemas.microsoft.com/office/drawing/2014/main" id="{05302FFA-30A4-B9F7-2321-BC2302B51CD7}"/>
                </a:ext>
              </a:extLst>
            </p:cNvPr>
            <p:cNvSpPr txBox="1"/>
            <p:nvPr/>
          </p:nvSpPr>
          <p:spPr>
            <a:xfrm>
              <a:off x="6309700" y="1701643"/>
              <a:ext cx="663046" cy="312073"/>
            </a:xfrm>
            <a:prstGeom prst="rect">
              <a:avLst/>
            </a:prstGeom>
            <a:noFill/>
          </p:spPr>
          <p:txBody>
            <a:bodyPr wrap="square">
              <a:spAutoFit/>
            </a:bodyPr>
            <a:lstStyle/>
            <a:p>
              <a:pPr defTabSz="932597"/>
              <a:r>
                <a:rPr lang="en-US" sz="1428" b="1" dirty="0">
                  <a:solidFill>
                    <a:srgbClr val="0078D4">
                      <a:lumMod val="50000"/>
                    </a:srgbClr>
                  </a:solidFill>
                  <a:latin typeface="Segoe UI"/>
                  <a:cs typeface="Segoe UI" pitchFamily="34" charset="0"/>
                </a:rPr>
                <a:t>Sync</a:t>
              </a:r>
              <a:endParaRPr lang="en-US" sz="1428" b="1" dirty="0">
                <a:solidFill>
                  <a:srgbClr val="000000"/>
                </a:solidFill>
                <a:latin typeface="Segoe UI"/>
              </a:endParaRPr>
            </a:p>
          </p:txBody>
        </p:sp>
        <p:sp>
          <p:nvSpPr>
            <p:cNvPr id="37" name="Oval 36">
              <a:extLst>
                <a:ext uri="{FF2B5EF4-FFF2-40B4-BE49-F238E27FC236}">
                  <a16:creationId xmlns:a16="http://schemas.microsoft.com/office/drawing/2014/main" id="{33C4F936-00C1-E6BA-413F-D57D0911779A}"/>
                </a:ext>
              </a:extLst>
            </p:cNvPr>
            <p:cNvSpPr/>
            <p:nvPr/>
          </p:nvSpPr>
          <p:spPr bwMode="auto">
            <a:xfrm>
              <a:off x="5163709" y="3382549"/>
              <a:ext cx="1494701" cy="59838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users</a:t>
              </a:r>
            </a:p>
          </p:txBody>
        </p:sp>
        <p:cxnSp>
          <p:nvCxnSpPr>
            <p:cNvPr id="39" name="Straight Connector 38">
              <a:extLst>
                <a:ext uri="{FF2B5EF4-FFF2-40B4-BE49-F238E27FC236}">
                  <a16:creationId xmlns:a16="http://schemas.microsoft.com/office/drawing/2014/main" id="{6238AE15-1C6E-1390-2252-A33F953AB386}"/>
                </a:ext>
              </a:extLst>
            </p:cNvPr>
            <p:cNvCxnSpPr>
              <a:cxnSpLocks/>
              <a:stCxn id="37" idx="4"/>
              <a:endCxn id="42" idx="0"/>
            </p:cNvCxnSpPr>
            <p:nvPr/>
          </p:nvCxnSpPr>
          <p:spPr>
            <a:xfrm flipH="1">
              <a:off x="5910760" y="3980937"/>
              <a:ext cx="300" cy="325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C77FAE0-1D0D-94B6-B2C1-59025EBC86C9}"/>
                </a:ext>
              </a:extLst>
            </p:cNvPr>
            <p:cNvSpPr txBox="1"/>
            <p:nvPr/>
          </p:nvSpPr>
          <p:spPr>
            <a:xfrm>
              <a:off x="5349244" y="4306090"/>
              <a:ext cx="1123031" cy="312073"/>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profiles</a:t>
              </a:r>
              <a:endParaRPr lang="en-US" sz="1428" b="1" dirty="0">
                <a:solidFill>
                  <a:srgbClr val="000000"/>
                </a:solidFill>
                <a:latin typeface="Segoe UI"/>
              </a:endParaRPr>
            </a:p>
          </p:txBody>
        </p:sp>
        <p:sp>
          <p:nvSpPr>
            <p:cNvPr id="43" name="Oval 42">
              <a:extLst>
                <a:ext uri="{FF2B5EF4-FFF2-40B4-BE49-F238E27FC236}">
                  <a16:creationId xmlns:a16="http://schemas.microsoft.com/office/drawing/2014/main" id="{E7D8738E-93B6-113A-016B-7EB98648725F}"/>
                </a:ext>
              </a:extLst>
            </p:cNvPr>
            <p:cNvSpPr/>
            <p:nvPr/>
          </p:nvSpPr>
          <p:spPr bwMode="auto">
            <a:xfrm>
              <a:off x="9470525" y="3400889"/>
              <a:ext cx="1566569" cy="56292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lnSpc>
                  <a:spcPct val="90000"/>
                </a:lnSpc>
                <a:spcBef>
                  <a:spcPct val="0"/>
                </a:spcBef>
                <a:spcAft>
                  <a:spcPct val="0"/>
                </a:spcAft>
              </a:pPr>
              <a:r>
                <a:rPr lang="en-US" sz="1428" b="1" dirty="0">
                  <a:solidFill>
                    <a:srgbClr val="0078D4">
                      <a:lumMod val="50000"/>
                    </a:srgbClr>
                  </a:solidFill>
                  <a:latin typeface="Segoe UI"/>
                  <a:cs typeface="Segoe UI" pitchFamily="34" charset="0"/>
                </a:rPr>
                <a:t>groups</a:t>
              </a:r>
            </a:p>
          </p:txBody>
        </p:sp>
        <p:sp>
          <p:nvSpPr>
            <p:cNvPr id="45" name="TextBox 44">
              <a:extLst>
                <a:ext uri="{FF2B5EF4-FFF2-40B4-BE49-F238E27FC236}">
                  <a16:creationId xmlns:a16="http://schemas.microsoft.com/office/drawing/2014/main" id="{723795C7-31F4-6F35-9601-EF3E7B718F17}"/>
                </a:ext>
              </a:extLst>
            </p:cNvPr>
            <p:cNvSpPr txBox="1"/>
            <p:nvPr/>
          </p:nvSpPr>
          <p:spPr>
            <a:xfrm>
              <a:off x="8205160" y="4858620"/>
              <a:ext cx="1739580" cy="751552"/>
            </a:xfrm>
            <a:prstGeom prst="rect">
              <a:avLst/>
            </a:prstGeom>
            <a:noFill/>
          </p:spPr>
          <p:txBody>
            <a:bodyPr wrap="square">
              <a:spAutoFit/>
            </a:bodyPr>
            <a:lstStyle/>
            <a:p>
              <a:pPr defTabSz="932597"/>
              <a:r>
                <a:rPr lang="en-US" sz="1428" b="1" u="sng" dirty="0">
                  <a:solidFill>
                    <a:srgbClr val="0078D4">
                      <a:lumMod val="50000"/>
                    </a:srgbClr>
                  </a:solidFill>
                  <a:latin typeface="Segoe UI"/>
                  <a:cs typeface="Segoe UI" pitchFamily="34" charset="0"/>
                </a:rPr>
                <a:t>Group types </a:t>
              </a:r>
            </a:p>
            <a:p>
              <a:pPr defTabSz="932597"/>
              <a:r>
                <a:rPr lang="en-US" sz="1428" b="1" dirty="0">
                  <a:solidFill>
                    <a:srgbClr val="0078D4">
                      <a:lumMod val="50000"/>
                    </a:srgbClr>
                  </a:solidFill>
                  <a:latin typeface="Segoe UI"/>
                  <a:cs typeface="Segoe UI" pitchFamily="34" charset="0"/>
                </a:rPr>
                <a:t>– Security</a:t>
              </a:r>
            </a:p>
            <a:p>
              <a:pPr defTabSz="932597"/>
              <a:r>
                <a:rPr lang="en-US" sz="1428" b="1" dirty="0">
                  <a:solidFill>
                    <a:srgbClr val="0078D4">
                      <a:lumMod val="50000"/>
                    </a:srgbClr>
                  </a:solidFill>
                  <a:latin typeface="Segoe UI"/>
                  <a:cs typeface="Segoe UI" pitchFamily="34" charset="0"/>
                </a:rPr>
                <a:t>– Microsoft 365</a:t>
              </a:r>
              <a:endParaRPr lang="en-US" sz="1428" b="1" dirty="0">
                <a:solidFill>
                  <a:srgbClr val="000000"/>
                </a:solidFill>
                <a:latin typeface="Segoe UI"/>
              </a:endParaRPr>
            </a:p>
          </p:txBody>
        </p:sp>
        <p:sp>
          <p:nvSpPr>
            <p:cNvPr id="50" name="TextBox 49">
              <a:extLst>
                <a:ext uri="{FF2B5EF4-FFF2-40B4-BE49-F238E27FC236}">
                  <a16:creationId xmlns:a16="http://schemas.microsoft.com/office/drawing/2014/main" id="{E053CF4B-2D64-0946-2BF3-FCC93C45D12F}"/>
                </a:ext>
              </a:extLst>
            </p:cNvPr>
            <p:cNvSpPr txBox="1"/>
            <p:nvPr/>
          </p:nvSpPr>
          <p:spPr>
            <a:xfrm>
              <a:off x="10166161" y="4864252"/>
              <a:ext cx="1932903" cy="751552"/>
            </a:xfrm>
            <a:prstGeom prst="rect">
              <a:avLst/>
            </a:prstGeom>
            <a:noFill/>
          </p:spPr>
          <p:txBody>
            <a:bodyPr wrap="square">
              <a:spAutoFit/>
            </a:bodyPr>
            <a:lstStyle/>
            <a:p>
              <a:pPr defTabSz="932597"/>
              <a:r>
                <a:rPr lang="en-US" sz="1428" b="1" u="sng" dirty="0">
                  <a:solidFill>
                    <a:srgbClr val="0078D4">
                      <a:lumMod val="50000"/>
                    </a:srgbClr>
                  </a:solidFill>
                  <a:latin typeface="Segoe UI"/>
                  <a:cs typeface="Segoe UI" pitchFamily="34" charset="0"/>
                </a:rPr>
                <a:t>Assignment</a:t>
              </a:r>
              <a:r>
                <a:rPr lang="en-US" sz="1428" b="1" dirty="0">
                  <a:solidFill>
                    <a:srgbClr val="0078D4">
                      <a:lumMod val="50000"/>
                    </a:srgbClr>
                  </a:solidFill>
                  <a:latin typeface="Segoe UI"/>
                  <a:cs typeface="Segoe UI" pitchFamily="34" charset="0"/>
                </a:rPr>
                <a:t> types </a:t>
              </a:r>
            </a:p>
            <a:p>
              <a:pPr defTabSz="932597"/>
              <a:r>
                <a:rPr lang="en-US" sz="1428" b="1" dirty="0">
                  <a:solidFill>
                    <a:srgbClr val="0078D4">
                      <a:lumMod val="50000"/>
                    </a:srgbClr>
                  </a:solidFill>
                  <a:latin typeface="Segoe UI"/>
                  <a:cs typeface="Segoe UI" pitchFamily="34" charset="0"/>
                </a:rPr>
                <a:t>– Assigned</a:t>
              </a:r>
            </a:p>
            <a:p>
              <a:pPr defTabSz="932597"/>
              <a:r>
                <a:rPr lang="en-US" sz="1428" b="1" dirty="0">
                  <a:solidFill>
                    <a:srgbClr val="0078D4">
                      <a:lumMod val="50000"/>
                    </a:srgbClr>
                  </a:solidFill>
                  <a:latin typeface="Segoe UI"/>
                  <a:cs typeface="Segoe UI" pitchFamily="34" charset="0"/>
                </a:rPr>
                <a:t>– Dynamic</a:t>
              </a:r>
              <a:endParaRPr lang="en-US" sz="1428" b="1" dirty="0">
                <a:solidFill>
                  <a:srgbClr val="000000"/>
                </a:solidFill>
                <a:latin typeface="Segoe UI"/>
              </a:endParaRPr>
            </a:p>
          </p:txBody>
        </p:sp>
        <p:cxnSp>
          <p:nvCxnSpPr>
            <p:cNvPr id="61" name="Connector: Elbow 60">
              <a:extLst>
                <a:ext uri="{FF2B5EF4-FFF2-40B4-BE49-F238E27FC236}">
                  <a16:creationId xmlns:a16="http://schemas.microsoft.com/office/drawing/2014/main" id="{9BC8B9E1-FF3E-73D2-B3FE-790DB481F74D}"/>
                </a:ext>
              </a:extLst>
            </p:cNvPr>
            <p:cNvCxnSpPr>
              <a:cxnSpLocks/>
              <a:stCxn id="3" idx="4"/>
              <a:endCxn id="37" idx="0"/>
            </p:cNvCxnSpPr>
            <p:nvPr/>
          </p:nvCxnSpPr>
          <p:spPr>
            <a:xfrm rot="5400000">
              <a:off x="6368605" y="1896883"/>
              <a:ext cx="1028121" cy="194320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4F0B7DB-8F52-B038-A127-FD5495B2D0E2}"/>
                </a:ext>
              </a:extLst>
            </p:cNvPr>
            <p:cNvCxnSpPr>
              <a:cxnSpLocks/>
              <a:stCxn id="3" idx="4"/>
              <a:endCxn id="43" idx="0"/>
            </p:cNvCxnSpPr>
            <p:nvPr/>
          </p:nvCxnSpPr>
          <p:spPr>
            <a:xfrm rot="16200000" flipH="1">
              <a:off x="8530809" y="1677887"/>
              <a:ext cx="1046460" cy="239954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85B79B7-8CAB-642F-DD8B-59C1B6E0EB80}"/>
                </a:ext>
              </a:extLst>
            </p:cNvPr>
            <p:cNvSpPr txBox="1"/>
            <p:nvPr/>
          </p:nvSpPr>
          <p:spPr>
            <a:xfrm>
              <a:off x="6899824" y="3302764"/>
              <a:ext cx="2175657" cy="751552"/>
            </a:xfrm>
            <a:prstGeom prst="rect">
              <a:avLst/>
            </a:prstGeom>
            <a:noFill/>
          </p:spPr>
          <p:txBody>
            <a:bodyPr wrap="square">
              <a:spAutoFit/>
            </a:bodyPr>
            <a:lstStyle/>
            <a:p>
              <a:pPr algn="ctr" defTabSz="932597"/>
              <a:r>
                <a:rPr lang="en-US" sz="1428" b="1" dirty="0">
                  <a:solidFill>
                    <a:srgbClr val="0078D4">
                      <a:lumMod val="50000"/>
                    </a:srgbClr>
                  </a:solidFill>
                  <a:latin typeface="Segoe UI"/>
                  <a:cs typeface="Segoe UI" pitchFamily="34" charset="0"/>
                </a:rPr>
                <a:t>- licenses</a:t>
              </a:r>
            </a:p>
            <a:p>
              <a:pPr algn="ctr" defTabSz="932597"/>
              <a:r>
                <a:rPr lang="en-US" sz="1428" b="1" dirty="0">
                  <a:solidFill>
                    <a:srgbClr val="0078D4">
                      <a:lumMod val="50000"/>
                    </a:srgbClr>
                  </a:solidFill>
                  <a:latin typeface="Segoe UI"/>
                  <a:cs typeface="Segoe UI" pitchFamily="34" charset="0"/>
                </a:rPr>
                <a:t>- administrative units</a:t>
              </a:r>
            </a:p>
            <a:p>
              <a:pPr algn="ctr" defTabSz="932597"/>
              <a:r>
                <a:rPr lang="en-US" sz="1428" b="1" dirty="0">
                  <a:solidFill>
                    <a:srgbClr val="0078D4">
                      <a:lumMod val="50000"/>
                    </a:srgbClr>
                  </a:solidFill>
                  <a:latin typeface="Segoe UI"/>
                  <a:cs typeface="Segoe UI" pitchFamily="34" charset="0"/>
                </a:rPr>
                <a:t>- bulk updates</a:t>
              </a:r>
              <a:endParaRPr lang="en-US" sz="1428" b="1" dirty="0">
                <a:solidFill>
                  <a:srgbClr val="000000"/>
                </a:solidFill>
                <a:latin typeface="Segoe UI"/>
              </a:endParaRPr>
            </a:p>
          </p:txBody>
        </p:sp>
        <p:cxnSp>
          <p:nvCxnSpPr>
            <p:cNvPr id="86" name="Connector: Elbow 85">
              <a:extLst>
                <a:ext uri="{FF2B5EF4-FFF2-40B4-BE49-F238E27FC236}">
                  <a16:creationId xmlns:a16="http://schemas.microsoft.com/office/drawing/2014/main" id="{B5CFCFBB-CC6E-9E55-236D-35234140FCB6}"/>
                </a:ext>
              </a:extLst>
            </p:cNvPr>
            <p:cNvCxnSpPr>
              <a:cxnSpLocks/>
              <a:stCxn id="43" idx="4"/>
              <a:endCxn id="50" idx="0"/>
            </p:cNvCxnSpPr>
            <p:nvPr/>
          </p:nvCxnSpPr>
          <p:spPr>
            <a:xfrm rot="16200000" flipH="1">
              <a:off x="10242993" y="3974632"/>
              <a:ext cx="900436" cy="87880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096EF483-333D-58F7-7199-24CB8F72EBBC}"/>
                </a:ext>
              </a:extLst>
            </p:cNvPr>
            <p:cNvCxnSpPr>
              <a:cxnSpLocks/>
              <a:stCxn id="43" idx="4"/>
              <a:endCxn id="45" idx="0"/>
            </p:cNvCxnSpPr>
            <p:nvPr/>
          </p:nvCxnSpPr>
          <p:spPr>
            <a:xfrm rot="5400000">
              <a:off x="9216978" y="3821788"/>
              <a:ext cx="894804" cy="117886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D42B4CA-3A4C-E47D-90B7-D6AB0A943E30}"/>
                </a:ext>
              </a:extLst>
            </p:cNvPr>
            <p:cNvCxnSpPr>
              <a:cxnSpLocks/>
              <a:stCxn id="43" idx="2"/>
              <a:endCxn id="77" idx="3"/>
            </p:cNvCxnSpPr>
            <p:nvPr/>
          </p:nvCxnSpPr>
          <p:spPr>
            <a:xfrm flipH="1" flipV="1">
              <a:off x="9075481" y="3678540"/>
              <a:ext cx="395044" cy="38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315F668-F705-7120-3075-86CE955FB0E8}"/>
                </a:ext>
              </a:extLst>
            </p:cNvPr>
            <p:cNvCxnSpPr>
              <a:cxnSpLocks/>
              <a:stCxn id="37" idx="6"/>
              <a:endCxn id="77" idx="1"/>
            </p:cNvCxnSpPr>
            <p:nvPr/>
          </p:nvCxnSpPr>
          <p:spPr>
            <a:xfrm flipV="1">
              <a:off x="6658410" y="3678540"/>
              <a:ext cx="241414" cy="320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00970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Microsoft Entra ID</a:t>
            </a:r>
          </a:p>
        </p:txBody>
      </p:sp>
    </p:spTree>
    <p:extLst>
      <p:ext uri="{BB962C8B-B14F-4D97-AF65-F5344CB8AC3E}">
        <p14:creationId xmlns:p14="http://schemas.microsoft.com/office/powerpoint/2010/main" val="333293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Learning Objectives – Microsoft Entra ID</a:t>
            </a:r>
          </a:p>
        </p:txBody>
      </p:sp>
      <p:sp>
        <p:nvSpPr>
          <p:cNvPr id="21" name="TextBox 20">
            <a:extLst>
              <a:ext uri="{FF2B5EF4-FFF2-40B4-BE49-F238E27FC236}">
                <a16:creationId xmlns:a16="http://schemas.microsoft.com/office/drawing/2014/main" id="{9A2A2CC3-888B-4141-BF74-DAA11C0BA979}"/>
              </a:ext>
            </a:extLst>
          </p:cNvPr>
          <p:cNvSpPr txBox="1"/>
          <p:nvPr/>
        </p:nvSpPr>
        <p:spPr>
          <a:xfrm>
            <a:off x="527322" y="1632719"/>
            <a:ext cx="4938297" cy="3231654"/>
          </a:xfrm>
          <a:prstGeom prst="rect">
            <a:avLst/>
          </a:prstGeom>
          <a:noFill/>
        </p:spPr>
        <p:txBody>
          <a:bodyPr wrap="square" lIns="0" tIns="0" rIns="0" bIns="0" rtlCol="0">
            <a:spAutoFit/>
          </a:bodyPr>
          <a:lstStyle/>
          <a:p>
            <a:pPr marL="342900" indent="-342900">
              <a:spcAft>
                <a:spcPts val="600"/>
              </a:spcAft>
              <a:buFont typeface="Arial" panose="020B0604020202020204" pitchFamily="34" charset="0"/>
              <a:buChar char="•"/>
            </a:pPr>
            <a:r>
              <a:rPr lang="en-US" sz="2000" dirty="0"/>
              <a:t>Describe Microsoft Entra ID Benefits and Features</a:t>
            </a:r>
          </a:p>
          <a:p>
            <a:pPr marL="342900" indent="-342900">
              <a:spcAft>
                <a:spcPts val="600"/>
              </a:spcAft>
              <a:buFont typeface="Arial" panose="020B0604020202020204" pitchFamily="34" charset="0"/>
              <a:buChar char="•"/>
            </a:pPr>
            <a:r>
              <a:rPr lang="en-US" sz="2000" dirty="0"/>
              <a:t>Describe Microsoft Entra ID Concepts</a:t>
            </a:r>
          </a:p>
          <a:p>
            <a:pPr marL="342900" indent="-342900">
              <a:spcAft>
                <a:spcPts val="600"/>
              </a:spcAft>
              <a:buFont typeface="Arial" panose="020B0604020202020204" pitchFamily="34" charset="0"/>
              <a:buChar char="•"/>
            </a:pPr>
            <a:r>
              <a:rPr lang="en-US" sz="2000" dirty="0"/>
              <a:t>Compare Microsoft </a:t>
            </a:r>
            <a:r>
              <a:rPr lang="en-US" sz="2000" dirty="0" err="1"/>
              <a:t>Entra</a:t>
            </a:r>
            <a:r>
              <a:rPr lang="en-US" sz="2000" dirty="0"/>
              <a:t> ID to Active Directory Domain Services</a:t>
            </a:r>
          </a:p>
          <a:p>
            <a:pPr marL="342900" indent="-342900">
              <a:spcAft>
                <a:spcPts val="600"/>
              </a:spcAft>
              <a:buFont typeface="Arial" panose="020B0604020202020204" pitchFamily="34" charset="0"/>
              <a:buChar char="•"/>
            </a:pPr>
            <a:r>
              <a:rPr lang="en-US" sz="2000" dirty="0"/>
              <a:t>Select Microsoft Entra ID Plans &amp; Pricing</a:t>
            </a:r>
          </a:p>
          <a:p>
            <a:pPr marL="342900" indent="-342900">
              <a:spcAft>
                <a:spcPts val="600"/>
              </a:spcAft>
              <a:buFont typeface="Arial" panose="020B0604020202020204" pitchFamily="34" charset="0"/>
              <a:buChar char="•"/>
            </a:pPr>
            <a:r>
              <a:rPr lang="en-US" sz="2000" dirty="0"/>
              <a:t>Configure Device Identities (optional)</a:t>
            </a:r>
          </a:p>
          <a:p>
            <a:pPr marL="342900" indent="-342900">
              <a:spcAft>
                <a:spcPts val="600"/>
              </a:spcAft>
              <a:buFont typeface="Arial" panose="020B0604020202020204" pitchFamily="34" charset="0"/>
              <a:buChar char="•"/>
            </a:pPr>
            <a:r>
              <a:rPr lang="en-US" sz="2000" dirty="0"/>
              <a:t>Implement Self-Service Password Reset</a:t>
            </a:r>
          </a:p>
          <a:p>
            <a:pPr marL="342900" indent="-342900">
              <a:spcAft>
                <a:spcPts val="600"/>
              </a:spcAft>
              <a:buFont typeface="Arial" panose="020B0604020202020204" pitchFamily="34" charset="0"/>
              <a:buChar char="•"/>
            </a:pPr>
            <a:r>
              <a:rPr lang="en-US" sz="2000" dirty="0"/>
              <a:t>Learning Recap</a:t>
            </a:r>
          </a:p>
        </p:txBody>
      </p:sp>
      <p:sp>
        <p:nvSpPr>
          <p:cNvPr id="5" name="TextBox 4">
            <a:extLst>
              <a:ext uri="{FF2B5EF4-FFF2-40B4-BE49-F238E27FC236}">
                <a16:creationId xmlns:a16="http://schemas.microsoft.com/office/drawing/2014/main" id="{8C22B723-B351-97FF-71F2-6503288C24E3}"/>
              </a:ext>
            </a:extLst>
          </p:cNvPr>
          <p:cNvSpPr txBox="1"/>
          <p:nvPr/>
        </p:nvSpPr>
        <p:spPr>
          <a:xfrm>
            <a:off x="6496916" y="1873861"/>
            <a:ext cx="4642139" cy="1908215"/>
          </a:xfrm>
          <a:prstGeom prst="rect">
            <a:avLst/>
          </a:prstGeom>
          <a:noFill/>
        </p:spPr>
        <p:txBody>
          <a:bodyPr wrap="square">
            <a:spAutoFit/>
          </a:bodyPr>
          <a:lstStyle/>
          <a:p>
            <a:pPr>
              <a:spcAft>
                <a:spcPts val="600"/>
              </a:spcAft>
            </a:pPr>
            <a:r>
              <a:rPr lang="en-US" sz="1800" dirty="0">
                <a:solidFill>
                  <a:schemeClr val="accent1"/>
                </a:solidFill>
              </a:rPr>
              <a:t>Manage Azure identities and governance (20–25%): </a:t>
            </a:r>
            <a:r>
              <a:rPr lang="en-US" sz="1800" i="0" dirty="0">
                <a:solidFill>
                  <a:schemeClr val="accent1"/>
                </a:solidFill>
                <a:effectLst/>
              </a:rPr>
              <a:t>Manage Microsoft Entra ID users and groups</a:t>
            </a:r>
          </a:p>
          <a:p>
            <a:pPr marL="171450" indent="-171450">
              <a:spcAft>
                <a:spcPts val="600"/>
              </a:spcAft>
              <a:buFont typeface="Arial" panose="020B0604020202020204" pitchFamily="34" charset="0"/>
              <a:buChar char="•"/>
            </a:pPr>
            <a:r>
              <a:rPr lang="en-US" sz="1800" dirty="0"/>
              <a:t>Manage licenses</a:t>
            </a:r>
          </a:p>
          <a:p>
            <a:pPr marL="171450" indent="-171450">
              <a:spcAft>
                <a:spcPts val="600"/>
              </a:spcAft>
              <a:buFont typeface="Arial" panose="020B0604020202020204" pitchFamily="34" charset="0"/>
              <a:buChar char="•"/>
            </a:pPr>
            <a:r>
              <a:rPr lang="en-US" sz="1800" dirty="0"/>
              <a:t>Configure self-service password reset (SSPR)</a:t>
            </a:r>
            <a:endParaRPr lang="en-US" sz="1800" kern="1200" dirty="0">
              <a:solidFill>
                <a:schemeClr val="tx1"/>
              </a:solidFill>
              <a:ea typeface="+mn-ea"/>
              <a:cs typeface="+mn-cs"/>
            </a:endParaRPr>
          </a:p>
        </p:txBody>
      </p:sp>
    </p:spTree>
    <p:extLst>
      <p:ext uri="{BB962C8B-B14F-4D97-AF65-F5344CB8AC3E}">
        <p14:creationId xmlns:p14="http://schemas.microsoft.com/office/powerpoint/2010/main" val="34815408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Describe Microsoft Entra ID Benefits and Features</a:t>
            </a:r>
          </a:p>
        </p:txBody>
      </p:sp>
      <p:sp>
        <p:nvSpPr>
          <p:cNvPr id="11" name="Rectangle 10">
            <a:extLst>
              <a:ext uri="{FF2B5EF4-FFF2-40B4-BE49-F238E27FC236}">
                <a16:creationId xmlns:a16="http://schemas.microsoft.com/office/drawing/2014/main" id="{745927E1-AE92-4D7B-BA94-D659576C8204}"/>
              </a:ext>
            </a:extLst>
          </p:cNvPr>
          <p:cNvSpPr/>
          <p:nvPr/>
        </p:nvSpPr>
        <p:spPr>
          <a:xfrm>
            <a:off x="427039" y="1192213"/>
            <a:ext cx="3747754" cy="245087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defTabSz="1066800">
              <a:spcBef>
                <a:spcPct val="0"/>
              </a:spcBef>
              <a:spcAft>
                <a:spcPct val="35000"/>
              </a:spcAft>
            </a:pPr>
            <a:r>
              <a:rPr lang="en-US" sz="2000" dirty="0">
                <a:solidFill>
                  <a:schemeClr val="tx1"/>
                </a:solidFill>
              </a:rPr>
              <a:t>A cloud-based suite of identity management capabilities that enables you to securely manage access to Azure services and resources for your users</a:t>
            </a:r>
            <a:endParaRPr lang="en-IN" sz="2000" dirty="0">
              <a:solidFill>
                <a:schemeClr val="tx1"/>
              </a:solidFill>
            </a:endParaRPr>
          </a:p>
        </p:txBody>
      </p:sp>
      <p:sp>
        <p:nvSpPr>
          <p:cNvPr id="12" name="Rectangle 11">
            <a:extLst>
              <a:ext uri="{FF2B5EF4-FFF2-40B4-BE49-F238E27FC236}">
                <a16:creationId xmlns:a16="http://schemas.microsoft.com/office/drawing/2014/main" id="{A129EADE-1D34-48D9-88AE-4B30FFD6D06E}"/>
              </a:ext>
            </a:extLst>
          </p:cNvPr>
          <p:cNvSpPr/>
          <p:nvPr/>
        </p:nvSpPr>
        <p:spPr>
          <a:xfrm>
            <a:off x="427039" y="3802743"/>
            <a:ext cx="3747754" cy="217102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91440" bIns="137160" numCol="1" spcCol="1270" anchor="ctr" anchorCtr="0">
            <a:noAutofit/>
          </a:bodyPr>
          <a:lstStyle/>
          <a:p>
            <a:pPr defTabSz="1066800">
              <a:spcBef>
                <a:spcPct val="0"/>
              </a:spcBef>
              <a:spcAft>
                <a:spcPct val="35000"/>
              </a:spcAft>
            </a:pPr>
            <a:r>
              <a:rPr lang="en-US" sz="2000" dirty="0">
                <a:solidFill>
                  <a:schemeClr val="tx1"/>
                </a:solidFill>
              </a:rPr>
              <a:t>Provides application</a:t>
            </a:r>
            <a:br>
              <a:rPr lang="en-US" sz="2000" dirty="0">
                <a:solidFill>
                  <a:schemeClr val="tx1"/>
                </a:solidFill>
              </a:rPr>
            </a:br>
            <a:r>
              <a:rPr lang="en-US" sz="2000" dirty="0">
                <a:solidFill>
                  <a:schemeClr val="tx1"/>
                </a:solidFill>
              </a:rPr>
              <a:t>management, authentication, device management, and hybrid identity</a:t>
            </a:r>
            <a:endParaRPr lang="en-IN" sz="2000" dirty="0">
              <a:solidFill>
                <a:schemeClr val="tx1"/>
              </a:solidFill>
            </a:endParaRPr>
          </a:p>
        </p:txBody>
      </p:sp>
      <p:pic>
        <p:nvPicPr>
          <p:cNvPr id="4" name="Picture 3" descr="Windows Server AD is using Kerberos and NTLM authentication to on-premises apps. Azure AD is using SAML, Oauth, Open ID, WS-Federation authentication to Cloud apps">
            <a:extLst>
              <a:ext uri="{FF2B5EF4-FFF2-40B4-BE49-F238E27FC236}">
                <a16:creationId xmlns:a16="http://schemas.microsoft.com/office/drawing/2014/main" id="{729E4F44-D539-203E-1030-58A9B6A2ABD4}"/>
              </a:ext>
            </a:extLst>
          </p:cNvPr>
          <p:cNvPicPr>
            <a:picLocks noChangeAspect="1"/>
          </p:cNvPicPr>
          <p:nvPr/>
        </p:nvPicPr>
        <p:blipFill>
          <a:blip r:embed="rId3"/>
          <a:stretch>
            <a:fillRect/>
          </a:stretch>
        </p:blipFill>
        <p:spPr>
          <a:xfrm>
            <a:off x="4570846" y="2291050"/>
            <a:ext cx="7534275" cy="3181350"/>
          </a:xfrm>
          <a:prstGeom prst="rect">
            <a:avLst/>
          </a:prstGeom>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Describe Microsoft Entra ID Concepts</a:t>
            </a:r>
            <a:endParaRPr lang="en-US" dirty="0"/>
          </a:p>
        </p:txBody>
      </p:sp>
      <p:graphicFrame>
        <p:nvGraphicFramePr>
          <p:cNvPr id="4" name="Table 6">
            <a:extLst>
              <a:ext uri="{FF2B5EF4-FFF2-40B4-BE49-F238E27FC236}">
                <a16:creationId xmlns:a16="http://schemas.microsoft.com/office/drawing/2014/main" id="{9976D420-D02A-4EEB-8E2F-C971B403F7CC}"/>
              </a:ext>
            </a:extLst>
          </p:cNvPr>
          <p:cNvGraphicFramePr>
            <a:graphicFrameLocks noGrp="1"/>
          </p:cNvGraphicFramePr>
          <p:nvPr>
            <p:extLst>
              <p:ext uri="{D42A27DB-BD31-4B8C-83A1-F6EECF244321}">
                <p14:modId xmlns:p14="http://schemas.microsoft.com/office/powerpoint/2010/main" val="2274591910"/>
              </p:ext>
            </p:extLst>
          </p:nvPr>
        </p:nvGraphicFramePr>
        <p:xfrm>
          <a:off x="427037" y="1141527"/>
          <a:ext cx="11582400" cy="4844466"/>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gridCol w="8942041">
                  <a:extLst>
                    <a:ext uri="{9D8B030D-6E8A-4147-A177-3AD203B41FA5}">
                      <a16:colId xmlns:a16="http://schemas.microsoft.com/office/drawing/2014/main" val="2759990731"/>
                    </a:ext>
                  </a:extLst>
                </a:gridCol>
              </a:tblGrid>
              <a:tr h="544510">
                <a:tc>
                  <a:txBody>
                    <a:bodyPr/>
                    <a:lstStyle/>
                    <a:p>
                      <a:pPr algn="l"/>
                      <a:r>
                        <a:rPr lang="en-US" sz="2000" b="0" dirty="0">
                          <a:solidFill>
                            <a:schemeClr val="bg1"/>
                          </a:solidFill>
                          <a:latin typeface="+mj-lt"/>
                        </a:rPr>
                        <a:t>Concept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dirty="0">
                          <a:solidFill>
                            <a:schemeClr val="bg1"/>
                          </a:solidFill>
                          <a:latin typeface="+mj-lt"/>
                        </a:rPr>
                        <a:t>Description</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12481">
                <a:tc>
                  <a:txBody>
                    <a:bodyPr/>
                    <a:lstStyle/>
                    <a:p>
                      <a:pPr algn="l"/>
                      <a:r>
                        <a:rPr lang="en-US" sz="1800" dirty="0">
                          <a:solidFill>
                            <a:schemeClr val="tx1"/>
                          </a:solidFill>
                          <a:latin typeface="+mj-lt"/>
                        </a:rPr>
                        <a:t>Identity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An object that can be authenticated</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512481">
                <a:tc>
                  <a:txBody>
                    <a:bodyPr/>
                    <a:lstStyle/>
                    <a:p>
                      <a:pPr algn="l"/>
                      <a:r>
                        <a:rPr lang="en-US" sz="1800" dirty="0">
                          <a:solidFill>
                            <a:schemeClr val="tx1"/>
                          </a:solidFill>
                          <a:latin typeface="+mj-lt"/>
                        </a:rPr>
                        <a:t>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An identity that has data associated with it</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512481">
                <a:tc>
                  <a:txBody>
                    <a:bodyPr/>
                    <a:lstStyle/>
                    <a:p>
                      <a:pPr algn="l"/>
                      <a:r>
                        <a:rPr lang="en-US" sz="1800">
                          <a:solidFill>
                            <a:schemeClr val="tx1"/>
                          </a:solidFill>
                          <a:latin typeface="+mj-lt"/>
                        </a:rPr>
                        <a:t>Microsoft Entra ID account</a:t>
                      </a:r>
                      <a:endParaRPr lang="en-US" sz="1800" dirty="0">
                        <a:solidFill>
                          <a:schemeClr val="tx1"/>
                        </a:solidFill>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a:solidFill>
                            <a:schemeClr val="tx1"/>
                          </a:solidFill>
                          <a:latin typeface="Segoe UI"/>
                        </a:rPr>
                        <a:t>An identity created through Microsoft Entra ID or another Microsoft cloud service</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2030993">
                <a:tc>
                  <a:txBody>
                    <a:bodyPr/>
                    <a:lstStyle/>
                    <a:p>
                      <a:pPr algn="l"/>
                      <a:r>
                        <a:rPr lang="en-US" sz="1800">
                          <a:solidFill>
                            <a:schemeClr val="tx1"/>
                          </a:solidFill>
                          <a:latin typeface="+mj-lt"/>
                        </a:rPr>
                        <a:t>Tenant/directory</a:t>
                      </a:r>
                      <a:endParaRPr lang="en-US" sz="1800" dirty="0">
                        <a:solidFill>
                          <a:schemeClr val="tx1"/>
                        </a:solidFill>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rtl="0" fontAlgn="base"/>
                      <a:r>
                        <a:rPr lang="en-US" sz="1600" b="0" i="0" u="none" strike="noStrike" kern="1200">
                          <a:solidFill>
                            <a:schemeClr val="dk1"/>
                          </a:solidFill>
                          <a:effectLst/>
                          <a:latin typeface="+mn-lt"/>
                          <a:ea typeface="+mn-ea"/>
                          <a:cs typeface="+mn-cs"/>
                        </a:rPr>
                        <a:t>A dedicated and trusted instance. A tenant is automatically created when your organization signs up for a Microsoft cloud service subscription</a:t>
                      </a:r>
                      <a:r>
                        <a:rPr lang="en-US" sz="1600" b="0" i="0" kern="1200">
                          <a:solidFill>
                            <a:schemeClr val="dk1"/>
                          </a:solidFill>
                          <a:effectLst/>
                          <a:latin typeface="+mn-lt"/>
                          <a:ea typeface="+mn-ea"/>
                          <a:cs typeface="+mn-cs"/>
                        </a:rPr>
                        <a:t>​.</a:t>
                      </a:r>
                      <a:br>
                        <a:rPr lang="en-US" sz="1600" b="0" i="0" kern="1200">
                          <a:solidFill>
                            <a:schemeClr val="dk1"/>
                          </a:solidFill>
                          <a:effectLst/>
                          <a:latin typeface="+mn-lt"/>
                          <a:ea typeface="+mn-ea"/>
                          <a:cs typeface="+mn-cs"/>
                        </a:rPr>
                      </a:br>
                      <a:r>
                        <a:rPr lang="en-US" sz="1600" b="0" i="0" u="none" strike="noStrike" kern="1200">
                          <a:solidFill>
                            <a:schemeClr val="dk1"/>
                          </a:solidFill>
                          <a:effectLst/>
                          <a:latin typeface="+mn-lt"/>
                          <a:ea typeface="+mn-ea"/>
                          <a:cs typeface="+mn-cs"/>
                        </a:rPr>
                        <a:t> </a:t>
                      </a:r>
                      <a:r>
                        <a:rPr lang="en-US" sz="1600" b="0" i="0" kern="120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a:solidFill>
                            <a:schemeClr val="dk1"/>
                          </a:solidFill>
                          <a:effectLst/>
                          <a:latin typeface="+mn-lt"/>
                          <a:ea typeface="+mn-ea"/>
                          <a:cs typeface="+mn-cs"/>
                        </a:rPr>
                        <a:t>Additional instances can be created</a:t>
                      </a:r>
                      <a:r>
                        <a:rPr lang="en-US" sz="1600" b="0" i="0" kern="120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a:solidFill>
                            <a:schemeClr val="dk1"/>
                          </a:solidFill>
                          <a:effectLst/>
                          <a:latin typeface="+mn-lt"/>
                          <a:ea typeface="+mn-ea"/>
                          <a:cs typeface="+mn-cs"/>
                        </a:rPr>
                        <a:t>Microsoft Entra ID is the underlying product providing the identity service</a:t>
                      </a:r>
                      <a:r>
                        <a:rPr lang="en-US" sz="1600" b="0" i="0" kern="120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a:solidFill>
                            <a:schemeClr val="dk1"/>
                          </a:solidFill>
                          <a:effectLst/>
                          <a:latin typeface="+mn-lt"/>
                          <a:ea typeface="+mn-ea"/>
                          <a:cs typeface="+mn-cs"/>
                        </a:rPr>
                        <a:t>The term </a:t>
                      </a:r>
                      <a:r>
                        <a:rPr lang="en-US" sz="1600" b="0" i="1" u="none" strike="noStrike" kern="1200">
                          <a:solidFill>
                            <a:schemeClr val="dk1"/>
                          </a:solidFill>
                          <a:effectLst/>
                          <a:latin typeface="+mn-lt"/>
                          <a:ea typeface="+mn-ea"/>
                          <a:cs typeface="+mn-cs"/>
                        </a:rPr>
                        <a:t>Tenant</a:t>
                      </a:r>
                      <a:r>
                        <a:rPr lang="en-US" sz="1600" b="0" i="0" u="none" strike="noStrike" kern="1200">
                          <a:solidFill>
                            <a:schemeClr val="dk1"/>
                          </a:solidFill>
                          <a:effectLst/>
                          <a:latin typeface="+mn-lt"/>
                          <a:ea typeface="+mn-ea"/>
                          <a:cs typeface="+mn-cs"/>
                        </a:rPr>
                        <a:t> means a single instance representing a single organization</a:t>
                      </a:r>
                      <a:r>
                        <a:rPr lang="en-US" sz="1600" b="0" i="0" kern="120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600" b="0" i="0" u="none" strike="noStrike" kern="1200">
                          <a:solidFill>
                            <a:schemeClr val="dk1"/>
                          </a:solidFill>
                          <a:effectLst/>
                          <a:latin typeface="+mn-lt"/>
                          <a:ea typeface="+mn-ea"/>
                          <a:cs typeface="+mn-cs"/>
                        </a:rPr>
                        <a:t>The terms </a:t>
                      </a:r>
                      <a:r>
                        <a:rPr lang="en-US" sz="1600" b="0" i="1" u="none" strike="noStrike" kern="1200">
                          <a:solidFill>
                            <a:schemeClr val="dk1"/>
                          </a:solidFill>
                          <a:effectLst/>
                          <a:latin typeface="+mn-lt"/>
                          <a:ea typeface="+mn-ea"/>
                          <a:cs typeface="+mn-cs"/>
                        </a:rPr>
                        <a:t>Tenant </a:t>
                      </a:r>
                      <a:r>
                        <a:rPr lang="en-US" sz="1600" b="0" i="0" u="none" strike="noStrike" kern="1200">
                          <a:solidFill>
                            <a:schemeClr val="dk1"/>
                          </a:solidFill>
                          <a:effectLst/>
                          <a:latin typeface="+mn-lt"/>
                          <a:ea typeface="+mn-ea"/>
                          <a:cs typeface="+mn-cs"/>
                        </a:rPr>
                        <a:t>and </a:t>
                      </a:r>
                      <a:r>
                        <a:rPr lang="en-US" sz="1600" b="0" i="1" u="none" strike="noStrike" kern="1200">
                          <a:solidFill>
                            <a:schemeClr val="dk1"/>
                          </a:solidFill>
                          <a:effectLst/>
                          <a:latin typeface="+mn-lt"/>
                          <a:ea typeface="+mn-ea"/>
                          <a:cs typeface="+mn-cs"/>
                        </a:rPr>
                        <a:t>Directory</a:t>
                      </a:r>
                      <a:r>
                        <a:rPr lang="en-US" sz="1600" b="0" i="0" u="none" strike="noStrike" kern="1200">
                          <a:solidFill>
                            <a:schemeClr val="dk1"/>
                          </a:solidFill>
                          <a:effectLst/>
                          <a:latin typeface="+mn-lt"/>
                          <a:ea typeface="+mn-ea"/>
                          <a:cs typeface="+mn-cs"/>
                        </a:rPr>
                        <a:t> are often used interchangeably</a:t>
                      </a:r>
                      <a:r>
                        <a:rPr lang="en-US" sz="1600" b="0" i="0" kern="1200">
                          <a:solidFill>
                            <a:schemeClr val="dk1"/>
                          </a:solidFill>
                          <a:effectLst/>
                          <a:latin typeface="+mn-lt"/>
                          <a:ea typeface="+mn-ea"/>
                          <a:cs typeface="+mn-cs"/>
                        </a:rPr>
                        <a:t>​</a:t>
                      </a:r>
                      <a:endParaRPr lang="en-US" sz="1600" b="0" i="0" kern="1200" dirty="0">
                        <a:solidFill>
                          <a:schemeClr val="dk1"/>
                        </a:solidFill>
                        <a:effectLst/>
                        <a:latin typeface="+mn-lt"/>
                        <a:ea typeface="+mn-ea"/>
                        <a:cs typeface="+mn-cs"/>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512481">
                <a:tc>
                  <a:txBody>
                    <a:bodyPr/>
                    <a:lstStyle/>
                    <a:p>
                      <a:pPr lvl="0" algn="l">
                        <a:buNone/>
                      </a:pPr>
                      <a:r>
                        <a:rPr lang="en-US" sz="1800" dirty="0">
                          <a:solidFill>
                            <a:schemeClr val="tx1"/>
                          </a:solidFill>
                          <a:latin typeface="+mj-lt"/>
                        </a:rPr>
                        <a:t>Azure subscription</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800" b="0" i="0" u="none" strike="noStrike" noProof="0" dirty="0">
                          <a:solidFill>
                            <a:schemeClr val="tx1"/>
                          </a:solidFill>
                          <a:latin typeface="Segoe UI"/>
                        </a:rPr>
                        <a:t>Used to pay for Azure cloud services</a:t>
                      </a:r>
                      <a:endParaRPr lang="en-US" sz="18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7" y="449263"/>
            <a:ext cx="12009437" cy="693737"/>
          </a:xfrm>
        </p:spPr>
        <p:txBody>
          <a:bodyPr/>
          <a:lstStyle/>
          <a:p>
            <a:r>
              <a:rPr lang="en-US" dirty="0"/>
              <a:t>Compare Microsoft </a:t>
            </a:r>
            <a:r>
              <a:rPr lang="en-US" dirty="0" err="1"/>
              <a:t>Entra</a:t>
            </a:r>
            <a:r>
              <a:rPr lang="en-US" dirty="0"/>
              <a:t> ID to Active Directory Domain Services</a:t>
            </a:r>
          </a:p>
        </p:txBody>
      </p:sp>
      <p:pic>
        <p:nvPicPr>
          <p:cNvPr id="75" name="Picture 74" descr="Icon of a magnifying glass showing a chart">
            <a:extLst>
              <a:ext uri="{FF2B5EF4-FFF2-40B4-BE49-F238E27FC236}">
                <a16:creationId xmlns:a16="http://schemas.microsoft.com/office/drawing/2014/main" id="{AA696AF2-F4EB-4296-8EC0-D90A2ADC0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12" y="1190716"/>
            <a:ext cx="795528" cy="729945"/>
          </a:xfrm>
          <a:prstGeom prst="rect">
            <a:avLst/>
          </a:prstGeom>
        </p:spPr>
      </p:pic>
      <p:sp>
        <p:nvSpPr>
          <p:cNvPr id="5" name="Rectangle 4">
            <a:extLst>
              <a:ext uri="{FF2B5EF4-FFF2-40B4-BE49-F238E27FC236}">
                <a16:creationId xmlns:a16="http://schemas.microsoft.com/office/drawing/2014/main" id="{28EB9CEF-0D1F-4FEA-86E1-586BF3CDB551}"/>
              </a:ext>
            </a:extLst>
          </p:cNvPr>
          <p:cNvSpPr/>
          <p:nvPr/>
        </p:nvSpPr>
        <p:spPr>
          <a:xfrm>
            <a:off x="1447800" y="1188696"/>
            <a:ext cx="10561638" cy="730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Entra ID is primarily an identity solution</a:t>
            </a:r>
            <a:endParaRPr lang="en-IN" sz="2000" dirty="0">
              <a:solidFill>
                <a:schemeClr val="tx1"/>
              </a:solidFill>
            </a:endParaRPr>
          </a:p>
        </p:txBody>
      </p:sp>
      <p:cxnSp>
        <p:nvCxnSpPr>
          <p:cNvPr id="49" name="Straight Connector 48">
            <a:extLst>
              <a:ext uri="{FF2B5EF4-FFF2-40B4-BE49-F238E27FC236}">
                <a16:creationId xmlns:a16="http://schemas.microsoft.com/office/drawing/2014/main" id="{4A7D1502-B93A-4460-BE02-E0855D24D335}"/>
              </a:ext>
              <a:ext uri="{C183D7F6-B498-43B3-948B-1728B52AA6E4}">
                <adec:decorative xmlns:adec="http://schemas.microsoft.com/office/drawing/2017/decorative" val="1"/>
              </a:ext>
            </a:extLst>
          </p:cNvPr>
          <p:cNvCxnSpPr/>
          <p:nvPr/>
        </p:nvCxnSpPr>
        <p:spPr>
          <a:xfrm flipV="1">
            <a:off x="1447800" y="1994436"/>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5248068B-2571-43C8-AD31-E9359379BA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12" y="2046775"/>
            <a:ext cx="795528" cy="729945"/>
          </a:xfrm>
          <a:prstGeom prst="rect">
            <a:avLst/>
          </a:prstGeom>
        </p:spPr>
      </p:pic>
      <p:sp>
        <p:nvSpPr>
          <p:cNvPr id="6" name="Rectangle 5">
            <a:extLst>
              <a:ext uri="{FF2B5EF4-FFF2-40B4-BE49-F238E27FC236}">
                <a16:creationId xmlns:a16="http://schemas.microsoft.com/office/drawing/2014/main" id="{5D3F1818-1660-4914-805F-991B634A80F4}"/>
              </a:ext>
            </a:extLst>
          </p:cNvPr>
          <p:cNvSpPr/>
          <p:nvPr/>
        </p:nvSpPr>
        <p:spPr>
          <a:xfrm>
            <a:off x="1447800" y="2102099"/>
            <a:ext cx="10561638" cy="730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Queried using the REST API over HTTP and HTTPS </a:t>
            </a:r>
            <a:endParaRPr lang="en-IN" sz="2000" dirty="0">
              <a:solidFill>
                <a:schemeClr val="tx1"/>
              </a:solidFill>
            </a:endParaRPr>
          </a:p>
        </p:txBody>
      </p:sp>
      <p:cxnSp>
        <p:nvCxnSpPr>
          <p:cNvPr id="50" name="Straight Connector 49">
            <a:extLst>
              <a:ext uri="{FF2B5EF4-FFF2-40B4-BE49-F238E27FC236}">
                <a16:creationId xmlns:a16="http://schemas.microsoft.com/office/drawing/2014/main" id="{77BD206A-7FF0-4853-B24D-87EA250CCE9B}"/>
              </a:ext>
              <a:ext uri="{C183D7F6-B498-43B3-948B-1728B52AA6E4}">
                <adec:decorative xmlns:adec="http://schemas.microsoft.com/office/drawing/2017/decorative" val="1"/>
              </a:ext>
            </a:extLst>
          </p:cNvPr>
          <p:cNvCxnSpPr/>
          <p:nvPr/>
        </p:nvCxnSpPr>
        <p:spPr>
          <a:xfrm flipV="1">
            <a:off x="1447800" y="2939803"/>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webpage layout template">
            <a:extLst>
              <a:ext uri="{FF2B5EF4-FFF2-40B4-BE49-F238E27FC236}">
                <a16:creationId xmlns:a16="http://schemas.microsoft.com/office/drawing/2014/main" id="{E4CA67BB-7BF1-4800-8D54-89D033E5C2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12" y="3117862"/>
            <a:ext cx="795528" cy="729945"/>
          </a:xfrm>
          <a:prstGeom prst="rect">
            <a:avLst/>
          </a:prstGeom>
        </p:spPr>
      </p:pic>
      <p:sp>
        <p:nvSpPr>
          <p:cNvPr id="7" name="Rectangle 6">
            <a:extLst>
              <a:ext uri="{FF2B5EF4-FFF2-40B4-BE49-F238E27FC236}">
                <a16:creationId xmlns:a16="http://schemas.microsoft.com/office/drawing/2014/main" id="{B7223AA1-ABE3-49DE-BF24-409AC08E1482}"/>
              </a:ext>
            </a:extLst>
          </p:cNvPr>
          <p:cNvSpPr/>
          <p:nvPr/>
        </p:nvSpPr>
        <p:spPr>
          <a:xfrm>
            <a:off x="1447800" y="3034902"/>
            <a:ext cx="10561638" cy="8914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Uses HTTP and HTTPS protocols such as SAML, WS-Federation, and OpenID Connect for authentication (and OAuth for authorization)</a:t>
            </a:r>
            <a:endParaRPr lang="en-IN" sz="2000" dirty="0">
              <a:solidFill>
                <a:schemeClr val="tx1"/>
              </a:solidFill>
            </a:endParaRPr>
          </a:p>
        </p:txBody>
      </p:sp>
      <p:cxnSp>
        <p:nvCxnSpPr>
          <p:cNvPr id="51" name="Straight Connector 50">
            <a:extLst>
              <a:ext uri="{FF2B5EF4-FFF2-40B4-BE49-F238E27FC236}">
                <a16:creationId xmlns:a16="http://schemas.microsoft.com/office/drawing/2014/main" id="{A1D4387B-90F9-48EB-B24E-4F86F287BC8E}"/>
              </a:ext>
              <a:ext uri="{C183D7F6-B498-43B3-948B-1728B52AA6E4}">
                <adec:decorative xmlns:adec="http://schemas.microsoft.com/office/drawing/2017/decorative" val="1"/>
              </a:ext>
            </a:extLst>
          </p:cNvPr>
          <p:cNvCxnSpPr>
            <a:cxnSpLocks/>
          </p:cNvCxnSpPr>
          <p:nvPr/>
        </p:nvCxnSpPr>
        <p:spPr>
          <a:xfrm flipV="1">
            <a:off x="1447800" y="402146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four servers">
            <a:extLst>
              <a:ext uri="{FF2B5EF4-FFF2-40B4-BE49-F238E27FC236}">
                <a16:creationId xmlns:a16="http://schemas.microsoft.com/office/drawing/2014/main" id="{E5A905A8-2BE0-4F1E-83CD-04F941B844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912" y="4208070"/>
            <a:ext cx="795528" cy="729945"/>
          </a:xfrm>
          <a:prstGeom prst="rect">
            <a:avLst/>
          </a:prstGeom>
        </p:spPr>
      </p:pic>
      <p:sp>
        <p:nvSpPr>
          <p:cNvPr id="8" name="Rectangle 7">
            <a:extLst>
              <a:ext uri="{FF2B5EF4-FFF2-40B4-BE49-F238E27FC236}">
                <a16:creationId xmlns:a16="http://schemas.microsoft.com/office/drawing/2014/main" id="{D6BCE137-4459-49D5-AED7-108803C77C89}"/>
              </a:ext>
            </a:extLst>
          </p:cNvPr>
          <p:cNvSpPr/>
          <p:nvPr/>
        </p:nvSpPr>
        <p:spPr>
          <a:xfrm>
            <a:off x="1447800" y="4183146"/>
            <a:ext cx="10561638" cy="730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Includes federation services, and many third-party services (such as Facebook)</a:t>
            </a:r>
            <a:endParaRPr lang="en-IN" sz="2000" dirty="0">
              <a:solidFill>
                <a:schemeClr val="tx1"/>
              </a:solidFill>
            </a:endParaRPr>
          </a:p>
        </p:txBody>
      </p:sp>
      <p:cxnSp>
        <p:nvCxnSpPr>
          <p:cNvPr id="52" name="Straight Connector 51">
            <a:extLst>
              <a:ext uri="{FF2B5EF4-FFF2-40B4-BE49-F238E27FC236}">
                <a16:creationId xmlns:a16="http://schemas.microsoft.com/office/drawing/2014/main" id="{40CDC866-24EF-491D-A0F5-B0B0865BB61A}"/>
              </a:ext>
              <a:ext uri="{C183D7F6-B498-43B3-948B-1728B52AA6E4}">
                <adec:decorative xmlns:adec="http://schemas.microsoft.com/office/drawing/2017/decorative" val="1"/>
              </a:ext>
            </a:extLst>
          </p:cNvPr>
          <p:cNvCxnSpPr/>
          <p:nvPr/>
        </p:nvCxnSpPr>
        <p:spPr>
          <a:xfrm flipV="1">
            <a:off x="1447800" y="507487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person">
            <a:extLst>
              <a:ext uri="{FF2B5EF4-FFF2-40B4-BE49-F238E27FC236}">
                <a16:creationId xmlns:a16="http://schemas.microsoft.com/office/drawing/2014/main" id="{90012E53-F73D-487C-BC30-72F73C556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912" y="5213655"/>
            <a:ext cx="795528" cy="729945"/>
          </a:xfrm>
          <a:prstGeom prst="rect">
            <a:avLst/>
          </a:prstGeom>
        </p:spPr>
      </p:pic>
      <p:sp>
        <p:nvSpPr>
          <p:cNvPr id="9" name="Rectangle 8">
            <a:extLst>
              <a:ext uri="{FF2B5EF4-FFF2-40B4-BE49-F238E27FC236}">
                <a16:creationId xmlns:a16="http://schemas.microsoft.com/office/drawing/2014/main" id="{DDA664F7-C28A-4211-A524-9B3A95F5D254}"/>
              </a:ext>
            </a:extLst>
          </p:cNvPr>
          <p:cNvSpPr/>
          <p:nvPr/>
        </p:nvSpPr>
        <p:spPr>
          <a:xfrm>
            <a:off x="1434084" y="5044631"/>
            <a:ext cx="10561638" cy="11514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Microsoft Entra ID users and groups are created in a flat structure, and there are no Organizational Units (OUs) or Group Policy Objects (GPOs)</a:t>
            </a:r>
            <a:endParaRPr lang="en-IN" sz="2000" dirty="0">
              <a:solidFill>
                <a:schemeClr val="tx1"/>
              </a:solidFill>
            </a:endParaRPr>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Select Microsoft Entra Plans &amp; Pricing (examples)</a:t>
            </a:r>
          </a:p>
        </p:txBody>
      </p:sp>
      <p:graphicFrame>
        <p:nvGraphicFramePr>
          <p:cNvPr id="4" name="Table 3">
            <a:extLst>
              <a:ext uri="{FF2B5EF4-FFF2-40B4-BE49-F238E27FC236}">
                <a16:creationId xmlns:a16="http://schemas.microsoft.com/office/drawing/2014/main" id="{E2EBED97-3914-4800-A681-B5A056D0224B}"/>
              </a:ext>
            </a:extLst>
          </p:cNvPr>
          <p:cNvGraphicFramePr>
            <a:graphicFrameLocks noGrp="1"/>
          </p:cNvGraphicFramePr>
          <p:nvPr>
            <p:extLst>
              <p:ext uri="{D42A27DB-BD31-4B8C-83A1-F6EECF244321}">
                <p14:modId xmlns:p14="http://schemas.microsoft.com/office/powerpoint/2010/main" val="2999176218"/>
              </p:ext>
            </p:extLst>
          </p:nvPr>
        </p:nvGraphicFramePr>
        <p:xfrm>
          <a:off x="439737" y="1192214"/>
          <a:ext cx="11229253" cy="4350250"/>
        </p:xfrm>
        <a:graphic>
          <a:graphicData uri="http://schemas.openxmlformats.org/drawingml/2006/table">
            <a:tbl>
              <a:tblPr firstRow="1" firstCol="1" bandRow="1">
                <a:tableStyleId>{5C22544A-7EE6-4342-B048-85BDC9FD1C3A}</a:tableStyleId>
              </a:tblPr>
              <a:tblGrid>
                <a:gridCol w="5212918">
                  <a:extLst>
                    <a:ext uri="{9D8B030D-6E8A-4147-A177-3AD203B41FA5}">
                      <a16:colId xmlns:a16="http://schemas.microsoft.com/office/drawing/2014/main" val="3909572094"/>
                    </a:ext>
                  </a:extLst>
                </a:gridCol>
                <a:gridCol w="1392381">
                  <a:extLst>
                    <a:ext uri="{9D8B030D-6E8A-4147-A177-3AD203B41FA5}">
                      <a16:colId xmlns:a16="http://schemas.microsoft.com/office/drawing/2014/main" val="426167829"/>
                    </a:ext>
                  </a:extLst>
                </a:gridCol>
                <a:gridCol w="1579419">
                  <a:extLst>
                    <a:ext uri="{9D8B030D-6E8A-4147-A177-3AD203B41FA5}">
                      <a16:colId xmlns:a16="http://schemas.microsoft.com/office/drawing/2014/main" val="716184289"/>
                    </a:ext>
                  </a:extLst>
                </a:gridCol>
                <a:gridCol w="1413163">
                  <a:extLst>
                    <a:ext uri="{9D8B030D-6E8A-4147-A177-3AD203B41FA5}">
                      <a16:colId xmlns:a16="http://schemas.microsoft.com/office/drawing/2014/main" val="939645357"/>
                    </a:ext>
                  </a:extLst>
                </a:gridCol>
                <a:gridCol w="1631372">
                  <a:extLst>
                    <a:ext uri="{9D8B030D-6E8A-4147-A177-3AD203B41FA5}">
                      <a16:colId xmlns:a16="http://schemas.microsoft.com/office/drawing/2014/main" val="2424817378"/>
                    </a:ext>
                  </a:extLst>
                </a:gridCol>
              </a:tblGrid>
              <a:tr h="366491">
                <a:tc>
                  <a:txBody>
                    <a:bodyPr/>
                    <a:lstStyle/>
                    <a:p>
                      <a:pPr marL="0" marR="156845" algn="l"/>
                      <a:r>
                        <a:rPr lang="en-US" sz="1600" b="0" kern="1200" dirty="0">
                          <a:solidFill>
                            <a:schemeClr val="bg1"/>
                          </a:solidFill>
                          <a:effectLst/>
                          <a:latin typeface="+mj-lt"/>
                          <a:ea typeface="+mn-ea"/>
                          <a:cs typeface="Segoe UI Semilight" panose="020B0402040204020203" pitchFamily="34" charset="0"/>
                        </a:rPr>
                        <a:t>Feature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Free</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dirty="0">
                          <a:solidFill>
                            <a:schemeClr val="bg1"/>
                          </a:solidFill>
                          <a:effectLst/>
                          <a:latin typeface="+mj-lt"/>
                          <a:cs typeface="Segoe UI Semilight" panose="020B0402040204020203" pitchFamily="34" charset="0"/>
                        </a:rPr>
                        <a:t>P1</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kern="1200" dirty="0">
                          <a:solidFill>
                            <a:schemeClr val="bg1"/>
                          </a:solidFill>
                          <a:effectLst/>
                          <a:latin typeface="+mj-lt"/>
                          <a:ea typeface="+mn-ea"/>
                          <a:cs typeface="Segoe UI Semilight" panose="020B0402040204020203" pitchFamily="34" charset="0"/>
                        </a:rPr>
                        <a:t>P2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ctr"/>
                      <a:r>
                        <a:rPr lang="en-US" sz="1800" b="0" kern="1200" dirty="0">
                          <a:solidFill>
                            <a:schemeClr val="bg1"/>
                          </a:solidFill>
                          <a:effectLst/>
                          <a:latin typeface="+mj-lt"/>
                          <a:ea typeface="+mn-ea"/>
                          <a:cs typeface="Segoe UI Semilight" panose="020B0402040204020203" pitchFamily="34" charset="0"/>
                        </a:rPr>
                        <a:t>Governance</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Single Sign-On (unlimited)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0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20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24035"/>
                  </a:ext>
                </a:extLst>
              </a:tr>
              <a:tr h="395442">
                <a:tc>
                  <a:txBody>
                    <a:bodyPr/>
                    <a:lstStyle/>
                    <a:p>
                      <a:pPr algn="l"/>
                      <a:r>
                        <a:rPr lang="en-US" sz="1600" b="0" kern="1200" dirty="0">
                          <a:solidFill>
                            <a:schemeClr val="tx1"/>
                          </a:solidFill>
                          <a:effectLst/>
                          <a:latin typeface="+mj-lt"/>
                          <a:ea typeface="+mn-ea"/>
                          <a:cs typeface="Segoe UI Semilight" panose="020B0402040204020203" pitchFamily="34" charset="0"/>
                        </a:rPr>
                        <a:t>Cloud and Federated authentication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787900"/>
                  </a:ext>
                </a:extLst>
              </a:tr>
              <a:tr h="395442">
                <a:tc>
                  <a:txBody>
                    <a:bodyPr/>
                    <a:lstStyle/>
                    <a:p>
                      <a:pPr algn="l"/>
                      <a:r>
                        <a:rPr lang="en-US" sz="1600" b="0" kern="1200" dirty="0">
                          <a:solidFill>
                            <a:schemeClr val="tx1"/>
                          </a:solidFill>
                          <a:effectLst/>
                          <a:latin typeface="+mj-lt"/>
                          <a:ea typeface="+mn-ea"/>
                          <a:cs typeface="Segoe UI Semilight" panose="020B0402040204020203" pitchFamily="34" charset="0"/>
                        </a:rPr>
                        <a:t>Advanced group management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445213"/>
                  </a:ext>
                </a:extLst>
              </a:tr>
              <a:tr h="521231">
                <a:tc>
                  <a:txBody>
                    <a:bodyPr/>
                    <a:lstStyle/>
                    <a:p>
                      <a:pPr algn="l"/>
                      <a:r>
                        <a:rPr lang="en-US" sz="1600" b="0" kern="1200" dirty="0">
                          <a:solidFill>
                            <a:schemeClr val="tx1"/>
                          </a:solidFill>
                          <a:effectLst/>
                          <a:latin typeface="+mj-lt"/>
                          <a:ea typeface="+mn-ea"/>
                          <a:cs typeface="Segoe UI Semilight" panose="020B0402040204020203" pitchFamily="34" charset="0"/>
                        </a:rPr>
                        <a:t>Self-service account management portal </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7461"/>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Multifactor authentication (MFA)</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705207"/>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Conditional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744496"/>
                  </a:ext>
                </a:extLst>
              </a:tr>
              <a:tr h="395442">
                <a:tc>
                  <a:txBody>
                    <a:bodyPr/>
                    <a:lstStyle/>
                    <a:p>
                      <a:pPr algn="l"/>
                      <a:r>
                        <a:rPr lang="en-US" sz="1600" b="0" kern="1200" dirty="0">
                          <a:solidFill>
                            <a:schemeClr val="tx1"/>
                          </a:solidFill>
                          <a:effectLst/>
                          <a:latin typeface="+mj-lt"/>
                          <a:ea typeface="+mn-ea"/>
                          <a:cs typeface="Segoe UI Semilight" panose="020B0402040204020203" pitchFamily="34" charset="0"/>
                        </a:rPr>
                        <a:t>Risk-based Conditional Access (sign-in risk, user risk)</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222110"/>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Automated user and group provisioning to apps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u="none" strike="noStrike" dirty="0">
                          <a:solidFill>
                            <a:schemeClr val="tx1"/>
                          </a:solidFill>
                          <a:effectLst/>
                          <a:latin typeface="Symbol" panose="05050102010706020507" pitchFamily="18" charset="2"/>
                          <a:cs typeface="Segoe UI Semilight" panose="020B0402040204020203" pitchFamily="34" charset="0"/>
                          <a:sym typeface="Wingdings 2" panose="05020102010507070707" pitchFamily="18" charset="2"/>
                        </a:rPr>
                        <a:t></a:t>
                      </a:r>
                      <a:endParaRPr lang="en-US" sz="1800" b="1" u="none" strike="noStrike" dirty="0">
                        <a:solidFill>
                          <a:schemeClr val="tx1"/>
                        </a:solidFill>
                        <a:effectLst/>
                        <a:latin typeface="Symbol" panose="05050102010706020507" pitchFamily="18" charset="2"/>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25031"/>
                  </a:ext>
                </a:extLst>
              </a:tr>
              <a:tr h="386786">
                <a:tc>
                  <a:txBody>
                    <a:bodyPr/>
                    <a:lstStyle/>
                    <a:p>
                      <a:pPr algn="l"/>
                      <a:r>
                        <a:rPr lang="en-US" sz="1600" b="0" kern="1200" dirty="0">
                          <a:solidFill>
                            <a:schemeClr val="tx1"/>
                          </a:solidFill>
                          <a:effectLst/>
                          <a:latin typeface="+mj-lt"/>
                          <a:ea typeface="+mn-ea"/>
                          <a:cs typeface="Segoe UI Semilight" panose="020B0402040204020203" pitchFamily="34" charset="0"/>
                        </a:rPr>
                        <a:t>Privileged identity management (PIM)</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563"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sym typeface="Wingdings 2" panose="05020102010507070707" pitchFamily="18" charset="2"/>
                        </a:rPr>
                        <a:t></a:t>
                      </a:r>
                      <a:endParaRPr kumimoji="0" lang="en-US" sz="2000" b="1" i="0" u="none" strike="noStrike" kern="1200" cap="none" spc="0" normalizeH="0" baseline="0" noProof="0" dirty="0">
                        <a:ln>
                          <a:noFill/>
                        </a:ln>
                        <a:solidFill>
                          <a:srgbClr val="000000"/>
                        </a:solidFill>
                        <a:effectLst/>
                        <a:uLnTx/>
                        <a:uFillTx/>
                        <a:latin typeface="Symbol" panose="05050102010706020507" pitchFamily="18" charset="2"/>
                        <a:ea typeface="+mn-ea"/>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85556"/>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2866</Words>
  <Application>Microsoft Office PowerPoint</Application>
  <PresentationFormat>Custom</PresentationFormat>
  <Paragraphs>347</Paragraphs>
  <Slides>26</Slides>
  <Notes>22</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Segoe UI</vt:lpstr>
      <vt:lpstr>Segoe UI Semibold</vt:lpstr>
      <vt:lpstr>segoe-ui_light</vt:lpstr>
      <vt:lpstr>Symbol</vt:lpstr>
      <vt:lpstr>Wingdings</vt:lpstr>
      <vt:lpstr>Microsoft Power Platform Template</vt:lpstr>
      <vt:lpstr>AZ-104T00A Administer Identity</vt:lpstr>
      <vt:lpstr>Learning Objectives</vt:lpstr>
      <vt:lpstr>Administer Identity whiteboard</vt:lpstr>
      <vt:lpstr>Configure Microsoft Entra ID</vt:lpstr>
      <vt:lpstr>Learning Objectives – Microsoft Entra ID</vt:lpstr>
      <vt:lpstr>Describe Microsoft Entra ID Benefits and Features</vt:lpstr>
      <vt:lpstr>Describe Microsoft Entra ID Concepts</vt:lpstr>
      <vt:lpstr>Compare Microsoft Entra ID to Active Directory Domain Services</vt:lpstr>
      <vt:lpstr>Select Microsoft Entra Plans &amp; Pricing (examples)</vt:lpstr>
      <vt:lpstr>Configure Device Identities (optional)</vt:lpstr>
      <vt:lpstr>Implement Self-Service Password Reset</vt:lpstr>
      <vt:lpstr>Learning Recap – Configure Microsoft Entra ID</vt:lpstr>
      <vt:lpstr>Configure User and Group Accounts</vt:lpstr>
      <vt:lpstr>Learning Objectives - User and Group Accounts</vt:lpstr>
      <vt:lpstr>Create User Accounts</vt:lpstr>
      <vt:lpstr>Manage User Accounts</vt:lpstr>
      <vt:lpstr>Perform bulk account updates (optional)</vt:lpstr>
      <vt:lpstr>Create Group Accounts</vt:lpstr>
      <vt:lpstr>Assign Licenses to Users and Groups</vt:lpstr>
      <vt:lpstr>Create Administrative Units (optional)</vt:lpstr>
      <vt:lpstr>Demonstration – Users and Groups</vt:lpstr>
      <vt:lpstr>Learning Recap – Configure User and Group Accounts</vt:lpstr>
      <vt:lpstr>Lab 01 - Manage Microsoft Entra ID Identities</vt:lpstr>
      <vt:lpstr>Lab 01 – Manage Microsoft Entra ID Identities</vt:lpstr>
      <vt:lpstr>Lab 01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2023-11-13T15:34:20Z</dcterms:created>
  <dcterms:modified xsi:type="dcterms:W3CDTF">2023-11-13T15:34:28Z</dcterms:modified>
</cp:coreProperties>
</file>