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163"/>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A3B72A9-6159-C744-A882-2C981BE26A6C}" type="datetimeFigureOut">
              <a:rPr lang="he-IL" smtClean="0"/>
              <a:t>כ"ה.סיון.תשפ"א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FCECEBB-2657-8249-BEE3-23A0EC8AF78F}" type="slidenum">
              <a:rPr lang="he-IL" smtClean="0"/>
              <a:t>‹#›</a:t>
            </a:fld>
            <a:endParaRPr lang="he-IL"/>
          </a:p>
        </p:txBody>
      </p:sp>
    </p:spTree>
    <p:extLst>
      <p:ext uri="{BB962C8B-B14F-4D97-AF65-F5344CB8AC3E}">
        <p14:creationId xmlns:p14="http://schemas.microsoft.com/office/powerpoint/2010/main" val="39120134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CECEBB-2657-8249-BEE3-23A0EC8AF78F}" type="slidenum">
              <a:rPr lang="he-IL" smtClean="0"/>
              <a:t>9</a:t>
            </a:fld>
            <a:endParaRPr lang="he-IL"/>
          </a:p>
        </p:txBody>
      </p:sp>
    </p:spTree>
    <p:extLst>
      <p:ext uri="{BB962C8B-B14F-4D97-AF65-F5344CB8AC3E}">
        <p14:creationId xmlns:p14="http://schemas.microsoft.com/office/powerpoint/2010/main" val="117476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CECEBB-2657-8249-BEE3-23A0EC8AF78F}" type="slidenum">
              <a:rPr lang="he-IL" smtClean="0"/>
              <a:t>10</a:t>
            </a:fld>
            <a:endParaRPr lang="he-IL"/>
          </a:p>
        </p:txBody>
      </p:sp>
    </p:spTree>
    <p:extLst>
      <p:ext uri="{BB962C8B-B14F-4D97-AF65-F5344CB8AC3E}">
        <p14:creationId xmlns:p14="http://schemas.microsoft.com/office/powerpoint/2010/main" val="136294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E20F0A-70A9-974A-918B-07166C7C351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D638145-1CA1-694C-9897-1F40C571C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4FCF23A-A168-F943-90C1-7ECB5116C9DF}"/>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579D5C25-E2F2-7647-87B7-2250BC8A1C4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0EC8EA-7534-FC49-AD91-A18B545891BE}"/>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238670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571D38-CC3E-3640-BEA5-C597AE17726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E51562B-279C-1542-AAFD-757A8256288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BBB3C3-39E3-FE4F-9C70-89CAEF6ED7C4}"/>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8376EE64-5B76-E249-B587-F3FE5FE3E6D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D6972B-BDA2-254B-9723-DC421B2FAEB1}"/>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421190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22A2976-5146-5F4C-87A1-B8F5CDCB8A72}"/>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7AD6D28-6A67-8949-B145-89FD5197608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B2923DF-4B44-ED4D-822E-FBDCB50AD6CE}"/>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9ED59CE4-3D51-D945-B1F8-285FF05BE1D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A77D0CA-04CD-904F-A3F1-B34EFC17297B}"/>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267772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915BAA-A2EF-3F46-8C2A-519E9E60182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B22ECE3-CB66-274F-9DC7-CA33284464D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C93C1DD-68F6-E84A-AB83-A1AF0FE55E3F}"/>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76E3857A-DB89-5E43-A724-4D0A9C6804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8286580-CF69-5746-A6F8-11706390034E}"/>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14875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878A1A-B74E-3441-8681-82C52AC71C9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406A27C-FCA7-104A-9DAF-923A7E755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E0A34C3-F1B7-7944-8E7E-83225766CAAB}"/>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1B619266-87AE-F642-ABF8-717DF57D398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96B10D1-8A9C-C643-93F5-2FF64A36788E}"/>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250331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ED972-38FF-C74D-B9EA-7BF03E78650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490E1F4-5968-174C-AE3B-B38B5FD77A4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D5801DE-A88E-A84B-B5D6-6CD7F4CED20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76CC7DA-CDC6-9A4C-976F-84C3342A0199}"/>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6" name="מציין מיקום של כותרת תחתונה 5">
            <a:extLst>
              <a:ext uri="{FF2B5EF4-FFF2-40B4-BE49-F238E27FC236}">
                <a16:creationId xmlns:a16="http://schemas.microsoft.com/office/drawing/2014/main" id="{975A9435-AE76-8045-A4F2-0239365081A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1300634-C0A9-514E-9664-975F0B086270}"/>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282871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051A38-1C2B-EC41-91A6-87F08D4F16A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899802F-911E-624C-B319-72E347B30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C064E6E-B9B3-9A42-B222-8B4A9FF6102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8EFF92E-78EE-284E-ADB8-50CBA2A38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03CE220-980D-3745-A1E4-D20BC45CAFC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A8A7224E-60CD-4744-9ADF-A96681B338F9}"/>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8" name="מציין מיקום של כותרת תחתונה 7">
            <a:extLst>
              <a:ext uri="{FF2B5EF4-FFF2-40B4-BE49-F238E27FC236}">
                <a16:creationId xmlns:a16="http://schemas.microsoft.com/office/drawing/2014/main" id="{117146A9-876C-7440-B53C-62ED387C484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30CF693-AFE5-8148-AF22-298162C93FBA}"/>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36701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8FC764-458F-5B44-81F9-016D177053B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3D3CE9C-1ED1-C547-8E52-BCAE84D6EFD0}"/>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4" name="מציין מיקום של כותרת תחתונה 3">
            <a:extLst>
              <a:ext uri="{FF2B5EF4-FFF2-40B4-BE49-F238E27FC236}">
                <a16:creationId xmlns:a16="http://schemas.microsoft.com/office/drawing/2014/main" id="{38D6FBCD-844C-444D-8D8F-F79A69CD1418}"/>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B387ED76-8832-0949-846F-FBBE5C517F6C}"/>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403454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7797458-8EF1-E04F-AC09-678109E3E202}"/>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3" name="מציין מיקום של כותרת תחתונה 2">
            <a:extLst>
              <a:ext uri="{FF2B5EF4-FFF2-40B4-BE49-F238E27FC236}">
                <a16:creationId xmlns:a16="http://schemas.microsoft.com/office/drawing/2014/main" id="{6D738692-63C0-A847-B3DA-5DD2EDF325D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FEE5882-F547-FC42-AFEA-C85BE5755B7B}"/>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141750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9DB6A2-290A-CC48-8A57-D295E623A16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7456607-3DDA-3D44-8D23-F1623112B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46EC7E2-BE23-9B47-AD2E-6A304DD8F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B250C05-89AB-7F46-86FE-C15A88DA4D3C}"/>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6" name="מציין מיקום של כותרת תחתונה 5">
            <a:extLst>
              <a:ext uri="{FF2B5EF4-FFF2-40B4-BE49-F238E27FC236}">
                <a16:creationId xmlns:a16="http://schemas.microsoft.com/office/drawing/2014/main" id="{CCC8A898-3DD0-5341-B902-C879BC89A82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CD90442-8C6C-9B4F-B8E8-2FCD78B44AE6}"/>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95893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2DFBB-60CD-5B46-B0A7-C9169C81750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04268BF-CD61-1448-AF99-9C5D87D9D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F531A89-9537-AD47-8E6C-F3FD68BE9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0BB8EF0-D0DE-8B43-8FCA-B9E577DFB48E}"/>
              </a:ext>
            </a:extLst>
          </p:cNvPr>
          <p:cNvSpPr>
            <a:spLocks noGrp="1"/>
          </p:cNvSpPr>
          <p:nvPr>
            <p:ph type="dt" sz="half" idx="10"/>
          </p:nvPr>
        </p:nvSpPr>
        <p:spPr/>
        <p:txBody>
          <a:bodyPr/>
          <a:lstStyle/>
          <a:p>
            <a:fld id="{D773516C-2797-574E-B5FF-FED28FDF7FD8}" type="datetimeFigureOut">
              <a:rPr lang="he-IL" smtClean="0"/>
              <a:t>כ"ה.סיון.תשפ"א</a:t>
            </a:fld>
            <a:endParaRPr lang="he-IL"/>
          </a:p>
        </p:txBody>
      </p:sp>
      <p:sp>
        <p:nvSpPr>
          <p:cNvPr id="6" name="מציין מיקום של כותרת תחתונה 5">
            <a:extLst>
              <a:ext uri="{FF2B5EF4-FFF2-40B4-BE49-F238E27FC236}">
                <a16:creationId xmlns:a16="http://schemas.microsoft.com/office/drawing/2014/main" id="{A2B068BE-E29A-864C-88AF-C540D2ADD44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3131CD3-C219-7E4A-9E68-FC7328E07C29}"/>
              </a:ext>
            </a:extLst>
          </p:cNvPr>
          <p:cNvSpPr>
            <a:spLocks noGrp="1"/>
          </p:cNvSpPr>
          <p:nvPr>
            <p:ph type="sldNum" sz="quarter" idx="12"/>
          </p:nvPr>
        </p:nvSpPr>
        <p:spPr/>
        <p:txBody>
          <a:bodyPr/>
          <a:lstStyle/>
          <a:p>
            <a:fld id="{59AE2FB2-E4FA-0542-9E0F-C6789831874E}" type="slidenum">
              <a:rPr lang="he-IL" smtClean="0"/>
              <a:t>‹#›</a:t>
            </a:fld>
            <a:endParaRPr lang="he-IL"/>
          </a:p>
        </p:txBody>
      </p:sp>
    </p:spTree>
    <p:extLst>
      <p:ext uri="{BB962C8B-B14F-4D97-AF65-F5344CB8AC3E}">
        <p14:creationId xmlns:p14="http://schemas.microsoft.com/office/powerpoint/2010/main" val="169035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FC062D7-3105-9C49-B7EA-7E90D056447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6F035ED-D288-9F43-8512-7548CADC6F7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E58972D-AF07-2E4F-B18D-0BC6E4F1491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773516C-2797-574E-B5FF-FED28FDF7FD8}" type="datetimeFigureOut">
              <a:rPr lang="he-IL" smtClean="0"/>
              <a:t>כ"ה.סיון.תשפ"א</a:t>
            </a:fld>
            <a:endParaRPr lang="he-IL"/>
          </a:p>
        </p:txBody>
      </p:sp>
      <p:sp>
        <p:nvSpPr>
          <p:cNvPr id="5" name="מציין מיקום של כותרת תחתונה 4">
            <a:extLst>
              <a:ext uri="{FF2B5EF4-FFF2-40B4-BE49-F238E27FC236}">
                <a16:creationId xmlns:a16="http://schemas.microsoft.com/office/drawing/2014/main" id="{903F2561-F563-BC4B-BAE4-7779E3688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9DAD319-1206-AB45-90CA-0DCACAFCE99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9AE2FB2-E4FA-0542-9E0F-C6789831874E}" type="slidenum">
              <a:rPr lang="he-IL" smtClean="0"/>
              <a:t>‹#›</a:t>
            </a:fld>
            <a:endParaRPr lang="he-IL"/>
          </a:p>
        </p:txBody>
      </p:sp>
    </p:spTree>
    <p:extLst>
      <p:ext uri="{BB962C8B-B14F-4D97-AF65-F5344CB8AC3E}">
        <p14:creationId xmlns:p14="http://schemas.microsoft.com/office/powerpoint/2010/main" val="361006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0EF7A9A-CFC0-1843-8743-4CE92C7963FC}"/>
              </a:ext>
            </a:extLst>
          </p:cNvPr>
          <p:cNvSpPr txBox="1"/>
          <p:nvPr/>
        </p:nvSpPr>
        <p:spPr>
          <a:xfrm>
            <a:off x="579521" y="582067"/>
            <a:ext cx="11032958" cy="5016758"/>
          </a:xfrm>
          <a:prstGeom prst="rect">
            <a:avLst/>
          </a:prstGeom>
          <a:noFill/>
        </p:spPr>
        <p:txBody>
          <a:bodyPr wrap="square" rtlCol="1">
            <a:spAutoFit/>
          </a:bodyPr>
          <a:lstStyle/>
          <a:p>
            <a:pPr algn="ctr"/>
            <a:r>
              <a:rPr lang="he-IL" sz="3600" dirty="0">
                <a:latin typeface="David" panose="020E0502060401010101" pitchFamily="34" charset="-79"/>
                <a:cs typeface="David" panose="020E0502060401010101" pitchFamily="34" charset="-79"/>
              </a:rPr>
              <a:t>רפרט – תואר שני בממשל ומדיניות ציבורית</a:t>
            </a:r>
          </a:p>
          <a:p>
            <a:pPr algn="ctr"/>
            <a:endParaRPr lang="he-IL" sz="3600" dirty="0">
              <a:latin typeface="David" panose="020E0502060401010101" pitchFamily="34" charset="-79"/>
              <a:cs typeface="David" panose="020E0502060401010101" pitchFamily="34" charset="-79"/>
            </a:endParaRPr>
          </a:p>
          <a:p>
            <a:pPr algn="ctr"/>
            <a:r>
              <a:rPr lang="he-IL" sz="4000" dirty="0">
                <a:latin typeface="David" panose="020E0502060401010101" pitchFamily="34" charset="-79"/>
                <a:cs typeface="David" panose="020E0502060401010101" pitchFamily="34" charset="-79"/>
              </a:rPr>
              <a:t>כלכלה ציבורית ופוליטית 12202</a:t>
            </a:r>
          </a:p>
          <a:p>
            <a:pPr algn="ctr"/>
            <a:endParaRPr lang="he-IL" sz="3600" dirty="0">
              <a:latin typeface="David" panose="020E0502060401010101" pitchFamily="34" charset="-79"/>
              <a:cs typeface="David" panose="020E0502060401010101" pitchFamily="34" charset="-79"/>
            </a:endParaRPr>
          </a:p>
          <a:p>
            <a:pPr algn="ctr"/>
            <a:r>
              <a:rPr lang="he-IL" sz="3600" dirty="0">
                <a:latin typeface="David" panose="020E0502060401010101" pitchFamily="34" charset="-79"/>
                <a:cs typeface="David" panose="020E0502060401010101" pitchFamily="34" charset="-79"/>
              </a:rPr>
              <a:t>נושא: מונופול – חברת אקו״ם</a:t>
            </a:r>
          </a:p>
          <a:p>
            <a:pPr algn="ctr"/>
            <a:endParaRPr lang="he-IL" sz="3600" dirty="0">
              <a:latin typeface="David" panose="020E0502060401010101" pitchFamily="34" charset="-79"/>
              <a:cs typeface="David" panose="020E0502060401010101" pitchFamily="34" charset="-79"/>
            </a:endParaRPr>
          </a:p>
          <a:p>
            <a:pPr algn="ctr"/>
            <a:r>
              <a:rPr lang="he-IL" sz="3200" dirty="0">
                <a:latin typeface="David" panose="020E0502060401010101" pitchFamily="34" charset="-79"/>
                <a:cs typeface="David" panose="020E0502060401010101" pitchFamily="34" charset="-79"/>
              </a:rPr>
              <a:t>מגיש: ישראל סרנגה</a:t>
            </a:r>
          </a:p>
          <a:p>
            <a:pPr algn="ctr"/>
            <a:r>
              <a:rPr lang="he-IL" sz="3200" dirty="0">
                <a:latin typeface="David" panose="020E0502060401010101" pitchFamily="34" charset="-79"/>
                <a:cs typeface="David" panose="020E0502060401010101" pitchFamily="34" charset="-79"/>
              </a:rPr>
              <a:t>מרצה: ד״ר יפעת פז</a:t>
            </a:r>
          </a:p>
          <a:p>
            <a:pPr algn="ctr"/>
            <a:endParaRPr lang="he-IL" sz="3600" dirty="0">
              <a:latin typeface="David" panose="020E0502060401010101" pitchFamily="34" charset="-79"/>
              <a:cs typeface="David" panose="020E0502060401010101" pitchFamily="34" charset="-79"/>
            </a:endParaRPr>
          </a:p>
        </p:txBody>
      </p:sp>
      <p:pic>
        <p:nvPicPr>
          <p:cNvPr id="3" name="תמונה 2" descr="תמונה שמכילה טקסט, שלט, חוץ&#10;&#10;התיאור נוצר באופן אוטומטי">
            <a:extLst>
              <a:ext uri="{FF2B5EF4-FFF2-40B4-BE49-F238E27FC236}">
                <a16:creationId xmlns:a16="http://schemas.microsoft.com/office/drawing/2014/main" id="{61FC51D7-E5DD-274C-BC5A-2802CFA2DF57}"/>
              </a:ext>
            </a:extLst>
          </p:cNvPr>
          <p:cNvPicPr>
            <a:picLocks noChangeAspect="1"/>
          </p:cNvPicPr>
          <p:nvPr/>
        </p:nvPicPr>
        <p:blipFill>
          <a:blip r:embed="rId2"/>
          <a:stretch>
            <a:fillRect/>
          </a:stretch>
        </p:blipFill>
        <p:spPr>
          <a:xfrm>
            <a:off x="1272256" y="3865417"/>
            <a:ext cx="2147645" cy="2061322"/>
          </a:xfrm>
          <a:prstGeom prst="rect">
            <a:avLst/>
          </a:prstGeom>
        </p:spPr>
      </p:pic>
    </p:spTree>
    <p:extLst>
      <p:ext uri="{BB962C8B-B14F-4D97-AF65-F5344CB8AC3E}">
        <p14:creationId xmlns:p14="http://schemas.microsoft.com/office/powerpoint/2010/main" val="316259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מחבר ישר 32">
            <a:extLst>
              <a:ext uri="{FF2B5EF4-FFF2-40B4-BE49-F238E27FC236}">
                <a16:creationId xmlns:a16="http://schemas.microsoft.com/office/drawing/2014/main" id="{3EAEDA7E-9EB3-D849-AE9C-9A97682C70D0}"/>
              </a:ext>
            </a:extLst>
          </p:cNvPr>
          <p:cNvCxnSpPr/>
          <p:nvPr/>
        </p:nvCxnSpPr>
        <p:spPr>
          <a:xfrm>
            <a:off x="914610" y="2192509"/>
            <a:ext cx="0" cy="3938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מחבר ישר 33">
            <a:extLst>
              <a:ext uri="{FF2B5EF4-FFF2-40B4-BE49-F238E27FC236}">
                <a16:creationId xmlns:a16="http://schemas.microsoft.com/office/drawing/2014/main" id="{8840A89D-E91D-784A-802A-CBEFF01B7B4A}"/>
              </a:ext>
            </a:extLst>
          </p:cNvPr>
          <p:cNvCxnSpPr/>
          <p:nvPr/>
        </p:nvCxnSpPr>
        <p:spPr>
          <a:xfrm>
            <a:off x="914610" y="6130525"/>
            <a:ext cx="446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a:extLst>
              <a:ext uri="{FF2B5EF4-FFF2-40B4-BE49-F238E27FC236}">
                <a16:creationId xmlns:a16="http://schemas.microsoft.com/office/drawing/2014/main" id="{57722598-A563-8A44-9065-7B06E8D48364}"/>
              </a:ext>
            </a:extLst>
          </p:cNvPr>
          <p:cNvCxnSpPr/>
          <p:nvPr/>
        </p:nvCxnSpPr>
        <p:spPr>
          <a:xfrm>
            <a:off x="914610" y="2497309"/>
            <a:ext cx="3986784" cy="3633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תיבת טקסט 35">
            <a:extLst>
              <a:ext uri="{FF2B5EF4-FFF2-40B4-BE49-F238E27FC236}">
                <a16:creationId xmlns:a16="http://schemas.microsoft.com/office/drawing/2014/main" id="{48C3A04E-5345-C74F-9A1D-6CDBC09B2279}"/>
              </a:ext>
            </a:extLst>
          </p:cNvPr>
          <p:cNvSpPr txBox="1"/>
          <p:nvPr/>
        </p:nvSpPr>
        <p:spPr>
          <a:xfrm>
            <a:off x="158705" y="2312643"/>
            <a:ext cx="755904" cy="369332"/>
          </a:xfrm>
          <a:prstGeom prst="rect">
            <a:avLst/>
          </a:prstGeom>
          <a:noFill/>
        </p:spPr>
        <p:txBody>
          <a:bodyPr wrap="square" rtlCol="1">
            <a:spAutoFit/>
          </a:bodyPr>
          <a:lstStyle/>
          <a:p>
            <a:r>
              <a:rPr lang="he-IL" dirty="0"/>
              <a:t>210</a:t>
            </a:r>
          </a:p>
        </p:txBody>
      </p:sp>
      <p:sp>
        <p:nvSpPr>
          <p:cNvPr id="37" name="תיבת טקסט 36">
            <a:extLst>
              <a:ext uri="{FF2B5EF4-FFF2-40B4-BE49-F238E27FC236}">
                <a16:creationId xmlns:a16="http://schemas.microsoft.com/office/drawing/2014/main" id="{0E4A616D-BA36-E240-ABA9-50F91F0A47BE}"/>
              </a:ext>
            </a:extLst>
          </p:cNvPr>
          <p:cNvSpPr txBox="1"/>
          <p:nvPr/>
        </p:nvSpPr>
        <p:spPr>
          <a:xfrm>
            <a:off x="4579830" y="6130525"/>
            <a:ext cx="755904" cy="369332"/>
          </a:xfrm>
          <a:prstGeom prst="rect">
            <a:avLst/>
          </a:prstGeom>
          <a:noFill/>
        </p:spPr>
        <p:txBody>
          <a:bodyPr wrap="square" rtlCol="1">
            <a:spAutoFit/>
          </a:bodyPr>
          <a:lstStyle/>
          <a:p>
            <a:r>
              <a:rPr lang="he-IL" dirty="0"/>
              <a:t>210</a:t>
            </a:r>
          </a:p>
        </p:txBody>
      </p:sp>
      <p:cxnSp>
        <p:nvCxnSpPr>
          <p:cNvPr id="38" name="מחבר ישר 37">
            <a:extLst>
              <a:ext uri="{FF2B5EF4-FFF2-40B4-BE49-F238E27FC236}">
                <a16:creationId xmlns:a16="http://schemas.microsoft.com/office/drawing/2014/main" id="{3380556F-631D-9F40-A4A4-857DBFF0484E}"/>
              </a:ext>
            </a:extLst>
          </p:cNvPr>
          <p:cNvCxnSpPr/>
          <p:nvPr/>
        </p:nvCxnSpPr>
        <p:spPr>
          <a:xfrm>
            <a:off x="914609" y="3558013"/>
            <a:ext cx="119481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מחבר ישר 38">
            <a:extLst>
              <a:ext uri="{FF2B5EF4-FFF2-40B4-BE49-F238E27FC236}">
                <a16:creationId xmlns:a16="http://schemas.microsoft.com/office/drawing/2014/main" id="{2D9BA6C5-A116-434A-A1AD-8849933FC8AE}"/>
              </a:ext>
            </a:extLst>
          </p:cNvPr>
          <p:cNvCxnSpPr/>
          <p:nvPr/>
        </p:nvCxnSpPr>
        <p:spPr>
          <a:xfrm>
            <a:off x="2109426" y="3558013"/>
            <a:ext cx="0" cy="25725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תיבת טקסט 39">
            <a:extLst>
              <a:ext uri="{FF2B5EF4-FFF2-40B4-BE49-F238E27FC236}">
                <a16:creationId xmlns:a16="http://schemas.microsoft.com/office/drawing/2014/main" id="{F05EE9E1-87D1-6C46-A391-285D9C9B5FDF}"/>
              </a:ext>
            </a:extLst>
          </p:cNvPr>
          <p:cNvSpPr txBox="1"/>
          <p:nvPr/>
        </p:nvSpPr>
        <p:spPr>
          <a:xfrm>
            <a:off x="-695924" y="3395700"/>
            <a:ext cx="1610532" cy="369332"/>
          </a:xfrm>
          <a:prstGeom prst="rect">
            <a:avLst/>
          </a:prstGeom>
          <a:noFill/>
        </p:spPr>
        <p:txBody>
          <a:bodyPr wrap="square" rtlCol="1">
            <a:spAutoFit/>
          </a:bodyPr>
          <a:lstStyle/>
          <a:p>
            <a:r>
              <a:rPr lang="en-US" dirty="0"/>
              <a:t>PM140</a:t>
            </a:r>
            <a:endParaRPr lang="he-IL" dirty="0"/>
          </a:p>
        </p:txBody>
      </p:sp>
      <p:sp>
        <p:nvSpPr>
          <p:cNvPr id="41" name="תיבת טקסט 40">
            <a:extLst>
              <a:ext uri="{FF2B5EF4-FFF2-40B4-BE49-F238E27FC236}">
                <a16:creationId xmlns:a16="http://schemas.microsoft.com/office/drawing/2014/main" id="{74B4DC8F-A8F5-B247-AF5A-F61A854D4893}"/>
              </a:ext>
            </a:extLst>
          </p:cNvPr>
          <p:cNvSpPr txBox="1"/>
          <p:nvPr/>
        </p:nvSpPr>
        <p:spPr>
          <a:xfrm>
            <a:off x="578102" y="6132449"/>
            <a:ext cx="1867830" cy="369332"/>
          </a:xfrm>
          <a:prstGeom prst="rect">
            <a:avLst/>
          </a:prstGeom>
          <a:noFill/>
        </p:spPr>
        <p:txBody>
          <a:bodyPr wrap="square" rtlCol="1">
            <a:spAutoFit/>
          </a:bodyPr>
          <a:lstStyle/>
          <a:p>
            <a:r>
              <a:rPr lang="he-IL" dirty="0"/>
              <a:t>qm70</a:t>
            </a:r>
          </a:p>
        </p:txBody>
      </p:sp>
      <p:cxnSp>
        <p:nvCxnSpPr>
          <p:cNvPr id="42" name="מחבר ישר 41">
            <a:extLst>
              <a:ext uri="{FF2B5EF4-FFF2-40B4-BE49-F238E27FC236}">
                <a16:creationId xmlns:a16="http://schemas.microsoft.com/office/drawing/2014/main" id="{376F3E23-DBAA-F949-AAF5-35B63A12A4A8}"/>
              </a:ext>
            </a:extLst>
          </p:cNvPr>
          <p:cNvCxnSpPr/>
          <p:nvPr/>
        </p:nvCxnSpPr>
        <p:spPr>
          <a:xfrm flipV="1">
            <a:off x="914608" y="2497309"/>
            <a:ext cx="3545188" cy="3633216"/>
          </a:xfrm>
          <a:prstGeom prst="line">
            <a:avLst/>
          </a:prstGeom>
        </p:spPr>
        <p:style>
          <a:lnRef idx="1">
            <a:schemeClr val="accent6"/>
          </a:lnRef>
          <a:fillRef idx="0">
            <a:schemeClr val="accent6"/>
          </a:fillRef>
          <a:effectRef idx="0">
            <a:schemeClr val="accent6"/>
          </a:effectRef>
          <a:fontRef idx="minor">
            <a:schemeClr val="tx1"/>
          </a:fontRef>
        </p:style>
      </p:cxnSp>
      <p:sp>
        <p:nvSpPr>
          <p:cNvPr id="43" name="תיבת טקסט 42">
            <a:extLst>
              <a:ext uri="{FF2B5EF4-FFF2-40B4-BE49-F238E27FC236}">
                <a16:creationId xmlns:a16="http://schemas.microsoft.com/office/drawing/2014/main" id="{6A712B4C-FBCE-8949-9FB4-5B1980FA7FB7}"/>
              </a:ext>
            </a:extLst>
          </p:cNvPr>
          <p:cNvSpPr txBox="1"/>
          <p:nvPr/>
        </p:nvSpPr>
        <p:spPr>
          <a:xfrm>
            <a:off x="79457" y="1804771"/>
            <a:ext cx="914400" cy="369332"/>
          </a:xfrm>
          <a:prstGeom prst="rect">
            <a:avLst/>
          </a:prstGeom>
          <a:noFill/>
        </p:spPr>
        <p:txBody>
          <a:bodyPr wrap="square" rtlCol="1">
            <a:spAutoFit/>
          </a:bodyPr>
          <a:lstStyle/>
          <a:p>
            <a:r>
              <a:rPr lang="he-IL" dirty="0"/>
              <a:t>p</a:t>
            </a:r>
          </a:p>
        </p:txBody>
      </p:sp>
      <p:cxnSp>
        <p:nvCxnSpPr>
          <p:cNvPr id="46" name="מחבר ישר 45">
            <a:extLst>
              <a:ext uri="{FF2B5EF4-FFF2-40B4-BE49-F238E27FC236}">
                <a16:creationId xmlns:a16="http://schemas.microsoft.com/office/drawing/2014/main" id="{A3B81A5D-FCC9-EA48-9244-39DF301FE425}"/>
              </a:ext>
            </a:extLst>
          </p:cNvPr>
          <p:cNvCxnSpPr/>
          <p:nvPr/>
        </p:nvCxnSpPr>
        <p:spPr>
          <a:xfrm>
            <a:off x="2784959" y="4194725"/>
            <a:ext cx="0" cy="1935800"/>
          </a:xfrm>
          <a:prstGeom prst="line">
            <a:avLst/>
          </a:prstGeom>
        </p:spPr>
        <p:style>
          <a:lnRef idx="1">
            <a:schemeClr val="accent2"/>
          </a:lnRef>
          <a:fillRef idx="0">
            <a:schemeClr val="accent2"/>
          </a:fillRef>
          <a:effectRef idx="0">
            <a:schemeClr val="accent2"/>
          </a:effectRef>
          <a:fontRef idx="minor">
            <a:schemeClr val="tx1"/>
          </a:fontRef>
        </p:style>
      </p:cxnSp>
      <p:sp>
        <p:nvSpPr>
          <p:cNvPr id="47" name="תיבת טקסט 46">
            <a:extLst>
              <a:ext uri="{FF2B5EF4-FFF2-40B4-BE49-F238E27FC236}">
                <a16:creationId xmlns:a16="http://schemas.microsoft.com/office/drawing/2014/main" id="{F478089C-B399-BE4D-984D-4CCD28FB3D1F}"/>
              </a:ext>
            </a:extLst>
          </p:cNvPr>
          <p:cNvSpPr txBox="1"/>
          <p:nvPr/>
        </p:nvSpPr>
        <p:spPr>
          <a:xfrm>
            <a:off x="-354641" y="3976851"/>
            <a:ext cx="1254654" cy="369332"/>
          </a:xfrm>
          <a:prstGeom prst="rect">
            <a:avLst/>
          </a:prstGeom>
          <a:noFill/>
        </p:spPr>
        <p:txBody>
          <a:bodyPr wrap="square" rtlCol="1">
            <a:spAutoFit/>
          </a:bodyPr>
          <a:lstStyle/>
          <a:p>
            <a:r>
              <a:rPr lang="he-IL" dirty="0"/>
              <a:t>p105</a:t>
            </a:r>
          </a:p>
        </p:txBody>
      </p:sp>
      <p:sp>
        <p:nvSpPr>
          <p:cNvPr id="48" name="תיבת טקסט 47">
            <a:extLst>
              <a:ext uri="{FF2B5EF4-FFF2-40B4-BE49-F238E27FC236}">
                <a16:creationId xmlns:a16="http://schemas.microsoft.com/office/drawing/2014/main" id="{5622CABD-E694-6D47-A68A-6AF42FA191C3}"/>
              </a:ext>
            </a:extLst>
          </p:cNvPr>
          <p:cNvSpPr txBox="1"/>
          <p:nvPr/>
        </p:nvSpPr>
        <p:spPr>
          <a:xfrm>
            <a:off x="1710770" y="6112683"/>
            <a:ext cx="1470324" cy="369332"/>
          </a:xfrm>
          <a:prstGeom prst="rect">
            <a:avLst/>
          </a:prstGeom>
          <a:noFill/>
        </p:spPr>
        <p:txBody>
          <a:bodyPr wrap="square" rtlCol="1">
            <a:spAutoFit/>
          </a:bodyPr>
          <a:lstStyle/>
          <a:p>
            <a:r>
              <a:rPr lang="he-IL" dirty="0"/>
              <a:t>q105</a:t>
            </a:r>
          </a:p>
        </p:txBody>
      </p:sp>
      <p:sp>
        <p:nvSpPr>
          <p:cNvPr id="59" name="משולש 58">
            <a:extLst>
              <a:ext uri="{FF2B5EF4-FFF2-40B4-BE49-F238E27FC236}">
                <a16:creationId xmlns:a16="http://schemas.microsoft.com/office/drawing/2014/main" id="{87AA5937-7267-D74F-BA30-7DA82601685C}"/>
              </a:ext>
            </a:extLst>
          </p:cNvPr>
          <p:cNvSpPr/>
          <p:nvPr/>
        </p:nvSpPr>
        <p:spPr>
          <a:xfrm rot="5400000">
            <a:off x="1936712" y="3915107"/>
            <a:ext cx="1071668" cy="634339"/>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0" name="תיבת טקסט 59">
            <a:extLst>
              <a:ext uri="{FF2B5EF4-FFF2-40B4-BE49-F238E27FC236}">
                <a16:creationId xmlns:a16="http://schemas.microsoft.com/office/drawing/2014/main" id="{336617F6-20B5-ED48-BE75-BDD36D32A4F2}"/>
              </a:ext>
            </a:extLst>
          </p:cNvPr>
          <p:cNvSpPr txBox="1"/>
          <p:nvPr/>
        </p:nvSpPr>
        <p:spPr>
          <a:xfrm>
            <a:off x="1428611" y="3977739"/>
            <a:ext cx="1337327" cy="400110"/>
          </a:xfrm>
          <a:prstGeom prst="rect">
            <a:avLst/>
          </a:prstGeom>
          <a:noFill/>
        </p:spPr>
        <p:txBody>
          <a:bodyPr wrap="square" rtlCol="1">
            <a:spAutoFit/>
          </a:bodyPr>
          <a:lstStyle/>
          <a:p>
            <a:r>
              <a:rPr lang="en-US" sz="2000" dirty="0"/>
              <a:t>DWL</a:t>
            </a:r>
            <a:endParaRPr lang="he-IL" sz="1400" dirty="0"/>
          </a:p>
        </p:txBody>
      </p:sp>
      <p:sp>
        <p:nvSpPr>
          <p:cNvPr id="61" name="משולש 60">
            <a:extLst>
              <a:ext uri="{FF2B5EF4-FFF2-40B4-BE49-F238E27FC236}">
                <a16:creationId xmlns:a16="http://schemas.microsoft.com/office/drawing/2014/main" id="{33B60A05-7848-D04D-B762-2BCAB07B4D95}"/>
              </a:ext>
            </a:extLst>
          </p:cNvPr>
          <p:cNvSpPr/>
          <p:nvPr/>
        </p:nvSpPr>
        <p:spPr>
          <a:xfrm rot="13417775">
            <a:off x="524762" y="2929808"/>
            <a:ext cx="1386720" cy="716121"/>
          </a:xfrm>
          <a:prstGeom prst="triangle">
            <a:avLst>
              <a:gd name="adj" fmla="val 4968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dirty="0"/>
          </a:p>
        </p:txBody>
      </p:sp>
      <p:sp>
        <p:nvSpPr>
          <p:cNvPr id="62" name="תיבת טקסט 61">
            <a:extLst>
              <a:ext uri="{FF2B5EF4-FFF2-40B4-BE49-F238E27FC236}">
                <a16:creationId xmlns:a16="http://schemas.microsoft.com/office/drawing/2014/main" id="{8813E856-C808-1941-84AC-A205A9FEC2EC}"/>
              </a:ext>
            </a:extLst>
          </p:cNvPr>
          <p:cNvSpPr txBox="1"/>
          <p:nvPr/>
        </p:nvSpPr>
        <p:spPr>
          <a:xfrm>
            <a:off x="838200" y="2780710"/>
            <a:ext cx="716913" cy="707886"/>
          </a:xfrm>
          <a:prstGeom prst="rect">
            <a:avLst/>
          </a:prstGeom>
          <a:noFill/>
        </p:spPr>
        <p:txBody>
          <a:bodyPr wrap="square" rtlCol="1">
            <a:spAutoFit/>
          </a:bodyPr>
          <a:lstStyle/>
          <a:p>
            <a:r>
              <a:rPr lang="he-IL" sz="4000" dirty="0"/>
              <a:t>cs</a:t>
            </a:r>
            <a:endParaRPr lang="he-IL" dirty="0"/>
          </a:p>
        </p:txBody>
      </p:sp>
      <p:sp>
        <p:nvSpPr>
          <p:cNvPr id="63" name="תיבת טקסט 62">
            <a:extLst>
              <a:ext uri="{FF2B5EF4-FFF2-40B4-BE49-F238E27FC236}">
                <a16:creationId xmlns:a16="http://schemas.microsoft.com/office/drawing/2014/main" id="{8F85009B-5F9A-164B-B5B6-C6152C0FC12B}"/>
              </a:ext>
            </a:extLst>
          </p:cNvPr>
          <p:cNvSpPr txBox="1"/>
          <p:nvPr/>
        </p:nvSpPr>
        <p:spPr>
          <a:xfrm>
            <a:off x="223770" y="4689938"/>
            <a:ext cx="778012" cy="369332"/>
          </a:xfrm>
          <a:prstGeom prst="rect">
            <a:avLst/>
          </a:prstGeom>
          <a:noFill/>
        </p:spPr>
        <p:txBody>
          <a:bodyPr wrap="square" rtlCol="1">
            <a:spAutoFit/>
          </a:bodyPr>
          <a:lstStyle/>
          <a:p>
            <a:pPr marL="0" algn="l" defTabSz="914400" rtl="0" eaLnBrk="1" latinLnBrk="0" hangingPunct="1"/>
            <a:r>
              <a:rPr lang="en-US" dirty="0"/>
              <a:t>PC 70</a:t>
            </a:r>
            <a:endParaRPr lang="he-IL" dirty="0"/>
          </a:p>
        </p:txBody>
      </p:sp>
      <p:cxnSp>
        <p:nvCxnSpPr>
          <p:cNvPr id="65" name="מחבר ישר 64">
            <a:extLst>
              <a:ext uri="{FF2B5EF4-FFF2-40B4-BE49-F238E27FC236}">
                <a16:creationId xmlns:a16="http://schemas.microsoft.com/office/drawing/2014/main" id="{E04E2849-C068-1349-B826-542D48D0C204}"/>
              </a:ext>
            </a:extLst>
          </p:cNvPr>
          <p:cNvCxnSpPr/>
          <p:nvPr/>
        </p:nvCxnSpPr>
        <p:spPr>
          <a:xfrm flipH="1">
            <a:off x="914608" y="4868019"/>
            <a:ext cx="1194818"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מלבן 65">
            <a:extLst>
              <a:ext uri="{FF2B5EF4-FFF2-40B4-BE49-F238E27FC236}">
                <a16:creationId xmlns:a16="http://schemas.microsoft.com/office/drawing/2014/main" id="{E64FC899-343D-874B-ADBE-54A08EAF5418}"/>
              </a:ext>
            </a:extLst>
          </p:cNvPr>
          <p:cNvSpPr/>
          <p:nvPr/>
        </p:nvSpPr>
        <p:spPr>
          <a:xfrm>
            <a:off x="944216" y="3611481"/>
            <a:ext cx="1153308" cy="11767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67" name="משולש 66">
            <a:extLst>
              <a:ext uri="{FF2B5EF4-FFF2-40B4-BE49-F238E27FC236}">
                <a16:creationId xmlns:a16="http://schemas.microsoft.com/office/drawing/2014/main" id="{7DF8EFAA-88CD-ED46-8084-A289CA7BE443}"/>
              </a:ext>
            </a:extLst>
          </p:cNvPr>
          <p:cNvSpPr/>
          <p:nvPr/>
        </p:nvSpPr>
        <p:spPr>
          <a:xfrm rot="18874897">
            <a:off x="354740" y="4684043"/>
            <a:ext cx="1797796" cy="872131"/>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68" name="תיבת טקסט 67">
            <a:extLst>
              <a:ext uri="{FF2B5EF4-FFF2-40B4-BE49-F238E27FC236}">
                <a16:creationId xmlns:a16="http://schemas.microsoft.com/office/drawing/2014/main" id="{CBDD3DDA-4E71-5D45-967B-4913957AFB96}"/>
              </a:ext>
            </a:extLst>
          </p:cNvPr>
          <p:cNvSpPr txBox="1"/>
          <p:nvPr/>
        </p:nvSpPr>
        <p:spPr>
          <a:xfrm>
            <a:off x="1063567" y="4265482"/>
            <a:ext cx="1931606" cy="769441"/>
          </a:xfrm>
          <a:prstGeom prst="rect">
            <a:avLst/>
          </a:prstGeom>
          <a:noFill/>
        </p:spPr>
        <p:txBody>
          <a:bodyPr wrap="square" rtlCol="1">
            <a:spAutoFit/>
          </a:bodyPr>
          <a:lstStyle/>
          <a:p>
            <a:pPr marL="0" algn="l" defTabSz="914400" rtl="0" eaLnBrk="1" latinLnBrk="0" hangingPunct="1"/>
            <a:r>
              <a:rPr lang="en-US" sz="4400" dirty="0"/>
              <a:t>PS</a:t>
            </a:r>
            <a:endParaRPr lang="he-IL" dirty="0"/>
          </a:p>
        </p:txBody>
      </p:sp>
      <p:sp>
        <p:nvSpPr>
          <p:cNvPr id="5" name="תיבת טקסט 4">
            <a:extLst>
              <a:ext uri="{FF2B5EF4-FFF2-40B4-BE49-F238E27FC236}">
                <a16:creationId xmlns:a16="http://schemas.microsoft.com/office/drawing/2014/main" id="{97832811-01C0-AC4E-92F0-174A278D1AD6}"/>
              </a:ext>
            </a:extLst>
          </p:cNvPr>
          <p:cNvSpPr txBox="1"/>
          <p:nvPr/>
        </p:nvSpPr>
        <p:spPr>
          <a:xfrm>
            <a:off x="5376882" y="512109"/>
            <a:ext cx="6489700" cy="1754326"/>
          </a:xfrm>
          <a:prstGeom prst="rect">
            <a:avLst/>
          </a:prstGeom>
          <a:noFill/>
        </p:spPr>
        <p:txBody>
          <a:bodyPr wrap="square" rtlCol="1">
            <a:spAutoFit/>
          </a:bodyPr>
          <a:lstStyle/>
          <a:p>
            <a:r>
              <a:rPr lang="he-IL" b="1" dirty="0"/>
              <a:t>נטל העודף – </a:t>
            </a:r>
            <a:r>
              <a:rPr lang="he-IL" dirty="0"/>
              <a:t>סכום כסף שאף אחד לא מרוויח אותו. </a:t>
            </a:r>
          </a:p>
          <a:p>
            <a:r>
              <a:rPr lang="he-IL" dirty="0"/>
              <a:t>הנטל העודף מסומן באותיות </a:t>
            </a:r>
            <a:r>
              <a:rPr lang="en-US" dirty="0"/>
              <a:t>DWL</a:t>
            </a:r>
            <a:r>
              <a:rPr lang="he-IL" dirty="0"/>
              <a:t> (בכתום), כאשר היה חלק מהרווחה החברתית בשוק תחרותי, ואילו בשוק המונופוליסטי הוא נגרע ממנה. </a:t>
            </a:r>
          </a:p>
          <a:p>
            <a:endParaRPr lang="he-IL" dirty="0"/>
          </a:p>
          <a:p>
            <a:endParaRPr lang="he-IL" dirty="0"/>
          </a:p>
          <a:p>
            <a:r>
              <a:rPr lang="he-IL" b="1" dirty="0"/>
              <a:t>חישוב הנטל העודף:</a:t>
            </a:r>
          </a:p>
        </p:txBody>
      </p:sp>
      <p:sp>
        <p:nvSpPr>
          <p:cNvPr id="6" name="תיבת טקסט 5">
            <a:extLst>
              <a:ext uri="{FF2B5EF4-FFF2-40B4-BE49-F238E27FC236}">
                <a16:creationId xmlns:a16="http://schemas.microsoft.com/office/drawing/2014/main" id="{2C754C72-AED0-4844-8849-524EE46E37D2}"/>
              </a:ext>
            </a:extLst>
          </p:cNvPr>
          <p:cNvSpPr txBox="1"/>
          <p:nvPr/>
        </p:nvSpPr>
        <p:spPr>
          <a:xfrm>
            <a:off x="5981700" y="1902236"/>
            <a:ext cx="3975100" cy="400110"/>
          </a:xfrm>
          <a:prstGeom prst="rect">
            <a:avLst/>
          </a:prstGeom>
          <a:noFill/>
        </p:spPr>
        <p:txBody>
          <a:bodyPr wrap="square" rtlCol="1">
            <a:spAutoFit/>
          </a:bodyPr>
          <a:lstStyle/>
          <a:p>
            <a:r>
              <a:rPr lang="en-US" sz="2000" dirty="0"/>
              <a:t>DWL = (PM-PC)*(QC-QM)</a:t>
            </a:r>
            <a:endParaRPr lang="he-IL" sz="2000" dirty="0"/>
          </a:p>
        </p:txBody>
      </p:sp>
      <p:cxnSp>
        <p:nvCxnSpPr>
          <p:cNvPr id="8" name="מחבר ישר 7">
            <a:extLst>
              <a:ext uri="{FF2B5EF4-FFF2-40B4-BE49-F238E27FC236}">
                <a16:creationId xmlns:a16="http://schemas.microsoft.com/office/drawing/2014/main" id="{1F222E98-2A30-B443-9D17-910EBE68A7EF}"/>
              </a:ext>
            </a:extLst>
          </p:cNvPr>
          <p:cNvCxnSpPr/>
          <p:nvPr/>
        </p:nvCxnSpPr>
        <p:spPr>
          <a:xfrm>
            <a:off x="7213600" y="2266435"/>
            <a:ext cx="2590800" cy="0"/>
          </a:xfrm>
          <a:prstGeom prst="line">
            <a:avLst/>
          </a:prstGeom>
        </p:spPr>
        <p:style>
          <a:lnRef idx="1">
            <a:schemeClr val="dk1"/>
          </a:lnRef>
          <a:fillRef idx="0">
            <a:schemeClr val="dk1"/>
          </a:fillRef>
          <a:effectRef idx="0">
            <a:schemeClr val="dk1"/>
          </a:effectRef>
          <a:fontRef idx="minor">
            <a:schemeClr val="tx1"/>
          </a:fontRef>
        </p:style>
      </p:cxnSp>
      <p:sp>
        <p:nvSpPr>
          <p:cNvPr id="9" name="תיבת טקסט 8">
            <a:extLst>
              <a:ext uri="{FF2B5EF4-FFF2-40B4-BE49-F238E27FC236}">
                <a16:creationId xmlns:a16="http://schemas.microsoft.com/office/drawing/2014/main" id="{E7B87CA1-5343-FF4A-9D54-6558582DF685}"/>
              </a:ext>
            </a:extLst>
          </p:cNvPr>
          <p:cNvSpPr txBox="1"/>
          <p:nvPr/>
        </p:nvSpPr>
        <p:spPr>
          <a:xfrm>
            <a:off x="8407400" y="2297213"/>
            <a:ext cx="1206500" cy="400110"/>
          </a:xfrm>
          <a:prstGeom prst="rect">
            <a:avLst/>
          </a:prstGeom>
          <a:noFill/>
        </p:spPr>
        <p:txBody>
          <a:bodyPr wrap="square" rtlCol="1">
            <a:spAutoFit/>
          </a:bodyPr>
          <a:lstStyle/>
          <a:p>
            <a:pPr marL="0" algn="l" defTabSz="914400" rtl="0" eaLnBrk="1" latinLnBrk="0" hangingPunct="1"/>
            <a:r>
              <a:rPr lang="en-US" sz="2000" dirty="0"/>
              <a:t>2</a:t>
            </a:r>
            <a:endParaRPr lang="he-IL" sz="2000" dirty="0"/>
          </a:p>
        </p:txBody>
      </p:sp>
      <p:sp>
        <p:nvSpPr>
          <p:cNvPr id="10" name="תיבת טקסט 9">
            <a:extLst>
              <a:ext uri="{FF2B5EF4-FFF2-40B4-BE49-F238E27FC236}">
                <a16:creationId xmlns:a16="http://schemas.microsoft.com/office/drawing/2014/main" id="{CE6E788F-42AE-9A49-9F30-7C707D4D8E19}"/>
              </a:ext>
            </a:extLst>
          </p:cNvPr>
          <p:cNvSpPr txBox="1"/>
          <p:nvPr/>
        </p:nvSpPr>
        <p:spPr>
          <a:xfrm>
            <a:off x="6394450" y="2785510"/>
            <a:ext cx="5232400" cy="400110"/>
          </a:xfrm>
          <a:prstGeom prst="rect">
            <a:avLst/>
          </a:prstGeom>
          <a:noFill/>
        </p:spPr>
        <p:txBody>
          <a:bodyPr wrap="square" rtlCol="1">
            <a:spAutoFit/>
          </a:bodyPr>
          <a:lstStyle/>
          <a:p>
            <a:pPr marL="0" algn="l" defTabSz="914400" rtl="0" eaLnBrk="1" latinLnBrk="0" hangingPunct="1"/>
            <a:r>
              <a:rPr lang="en-US" sz="2000" dirty="0"/>
              <a:t>DWL = (140-70)*(105-70)</a:t>
            </a:r>
            <a:endParaRPr lang="he-IL" sz="2000" dirty="0"/>
          </a:p>
        </p:txBody>
      </p:sp>
      <p:cxnSp>
        <p:nvCxnSpPr>
          <p:cNvPr id="53" name="מחבר ישר 52">
            <a:extLst>
              <a:ext uri="{FF2B5EF4-FFF2-40B4-BE49-F238E27FC236}">
                <a16:creationId xmlns:a16="http://schemas.microsoft.com/office/drawing/2014/main" id="{E93D6E51-FBB9-0449-A5BB-91A47150604A}"/>
              </a:ext>
            </a:extLst>
          </p:cNvPr>
          <p:cNvCxnSpPr/>
          <p:nvPr/>
        </p:nvCxnSpPr>
        <p:spPr>
          <a:xfrm>
            <a:off x="6470650" y="3185620"/>
            <a:ext cx="2590800" cy="0"/>
          </a:xfrm>
          <a:prstGeom prst="line">
            <a:avLst/>
          </a:prstGeom>
        </p:spPr>
        <p:style>
          <a:lnRef idx="1">
            <a:schemeClr val="dk1"/>
          </a:lnRef>
          <a:fillRef idx="0">
            <a:schemeClr val="dk1"/>
          </a:fillRef>
          <a:effectRef idx="0">
            <a:schemeClr val="dk1"/>
          </a:effectRef>
          <a:fontRef idx="minor">
            <a:schemeClr val="tx1"/>
          </a:fontRef>
        </p:style>
      </p:cxnSp>
      <p:sp>
        <p:nvSpPr>
          <p:cNvPr id="54" name="תיבת טקסט 53">
            <a:extLst>
              <a:ext uri="{FF2B5EF4-FFF2-40B4-BE49-F238E27FC236}">
                <a16:creationId xmlns:a16="http://schemas.microsoft.com/office/drawing/2014/main" id="{921EDA47-39CB-1644-A318-2B2BC0B72711}"/>
              </a:ext>
            </a:extLst>
          </p:cNvPr>
          <p:cNvSpPr txBox="1"/>
          <p:nvPr/>
        </p:nvSpPr>
        <p:spPr>
          <a:xfrm>
            <a:off x="7602940" y="3180487"/>
            <a:ext cx="1206500" cy="400110"/>
          </a:xfrm>
          <a:prstGeom prst="rect">
            <a:avLst/>
          </a:prstGeom>
          <a:noFill/>
        </p:spPr>
        <p:txBody>
          <a:bodyPr wrap="square" rtlCol="1">
            <a:spAutoFit/>
          </a:bodyPr>
          <a:lstStyle/>
          <a:p>
            <a:pPr marL="0" algn="l" defTabSz="914400" rtl="0" eaLnBrk="1" latinLnBrk="0" hangingPunct="1"/>
            <a:r>
              <a:rPr lang="en-US" sz="2000" dirty="0"/>
              <a:t>2</a:t>
            </a:r>
            <a:endParaRPr lang="he-IL" sz="2000" dirty="0"/>
          </a:p>
        </p:txBody>
      </p:sp>
      <p:sp>
        <p:nvSpPr>
          <p:cNvPr id="11" name="תיבת טקסט 10">
            <a:extLst>
              <a:ext uri="{FF2B5EF4-FFF2-40B4-BE49-F238E27FC236}">
                <a16:creationId xmlns:a16="http://schemas.microsoft.com/office/drawing/2014/main" id="{FC1123A1-5A61-4D40-93E0-1FBEAA50EEC3}"/>
              </a:ext>
            </a:extLst>
          </p:cNvPr>
          <p:cNvSpPr txBox="1"/>
          <p:nvPr/>
        </p:nvSpPr>
        <p:spPr>
          <a:xfrm>
            <a:off x="9175750" y="2902800"/>
            <a:ext cx="1308100" cy="400110"/>
          </a:xfrm>
          <a:prstGeom prst="rect">
            <a:avLst/>
          </a:prstGeom>
          <a:noFill/>
        </p:spPr>
        <p:txBody>
          <a:bodyPr wrap="square" rtlCol="1">
            <a:spAutoFit/>
          </a:bodyPr>
          <a:lstStyle/>
          <a:p>
            <a:pPr marL="0" algn="l" defTabSz="914400" rtl="0" eaLnBrk="1" latinLnBrk="0" hangingPunct="1"/>
            <a:r>
              <a:rPr lang="en-US" sz="2000" dirty="0"/>
              <a:t>=</a:t>
            </a:r>
            <a:endParaRPr lang="he-IL" sz="2000" dirty="0"/>
          </a:p>
        </p:txBody>
      </p:sp>
      <p:sp>
        <p:nvSpPr>
          <p:cNvPr id="12" name="תיבת טקסט 11">
            <a:extLst>
              <a:ext uri="{FF2B5EF4-FFF2-40B4-BE49-F238E27FC236}">
                <a16:creationId xmlns:a16="http://schemas.microsoft.com/office/drawing/2014/main" id="{04B820D3-B63D-F841-92B8-FE8DA9712DB1}"/>
              </a:ext>
            </a:extLst>
          </p:cNvPr>
          <p:cNvSpPr txBox="1"/>
          <p:nvPr/>
        </p:nvSpPr>
        <p:spPr>
          <a:xfrm>
            <a:off x="9376960" y="2766200"/>
            <a:ext cx="3213100" cy="584775"/>
          </a:xfrm>
          <a:prstGeom prst="rect">
            <a:avLst/>
          </a:prstGeom>
          <a:noFill/>
        </p:spPr>
        <p:txBody>
          <a:bodyPr wrap="square" rtlCol="1">
            <a:spAutoFit/>
          </a:bodyPr>
          <a:lstStyle/>
          <a:p>
            <a:pPr marL="0" algn="l" defTabSz="914400" rtl="0" eaLnBrk="1" latinLnBrk="0" hangingPunct="1"/>
            <a:r>
              <a:rPr lang="he-IL" sz="3200" dirty="0"/>
              <a:t>1,225</a:t>
            </a:r>
          </a:p>
        </p:txBody>
      </p:sp>
    </p:spTree>
    <p:extLst>
      <p:ext uri="{BB962C8B-B14F-4D97-AF65-F5344CB8AC3E}">
        <p14:creationId xmlns:p14="http://schemas.microsoft.com/office/powerpoint/2010/main" val="273953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CC857C-8210-B94F-8E24-676E5BF89AF5}"/>
              </a:ext>
            </a:extLst>
          </p:cNvPr>
          <p:cNvSpPr>
            <a:spLocks noGrp="1"/>
          </p:cNvSpPr>
          <p:nvPr>
            <p:ph type="title"/>
          </p:nvPr>
        </p:nvSpPr>
        <p:spPr/>
        <p:txBody>
          <a:bodyPr>
            <a:normAutofit/>
          </a:bodyPr>
          <a:lstStyle/>
          <a:p>
            <a:pPr algn="ctr"/>
            <a:r>
              <a:rPr lang="he-IL" sz="3200" dirty="0"/>
              <a:t>חלק ד׳ – הסבר תיאורטי על הפתרון המוצע</a:t>
            </a:r>
          </a:p>
        </p:txBody>
      </p:sp>
      <p:sp>
        <p:nvSpPr>
          <p:cNvPr id="3" name="מציין מיקום תוכן 2">
            <a:extLst>
              <a:ext uri="{FF2B5EF4-FFF2-40B4-BE49-F238E27FC236}">
                <a16:creationId xmlns:a16="http://schemas.microsoft.com/office/drawing/2014/main" id="{2B5C7336-D958-6B43-8725-C945F7F898A2}"/>
              </a:ext>
            </a:extLst>
          </p:cNvPr>
          <p:cNvSpPr>
            <a:spLocks noGrp="1"/>
          </p:cNvSpPr>
          <p:nvPr>
            <p:ph idx="1"/>
          </p:nvPr>
        </p:nvSpPr>
        <p:spPr/>
        <p:txBody>
          <a:bodyPr>
            <a:normAutofit/>
          </a:bodyPr>
          <a:lstStyle/>
          <a:p>
            <a:pPr marL="0" indent="0">
              <a:buNone/>
            </a:pPr>
            <a:r>
              <a:rPr lang="he-IL" sz="1700" dirty="0">
                <a:latin typeface="David" panose="020E0502060401010101" pitchFamily="34" charset="-79"/>
                <a:cs typeface="David" panose="020E0502060401010101" pitchFamily="34" charset="-79"/>
              </a:rPr>
              <a:t>עד כה תיארתי בעבודתי מצב בעייתי: שוק התמלוגים בישראל הינו שוק ריכוזי שבו פועלת פירמה אחת הנהנית מכוח שוק רב כתוצאה מהעדר התחרות. כשל השוק הנ״ל של מונופול מצריך התערבות ממשלתית. </a:t>
            </a:r>
          </a:p>
          <a:p>
            <a:pPr marL="0" indent="0">
              <a:buNone/>
            </a:pPr>
            <a:r>
              <a:rPr lang="he-IL" sz="1700" dirty="0">
                <a:latin typeface="David" panose="020E0502060401010101" pitchFamily="34" charset="-79"/>
                <a:cs typeface="David" panose="020E0502060401010101" pitchFamily="34" charset="-79"/>
              </a:rPr>
              <a:t>קיימים מספר דרכים להתערבות ממשלתית במונופולים: </a:t>
            </a:r>
          </a:p>
          <a:p>
            <a:pPr marL="342900" indent="-342900">
              <a:buFont typeface="+mj-lt"/>
              <a:buAutoNum type="arabicPeriod"/>
            </a:pPr>
            <a:r>
              <a:rPr lang="he-IL" sz="1700" dirty="0">
                <a:latin typeface="David" panose="020E0502060401010101" pitchFamily="34" charset="-79"/>
                <a:cs typeface="David" panose="020E0502060401010101" pitchFamily="34" charset="-79"/>
              </a:rPr>
              <a:t>עידוד כניסת מתחרים לשווקים מונופוליסטים – הסרת חסמי כניסה ודה רגולציה בדמות הקלה במתן רישיון לשימוש במוזיקה לצורך מסחרי. </a:t>
            </a:r>
          </a:p>
          <a:p>
            <a:pPr marL="342900" indent="-342900">
              <a:buFont typeface="+mj-lt"/>
              <a:buAutoNum type="arabicPeriod"/>
            </a:pPr>
            <a:r>
              <a:rPr lang="he-IL" sz="1700" dirty="0">
                <a:latin typeface="David" panose="020E0502060401010101" pitchFamily="34" charset="-79"/>
                <a:cs typeface="David" panose="020E0502060401010101" pitchFamily="34" charset="-79"/>
              </a:rPr>
              <a:t>פיקוח מחירים ורגולציה – קביעת מחיר סף להשמעת מוזיקה באירוע בודד. לפיכך, הממשלה תחייב את חברת אקו״ם למכור תמלוגים במחיר מקסימום של שיווי משקל תחרותי, מחיר הנמוך מהמחיר הגבוה שחברת אקו״ם גובה בימינו. </a:t>
            </a:r>
          </a:p>
          <a:p>
            <a:pPr marL="342900" indent="-342900">
              <a:buFont typeface="+mj-lt"/>
              <a:buAutoNum type="arabicPeriod"/>
            </a:pPr>
            <a:r>
              <a:rPr lang="he-IL" sz="1700" dirty="0">
                <a:latin typeface="David" panose="020E0502060401010101" pitchFamily="34" charset="-79"/>
                <a:cs typeface="David" panose="020E0502060401010101" pitchFamily="34" charset="-79"/>
              </a:rPr>
              <a:t>מגבלות נגד מונופולים – הגדרת חברת אקו״ם כמונופול על ידי רשות התחרות. </a:t>
            </a:r>
          </a:p>
          <a:p>
            <a:pPr marL="342900" indent="-342900">
              <a:buFont typeface="+mj-lt"/>
              <a:buAutoNum type="arabicPeriod"/>
            </a:pPr>
            <a:endParaRPr lang="he-IL" sz="1700" dirty="0">
              <a:latin typeface="David" panose="020E0502060401010101" pitchFamily="34" charset="-79"/>
              <a:cs typeface="David" panose="020E0502060401010101" pitchFamily="34" charset="-79"/>
            </a:endParaRPr>
          </a:p>
          <a:p>
            <a:pPr marL="0" indent="0">
              <a:buNone/>
            </a:pPr>
            <a:r>
              <a:rPr lang="he-IL" sz="1700" dirty="0">
                <a:latin typeface="David" panose="020E0502060401010101" pitchFamily="34" charset="-79"/>
                <a:cs typeface="David" panose="020E0502060401010101" pitchFamily="34" charset="-79"/>
              </a:rPr>
              <a:t>הפתרון אותו אני מציע הינו קביעת מחיר מקסימום השווה למחיר שיווי משקל תחרותי. </a:t>
            </a:r>
          </a:p>
        </p:txBody>
      </p:sp>
    </p:spTree>
    <p:extLst>
      <p:ext uri="{BB962C8B-B14F-4D97-AF65-F5344CB8AC3E}">
        <p14:creationId xmlns:p14="http://schemas.microsoft.com/office/powerpoint/2010/main" val="376883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1732DA-0EC7-1247-9550-3BE482AB2A52}"/>
              </a:ext>
            </a:extLst>
          </p:cNvPr>
          <p:cNvSpPr>
            <a:spLocks noGrp="1"/>
          </p:cNvSpPr>
          <p:nvPr>
            <p:ph type="title"/>
          </p:nvPr>
        </p:nvSpPr>
        <p:spPr/>
        <p:txBody>
          <a:bodyPr>
            <a:normAutofit/>
          </a:bodyPr>
          <a:lstStyle/>
          <a:p>
            <a:pPr algn="ctr"/>
            <a:r>
              <a:rPr lang="he-IL" sz="3200" dirty="0"/>
              <a:t>חלק ה׳ – ניתוח כלכלי של פתרון המדיניות המוצע</a:t>
            </a:r>
          </a:p>
        </p:txBody>
      </p:sp>
      <p:cxnSp>
        <p:nvCxnSpPr>
          <p:cNvPr id="4" name="מחבר ישר 3">
            <a:extLst>
              <a:ext uri="{FF2B5EF4-FFF2-40B4-BE49-F238E27FC236}">
                <a16:creationId xmlns:a16="http://schemas.microsoft.com/office/drawing/2014/main" id="{7B197846-F798-0048-A31B-02B1F90F95F8}"/>
              </a:ext>
            </a:extLst>
          </p:cNvPr>
          <p:cNvCxnSpPr/>
          <p:nvPr/>
        </p:nvCxnSpPr>
        <p:spPr>
          <a:xfrm>
            <a:off x="1254654" y="1932111"/>
            <a:ext cx="0" cy="3938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מחבר ישר 4">
            <a:extLst>
              <a:ext uri="{FF2B5EF4-FFF2-40B4-BE49-F238E27FC236}">
                <a16:creationId xmlns:a16="http://schemas.microsoft.com/office/drawing/2014/main" id="{04A0519D-8861-894C-8F1E-D631B907DAE6}"/>
              </a:ext>
            </a:extLst>
          </p:cNvPr>
          <p:cNvCxnSpPr/>
          <p:nvPr/>
        </p:nvCxnSpPr>
        <p:spPr>
          <a:xfrm>
            <a:off x="1254654" y="5870127"/>
            <a:ext cx="446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מחבר ישר 5">
            <a:extLst>
              <a:ext uri="{FF2B5EF4-FFF2-40B4-BE49-F238E27FC236}">
                <a16:creationId xmlns:a16="http://schemas.microsoft.com/office/drawing/2014/main" id="{FB99668F-E836-6F4F-95DC-55980935988A}"/>
              </a:ext>
            </a:extLst>
          </p:cNvPr>
          <p:cNvCxnSpPr/>
          <p:nvPr/>
        </p:nvCxnSpPr>
        <p:spPr>
          <a:xfrm>
            <a:off x="1254654" y="2236911"/>
            <a:ext cx="3986784" cy="3633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74AD79F2-E916-7E48-B833-63C6954D15C1}"/>
              </a:ext>
            </a:extLst>
          </p:cNvPr>
          <p:cNvSpPr txBox="1"/>
          <p:nvPr/>
        </p:nvSpPr>
        <p:spPr>
          <a:xfrm>
            <a:off x="498749" y="2052245"/>
            <a:ext cx="755904" cy="369332"/>
          </a:xfrm>
          <a:prstGeom prst="rect">
            <a:avLst/>
          </a:prstGeom>
          <a:noFill/>
        </p:spPr>
        <p:txBody>
          <a:bodyPr wrap="square" rtlCol="1">
            <a:spAutoFit/>
          </a:bodyPr>
          <a:lstStyle/>
          <a:p>
            <a:r>
              <a:rPr lang="he-IL" dirty="0"/>
              <a:t>210</a:t>
            </a:r>
          </a:p>
        </p:txBody>
      </p:sp>
      <p:sp>
        <p:nvSpPr>
          <p:cNvPr id="8" name="תיבת טקסט 7">
            <a:extLst>
              <a:ext uri="{FF2B5EF4-FFF2-40B4-BE49-F238E27FC236}">
                <a16:creationId xmlns:a16="http://schemas.microsoft.com/office/drawing/2014/main" id="{CF642FFC-BBEA-FC49-834A-2DD293693873}"/>
              </a:ext>
            </a:extLst>
          </p:cNvPr>
          <p:cNvSpPr txBox="1"/>
          <p:nvPr/>
        </p:nvSpPr>
        <p:spPr>
          <a:xfrm>
            <a:off x="4919874" y="5870127"/>
            <a:ext cx="755904" cy="369332"/>
          </a:xfrm>
          <a:prstGeom prst="rect">
            <a:avLst/>
          </a:prstGeom>
          <a:noFill/>
        </p:spPr>
        <p:txBody>
          <a:bodyPr wrap="square" rtlCol="1">
            <a:spAutoFit/>
          </a:bodyPr>
          <a:lstStyle/>
          <a:p>
            <a:r>
              <a:rPr lang="he-IL" dirty="0"/>
              <a:t>210</a:t>
            </a:r>
          </a:p>
        </p:txBody>
      </p:sp>
      <p:cxnSp>
        <p:nvCxnSpPr>
          <p:cNvPr id="9" name="מחבר ישר 8">
            <a:extLst>
              <a:ext uri="{FF2B5EF4-FFF2-40B4-BE49-F238E27FC236}">
                <a16:creationId xmlns:a16="http://schemas.microsoft.com/office/drawing/2014/main" id="{C33399A8-33B7-1146-BB96-A52A7E71AEE8}"/>
              </a:ext>
            </a:extLst>
          </p:cNvPr>
          <p:cNvCxnSpPr/>
          <p:nvPr/>
        </p:nvCxnSpPr>
        <p:spPr>
          <a:xfrm>
            <a:off x="1254653" y="3297615"/>
            <a:ext cx="119481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מחבר ישר 9">
            <a:extLst>
              <a:ext uri="{FF2B5EF4-FFF2-40B4-BE49-F238E27FC236}">
                <a16:creationId xmlns:a16="http://schemas.microsoft.com/office/drawing/2014/main" id="{562D2751-93B2-7F40-9372-833282CD1FE5}"/>
              </a:ext>
            </a:extLst>
          </p:cNvPr>
          <p:cNvCxnSpPr/>
          <p:nvPr/>
        </p:nvCxnSpPr>
        <p:spPr>
          <a:xfrm>
            <a:off x="2449470" y="3297615"/>
            <a:ext cx="0" cy="25725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תיבת טקסט 10">
            <a:extLst>
              <a:ext uri="{FF2B5EF4-FFF2-40B4-BE49-F238E27FC236}">
                <a16:creationId xmlns:a16="http://schemas.microsoft.com/office/drawing/2014/main" id="{5E188B62-0313-F343-880C-51DA360AAA00}"/>
              </a:ext>
            </a:extLst>
          </p:cNvPr>
          <p:cNvSpPr txBox="1"/>
          <p:nvPr/>
        </p:nvSpPr>
        <p:spPr>
          <a:xfrm>
            <a:off x="918146" y="5872051"/>
            <a:ext cx="1867830" cy="369332"/>
          </a:xfrm>
          <a:prstGeom prst="rect">
            <a:avLst/>
          </a:prstGeom>
          <a:noFill/>
        </p:spPr>
        <p:txBody>
          <a:bodyPr wrap="square" rtlCol="1">
            <a:spAutoFit/>
          </a:bodyPr>
          <a:lstStyle/>
          <a:p>
            <a:r>
              <a:rPr lang="he-IL" dirty="0"/>
              <a:t>qm70</a:t>
            </a:r>
          </a:p>
        </p:txBody>
      </p:sp>
      <p:cxnSp>
        <p:nvCxnSpPr>
          <p:cNvPr id="12" name="מחבר ישר 11">
            <a:extLst>
              <a:ext uri="{FF2B5EF4-FFF2-40B4-BE49-F238E27FC236}">
                <a16:creationId xmlns:a16="http://schemas.microsoft.com/office/drawing/2014/main" id="{43924109-AF30-5B4B-BC51-419A0C90E900}"/>
              </a:ext>
            </a:extLst>
          </p:cNvPr>
          <p:cNvCxnSpPr/>
          <p:nvPr/>
        </p:nvCxnSpPr>
        <p:spPr>
          <a:xfrm flipV="1">
            <a:off x="1254652" y="2236911"/>
            <a:ext cx="3545188" cy="3633216"/>
          </a:xfrm>
          <a:prstGeom prst="line">
            <a:avLst/>
          </a:prstGeom>
        </p:spPr>
        <p:style>
          <a:lnRef idx="1">
            <a:schemeClr val="accent6"/>
          </a:lnRef>
          <a:fillRef idx="0">
            <a:schemeClr val="accent6"/>
          </a:fillRef>
          <a:effectRef idx="0">
            <a:schemeClr val="accent6"/>
          </a:effectRef>
          <a:fontRef idx="minor">
            <a:schemeClr val="tx1"/>
          </a:fontRef>
        </p:style>
      </p:cxnSp>
      <p:sp>
        <p:nvSpPr>
          <p:cNvPr id="13" name="תיבת טקסט 12">
            <a:extLst>
              <a:ext uri="{FF2B5EF4-FFF2-40B4-BE49-F238E27FC236}">
                <a16:creationId xmlns:a16="http://schemas.microsoft.com/office/drawing/2014/main" id="{DFD8E67B-2989-D64E-A3CB-B46004EB3AFD}"/>
              </a:ext>
            </a:extLst>
          </p:cNvPr>
          <p:cNvSpPr txBox="1"/>
          <p:nvPr/>
        </p:nvSpPr>
        <p:spPr>
          <a:xfrm>
            <a:off x="419501" y="1544373"/>
            <a:ext cx="914400" cy="369332"/>
          </a:xfrm>
          <a:prstGeom prst="rect">
            <a:avLst/>
          </a:prstGeom>
          <a:noFill/>
        </p:spPr>
        <p:txBody>
          <a:bodyPr wrap="square" rtlCol="1">
            <a:spAutoFit/>
          </a:bodyPr>
          <a:lstStyle/>
          <a:p>
            <a:r>
              <a:rPr lang="he-IL" dirty="0"/>
              <a:t>p</a:t>
            </a:r>
          </a:p>
        </p:txBody>
      </p:sp>
      <p:sp>
        <p:nvSpPr>
          <p:cNvPr id="14" name="תיבת טקסט 13">
            <a:extLst>
              <a:ext uri="{FF2B5EF4-FFF2-40B4-BE49-F238E27FC236}">
                <a16:creationId xmlns:a16="http://schemas.microsoft.com/office/drawing/2014/main" id="{A55A5608-535D-9347-878E-4492594148DD}"/>
              </a:ext>
            </a:extLst>
          </p:cNvPr>
          <p:cNvSpPr txBox="1"/>
          <p:nvPr/>
        </p:nvSpPr>
        <p:spPr>
          <a:xfrm>
            <a:off x="5386890" y="5685461"/>
            <a:ext cx="577776" cy="369332"/>
          </a:xfrm>
          <a:prstGeom prst="rect">
            <a:avLst/>
          </a:prstGeom>
          <a:noFill/>
        </p:spPr>
        <p:txBody>
          <a:bodyPr wrap="square" rtlCol="1">
            <a:spAutoFit/>
          </a:bodyPr>
          <a:lstStyle/>
          <a:p>
            <a:r>
              <a:rPr lang="he-IL" dirty="0"/>
              <a:t>q</a:t>
            </a:r>
          </a:p>
        </p:txBody>
      </p:sp>
      <p:cxnSp>
        <p:nvCxnSpPr>
          <p:cNvPr id="15" name="מחבר ישר 14">
            <a:extLst>
              <a:ext uri="{FF2B5EF4-FFF2-40B4-BE49-F238E27FC236}">
                <a16:creationId xmlns:a16="http://schemas.microsoft.com/office/drawing/2014/main" id="{5C039707-F65C-8F4D-A54B-62C0245945D1}"/>
              </a:ext>
            </a:extLst>
          </p:cNvPr>
          <p:cNvCxnSpPr/>
          <p:nvPr/>
        </p:nvCxnSpPr>
        <p:spPr>
          <a:xfrm flipH="1">
            <a:off x="1254652" y="3934327"/>
            <a:ext cx="185831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מחבר ישר 15">
            <a:extLst>
              <a:ext uri="{FF2B5EF4-FFF2-40B4-BE49-F238E27FC236}">
                <a16:creationId xmlns:a16="http://schemas.microsoft.com/office/drawing/2014/main" id="{C88C6384-E456-A44F-816A-02DBA6C3083C}"/>
              </a:ext>
            </a:extLst>
          </p:cNvPr>
          <p:cNvCxnSpPr/>
          <p:nvPr/>
        </p:nvCxnSpPr>
        <p:spPr>
          <a:xfrm>
            <a:off x="3125003" y="3934327"/>
            <a:ext cx="0" cy="1935800"/>
          </a:xfrm>
          <a:prstGeom prst="line">
            <a:avLst/>
          </a:prstGeom>
        </p:spPr>
        <p:style>
          <a:lnRef idx="1">
            <a:schemeClr val="accent2"/>
          </a:lnRef>
          <a:fillRef idx="0">
            <a:schemeClr val="accent2"/>
          </a:fillRef>
          <a:effectRef idx="0">
            <a:schemeClr val="accent2"/>
          </a:effectRef>
          <a:fontRef idx="minor">
            <a:schemeClr val="tx1"/>
          </a:fontRef>
        </p:style>
      </p:cxnSp>
      <p:sp>
        <p:nvSpPr>
          <p:cNvPr id="17" name="תיבת טקסט 16">
            <a:extLst>
              <a:ext uri="{FF2B5EF4-FFF2-40B4-BE49-F238E27FC236}">
                <a16:creationId xmlns:a16="http://schemas.microsoft.com/office/drawing/2014/main" id="{CBC2B421-7DF1-B641-AD39-ECF4CA3EC522}"/>
              </a:ext>
            </a:extLst>
          </p:cNvPr>
          <p:cNvSpPr txBox="1"/>
          <p:nvPr/>
        </p:nvSpPr>
        <p:spPr>
          <a:xfrm>
            <a:off x="0" y="3703061"/>
            <a:ext cx="1254654" cy="369332"/>
          </a:xfrm>
          <a:prstGeom prst="rect">
            <a:avLst/>
          </a:prstGeom>
          <a:noFill/>
        </p:spPr>
        <p:txBody>
          <a:bodyPr wrap="square" rtlCol="1">
            <a:spAutoFit/>
          </a:bodyPr>
          <a:lstStyle/>
          <a:p>
            <a:r>
              <a:rPr lang="he-IL" dirty="0"/>
              <a:t>p105</a:t>
            </a:r>
          </a:p>
        </p:txBody>
      </p:sp>
      <p:sp>
        <p:nvSpPr>
          <p:cNvPr id="18" name="תיבת טקסט 17">
            <a:extLst>
              <a:ext uri="{FF2B5EF4-FFF2-40B4-BE49-F238E27FC236}">
                <a16:creationId xmlns:a16="http://schemas.microsoft.com/office/drawing/2014/main" id="{C319D54A-EADB-6B4A-8571-ADEE2D6843F9}"/>
              </a:ext>
            </a:extLst>
          </p:cNvPr>
          <p:cNvSpPr txBox="1"/>
          <p:nvPr/>
        </p:nvSpPr>
        <p:spPr>
          <a:xfrm>
            <a:off x="2050814" y="5852285"/>
            <a:ext cx="1470324" cy="369332"/>
          </a:xfrm>
          <a:prstGeom prst="rect">
            <a:avLst/>
          </a:prstGeom>
          <a:noFill/>
        </p:spPr>
        <p:txBody>
          <a:bodyPr wrap="square" rtlCol="1">
            <a:spAutoFit/>
          </a:bodyPr>
          <a:lstStyle/>
          <a:p>
            <a:r>
              <a:rPr lang="he-IL" dirty="0"/>
              <a:t>q105</a:t>
            </a:r>
          </a:p>
        </p:txBody>
      </p:sp>
      <p:sp>
        <p:nvSpPr>
          <p:cNvPr id="19" name="אליפסה 18">
            <a:extLst>
              <a:ext uri="{FF2B5EF4-FFF2-40B4-BE49-F238E27FC236}">
                <a16:creationId xmlns:a16="http://schemas.microsoft.com/office/drawing/2014/main" id="{D85DBA43-66BB-974F-B265-CF5B2A233F47}"/>
              </a:ext>
            </a:extLst>
          </p:cNvPr>
          <p:cNvSpPr/>
          <p:nvPr/>
        </p:nvSpPr>
        <p:spPr>
          <a:xfrm>
            <a:off x="2295091" y="3140878"/>
            <a:ext cx="308758" cy="30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אליפסה 19">
            <a:extLst>
              <a:ext uri="{FF2B5EF4-FFF2-40B4-BE49-F238E27FC236}">
                <a16:creationId xmlns:a16="http://schemas.microsoft.com/office/drawing/2014/main" id="{C06E2B3C-00B5-E042-9C0B-6FF6D9726E16}"/>
              </a:ext>
            </a:extLst>
          </p:cNvPr>
          <p:cNvSpPr/>
          <p:nvPr/>
        </p:nvSpPr>
        <p:spPr>
          <a:xfrm>
            <a:off x="2981584" y="3776160"/>
            <a:ext cx="308758" cy="30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 name="מחבר חץ ישר 20">
            <a:extLst>
              <a:ext uri="{FF2B5EF4-FFF2-40B4-BE49-F238E27FC236}">
                <a16:creationId xmlns:a16="http://schemas.microsoft.com/office/drawing/2014/main" id="{B26E74F0-AD3D-BB4F-BD02-0EACED6AF2FC}"/>
              </a:ext>
            </a:extLst>
          </p:cNvPr>
          <p:cNvCxnSpPr/>
          <p:nvPr/>
        </p:nvCxnSpPr>
        <p:spPr>
          <a:xfrm>
            <a:off x="3135963" y="2523819"/>
            <a:ext cx="0" cy="108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תיבת טקסט 21">
            <a:extLst>
              <a:ext uri="{FF2B5EF4-FFF2-40B4-BE49-F238E27FC236}">
                <a16:creationId xmlns:a16="http://schemas.microsoft.com/office/drawing/2014/main" id="{503B6FBF-4DEA-FE4D-8D91-CDA7AD829232}"/>
              </a:ext>
            </a:extLst>
          </p:cNvPr>
          <p:cNvSpPr txBox="1"/>
          <p:nvPr/>
        </p:nvSpPr>
        <p:spPr>
          <a:xfrm>
            <a:off x="2027064" y="2049142"/>
            <a:ext cx="1430798" cy="461665"/>
          </a:xfrm>
          <a:prstGeom prst="rect">
            <a:avLst/>
          </a:prstGeom>
          <a:noFill/>
        </p:spPr>
        <p:txBody>
          <a:bodyPr wrap="square" rtlCol="1">
            <a:spAutoFit/>
          </a:bodyPr>
          <a:lstStyle/>
          <a:p>
            <a:r>
              <a:rPr lang="he-IL" sz="1200" dirty="0"/>
              <a:t>שיווקי משקל </a:t>
            </a:r>
          </a:p>
          <a:p>
            <a:r>
              <a:rPr lang="he-IL" sz="1200" dirty="0"/>
              <a:t>תחרותי</a:t>
            </a:r>
          </a:p>
        </p:txBody>
      </p:sp>
      <p:cxnSp>
        <p:nvCxnSpPr>
          <p:cNvPr id="23" name="מחבר חץ ישר 22">
            <a:extLst>
              <a:ext uri="{FF2B5EF4-FFF2-40B4-BE49-F238E27FC236}">
                <a16:creationId xmlns:a16="http://schemas.microsoft.com/office/drawing/2014/main" id="{A5F61C4C-172C-274B-AD1A-82F6A8225659}"/>
              </a:ext>
            </a:extLst>
          </p:cNvPr>
          <p:cNvCxnSpPr/>
          <p:nvPr/>
        </p:nvCxnSpPr>
        <p:spPr>
          <a:xfrm>
            <a:off x="2465482" y="1925580"/>
            <a:ext cx="0" cy="108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תיבת טקסט 23">
            <a:extLst>
              <a:ext uri="{FF2B5EF4-FFF2-40B4-BE49-F238E27FC236}">
                <a16:creationId xmlns:a16="http://schemas.microsoft.com/office/drawing/2014/main" id="{66CAB1F0-6B3F-C34E-BB96-E6985D760ACB}"/>
              </a:ext>
            </a:extLst>
          </p:cNvPr>
          <p:cNvSpPr txBox="1"/>
          <p:nvPr/>
        </p:nvSpPr>
        <p:spPr>
          <a:xfrm>
            <a:off x="929467" y="1466820"/>
            <a:ext cx="1919053" cy="461665"/>
          </a:xfrm>
          <a:prstGeom prst="rect">
            <a:avLst/>
          </a:prstGeom>
          <a:noFill/>
        </p:spPr>
        <p:txBody>
          <a:bodyPr wrap="square" rtlCol="1">
            <a:spAutoFit/>
          </a:bodyPr>
          <a:lstStyle/>
          <a:p>
            <a:r>
              <a:rPr lang="he-IL" sz="1200" dirty="0"/>
              <a:t>שיווקי משקל בשוק מונופוליסטי</a:t>
            </a:r>
          </a:p>
        </p:txBody>
      </p:sp>
      <p:sp>
        <p:nvSpPr>
          <p:cNvPr id="26" name="תיבת טקסט 25">
            <a:extLst>
              <a:ext uri="{FF2B5EF4-FFF2-40B4-BE49-F238E27FC236}">
                <a16:creationId xmlns:a16="http://schemas.microsoft.com/office/drawing/2014/main" id="{2824B449-77D0-C940-AE91-1D15A411069D}"/>
              </a:ext>
            </a:extLst>
          </p:cNvPr>
          <p:cNvSpPr txBox="1"/>
          <p:nvPr/>
        </p:nvSpPr>
        <p:spPr>
          <a:xfrm>
            <a:off x="-379087" y="3076646"/>
            <a:ext cx="1610532" cy="369332"/>
          </a:xfrm>
          <a:prstGeom prst="rect">
            <a:avLst/>
          </a:prstGeom>
          <a:noFill/>
        </p:spPr>
        <p:txBody>
          <a:bodyPr wrap="square" rtlCol="1">
            <a:spAutoFit/>
          </a:bodyPr>
          <a:lstStyle/>
          <a:p>
            <a:r>
              <a:rPr lang="en-US" dirty="0"/>
              <a:t>PM140</a:t>
            </a:r>
            <a:endParaRPr lang="he-IL" dirty="0"/>
          </a:p>
        </p:txBody>
      </p:sp>
      <p:sp>
        <p:nvSpPr>
          <p:cNvPr id="27" name="תיבת טקסט 26">
            <a:extLst>
              <a:ext uri="{FF2B5EF4-FFF2-40B4-BE49-F238E27FC236}">
                <a16:creationId xmlns:a16="http://schemas.microsoft.com/office/drawing/2014/main" id="{E039CC1A-2593-9944-AD7D-4A85149FE60B}"/>
              </a:ext>
            </a:extLst>
          </p:cNvPr>
          <p:cNvSpPr txBox="1"/>
          <p:nvPr/>
        </p:nvSpPr>
        <p:spPr>
          <a:xfrm>
            <a:off x="6117679" y="1676263"/>
            <a:ext cx="5534527" cy="1400383"/>
          </a:xfrm>
          <a:prstGeom prst="rect">
            <a:avLst/>
          </a:prstGeom>
          <a:noFill/>
        </p:spPr>
        <p:txBody>
          <a:bodyPr wrap="square" rtlCol="1">
            <a:spAutoFit/>
          </a:bodyPr>
          <a:lstStyle/>
          <a:p>
            <a:r>
              <a:rPr lang="he-IL" sz="1700" dirty="0">
                <a:latin typeface="David" panose="020E0502060401010101" pitchFamily="34" charset="-79"/>
                <a:cs typeface="David" panose="020E0502060401010101" pitchFamily="34" charset="-79"/>
              </a:rPr>
              <a:t>על פי תפיסות רווחות, תופעת המונופול היא שלילית ולפיכך יש לפקח עליו באמצעות רגולטור שיתערב ויגדיל את הרווחה החברתית. </a:t>
            </a:r>
          </a:p>
          <a:p>
            <a:r>
              <a:rPr lang="he-IL" sz="1700" dirty="0">
                <a:latin typeface="David" panose="020E0502060401010101" pitchFamily="34" charset="-79"/>
                <a:cs typeface="David" panose="020E0502060401010101" pitchFamily="34" charset="-79"/>
              </a:rPr>
              <a:t>הפתרון שאני מציע הינו לפקח על מחיר המונופול ולהכריח אותו למכור במחיר מקסימלי, השווה למחיר בשיווי משקל תחרותי. </a:t>
            </a:r>
          </a:p>
          <a:p>
            <a:endParaRPr lang="he-IL" sz="1700" dirty="0">
              <a:latin typeface="David" panose="020E0502060401010101" pitchFamily="34" charset="-79"/>
              <a:cs typeface="David" panose="020E0502060401010101" pitchFamily="34" charset="-79"/>
            </a:endParaRPr>
          </a:p>
        </p:txBody>
      </p:sp>
      <p:sp>
        <p:nvSpPr>
          <p:cNvPr id="3" name="תיבת טקסט 2">
            <a:extLst>
              <a:ext uri="{FF2B5EF4-FFF2-40B4-BE49-F238E27FC236}">
                <a16:creationId xmlns:a16="http://schemas.microsoft.com/office/drawing/2014/main" id="{850B0F24-F80E-A448-9716-5C2BB958916A}"/>
              </a:ext>
            </a:extLst>
          </p:cNvPr>
          <p:cNvSpPr txBox="1"/>
          <p:nvPr/>
        </p:nvSpPr>
        <p:spPr>
          <a:xfrm>
            <a:off x="8468226" y="3594417"/>
            <a:ext cx="4086726" cy="646331"/>
          </a:xfrm>
          <a:prstGeom prst="rect">
            <a:avLst/>
          </a:prstGeom>
          <a:noFill/>
        </p:spPr>
        <p:txBody>
          <a:bodyPr wrap="square" rtlCol="1">
            <a:spAutoFit/>
          </a:bodyPr>
          <a:lstStyle/>
          <a:p>
            <a:pPr marL="0" algn="l" defTabSz="914400" rtl="0" eaLnBrk="1" latinLnBrk="0" hangingPunct="1"/>
            <a:r>
              <a:rPr lang="en-US" sz="3600" b="1" dirty="0">
                <a:latin typeface="David" panose="020E0502060401010101" pitchFamily="34" charset="-79"/>
                <a:cs typeface="David" panose="020E0502060401010101" pitchFamily="34" charset="-79"/>
              </a:rPr>
              <a:t>P = 210-Q=Q</a:t>
            </a:r>
            <a:endParaRPr lang="he-IL" sz="3600" b="1" dirty="0">
              <a:latin typeface="David" panose="020E0502060401010101" pitchFamily="34" charset="-79"/>
              <a:cs typeface="David" panose="020E0502060401010101" pitchFamily="34" charset="-79"/>
            </a:endParaRPr>
          </a:p>
        </p:txBody>
      </p:sp>
      <p:sp>
        <p:nvSpPr>
          <p:cNvPr id="28" name="תיבת טקסט 27">
            <a:extLst>
              <a:ext uri="{FF2B5EF4-FFF2-40B4-BE49-F238E27FC236}">
                <a16:creationId xmlns:a16="http://schemas.microsoft.com/office/drawing/2014/main" id="{8D9AC592-06ED-174F-80D1-655F9C4DC921}"/>
              </a:ext>
            </a:extLst>
          </p:cNvPr>
          <p:cNvSpPr txBox="1"/>
          <p:nvPr/>
        </p:nvSpPr>
        <p:spPr>
          <a:xfrm>
            <a:off x="9029942" y="4109688"/>
            <a:ext cx="4086726" cy="646331"/>
          </a:xfrm>
          <a:prstGeom prst="rect">
            <a:avLst/>
          </a:prstGeom>
          <a:noFill/>
        </p:spPr>
        <p:txBody>
          <a:bodyPr wrap="square" rtlCol="1">
            <a:spAutoFit/>
          </a:bodyPr>
          <a:lstStyle/>
          <a:p>
            <a:pPr marL="0" algn="l" defTabSz="914400" rtl="0" eaLnBrk="1" latinLnBrk="0" hangingPunct="1"/>
            <a:r>
              <a:rPr lang="en-US" sz="3600" b="1" dirty="0">
                <a:latin typeface="David" panose="020E0502060401010101" pitchFamily="34" charset="-79"/>
                <a:cs typeface="David" panose="020E0502060401010101" pitchFamily="34" charset="-79"/>
              </a:rPr>
              <a:t>210 = 2Q </a:t>
            </a:r>
            <a:endParaRPr lang="he-IL" sz="3600" b="1" dirty="0">
              <a:latin typeface="David" panose="020E0502060401010101" pitchFamily="34" charset="-79"/>
              <a:cs typeface="David" panose="020E0502060401010101" pitchFamily="34" charset="-79"/>
            </a:endParaRPr>
          </a:p>
        </p:txBody>
      </p:sp>
      <p:sp>
        <p:nvSpPr>
          <p:cNvPr id="29" name="תיבת טקסט 28">
            <a:extLst>
              <a:ext uri="{FF2B5EF4-FFF2-40B4-BE49-F238E27FC236}">
                <a16:creationId xmlns:a16="http://schemas.microsoft.com/office/drawing/2014/main" id="{471DF70F-2B04-B242-83CF-A0742568DDF0}"/>
              </a:ext>
            </a:extLst>
          </p:cNvPr>
          <p:cNvSpPr txBox="1"/>
          <p:nvPr/>
        </p:nvSpPr>
        <p:spPr>
          <a:xfrm>
            <a:off x="8265687" y="4603707"/>
            <a:ext cx="4086726" cy="646331"/>
          </a:xfrm>
          <a:prstGeom prst="rect">
            <a:avLst/>
          </a:prstGeom>
          <a:noFill/>
        </p:spPr>
        <p:txBody>
          <a:bodyPr wrap="square" rtlCol="1">
            <a:spAutoFit/>
          </a:bodyPr>
          <a:lstStyle/>
          <a:p>
            <a:pPr marL="0" algn="l" defTabSz="914400" rtl="0" eaLnBrk="1" latinLnBrk="0" hangingPunct="1"/>
            <a:r>
              <a:rPr lang="en-US" sz="3600" b="1" dirty="0">
                <a:highlight>
                  <a:srgbClr val="FFFF00"/>
                </a:highlight>
                <a:latin typeface="David" panose="020E0502060401010101" pitchFamily="34" charset="-79"/>
                <a:cs typeface="David" panose="020E0502060401010101" pitchFamily="34" charset="-79"/>
              </a:rPr>
              <a:t>P = 105</a:t>
            </a:r>
            <a:r>
              <a:rPr lang="en-US" sz="3600" b="1" dirty="0">
                <a:latin typeface="David" panose="020E0502060401010101" pitchFamily="34" charset="-79"/>
                <a:cs typeface="David" panose="020E0502060401010101" pitchFamily="34" charset="-79"/>
              </a:rPr>
              <a:t>    Q = 105</a:t>
            </a:r>
            <a:endParaRPr lang="he-IL" sz="3600" b="1" dirty="0">
              <a:latin typeface="David" panose="020E0502060401010101" pitchFamily="34" charset="-79"/>
              <a:cs typeface="David" panose="020E0502060401010101" pitchFamily="34" charset="-79"/>
            </a:endParaRPr>
          </a:p>
        </p:txBody>
      </p:sp>
      <p:sp>
        <p:nvSpPr>
          <p:cNvPr id="25" name="חץ למעלה 24">
            <a:extLst>
              <a:ext uri="{FF2B5EF4-FFF2-40B4-BE49-F238E27FC236}">
                <a16:creationId xmlns:a16="http://schemas.microsoft.com/office/drawing/2014/main" id="{E7363DD7-1E3E-2B40-97B8-F21AB6DAF29C}"/>
              </a:ext>
            </a:extLst>
          </p:cNvPr>
          <p:cNvSpPr/>
          <p:nvPr/>
        </p:nvSpPr>
        <p:spPr>
          <a:xfrm rot="5400000">
            <a:off x="5715042" y="1521750"/>
            <a:ext cx="309623" cy="479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a:p>
        </p:txBody>
      </p:sp>
      <p:sp>
        <p:nvSpPr>
          <p:cNvPr id="30" name="תיבת טקסט 29">
            <a:extLst>
              <a:ext uri="{FF2B5EF4-FFF2-40B4-BE49-F238E27FC236}">
                <a16:creationId xmlns:a16="http://schemas.microsoft.com/office/drawing/2014/main" id="{266C87A1-330C-6B4B-B74A-DFE5F49B44E5}"/>
              </a:ext>
            </a:extLst>
          </p:cNvPr>
          <p:cNvSpPr txBox="1"/>
          <p:nvPr/>
        </p:nvSpPr>
        <p:spPr>
          <a:xfrm>
            <a:off x="8183849" y="5250038"/>
            <a:ext cx="4168564" cy="369332"/>
          </a:xfrm>
          <a:prstGeom prst="rect">
            <a:avLst/>
          </a:prstGeom>
          <a:noFill/>
        </p:spPr>
        <p:txBody>
          <a:bodyPr wrap="square" rtlCol="1">
            <a:spAutoFit/>
          </a:bodyPr>
          <a:lstStyle/>
          <a:p>
            <a:pPr marL="0" algn="l" defTabSz="914400" rtl="0" eaLnBrk="1" latinLnBrk="0" hangingPunct="1"/>
            <a:r>
              <a:rPr lang="he-IL" dirty="0">
                <a:latin typeface="David" panose="020E0502060401010101" pitchFamily="34" charset="-79"/>
                <a:cs typeface="David" panose="020E0502060401010101" pitchFamily="34" charset="-79"/>
              </a:rPr>
              <a:t>המחיר המקסימלי שהמונופול יוכל לגבות</a:t>
            </a:r>
          </a:p>
        </p:txBody>
      </p:sp>
    </p:spTree>
    <p:extLst>
      <p:ext uri="{BB962C8B-B14F-4D97-AF65-F5344CB8AC3E}">
        <p14:creationId xmlns:p14="http://schemas.microsoft.com/office/powerpoint/2010/main" val="106863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368791-591F-EE46-BF4E-63554D93EAED}"/>
              </a:ext>
            </a:extLst>
          </p:cNvPr>
          <p:cNvSpPr>
            <a:spLocks noGrp="1"/>
          </p:cNvSpPr>
          <p:nvPr>
            <p:ph type="title"/>
          </p:nvPr>
        </p:nvSpPr>
        <p:spPr/>
        <p:txBody>
          <a:bodyPr/>
          <a:lstStyle/>
          <a:p>
            <a:pPr algn="ctr"/>
            <a:r>
              <a:rPr lang="he-IL" dirty="0"/>
              <a:t>רווחה חברתית לאחר התערבות ממשלתית</a:t>
            </a:r>
          </a:p>
        </p:txBody>
      </p:sp>
      <p:sp>
        <p:nvSpPr>
          <p:cNvPr id="4" name="תיבת טקסט 3">
            <a:extLst>
              <a:ext uri="{FF2B5EF4-FFF2-40B4-BE49-F238E27FC236}">
                <a16:creationId xmlns:a16="http://schemas.microsoft.com/office/drawing/2014/main" id="{B6A9DDB6-D2AC-1A48-B828-6F0C8CB46ED5}"/>
              </a:ext>
            </a:extLst>
          </p:cNvPr>
          <p:cNvSpPr txBox="1"/>
          <p:nvPr/>
        </p:nvSpPr>
        <p:spPr>
          <a:xfrm>
            <a:off x="8406904" y="1699656"/>
            <a:ext cx="4086726" cy="523220"/>
          </a:xfrm>
          <a:prstGeom prst="rect">
            <a:avLst/>
          </a:prstGeom>
          <a:noFill/>
        </p:spPr>
        <p:txBody>
          <a:bodyPr wrap="square" rtlCol="1">
            <a:spAutoFit/>
          </a:bodyPr>
          <a:lstStyle/>
          <a:p>
            <a:pPr marL="0" algn="l" defTabSz="914400" rtl="0" eaLnBrk="1" latinLnBrk="0" hangingPunct="1"/>
            <a:r>
              <a:rPr lang="en-US" sz="2800" b="1" dirty="0">
                <a:latin typeface="David" panose="020E0502060401010101" pitchFamily="34" charset="-79"/>
                <a:cs typeface="David" panose="020E0502060401010101" pitchFamily="34" charset="-79"/>
              </a:rPr>
              <a:t>P = 210-Q=Q=MC</a:t>
            </a:r>
            <a:endParaRPr lang="he-IL" sz="2800" b="1" dirty="0">
              <a:latin typeface="David" panose="020E0502060401010101" pitchFamily="34" charset="-79"/>
              <a:cs typeface="David" panose="020E0502060401010101" pitchFamily="34" charset="-79"/>
            </a:endParaRPr>
          </a:p>
        </p:txBody>
      </p:sp>
      <p:sp>
        <p:nvSpPr>
          <p:cNvPr id="5" name="תיבת טקסט 4">
            <a:extLst>
              <a:ext uri="{FF2B5EF4-FFF2-40B4-BE49-F238E27FC236}">
                <a16:creationId xmlns:a16="http://schemas.microsoft.com/office/drawing/2014/main" id="{2F1A5C0F-7157-694D-A7A9-8374ED620687}"/>
              </a:ext>
            </a:extLst>
          </p:cNvPr>
          <p:cNvSpPr txBox="1"/>
          <p:nvPr/>
        </p:nvSpPr>
        <p:spPr>
          <a:xfrm>
            <a:off x="8436401" y="2178632"/>
            <a:ext cx="4086726" cy="523220"/>
          </a:xfrm>
          <a:prstGeom prst="rect">
            <a:avLst/>
          </a:prstGeom>
          <a:noFill/>
        </p:spPr>
        <p:txBody>
          <a:bodyPr wrap="square" rtlCol="1">
            <a:spAutoFit/>
          </a:bodyPr>
          <a:lstStyle/>
          <a:p>
            <a:pPr marL="0" algn="l" defTabSz="914400" rtl="0" eaLnBrk="1" latinLnBrk="0" hangingPunct="1"/>
            <a:r>
              <a:rPr lang="en-US" sz="2800" b="1" dirty="0">
                <a:latin typeface="David" panose="020E0502060401010101" pitchFamily="34" charset="-79"/>
                <a:cs typeface="David" panose="020E0502060401010101" pitchFamily="34" charset="-79"/>
              </a:rPr>
              <a:t>210 = 2Q </a:t>
            </a:r>
            <a:endParaRPr lang="he-IL" sz="2800" b="1" dirty="0">
              <a:latin typeface="David" panose="020E0502060401010101" pitchFamily="34" charset="-79"/>
              <a:cs typeface="David" panose="020E0502060401010101" pitchFamily="34" charset="-79"/>
            </a:endParaRPr>
          </a:p>
        </p:txBody>
      </p:sp>
      <p:sp>
        <p:nvSpPr>
          <p:cNvPr id="6" name="תיבת טקסט 5">
            <a:extLst>
              <a:ext uri="{FF2B5EF4-FFF2-40B4-BE49-F238E27FC236}">
                <a16:creationId xmlns:a16="http://schemas.microsoft.com/office/drawing/2014/main" id="{139C894C-11B7-B846-9962-C6153DA3ED16}"/>
              </a:ext>
            </a:extLst>
          </p:cNvPr>
          <p:cNvSpPr txBox="1"/>
          <p:nvPr/>
        </p:nvSpPr>
        <p:spPr>
          <a:xfrm>
            <a:off x="8436401" y="2589101"/>
            <a:ext cx="4086726" cy="523220"/>
          </a:xfrm>
          <a:prstGeom prst="rect">
            <a:avLst/>
          </a:prstGeom>
          <a:noFill/>
        </p:spPr>
        <p:txBody>
          <a:bodyPr wrap="square" rtlCol="1">
            <a:spAutoFit/>
          </a:bodyPr>
          <a:lstStyle/>
          <a:p>
            <a:pPr marL="0" algn="l" defTabSz="914400" rtl="0" eaLnBrk="1" latinLnBrk="0" hangingPunct="1"/>
            <a:r>
              <a:rPr lang="en-US" sz="2800" b="1" dirty="0">
                <a:latin typeface="David" panose="020E0502060401010101" pitchFamily="34" charset="-79"/>
                <a:cs typeface="David" panose="020E0502060401010101" pitchFamily="34" charset="-79"/>
              </a:rPr>
              <a:t>Q=105</a:t>
            </a:r>
            <a:endParaRPr lang="he-IL" sz="2800" b="1" dirty="0">
              <a:latin typeface="David" panose="020E0502060401010101" pitchFamily="34" charset="-79"/>
              <a:cs typeface="David" panose="020E0502060401010101" pitchFamily="34" charset="-79"/>
            </a:endParaRPr>
          </a:p>
        </p:txBody>
      </p:sp>
      <p:sp>
        <p:nvSpPr>
          <p:cNvPr id="7" name="תיבת טקסט 6">
            <a:extLst>
              <a:ext uri="{FF2B5EF4-FFF2-40B4-BE49-F238E27FC236}">
                <a16:creationId xmlns:a16="http://schemas.microsoft.com/office/drawing/2014/main" id="{1E871718-722D-6A45-9D2E-F246F23FEBBA}"/>
              </a:ext>
            </a:extLst>
          </p:cNvPr>
          <p:cNvSpPr txBox="1"/>
          <p:nvPr/>
        </p:nvSpPr>
        <p:spPr>
          <a:xfrm>
            <a:off x="8436401" y="3216537"/>
            <a:ext cx="4086726" cy="523220"/>
          </a:xfrm>
          <a:prstGeom prst="rect">
            <a:avLst/>
          </a:prstGeom>
          <a:noFill/>
        </p:spPr>
        <p:txBody>
          <a:bodyPr wrap="square" rtlCol="1">
            <a:spAutoFit/>
          </a:bodyPr>
          <a:lstStyle/>
          <a:p>
            <a:pPr marL="0" algn="l" defTabSz="914400" rtl="0" eaLnBrk="1" latinLnBrk="0" hangingPunct="1"/>
            <a:r>
              <a:rPr lang="en-US" sz="2800" b="1" dirty="0">
                <a:latin typeface="David" panose="020E0502060401010101" pitchFamily="34" charset="-79"/>
                <a:cs typeface="David" panose="020E0502060401010101" pitchFamily="34" charset="-79"/>
              </a:rPr>
              <a:t>P = 210-105 = 105</a:t>
            </a:r>
            <a:endParaRPr lang="he-IL" sz="2800" b="1" dirty="0">
              <a:latin typeface="David" panose="020E0502060401010101" pitchFamily="34" charset="-79"/>
              <a:cs typeface="David" panose="020E0502060401010101" pitchFamily="34" charset="-79"/>
            </a:endParaRPr>
          </a:p>
        </p:txBody>
      </p:sp>
      <p:cxnSp>
        <p:nvCxnSpPr>
          <p:cNvPr id="34" name="מחבר ישר 33">
            <a:extLst>
              <a:ext uri="{FF2B5EF4-FFF2-40B4-BE49-F238E27FC236}">
                <a16:creationId xmlns:a16="http://schemas.microsoft.com/office/drawing/2014/main" id="{83F73182-219C-2945-B3E9-7B52E7B75BBA}"/>
              </a:ext>
            </a:extLst>
          </p:cNvPr>
          <p:cNvCxnSpPr/>
          <p:nvPr/>
        </p:nvCxnSpPr>
        <p:spPr>
          <a:xfrm>
            <a:off x="984700" y="2183604"/>
            <a:ext cx="0" cy="3938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a:extLst>
              <a:ext uri="{FF2B5EF4-FFF2-40B4-BE49-F238E27FC236}">
                <a16:creationId xmlns:a16="http://schemas.microsoft.com/office/drawing/2014/main" id="{CB2D3AC8-B19D-024F-AF0E-A224E1FF975B}"/>
              </a:ext>
            </a:extLst>
          </p:cNvPr>
          <p:cNvCxnSpPr/>
          <p:nvPr/>
        </p:nvCxnSpPr>
        <p:spPr>
          <a:xfrm>
            <a:off x="984700" y="6121620"/>
            <a:ext cx="446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מחבר ישר 35">
            <a:extLst>
              <a:ext uri="{FF2B5EF4-FFF2-40B4-BE49-F238E27FC236}">
                <a16:creationId xmlns:a16="http://schemas.microsoft.com/office/drawing/2014/main" id="{C9BE5617-7C6B-E54D-BCB9-6C454743AA80}"/>
              </a:ext>
            </a:extLst>
          </p:cNvPr>
          <p:cNvCxnSpPr/>
          <p:nvPr/>
        </p:nvCxnSpPr>
        <p:spPr>
          <a:xfrm>
            <a:off x="984700" y="2488404"/>
            <a:ext cx="3986784" cy="3633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96D33CE0-3C89-3642-9955-D38191730E37}"/>
              </a:ext>
            </a:extLst>
          </p:cNvPr>
          <p:cNvSpPr txBox="1"/>
          <p:nvPr/>
        </p:nvSpPr>
        <p:spPr>
          <a:xfrm>
            <a:off x="228795" y="2303738"/>
            <a:ext cx="755904" cy="369332"/>
          </a:xfrm>
          <a:prstGeom prst="rect">
            <a:avLst/>
          </a:prstGeom>
          <a:noFill/>
        </p:spPr>
        <p:txBody>
          <a:bodyPr wrap="square" rtlCol="1">
            <a:spAutoFit/>
          </a:bodyPr>
          <a:lstStyle/>
          <a:p>
            <a:r>
              <a:rPr lang="he-IL" dirty="0"/>
              <a:t>210</a:t>
            </a:r>
          </a:p>
        </p:txBody>
      </p:sp>
      <p:sp>
        <p:nvSpPr>
          <p:cNvPr id="38" name="תיבת טקסט 37">
            <a:extLst>
              <a:ext uri="{FF2B5EF4-FFF2-40B4-BE49-F238E27FC236}">
                <a16:creationId xmlns:a16="http://schemas.microsoft.com/office/drawing/2014/main" id="{A768F1DF-2288-F043-B0A9-7B64AE77C77E}"/>
              </a:ext>
            </a:extLst>
          </p:cNvPr>
          <p:cNvSpPr txBox="1"/>
          <p:nvPr/>
        </p:nvSpPr>
        <p:spPr>
          <a:xfrm>
            <a:off x="4649920" y="6121620"/>
            <a:ext cx="755904" cy="369332"/>
          </a:xfrm>
          <a:prstGeom prst="rect">
            <a:avLst/>
          </a:prstGeom>
          <a:noFill/>
        </p:spPr>
        <p:txBody>
          <a:bodyPr wrap="square" rtlCol="1">
            <a:spAutoFit/>
          </a:bodyPr>
          <a:lstStyle/>
          <a:p>
            <a:r>
              <a:rPr lang="he-IL" dirty="0"/>
              <a:t>210</a:t>
            </a:r>
          </a:p>
        </p:txBody>
      </p:sp>
      <p:cxnSp>
        <p:nvCxnSpPr>
          <p:cNvPr id="39" name="מחבר ישר 38">
            <a:extLst>
              <a:ext uri="{FF2B5EF4-FFF2-40B4-BE49-F238E27FC236}">
                <a16:creationId xmlns:a16="http://schemas.microsoft.com/office/drawing/2014/main" id="{B42C6C49-6FE5-CB45-A14B-22ABEC677E3D}"/>
              </a:ext>
            </a:extLst>
          </p:cNvPr>
          <p:cNvCxnSpPr/>
          <p:nvPr/>
        </p:nvCxnSpPr>
        <p:spPr>
          <a:xfrm>
            <a:off x="984699" y="3549108"/>
            <a:ext cx="119481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מחבר ישר 39">
            <a:extLst>
              <a:ext uri="{FF2B5EF4-FFF2-40B4-BE49-F238E27FC236}">
                <a16:creationId xmlns:a16="http://schemas.microsoft.com/office/drawing/2014/main" id="{F21E3CA3-7099-9F4D-8305-C4833AD4B69E}"/>
              </a:ext>
            </a:extLst>
          </p:cNvPr>
          <p:cNvCxnSpPr/>
          <p:nvPr/>
        </p:nvCxnSpPr>
        <p:spPr>
          <a:xfrm>
            <a:off x="2179516" y="3549108"/>
            <a:ext cx="0" cy="25725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תיבת טקסט 40">
            <a:extLst>
              <a:ext uri="{FF2B5EF4-FFF2-40B4-BE49-F238E27FC236}">
                <a16:creationId xmlns:a16="http://schemas.microsoft.com/office/drawing/2014/main" id="{B6074D3F-E44C-6446-B10A-8F9671C86968}"/>
              </a:ext>
            </a:extLst>
          </p:cNvPr>
          <p:cNvSpPr txBox="1"/>
          <p:nvPr/>
        </p:nvSpPr>
        <p:spPr>
          <a:xfrm>
            <a:off x="-625834" y="3386795"/>
            <a:ext cx="1610532" cy="369332"/>
          </a:xfrm>
          <a:prstGeom prst="rect">
            <a:avLst/>
          </a:prstGeom>
          <a:noFill/>
        </p:spPr>
        <p:txBody>
          <a:bodyPr wrap="square" rtlCol="1">
            <a:spAutoFit/>
          </a:bodyPr>
          <a:lstStyle/>
          <a:p>
            <a:r>
              <a:rPr lang="en-US" dirty="0"/>
              <a:t>PM140</a:t>
            </a:r>
            <a:endParaRPr lang="he-IL" dirty="0"/>
          </a:p>
        </p:txBody>
      </p:sp>
      <p:sp>
        <p:nvSpPr>
          <p:cNvPr id="42" name="תיבת טקסט 41">
            <a:extLst>
              <a:ext uri="{FF2B5EF4-FFF2-40B4-BE49-F238E27FC236}">
                <a16:creationId xmlns:a16="http://schemas.microsoft.com/office/drawing/2014/main" id="{35E3EF06-4A53-A64A-B856-59A2580B0E6F}"/>
              </a:ext>
            </a:extLst>
          </p:cNvPr>
          <p:cNvSpPr txBox="1"/>
          <p:nvPr/>
        </p:nvSpPr>
        <p:spPr>
          <a:xfrm>
            <a:off x="648192" y="6123544"/>
            <a:ext cx="1867830" cy="369332"/>
          </a:xfrm>
          <a:prstGeom prst="rect">
            <a:avLst/>
          </a:prstGeom>
          <a:noFill/>
        </p:spPr>
        <p:txBody>
          <a:bodyPr wrap="square" rtlCol="1">
            <a:spAutoFit/>
          </a:bodyPr>
          <a:lstStyle/>
          <a:p>
            <a:r>
              <a:rPr lang="he-IL" dirty="0"/>
              <a:t>qm70</a:t>
            </a:r>
          </a:p>
        </p:txBody>
      </p:sp>
      <p:cxnSp>
        <p:nvCxnSpPr>
          <p:cNvPr id="43" name="מחבר ישר 42">
            <a:extLst>
              <a:ext uri="{FF2B5EF4-FFF2-40B4-BE49-F238E27FC236}">
                <a16:creationId xmlns:a16="http://schemas.microsoft.com/office/drawing/2014/main" id="{5E0CAA2D-6903-8B48-B8A0-B6798B1F391D}"/>
              </a:ext>
            </a:extLst>
          </p:cNvPr>
          <p:cNvCxnSpPr/>
          <p:nvPr/>
        </p:nvCxnSpPr>
        <p:spPr>
          <a:xfrm flipV="1">
            <a:off x="984698" y="2488404"/>
            <a:ext cx="3545188" cy="3633216"/>
          </a:xfrm>
          <a:prstGeom prst="line">
            <a:avLst/>
          </a:prstGeom>
        </p:spPr>
        <p:style>
          <a:lnRef idx="1">
            <a:schemeClr val="accent6"/>
          </a:lnRef>
          <a:fillRef idx="0">
            <a:schemeClr val="accent6"/>
          </a:fillRef>
          <a:effectRef idx="0">
            <a:schemeClr val="accent6"/>
          </a:effectRef>
          <a:fontRef idx="minor">
            <a:schemeClr val="tx1"/>
          </a:fontRef>
        </p:style>
      </p:cxnSp>
      <p:sp>
        <p:nvSpPr>
          <p:cNvPr id="44" name="תיבת טקסט 43">
            <a:extLst>
              <a:ext uri="{FF2B5EF4-FFF2-40B4-BE49-F238E27FC236}">
                <a16:creationId xmlns:a16="http://schemas.microsoft.com/office/drawing/2014/main" id="{BEDEA14E-91D4-D940-8D42-9E372DA5DA64}"/>
              </a:ext>
            </a:extLst>
          </p:cNvPr>
          <p:cNvSpPr txBox="1"/>
          <p:nvPr/>
        </p:nvSpPr>
        <p:spPr>
          <a:xfrm>
            <a:off x="149547" y="1795866"/>
            <a:ext cx="914400" cy="369332"/>
          </a:xfrm>
          <a:prstGeom prst="rect">
            <a:avLst/>
          </a:prstGeom>
          <a:noFill/>
        </p:spPr>
        <p:txBody>
          <a:bodyPr wrap="square" rtlCol="1">
            <a:spAutoFit/>
          </a:bodyPr>
          <a:lstStyle/>
          <a:p>
            <a:r>
              <a:rPr lang="he-IL" dirty="0"/>
              <a:t>p</a:t>
            </a:r>
          </a:p>
        </p:txBody>
      </p:sp>
      <p:cxnSp>
        <p:nvCxnSpPr>
          <p:cNvPr id="45" name="מחבר ישר 44">
            <a:extLst>
              <a:ext uri="{FF2B5EF4-FFF2-40B4-BE49-F238E27FC236}">
                <a16:creationId xmlns:a16="http://schemas.microsoft.com/office/drawing/2014/main" id="{2F31E9EB-7E16-F845-B9F5-6A05F8AB6B62}"/>
              </a:ext>
            </a:extLst>
          </p:cNvPr>
          <p:cNvCxnSpPr/>
          <p:nvPr/>
        </p:nvCxnSpPr>
        <p:spPr>
          <a:xfrm>
            <a:off x="2855049" y="4185820"/>
            <a:ext cx="0" cy="1935800"/>
          </a:xfrm>
          <a:prstGeom prst="line">
            <a:avLst/>
          </a:prstGeom>
        </p:spPr>
        <p:style>
          <a:lnRef idx="1">
            <a:schemeClr val="accent2"/>
          </a:lnRef>
          <a:fillRef idx="0">
            <a:schemeClr val="accent2"/>
          </a:fillRef>
          <a:effectRef idx="0">
            <a:schemeClr val="accent2"/>
          </a:effectRef>
          <a:fontRef idx="minor">
            <a:schemeClr val="tx1"/>
          </a:fontRef>
        </p:style>
      </p:cxnSp>
      <p:sp>
        <p:nvSpPr>
          <p:cNvPr id="46" name="תיבת טקסט 45">
            <a:extLst>
              <a:ext uri="{FF2B5EF4-FFF2-40B4-BE49-F238E27FC236}">
                <a16:creationId xmlns:a16="http://schemas.microsoft.com/office/drawing/2014/main" id="{F9890AD3-1EDA-2747-A238-1D79BA42B739}"/>
              </a:ext>
            </a:extLst>
          </p:cNvPr>
          <p:cNvSpPr txBox="1"/>
          <p:nvPr/>
        </p:nvSpPr>
        <p:spPr>
          <a:xfrm>
            <a:off x="-284551" y="3967946"/>
            <a:ext cx="1254654" cy="369332"/>
          </a:xfrm>
          <a:prstGeom prst="rect">
            <a:avLst/>
          </a:prstGeom>
          <a:noFill/>
        </p:spPr>
        <p:txBody>
          <a:bodyPr wrap="square" rtlCol="1">
            <a:spAutoFit/>
          </a:bodyPr>
          <a:lstStyle/>
          <a:p>
            <a:r>
              <a:rPr lang="he-IL" dirty="0"/>
              <a:t>p105</a:t>
            </a:r>
          </a:p>
        </p:txBody>
      </p:sp>
      <p:sp>
        <p:nvSpPr>
          <p:cNvPr id="47" name="תיבת טקסט 46">
            <a:extLst>
              <a:ext uri="{FF2B5EF4-FFF2-40B4-BE49-F238E27FC236}">
                <a16:creationId xmlns:a16="http://schemas.microsoft.com/office/drawing/2014/main" id="{C31479CB-16F5-D64A-AEA0-CA81EDFC25A3}"/>
              </a:ext>
            </a:extLst>
          </p:cNvPr>
          <p:cNvSpPr txBox="1"/>
          <p:nvPr/>
        </p:nvSpPr>
        <p:spPr>
          <a:xfrm>
            <a:off x="1780860" y="6103778"/>
            <a:ext cx="1470324" cy="369332"/>
          </a:xfrm>
          <a:prstGeom prst="rect">
            <a:avLst/>
          </a:prstGeom>
          <a:noFill/>
        </p:spPr>
        <p:txBody>
          <a:bodyPr wrap="square" rtlCol="1">
            <a:spAutoFit/>
          </a:bodyPr>
          <a:lstStyle/>
          <a:p>
            <a:r>
              <a:rPr lang="he-IL" dirty="0"/>
              <a:t>q105</a:t>
            </a:r>
          </a:p>
        </p:txBody>
      </p:sp>
      <p:sp>
        <p:nvSpPr>
          <p:cNvPr id="50" name="משולש 49">
            <a:extLst>
              <a:ext uri="{FF2B5EF4-FFF2-40B4-BE49-F238E27FC236}">
                <a16:creationId xmlns:a16="http://schemas.microsoft.com/office/drawing/2014/main" id="{13D8BC27-4E83-F641-848A-71D333C2DC30}"/>
              </a:ext>
            </a:extLst>
          </p:cNvPr>
          <p:cNvSpPr/>
          <p:nvPr/>
        </p:nvSpPr>
        <p:spPr>
          <a:xfrm rot="13417775">
            <a:off x="239927" y="3160997"/>
            <a:ext cx="2397900" cy="1221783"/>
          </a:xfrm>
          <a:prstGeom prst="triangle">
            <a:avLst>
              <a:gd name="adj" fmla="val 4968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dirty="0"/>
          </a:p>
        </p:txBody>
      </p:sp>
      <p:sp>
        <p:nvSpPr>
          <p:cNvPr id="51" name="תיבת טקסט 50">
            <a:extLst>
              <a:ext uri="{FF2B5EF4-FFF2-40B4-BE49-F238E27FC236}">
                <a16:creationId xmlns:a16="http://schemas.microsoft.com/office/drawing/2014/main" id="{AD7D2240-1B1C-F644-8C39-D02465B76AD7}"/>
              </a:ext>
            </a:extLst>
          </p:cNvPr>
          <p:cNvSpPr txBox="1"/>
          <p:nvPr/>
        </p:nvSpPr>
        <p:spPr>
          <a:xfrm>
            <a:off x="1048565" y="3156751"/>
            <a:ext cx="716913" cy="707886"/>
          </a:xfrm>
          <a:prstGeom prst="rect">
            <a:avLst/>
          </a:prstGeom>
          <a:noFill/>
        </p:spPr>
        <p:txBody>
          <a:bodyPr wrap="square" rtlCol="1">
            <a:spAutoFit/>
          </a:bodyPr>
          <a:lstStyle/>
          <a:p>
            <a:r>
              <a:rPr lang="he-IL" sz="4000" dirty="0"/>
              <a:t>cs</a:t>
            </a:r>
            <a:endParaRPr lang="he-IL" dirty="0"/>
          </a:p>
        </p:txBody>
      </p:sp>
      <p:sp>
        <p:nvSpPr>
          <p:cNvPr id="52" name="תיבת טקסט 51">
            <a:extLst>
              <a:ext uri="{FF2B5EF4-FFF2-40B4-BE49-F238E27FC236}">
                <a16:creationId xmlns:a16="http://schemas.microsoft.com/office/drawing/2014/main" id="{3A0F0C6E-7FA3-4845-BF9B-3BC0732E1ACC}"/>
              </a:ext>
            </a:extLst>
          </p:cNvPr>
          <p:cNvSpPr txBox="1"/>
          <p:nvPr/>
        </p:nvSpPr>
        <p:spPr>
          <a:xfrm>
            <a:off x="293860" y="4681033"/>
            <a:ext cx="778012" cy="369332"/>
          </a:xfrm>
          <a:prstGeom prst="rect">
            <a:avLst/>
          </a:prstGeom>
          <a:noFill/>
        </p:spPr>
        <p:txBody>
          <a:bodyPr wrap="square" rtlCol="1">
            <a:spAutoFit/>
          </a:bodyPr>
          <a:lstStyle/>
          <a:p>
            <a:pPr marL="0" algn="l" defTabSz="914400" rtl="0" eaLnBrk="1" latinLnBrk="0" hangingPunct="1"/>
            <a:r>
              <a:rPr lang="en-US" dirty="0"/>
              <a:t>PC 70</a:t>
            </a:r>
            <a:endParaRPr lang="he-IL" dirty="0"/>
          </a:p>
        </p:txBody>
      </p:sp>
      <p:cxnSp>
        <p:nvCxnSpPr>
          <p:cNvPr id="53" name="מחבר ישר 52">
            <a:extLst>
              <a:ext uri="{FF2B5EF4-FFF2-40B4-BE49-F238E27FC236}">
                <a16:creationId xmlns:a16="http://schemas.microsoft.com/office/drawing/2014/main" id="{2054F04E-566F-8F4D-B9B7-D51800E19F26}"/>
              </a:ext>
            </a:extLst>
          </p:cNvPr>
          <p:cNvCxnSpPr/>
          <p:nvPr/>
        </p:nvCxnSpPr>
        <p:spPr>
          <a:xfrm flipH="1">
            <a:off x="984698" y="4859114"/>
            <a:ext cx="1194818"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משולש 54">
            <a:extLst>
              <a:ext uri="{FF2B5EF4-FFF2-40B4-BE49-F238E27FC236}">
                <a16:creationId xmlns:a16="http://schemas.microsoft.com/office/drawing/2014/main" id="{AD7E7C7B-48FD-C74A-AA37-4BB5434EA7B7}"/>
              </a:ext>
            </a:extLst>
          </p:cNvPr>
          <p:cNvSpPr/>
          <p:nvPr/>
        </p:nvSpPr>
        <p:spPr>
          <a:xfrm rot="18874897">
            <a:off x="148545" y="4014957"/>
            <a:ext cx="2656869" cy="1288417"/>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56" name="תיבת טקסט 55">
            <a:extLst>
              <a:ext uri="{FF2B5EF4-FFF2-40B4-BE49-F238E27FC236}">
                <a16:creationId xmlns:a16="http://schemas.microsoft.com/office/drawing/2014/main" id="{C3688ACE-0A59-A949-9A64-B34E26E9AF99}"/>
              </a:ext>
            </a:extLst>
          </p:cNvPr>
          <p:cNvSpPr txBox="1"/>
          <p:nvPr/>
        </p:nvSpPr>
        <p:spPr>
          <a:xfrm>
            <a:off x="1133657" y="4256577"/>
            <a:ext cx="1931606" cy="769441"/>
          </a:xfrm>
          <a:prstGeom prst="rect">
            <a:avLst/>
          </a:prstGeom>
          <a:noFill/>
        </p:spPr>
        <p:txBody>
          <a:bodyPr wrap="square" rtlCol="1">
            <a:spAutoFit/>
          </a:bodyPr>
          <a:lstStyle/>
          <a:p>
            <a:pPr marL="0" algn="l" defTabSz="914400" rtl="0" eaLnBrk="1" latinLnBrk="0" hangingPunct="1"/>
            <a:r>
              <a:rPr lang="en-US" sz="4400" dirty="0"/>
              <a:t>PS</a:t>
            </a:r>
            <a:endParaRPr lang="he-IL" dirty="0"/>
          </a:p>
        </p:txBody>
      </p:sp>
      <p:sp>
        <p:nvSpPr>
          <p:cNvPr id="62" name="תיבת טקסט 61">
            <a:extLst>
              <a:ext uri="{FF2B5EF4-FFF2-40B4-BE49-F238E27FC236}">
                <a16:creationId xmlns:a16="http://schemas.microsoft.com/office/drawing/2014/main" id="{EA5C0290-BB0A-9243-A3B4-CAB1823E9127}"/>
              </a:ext>
            </a:extLst>
          </p:cNvPr>
          <p:cNvSpPr txBox="1"/>
          <p:nvPr/>
        </p:nvSpPr>
        <p:spPr>
          <a:xfrm>
            <a:off x="6379706" y="3781734"/>
            <a:ext cx="4763729" cy="523220"/>
          </a:xfrm>
          <a:prstGeom prst="rect">
            <a:avLst/>
          </a:prstGeom>
          <a:noFill/>
        </p:spPr>
        <p:txBody>
          <a:bodyPr wrap="square" rtlCol="1">
            <a:spAutoFit/>
          </a:bodyPr>
          <a:lstStyle/>
          <a:p>
            <a:pPr marL="0" algn="l" defTabSz="914400" rtl="0" eaLnBrk="1" latinLnBrk="0" hangingPunct="1"/>
            <a:r>
              <a:rPr lang="en-US" sz="2800" b="1" dirty="0">
                <a:latin typeface="David" panose="020E0502060401010101" pitchFamily="34" charset="-79"/>
                <a:cs typeface="David" panose="020E0502060401010101" pitchFamily="34" charset="-79"/>
              </a:rPr>
              <a:t>PS+PC = </a:t>
            </a:r>
            <a:r>
              <a:rPr lang="he-IL" sz="2800" b="1" dirty="0">
                <a:latin typeface="David" panose="020E0502060401010101" pitchFamily="34" charset="-79"/>
                <a:cs typeface="David" panose="020E0502060401010101" pitchFamily="34" charset="-79"/>
              </a:rPr>
              <a:t>5512.5 + 5512.5</a:t>
            </a:r>
          </a:p>
        </p:txBody>
      </p:sp>
      <p:sp>
        <p:nvSpPr>
          <p:cNvPr id="63" name="תיבת טקסט 62">
            <a:extLst>
              <a:ext uri="{FF2B5EF4-FFF2-40B4-BE49-F238E27FC236}">
                <a16:creationId xmlns:a16="http://schemas.microsoft.com/office/drawing/2014/main" id="{6D6A6421-32EA-884A-9D90-587E0B1AA431}"/>
              </a:ext>
            </a:extLst>
          </p:cNvPr>
          <p:cNvSpPr txBox="1"/>
          <p:nvPr/>
        </p:nvSpPr>
        <p:spPr>
          <a:xfrm>
            <a:off x="8645885" y="3776017"/>
            <a:ext cx="2791966" cy="523220"/>
          </a:xfrm>
          <a:prstGeom prst="rect">
            <a:avLst/>
          </a:prstGeom>
          <a:noFill/>
        </p:spPr>
        <p:txBody>
          <a:bodyPr wrap="square" rtlCol="1">
            <a:spAutoFit/>
          </a:bodyPr>
          <a:lstStyle/>
          <a:p>
            <a:r>
              <a:rPr lang="he-IL" sz="2800" b="1" dirty="0">
                <a:latin typeface="David" panose="020E0502060401010101" pitchFamily="34" charset="-79"/>
                <a:cs typeface="David" panose="020E0502060401010101" pitchFamily="34" charset="-79"/>
              </a:rPr>
              <a:t>11,025 =</a:t>
            </a:r>
          </a:p>
        </p:txBody>
      </p:sp>
      <p:sp>
        <p:nvSpPr>
          <p:cNvPr id="64" name="תיבת טקסט 63">
            <a:extLst>
              <a:ext uri="{FF2B5EF4-FFF2-40B4-BE49-F238E27FC236}">
                <a16:creationId xmlns:a16="http://schemas.microsoft.com/office/drawing/2014/main" id="{0C1847AE-0FB0-D342-9980-C41C7EFA30D5}"/>
              </a:ext>
            </a:extLst>
          </p:cNvPr>
          <p:cNvSpPr txBox="1"/>
          <p:nvPr/>
        </p:nvSpPr>
        <p:spPr>
          <a:xfrm>
            <a:off x="6501240" y="4743369"/>
            <a:ext cx="5454767" cy="1938992"/>
          </a:xfrm>
          <a:prstGeom prst="rect">
            <a:avLst/>
          </a:prstGeom>
          <a:noFill/>
        </p:spPr>
        <p:txBody>
          <a:bodyPr wrap="square" rtlCol="1">
            <a:spAutoFit/>
          </a:bodyPr>
          <a:lstStyle/>
          <a:p>
            <a:r>
              <a:rPr lang="he-IL" sz="2000" dirty="0">
                <a:latin typeface="David" panose="020E0502060401010101" pitchFamily="34" charset="-79"/>
                <a:cs typeface="David" panose="020E0502060401010101" pitchFamily="34" charset="-79"/>
              </a:rPr>
              <a:t>מה אנו רואים כאן? </a:t>
            </a:r>
          </a:p>
          <a:p>
            <a:r>
              <a:rPr lang="he-IL" sz="2000" dirty="0">
                <a:latin typeface="David" panose="020E0502060401010101" pitchFamily="34" charset="-79"/>
                <a:cs typeface="David" panose="020E0502060401010101" pitchFamily="34" charset="-79"/>
              </a:rPr>
              <a:t>הרווחה החברתית גדלה והנטל העודף התבטל. לפיכך, המדינה צריכה להתערב כיוון שכשל השוק מונופול מנצל את כוחו לרעה ונוצר נטל עודף. כאשר המדינה מתערבת וקובעת מחיר מקסימלי, היא פועלת להגדלת הרווחה החברתית ומבטלת את הנטל העודף. </a:t>
            </a:r>
          </a:p>
        </p:txBody>
      </p:sp>
      <p:sp>
        <p:nvSpPr>
          <p:cNvPr id="65" name="תיבת טקסט 64">
            <a:extLst>
              <a:ext uri="{FF2B5EF4-FFF2-40B4-BE49-F238E27FC236}">
                <a16:creationId xmlns:a16="http://schemas.microsoft.com/office/drawing/2014/main" id="{BC15D929-CDD3-364E-94DE-44321E7D24E2}"/>
              </a:ext>
            </a:extLst>
          </p:cNvPr>
          <p:cNvSpPr txBox="1"/>
          <p:nvPr/>
        </p:nvSpPr>
        <p:spPr>
          <a:xfrm>
            <a:off x="7579241" y="4228950"/>
            <a:ext cx="2364658" cy="523220"/>
          </a:xfrm>
          <a:prstGeom prst="rect">
            <a:avLst/>
          </a:prstGeom>
          <a:noFill/>
        </p:spPr>
        <p:txBody>
          <a:bodyPr wrap="square" rtlCol="1">
            <a:spAutoFit/>
          </a:bodyPr>
          <a:lstStyle/>
          <a:p>
            <a:r>
              <a:rPr lang="en-US" sz="2800" b="1" dirty="0">
                <a:latin typeface="David" panose="020E0502060401010101" pitchFamily="34" charset="-79"/>
                <a:cs typeface="David" panose="020E0502060401010101" pitchFamily="34" charset="-79"/>
              </a:rPr>
              <a:t>W = 11</a:t>
            </a:r>
            <a:r>
              <a:rPr lang="he-IL" sz="2800" b="1" dirty="0">
                <a:latin typeface="David" panose="020E0502060401010101" pitchFamily="34" charset="-79"/>
                <a:cs typeface="David" panose="020E0502060401010101" pitchFamily="34" charset="-79"/>
              </a:rPr>
              <a:t>,</a:t>
            </a:r>
            <a:r>
              <a:rPr lang="en-US" sz="2800" b="1" dirty="0">
                <a:latin typeface="David" panose="020E0502060401010101" pitchFamily="34" charset="-79"/>
                <a:cs typeface="David" panose="020E0502060401010101" pitchFamily="34" charset="-79"/>
              </a:rPr>
              <a:t>025</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1940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2B92B1-8895-3D44-9DF3-5188D1EC725E}"/>
              </a:ext>
            </a:extLst>
          </p:cNvPr>
          <p:cNvSpPr>
            <a:spLocks noGrp="1"/>
          </p:cNvSpPr>
          <p:nvPr>
            <p:ph type="title"/>
          </p:nvPr>
        </p:nvSpPr>
        <p:spPr/>
        <p:txBody>
          <a:bodyPr>
            <a:normAutofit/>
          </a:bodyPr>
          <a:lstStyle/>
          <a:p>
            <a:pPr algn="ctr"/>
            <a:r>
              <a:rPr lang="he-IL" sz="3200" dirty="0"/>
              <a:t>חלק ו׳: מדוע הממשלה נכשלת?</a:t>
            </a:r>
          </a:p>
        </p:txBody>
      </p:sp>
      <p:sp>
        <p:nvSpPr>
          <p:cNvPr id="3" name="מציין מיקום תוכן 2">
            <a:extLst>
              <a:ext uri="{FF2B5EF4-FFF2-40B4-BE49-F238E27FC236}">
                <a16:creationId xmlns:a16="http://schemas.microsoft.com/office/drawing/2014/main" id="{BB0939E4-A59C-F84A-9E69-4DB3082CF542}"/>
              </a:ext>
            </a:extLst>
          </p:cNvPr>
          <p:cNvSpPr>
            <a:spLocks noGrp="1"/>
          </p:cNvSpPr>
          <p:nvPr>
            <p:ph idx="1"/>
          </p:nvPr>
        </p:nvSpPr>
        <p:spPr>
          <a:xfrm>
            <a:off x="838200" y="1359568"/>
            <a:ext cx="10515600" cy="5498432"/>
          </a:xfrm>
        </p:spPr>
        <p:txBody>
          <a:bodyPr>
            <a:normAutofit/>
          </a:bodyPr>
          <a:lstStyle/>
          <a:p>
            <a:pPr marL="0" indent="0">
              <a:lnSpc>
                <a:spcPct val="150000"/>
              </a:lnSpc>
              <a:buNone/>
            </a:pPr>
            <a:r>
              <a:rPr lang="he-IL" sz="1800" dirty="0">
                <a:latin typeface="David" panose="020E0502060401010101" pitchFamily="34" charset="-79"/>
                <a:cs typeface="David" panose="020E0502060401010101" pitchFamily="34" charset="-79"/>
              </a:rPr>
              <a:t>בחלק זה אסביר מדוע הפתרון המוצע אינו מיושם, וכן אמנה את הסיבות הפוליטיות לכך שאין שיפור ברווחה החברתית. </a:t>
            </a:r>
          </a:p>
          <a:p>
            <a:pPr marL="0" indent="0">
              <a:lnSpc>
                <a:spcPct val="150000"/>
              </a:lnSpc>
              <a:buNone/>
            </a:pPr>
            <a:r>
              <a:rPr lang="he-IL" sz="1800" b="1" u="sng" dirty="0">
                <a:latin typeface="David" panose="020E0502060401010101" pitchFamily="34" charset="-79"/>
                <a:cs typeface="David" panose="020E0502060401010101" pitchFamily="34" charset="-79"/>
              </a:rPr>
              <a:t>שדלנות/לובי - </a:t>
            </a:r>
            <a:r>
              <a:rPr lang="he-IL" sz="1800" dirty="0">
                <a:latin typeface="David" panose="020E0502060401010101" pitchFamily="34" charset="-79"/>
                <a:cs typeface="David" panose="020E0502060401010101" pitchFamily="34" charset="-79"/>
              </a:rPr>
              <a:t>השדלנות (לוביזם) היא ניסיון להשפיע על עיצוב מדיניות, והיא נפוצה בדמוקרטיות רבות ומאז שנות התשעים גם בישראל. לצד תרומתה לעקרונות דמוקרטיים חשובים כמו ייצוג אינטרסים והשתתפות פוליטית, היא זוכה גם לביקורת נוקבת ואף נטען שיש בה סכנה אמתית לדמוקרטיה; בשל סכנה זו מדינות רבות נוהגות להסדיר אותה בחוק (שפירא, 2010). על כן, פעילותם של השדלנים בכנסת מוסדרת בפרק י"ב בחוק הכנסת, התשנ"ד–1994. על-פי החוק, שדלן (לוביסט) הוא מי שדרך עיסוק או בתמורה למען לקוח נוקט פעולות לשכנוע חברי הכנסת בקשר להצעות חוק ולחקיקת משנה בכנסת או בוועדותיה, להחלטות הכנסת וועדותיה ולמינוי או לבחירה של אדם לתפקיד על-ידי הכנסת או על- ידי גוף שנציג הכנסת חבר בו  (קרמניצר, שפירא וסידור, 2013). </a:t>
            </a:r>
          </a:p>
          <a:p>
            <a:pPr marL="0" indent="0">
              <a:lnSpc>
                <a:spcPct val="150000"/>
              </a:lnSpc>
              <a:buNone/>
            </a:pPr>
            <a:r>
              <a:rPr lang="he-IL" sz="1800" dirty="0">
                <a:latin typeface="David" panose="020E0502060401010101" pitchFamily="34" charset="-79"/>
                <a:cs typeface="David" panose="020E0502060401010101" pitchFamily="34" charset="-79"/>
              </a:rPr>
              <a:t>בישראל, מרבית החברות מפעילות לוביסטים בעלי דריסת רגל במשרדי הממשלה ובוועדות הכנסת. כך, חברת אקו״ם משתמשת בשירותי משרד לובינג והיא פועלת במסדרונות הכנסת על מנת לקדם את האינטרסים. לפיכך, ארגונים רבים רואים זאת כתמריץ שבדרך זו הם יכולים להביא למדיניות שתשפר את מצבם. </a:t>
            </a:r>
          </a:p>
        </p:txBody>
      </p:sp>
    </p:spTree>
    <p:extLst>
      <p:ext uri="{BB962C8B-B14F-4D97-AF65-F5344CB8AC3E}">
        <p14:creationId xmlns:p14="http://schemas.microsoft.com/office/powerpoint/2010/main" val="99567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B0939E4-A59C-F84A-9E69-4DB3082CF542}"/>
              </a:ext>
            </a:extLst>
          </p:cNvPr>
          <p:cNvSpPr>
            <a:spLocks noGrp="1"/>
          </p:cNvSpPr>
          <p:nvPr>
            <p:ph idx="1"/>
          </p:nvPr>
        </p:nvSpPr>
        <p:spPr>
          <a:xfrm>
            <a:off x="1031839" y="389964"/>
            <a:ext cx="10515600" cy="5559014"/>
          </a:xfrm>
        </p:spPr>
        <p:txBody>
          <a:bodyPr>
            <a:normAutofit fontScale="40000" lnSpcReduction="20000"/>
          </a:bodyPr>
          <a:lstStyle/>
          <a:p>
            <a:pPr marL="0" indent="0">
              <a:lnSpc>
                <a:spcPct val="170000"/>
              </a:lnSpc>
              <a:buNone/>
            </a:pPr>
            <a:r>
              <a:rPr lang="he-IL" sz="4500" dirty="0">
                <a:latin typeface="David" panose="020E0502060401010101" pitchFamily="34" charset="-79"/>
                <a:cs typeface="David" panose="020E0502060401010101" pitchFamily="34" charset="-79"/>
              </a:rPr>
              <a:t>כך למעשה, תיאורית הבחירה הציבורית גורסת כי שחקנים המונעים על ידי שיקולים ואינטרסים מתוך שאיפה למקסם את התועלת האישית שלהם בעקבות כך, פועלים הם משיקולי עלות-תועלת תוך הטיה לטובת קבוצות עניין מאורגנות ובעלות כוח פוליטי בחברה (</a:t>
            </a:r>
            <a:r>
              <a:rPr lang="he-IL" sz="4500" dirty="0" err="1">
                <a:latin typeface="David" panose="020E0502060401010101" pitchFamily="34" charset="-79"/>
                <a:cs typeface="David" panose="020E0502060401010101" pitchFamily="34" charset="-79"/>
              </a:rPr>
              <a:t>צ'מנסקי</a:t>
            </a:r>
            <a:r>
              <a:rPr lang="he-IL" sz="4500" dirty="0">
                <a:latin typeface="David" panose="020E0502060401010101" pitchFamily="34" charset="-79"/>
                <a:cs typeface="David" panose="020E0502060401010101" pitchFamily="34" charset="-79"/>
              </a:rPr>
              <a:t> </a:t>
            </a:r>
            <a:r>
              <a:rPr lang="he-IL" sz="4500" dirty="0" err="1">
                <a:latin typeface="David" panose="020E0502060401010101" pitchFamily="34" charset="-79"/>
                <a:cs typeface="David" panose="020E0502060401010101" pitchFamily="34" charset="-79"/>
              </a:rPr>
              <a:t>ומרינוב</a:t>
            </a:r>
            <a:r>
              <a:rPr lang="he-IL" sz="4500" dirty="0">
                <a:latin typeface="David" panose="020E0502060401010101" pitchFamily="34" charset="-79"/>
                <a:cs typeface="David" panose="020E0502060401010101" pitchFamily="34" charset="-79"/>
              </a:rPr>
              <a:t>, 2012). </a:t>
            </a:r>
          </a:p>
          <a:p>
            <a:pPr marL="0" indent="0">
              <a:lnSpc>
                <a:spcPct val="170000"/>
              </a:lnSpc>
              <a:buNone/>
            </a:pPr>
            <a:r>
              <a:rPr lang="he-IL" sz="4500" dirty="0">
                <a:latin typeface="David" panose="020E0502060401010101" pitchFamily="34" charset="-79"/>
                <a:cs typeface="David" panose="020E0502060401010101" pitchFamily="34" charset="-79"/>
              </a:rPr>
              <a:t>בשנת 2020 הוגשה בקשה לתביעה ייצוגית המוערכת בכ-250 מיליון שקל , בדרישה לחלק את כספי התמלוגים שהצטברו בידי אקו״ם במשך שנים ואינם מחולקים, על פי הנטען, ליוצרים. על פי הבקשה, בידי אקו״ם הצטברו תמלוגים שטרם חולקו בסכומים הבאים: בשנת 2012 כ-132 מיליון שקל, ב-2013 כ-178 מיליון שקלֿ וב-2014 כ-195 מיליון שקל. היוצרים עוד טוענים כי חברת אקו״ם לא נתנה דיווח הולם לחבריה אודות הצטברות סכומי כסף אדירים בקופתה (דוברוביצקי, 2020). </a:t>
            </a:r>
          </a:p>
          <a:p>
            <a:pPr marL="0" indent="0">
              <a:lnSpc>
                <a:spcPct val="170000"/>
              </a:lnSpc>
              <a:buNone/>
            </a:pPr>
            <a:r>
              <a:rPr lang="he-IL" sz="4500" dirty="0">
                <a:latin typeface="David" panose="020E0502060401010101" pitchFamily="34" charset="-79"/>
                <a:cs typeface="David" panose="020E0502060401010101" pitchFamily="34" charset="-79"/>
              </a:rPr>
              <a:t>מכאן ניתן לראות כי על אף ניסיונות מצד גורמים ממשלתיים לריסון הפירמה המונופוליסטית הפועלת בשוק, הפירמה הנ״ל נהנית מכוח רב ואף מציגה נתונים כוזבים בדבר רווחתה. דבר זה מונע את התערבות הממשלה ומאפשר את המשך הריכוזיות הגבוהה בו ושליטתה המוחלטת של חברת אקו״ם. </a:t>
            </a:r>
          </a:p>
          <a:p>
            <a:pPr marL="0" indent="0">
              <a:buNone/>
            </a:pPr>
            <a:endParaRPr lang="he-IL"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18798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03778C8-F4E7-0842-B1DD-4916074C407F}"/>
              </a:ext>
            </a:extLst>
          </p:cNvPr>
          <p:cNvSpPr>
            <a:spLocks noGrp="1"/>
          </p:cNvSpPr>
          <p:nvPr>
            <p:ph idx="1"/>
          </p:nvPr>
        </p:nvSpPr>
        <p:spPr>
          <a:xfrm>
            <a:off x="838200" y="577738"/>
            <a:ext cx="10515600" cy="4351338"/>
          </a:xfrm>
        </p:spPr>
        <p:txBody>
          <a:bodyPr>
            <a:normAutofit/>
          </a:bodyPr>
          <a:lstStyle/>
          <a:p>
            <a:pPr marL="0" indent="0">
              <a:lnSpc>
                <a:spcPct val="150000"/>
              </a:lnSpc>
              <a:buNone/>
            </a:pPr>
            <a:r>
              <a:rPr lang="he-IL" sz="1800" dirty="0">
                <a:latin typeface="David" panose="020E0502060401010101" pitchFamily="34" charset="-79"/>
                <a:cs typeface="David" panose="020E0502060401010101" pitchFamily="34" charset="-79"/>
              </a:rPr>
              <a:t>לסיכום, הן בשל פעילות הלובינג הענפה של חברת אקו״ם והן בשל דיווחיה הכוזבים, חברת אקו״ם פעם אחר פעם מונעת לקדם מדיניות של התערבות ממשלתית להגברת התחרות בשוק. למעשה, חברת אקו״ם מקדמת את האינטרסים האישיים שלה על חשבון הציבור ככלל והיוצרים בפרט, מגדילה את רווחיה וכוחה בשוק ופוגעת בצרכנים על ידי גביית מחירים מופרזים עבור השמעת מוזיקה באירועים. </a:t>
            </a:r>
          </a:p>
          <a:p>
            <a:pPr marL="0" indent="0">
              <a:lnSpc>
                <a:spcPct val="150000"/>
              </a:lnSpc>
              <a:buNone/>
            </a:pPr>
            <a:r>
              <a:rPr lang="he-IL" sz="1800" dirty="0">
                <a:latin typeface="David" panose="020E0502060401010101" pitchFamily="34" charset="-79"/>
                <a:cs typeface="David" panose="020E0502060401010101" pitchFamily="34" charset="-79"/>
              </a:rPr>
              <a:t>כתוצאה מכך, שוק התמלוגים בישראל ממשיך להיות שוק ריכוזי הנשלט על ידי חברה המוגדרת </a:t>
            </a:r>
            <a:r>
              <a:rPr lang="he-IL" sz="1800" dirty="0" err="1">
                <a:latin typeface="David" panose="020E0502060401010101" pitchFamily="34" charset="-79"/>
                <a:cs typeface="David" panose="020E0502060401010101" pitchFamily="34" charset="-79"/>
              </a:rPr>
              <a:t>כמונופוך</a:t>
            </a:r>
            <a:r>
              <a:rPr lang="he-IL" sz="1800" dirty="0">
                <a:latin typeface="David" panose="020E0502060401010101" pitchFamily="34" charset="-79"/>
                <a:cs typeface="David" panose="020E0502060401010101" pitchFamily="34" charset="-79"/>
              </a:rPr>
              <a:t>. חברת אקו״ם נהנית מנתח שוק גדול ומכוח שוק רב בשל העדר התחרות, היא מנצלת את כוחה לגבות מחירים מופרזים מהצרכן השבוי, דבר אשר מעלה את יוקר המחייה, פוגע בעודף הצרכן וברווחה החברית הכללית במשק ויוצר נטל עודף שאינו רצוי. מדיניות היעילה מבחינה חברתית-כלכלית דורשת התערבות ממשלתית כדוגמת עידוד כניסת פירמות חדשות לשוק, מדיניות זו תביא את השוק לשיווי משקל תחרותי שבו עודף צרכן גדול יותר ורווחה חברתית גבוהה יותר תוך ביטול הנטל העודף הנגרם בשוק מונופוליסטי. </a:t>
            </a:r>
          </a:p>
          <a:p>
            <a:pPr marL="0" indent="0">
              <a:buNone/>
            </a:pPr>
            <a:endParaRPr lang="he-IL" dirty="0"/>
          </a:p>
        </p:txBody>
      </p:sp>
    </p:spTree>
    <p:extLst>
      <p:ext uri="{BB962C8B-B14F-4D97-AF65-F5344CB8AC3E}">
        <p14:creationId xmlns:p14="http://schemas.microsoft.com/office/powerpoint/2010/main" val="391556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5C1589-0BEC-2D4C-85DA-4E4FC25F9341}"/>
              </a:ext>
            </a:extLst>
          </p:cNvPr>
          <p:cNvSpPr>
            <a:spLocks noGrp="1"/>
          </p:cNvSpPr>
          <p:nvPr>
            <p:ph type="title"/>
          </p:nvPr>
        </p:nvSpPr>
        <p:spPr>
          <a:xfrm>
            <a:off x="838200" y="273508"/>
            <a:ext cx="10515600" cy="1325563"/>
          </a:xfrm>
        </p:spPr>
        <p:txBody>
          <a:bodyPr>
            <a:normAutofit/>
          </a:bodyPr>
          <a:lstStyle/>
          <a:p>
            <a:pPr algn="ctr"/>
            <a:r>
              <a:rPr lang="he-IL" sz="3200" dirty="0"/>
              <a:t>סיכום, המלצות והצעות</a:t>
            </a:r>
          </a:p>
        </p:txBody>
      </p:sp>
      <p:sp>
        <p:nvSpPr>
          <p:cNvPr id="3" name="מציין מיקום תוכן 2">
            <a:extLst>
              <a:ext uri="{FF2B5EF4-FFF2-40B4-BE49-F238E27FC236}">
                <a16:creationId xmlns:a16="http://schemas.microsoft.com/office/drawing/2014/main" id="{EA3DBFD4-B911-4746-8FA2-45C5558B1677}"/>
              </a:ext>
            </a:extLst>
          </p:cNvPr>
          <p:cNvSpPr>
            <a:spLocks noGrp="1"/>
          </p:cNvSpPr>
          <p:nvPr>
            <p:ph idx="1"/>
          </p:nvPr>
        </p:nvSpPr>
        <p:spPr>
          <a:xfrm>
            <a:off x="838200" y="1478755"/>
            <a:ext cx="10515600" cy="4754647"/>
          </a:xfrm>
        </p:spPr>
        <p:txBody>
          <a:bodyPr>
            <a:noAutofit/>
          </a:bodyPr>
          <a:lstStyle/>
          <a:p>
            <a:pPr marL="0" indent="0">
              <a:lnSpc>
                <a:spcPct val="150000"/>
              </a:lnSpc>
              <a:buNone/>
            </a:pPr>
            <a:r>
              <a:rPr lang="he-IL" sz="1700" dirty="0">
                <a:latin typeface="David" panose="020E0502060401010101" pitchFamily="34" charset="-79"/>
                <a:cs typeface="David" panose="020E0502060401010101" pitchFamily="34" charset="-79"/>
              </a:rPr>
              <a:t>הצגתי בעבודתי זו, כשל שוק מונופול המחייב התערבות ממשלתית על ידי פיקוח, אסדרה והקטנת הנטל העודף הפוגע ברווחה החברתית. שוק התמלוגים בישראל הינו שוק ריכוזי שבו שולטת אגודת קומפוזיטורים, מחברים ומו"לים למוסיקה בישראל בע"מ (אקו״ם), הנהנית מנתק שוק גדול וכתוצאה מכך, מכוח שוק רב – דבר זה מאפשר לאקו״ם לנצל את הלקוח השבוי, לגבות מחירים מופרזים ולעשות ככל העולה על דעתה, על מנת לייצר לה רווח מקסימלי. בנוסף, פירטתי על הסיבה לכישלון – לובינג. כאשר פוליטיקאים משתפים פעולה, ביד אחת, עם לוביסטים, המונעים מתוך קידום האינטרס האישי שלהם.</a:t>
            </a:r>
          </a:p>
          <a:p>
            <a:pPr marL="0" indent="0">
              <a:lnSpc>
                <a:spcPct val="150000"/>
              </a:lnSpc>
              <a:buNone/>
            </a:pPr>
            <a:r>
              <a:rPr lang="he-IL" sz="1700" dirty="0">
                <a:latin typeface="David" panose="020E0502060401010101" pitchFamily="34" charset="-79"/>
                <a:cs typeface="David" panose="020E0502060401010101" pitchFamily="34" charset="-79"/>
              </a:rPr>
              <a:t>לדעתי, על המדינה להתערב ולנהוג ביד קשה כנגד פעילות המונופולין ונגד היעדר תחרות בשוק התגמולגים. </a:t>
            </a:r>
          </a:p>
          <a:p>
            <a:pPr marL="0" indent="0">
              <a:lnSpc>
                <a:spcPct val="150000"/>
              </a:lnSpc>
              <a:buNone/>
            </a:pPr>
            <a:r>
              <a:rPr lang="he-IL" sz="1700" dirty="0">
                <a:latin typeface="David" panose="020E0502060401010101" pitchFamily="34" charset="-79"/>
                <a:cs typeface="David" panose="020E0502060401010101" pitchFamily="34" charset="-79"/>
              </a:rPr>
              <a:t>לפיכך, אציע שתי המלצות והצעות מרכזיות:</a:t>
            </a:r>
          </a:p>
          <a:p>
            <a:pPr marL="342900" indent="-342900">
              <a:lnSpc>
                <a:spcPct val="150000"/>
              </a:lnSpc>
              <a:buAutoNum type="arabicPeriod"/>
            </a:pPr>
            <a:r>
              <a:rPr lang="he-IL" sz="1700" dirty="0">
                <a:latin typeface="David" panose="020E0502060401010101" pitchFamily="34" charset="-79"/>
                <a:cs typeface="David" panose="020E0502060401010101" pitchFamily="34" charset="-79"/>
              </a:rPr>
              <a:t>פיקוח על מחיר המונופול וקביעת מחיר מקסימום שהוא מחיר שיווי משקל תחרותי, וזאת על מנת שהרווחה החברתית תעלה.  </a:t>
            </a:r>
          </a:p>
          <a:p>
            <a:pPr marL="342900" indent="-342900">
              <a:lnSpc>
                <a:spcPct val="150000"/>
              </a:lnSpc>
              <a:buAutoNum type="arabicPeriod"/>
            </a:pPr>
            <a:r>
              <a:rPr lang="he-IL" sz="1700" dirty="0">
                <a:latin typeface="David" panose="020E0502060401010101" pitchFamily="34" charset="-79"/>
                <a:cs typeface="David" panose="020E0502060401010101" pitchFamily="34" charset="-79"/>
              </a:rPr>
              <a:t>נחוצה רגולציה נוקשה על מנת לתקן את ההשפעות השליליות כתוצאה מהיעדר תחרות, וכן כדי לפתוח את השוק לתחרות ולכניסת פירמות חדשות.</a:t>
            </a:r>
          </a:p>
        </p:txBody>
      </p:sp>
    </p:spTree>
    <p:extLst>
      <p:ext uri="{BB962C8B-B14F-4D97-AF65-F5344CB8AC3E}">
        <p14:creationId xmlns:p14="http://schemas.microsoft.com/office/powerpoint/2010/main" val="1336564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9A65DE-4A7C-DB4A-B97B-16112BA3E0C7}"/>
              </a:ext>
            </a:extLst>
          </p:cNvPr>
          <p:cNvSpPr>
            <a:spLocks noGrp="1"/>
          </p:cNvSpPr>
          <p:nvPr>
            <p:ph type="title"/>
          </p:nvPr>
        </p:nvSpPr>
        <p:spPr/>
        <p:txBody>
          <a:bodyPr/>
          <a:lstStyle/>
          <a:p>
            <a:pPr algn="ctr"/>
            <a:r>
              <a:rPr lang="he-IL" dirty="0"/>
              <a:t>ביבליוגרפיה</a:t>
            </a:r>
          </a:p>
        </p:txBody>
      </p:sp>
      <p:sp>
        <p:nvSpPr>
          <p:cNvPr id="3" name="מציין מיקום תוכן 2">
            <a:extLst>
              <a:ext uri="{FF2B5EF4-FFF2-40B4-BE49-F238E27FC236}">
                <a16:creationId xmlns:a16="http://schemas.microsoft.com/office/drawing/2014/main" id="{0114AD3C-7205-8747-9D48-4F5ACB2E3194}"/>
              </a:ext>
            </a:extLst>
          </p:cNvPr>
          <p:cNvSpPr>
            <a:spLocks noGrp="1"/>
          </p:cNvSpPr>
          <p:nvPr>
            <p:ph idx="1"/>
          </p:nvPr>
        </p:nvSpPr>
        <p:spPr>
          <a:xfrm>
            <a:off x="838200" y="1467853"/>
            <a:ext cx="10515600" cy="4673016"/>
          </a:xfrm>
        </p:spPr>
        <p:txBody>
          <a:bodyPr>
            <a:noAutofit/>
          </a:bodyPr>
          <a:lstStyle/>
          <a:p>
            <a:pPr marL="0" indent="0">
              <a:lnSpc>
                <a:spcPct val="170000"/>
              </a:lnSpc>
              <a:buNone/>
            </a:pPr>
            <a:r>
              <a:rPr lang="he-IL" sz="1400" dirty="0"/>
              <a:t>בוקר, ר׳ (2016). אתר </a:t>
            </a:r>
            <a:r>
              <a:rPr lang="he-IL" sz="1400" dirty="0" err="1"/>
              <a:t>ynet</a:t>
            </a:r>
            <a:r>
              <a:rPr lang="he-IL" sz="1400" dirty="0"/>
              <a:t> - עורכת הדין שיוצאת למלחמה באקו"ם: "קרטל שפועל בחסות המדינה ופוגע ביוצרים", אתר </a:t>
            </a:r>
            <a:r>
              <a:rPr lang="he-IL" sz="1400" dirty="0" err="1"/>
              <a:t>ynet</a:t>
            </a:r>
            <a:r>
              <a:rPr lang="he-IL" sz="1400" dirty="0"/>
              <a:t>.</a:t>
            </a:r>
          </a:p>
          <a:p>
            <a:pPr marL="0" indent="0">
              <a:lnSpc>
                <a:spcPct val="170000"/>
              </a:lnSpc>
              <a:buNone/>
            </a:pPr>
            <a:r>
              <a:rPr lang="he-IL" sz="1400" dirty="0"/>
              <a:t>דוברוביצקי, ל׳ (2020). </a:t>
            </a:r>
            <a:r>
              <a:rPr lang="he-IL" sz="1400" dirty="0" err="1"/>
              <a:t>כלכליסט</a:t>
            </a:r>
            <a:r>
              <a:rPr lang="he-IL" sz="1400" dirty="0"/>
              <a:t> – בקשה לייצוגית נגד אקו"ם: בקופה 250 מיליון שקל שלא מחולקים ליוצרים שבמצוקה, </a:t>
            </a:r>
            <a:r>
              <a:rPr lang="he-IL" sz="1400" dirty="0" err="1"/>
              <a:t>כלכליסט</a:t>
            </a:r>
            <a:r>
              <a:rPr lang="he-IL" sz="1400" dirty="0"/>
              <a:t>.</a:t>
            </a:r>
          </a:p>
          <a:p>
            <a:pPr marL="0" indent="0">
              <a:lnSpc>
                <a:spcPct val="170000"/>
              </a:lnSpc>
              <a:buNone/>
            </a:pPr>
            <a:r>
              <a:rPr lang="he-IL" sz="1400" dirty="0"/>
              <a:t>מרדכי, ק, שפירא, א, סידור, ח, (2013), הסדרת השתדלנות בכנסת, המכון הישראלי לדמוקרטיה. </a:t>
            </a:r>
          </a:p>
          <a:p>
            <a:pPr marL="0" indent="0">
              <a:lnSpc>
                <a:spcPct val="170000"/>
              </a:lnSpc>
              <a:buNone/>
            </a:pPr>
            <a:r>
              <a:rPr lang="he-IL" sz="1400" dirty="0"/>
              <a:t>נחמיאס ד, ארבל-גנץ א, מידני א, (2010), מדיניות ציבורית יסודות ועקרונות, האוניברסיטה הפתוחה. </a:t>
            </a:r>
          </a:p>
          <a:p>
            <a:pPr marL="0" indent="0">
              <a:lnSpc>
                <a:spcPct val="170000"/>
              </a:lnSpc>
              <a:buNone/>
            </a:pPr>
            <a:r>
              <a:rPr lang="he-IL" sz="1400" dirty="0" err="1"/>
              <a:t>צ'מנסקי</a:t>
            </a:r>
            <a:r>
              <a:rPr lang="he-IL" sz="1400" dirty="0"/>
              <a:t>, ד, </a:t>
            </a:r>
            <a:r>
              <a:rPr lang="he-IL" sz="1400" dirty="0" err="1"/>
              <a:t>מרינוב</a:t>
            </a:r>
            <a:r>
              <a:rPr lang="he-IL" sz="1400" dirty="0"/>
              <a:t>, מ, (2012), רגולציה כלכלית של חשמל ומים בישראל, נייר עמדה מספר 5, עמוד 22, התוכנית לכלכה וחברה, מכון </a:t>
            </a:r>
            <a:r>
              <a:rPr lang="he-IL" sz="1400" dirty="0" err="1"/>
              <a:t>ון</a:t>
            </a:r>
            <a:r>
              <a:rPr lang="he-IL" sz="1400" dirty="0"/>
              <a:t> ליר בירושלים. </a:t>
            </a:r>
          </a:p>
          <a:p>
            <a:pPr marL="0" indent="0">
              <a:lnSpc>
                <a:spcPct val="170000"/>
              </a:lnSpc>
              <a:buNone/>
            </a:pPr>
            <a:r>
              <a:rPr lang="he-IL" sz="1400" dirty="0" err="1"/>
              <a:t>קרסין</a:t>
            </a:r>
            <a:r>
              <a:rPr lang="he-IL" sz="1400" dirty="0"/>
              <a:t>, א, (2018), רגולציה - מתאוריה למעשה, האוניברסיטה הפתוחה, עמוד 136. </a:t>
            </a:r>
          </a:p>
          <a:p>
            <a:pPr marL="0" indent="0">
              <a:lnSpc>
                <a:spcPct val="170000"/>
              </a:lnSpc>
              <a:buNone/>
            </a:pPr>
            <a:r>
              <a:rPr lang="he-IL" sz="1400" dirty="0"/>
              <a:t>רשות התחרות: </a:t>
            </a:r>
            <a:r>
              <a:rPr lang="en" sz="1400" dirty="0"/>
              <a:t>https://</a:t>
            </a:r>
            <a:r>
              <a:rPr lang="en" sz="1400" dirty="0" err="1"/>
              <a:t>www.gov.il</a:t>
            </a:r>
            <a:r>
              <a:rPr lang="en" sz="1400" dirty="0"/>
              <a:t>/he/departments/competition </a:t>
            </a:r>
            <a:r>
              <a:rPr lang="he-IL" sz="1400" dirty="0"/>
              <a:t> </a:t>
            </a:r>
          </a:p>
          <a:p>
            <a:pPr marL="0" indent="0">
              <a:lnSpc>
                <a:spcPct val="170000"/>
              </a:lnSpc>
              <a:buNone/>
            </a:pPr>
            <a:r>
              <a:rPr lang="he-IL" sz="1400" dirty="0"/>
              <a:t>שטרום, ד (2004). הכרזה בדבר הסדר כובל וקיום מונופולין: אגודת קומפוזיטורים, מחברים ומו"לים למוסיקה בישראל בע"מ, רשות ההגבלים העסקיים. </a:t>
            </a:r>
          </a:p>
          <a:p>
            <a:pPr marL="0" indent="0">
              <a:lnSpc>
                <a:spcPct val="170000"/>
              </a:lnSpc>
              <a:buNone/>
            </a:pPr>
            <a:r>
              <a:rPr lang="he-IL" sz="1400" dirty="0"/>
              <a:t>שפירא, א (2010). שדלנות ושדלנים: מבט תאורתי היסטורי ומשווה, פרלמנט גיליון 66, המכון הישראלי לדמוקרטיה</a:t>
            </a:r>
          </a:p>
          <a:p>
            <a:pPr marL="0" indent="0" algn="just" rtl="0">
              <a:lnSpc>
                <a:spcPct val="170000"/>
              </a:lnSpc>
              <a:buNone/>
            </a:pPr>
            <a:r>
              <a:rPr lang="en" sz="1400" dirty="0" err="1"/>
              <a:t>Pindyck</a:t>
            </a:r>
            <a:r>
              <a:rPr lang="en" sz="1400" dirty="0"/>
              <a:t> R.S. and </a:t>
            </a:r>
            <a:r>
              <a:rPr lang="en" sz="1400" dirty="0" err="1"/>
              <a:t>Rubinfeld</a:t>
            </a:r>
            <a:r>
              <a:rPr lang="en" sz="1400" dirty="0"/>
              <a:t>, D.I. (2009) Microeconomics, 7th ed. Prentice Hal Ch.10 pp. 357-362, 375-382 </a:t>
            </a:r>
          </a:p>
        </p:txBody>
      </p:sp>
    </p:spTree>
    <p:extLst>
      <p:ext uri="{BB962C8B-B14F-4D97-AF65-F5344CB8AC3E}">
        <p14:creationId xmlns:p14="http://schemas.microsoft.com/office/powerpoint/2010/main" val="83461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378F19-BF65-864B-AF75-4FE8C8554FAF}"/>
              </a:ext>
            </a:extLst>
          </p:cNvPr>
          <p:cNvSpPr>
            <a:spLocks noGrp="1"/>
          </p:cNvSpPr>
          <p:nvPr>
            <p:ph type="title"/>
          </p:nvPr>
        </p:nvSpPr>
        <p:spPr/>
        <p:txBody>
          <a:bodyPr>
            <a:normAutofit/>
          </a:bodyPr>
          <a:lstStyle/>
          <a:p>
            <a:pPr algn="ctr"/>
            <a:r>
              <a:rPr lang="he-IL" sz="3200" dirty="0"/>
              <a:t>חלק א׳: רקע תיאורטי</a:t>
            </a:r>
          </a:p>
        </p:txBody>
      </p:sp>
      <p:sp>
        <p:nvSpPr>
          <p:cNvPr id="3" name="מציין מיקום תוכן 2">
            <a:extLst>
              <a:ext uri="{FF2B5EF4-FFF2-40B4-BE49-F238E27FC236}">
                <a16:creationId xmlns:a16="http://schemas.microsoft.com/office/drawing/2014/main" id="{D68CADF7-1951-8A4B-83D8-AE91DBEF5044}"/>
              </a:ext>
            </a:extLst>
          </p:cNvPr>
          <p:cNvSpPr>
            <a:spLocks noGrp="1"/>
          </p:cNvSpPr>
          <p:nvPr>
            <p:ph idx="1"/>
          </p:nvPr>
        </p:nvSpPr>
        <p:spPr>
          <a:xfrm>
            <a:off x="838200" y="1690688"/>
            <a:ext cx="10515600" cy="4486275"/>
          </a:xfrm>
        </p:spPr>
        <p:txBody>
          <a:bodyPr>
            <a:normAutofit/>
          </a:bodyPr>
          <a:lstStyle/>
          <a:p>
            <a:pPr marL="0" indent="0" algn="just">
              <a:lnSpc>
                <a:spcPct val="150000"/>
              </a:lnSpc>
              <a:buNone/>
            </a:pPr>
            <a:r>
              <a:rPr lang="he-IL" sz="1600" dirty="0">
                <a:latin typeface="David" panose="020E0502060401010101" pitchFamily="34" charset="-79"/>
                <a:cs typeface="David" panose="020E0502060401010101" pitchFamily="34" charset="-79"/>
              </a:rPr>
              <a:t>מונופול הוא למעשה מבנה שוק שבו פועל יצרן אחד בלבד. היצרן מספק את המוצר/השירות, כאשר אין תחליף ואין יכולת כניסה של מתחרים לשוק (2013, pindyck&amp;rubinfeld). יתר על כן, ריכוזיות היא תוצאה של פירמה או מספר פירמות שיש להן כוח גדול בשוק ומהוות ככשל שוק המשפיע על צמצום הייצור בשוק המונופוליסטי. לרוב, בעלי הפירמות בשווקים אלה משתייכים למעמד סוציו-אקונומי גבוה ולכן קיום המונופול מעמיק את הפערים החברתיים. </a:t>
            </a:r>
          </a:p>
          <a:p>
            <a:pPr marL="0" indent="0" algn="just">
              <a:lnSpc>
                <a:spcPct val="150000"/>
              </a:lnSpc>
              <a:buNone/>
            </a:pPr>
            <a:r>
              <a:rPr lang="he-IL" sz="1600" dirty="0">
                <a:latin typeface="David" panose="020E0502060401010101" pitchFamily="34" charset="-79"/>
                <a:cs typeface="David" panose="020E0502060401010101" pitchFamily="34" charset="-79"/>
              </a:rPr>
              <a:t>רשות התחרות מגדרה מונופול במסגרת סעיף 26(א) לחוק ההגבלים העסקיים וקובעת כי ״יראו כמונופולין ריכוז של יותר ממחצית מכלל אספקת נכסים או מכלל רכישתם, או של יותר ממחצית מכלל מתן שירותים, או מכלל רכישתם, בידיו של אדם אחד״. כלומר, פירמה המחזיקה ב-50% או יותר מהיקף נתח השוק או מוצרים, ושיש לה יכולת השפעה באופן ישיר על מחיר המוצר, גם אם ייצרו אינו בלעדי לה (רשות התחרות, 2020). </a:t>
            </a:r>
          </a:p>
          <a:p>
            <a:pPr marL="0" indent="0" algn="just">
              <a:lnSpc>
                <a:spcPct val="150000"/>
              </a:lnSpc>
              <a:buNone/>
            </a:pPr>
            <a:r>
              <a:rPr lang="he-IL" sz="1600" dirty="0">
                <a:latin typeface="David" panose="020E0502060401010101" pitchFamily="34" charset="-79"/>
                <a:cs typeface="David" panose="020E0502060401010101" pitchFamily="34" charset="-79"/>
              </a:rPr>
              <a:t>בישראל פועלים כיום 63 מונופולים שהוכרזו על ידי רשות התחרות. בין הבולטים שבהם נמנים: בזק, חברת חשמל, אל-על נתיבי אוויר, טמבור ועוד. נוסף על אלו, קיימים מונופולים נוספים שאינם מוכרזים באופן רשמי, אך הצרכנים מכירים זאת היטב. מדובר במצב המוגדר ככשל שוק, וככזה משפיע על יוקר המחייה וגורם לנטל עודף.</a:t>
            </a:r>
          </a:p>
        </p:txBody>
      </p:sp>
    </p:spTree>
    <p:extLst>
      <p:ext uri="{BB962C8B-B14F-4D97-AF65-F5344CB8AC3E}">
        <p14:creationId xmlns:p14="http://schemas.microsoft.com/office/powerpoint/2010/main" val="404863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4F222B-8DDA-EA47-AAE3-A2BCD61060D1}"/>
              </a:ext>
            </a:extLst>
          </p:cNvPr>
          <p:cNvSpPr>
            <a:spLocks noGrp="1"/>
          </p:cNvSpPr>
          <p:nvPr>
            <p:ph type="title"/>
          </p:nvPr>
        </p:nvSpPr>
        <p:spPr/>
        <p:txBody>
          <a:bodyPr>
            <a:normAutofit/>
          </a:bodyPr>
          <a:lstStyle/>
          <a:p>
            <a:pPr algn="ctr"/>
            <a:r>
              <a:rPr lang="he-IL" sz="3200" dirty="0"/>
              <a:t>חלק ב׳: הסבר תיאורטי על כשל השוק (מונופול) בתחום זכויות היוצרים</a:t>
            </a:r>
          </a:p>
        </p:txBody>
      </p:sp>
      <p:sp>
        <p:nvSpPr>
          <p:cNvPr id="3" name="מציין מיקום תוכן 2">
            <a:extLst>
              <a:ext uri="{FF2B5EF4-FFF2-40B4-BE49-F238E27FC236}">
                <a16:creationId xmlns:a16="http://schemas.microsoft.com/office/drawing/2014/main" id="{C1C12DC5-FBA6-D343-A572-F743836981F2}"/>
              </a:ext>
            </a:extLst>
          </p:cNvPr>
          <p:cNvSpPr>
            <a:spLocks noGrp="1"/>
          </p:cNvSpPr>
          <p:nvPr>
            <p:ph idx="1"/>
          </p:nvPr>
        </p:nvSpPr>
        <p:spPr/>
        <p:txBody>
          <a:bodyPr>
            <a:normAutofit/>
          </a:bodyPr>
          <a:lstStyle/>
          <a:p>
            <a:pPr marL="0" indent="0" algn="just">
              <a:lnSpc>
                <a:spcPct val="150000"/>
              </a:lnSpc>
              <a:buNone/>
            </a:pPr>
            <a:r>
              <a:rPr lang="he-IL" sz="1600" dirty="0">
                <a:latin typeface="David" panose="020E0502060401010101" pitchFamily="34" charset="-79"/>
                <a:cs typeface="David" panose="020E0502060401010101" pitchFamily="34" charset="-79"/>
              </a:rPr>
              <a:t>את פעילותה הריכוזית של חברת אקו״ם, שהוכרזה כמונופול בשנת 2004, ניתן להציג באמצעות גובה התמלוגים שנדרש המשתמש לשלם עבור רישיון שימוש מסוים, שאינו נגזר מסוג הזכויות אותן מממשת אקו"ם בהעניקה רישיון שימוש שכזה, אלא מסוג המשתמש ומאופי השימוש. למשל, דמי הרישיון עבור ביצוע פומבי באוטובוסים, יהיו שונים מאלה שידרשו מבעל מסעדה עבור ביצוע פומבי של יצירות בחצריו. על כן, נקבע כי אקו״ם הינה </a:t>
            </a:r>
            <a:r>
              <a:rPr lang="he-IL" sz="1600" b="1" dirty="0">
                <a:latin typeface="David" panose="020E0502060401010101" pitchFamily="34" charset="-79"/>
                <a:cs typeface="David" panose="020E0502060401010101" pitchFamily="34" charset="-79"/>
              </a:rPr>
              <a:t>מונופול המנצל כוחו לרעה </a:t>
            </a:r>
            <a:r>
              <a:rPr lang="he-IL" sz="1600" dirty="0">
                <a:latin typeface="David" panose="020E0502060401010101" pitchFamily="34" charset="-79"/>
                <a:cs typeface="David" panose="020E0502060401010101" pitchFamily="34" charset="-79"/>
              </a:rPr>
              <a:t>על ידי גובה התמלוגים שהמשתמש אמור לשלם, שאינו נגזר לרוב מכמות היצירות המוגנות בהן משתמשים, אלא מפרמטרים אחרים, כגון הכנסות מפרסום כשמדובר בתחנת רדיו, ממספר האירועים שנערך כאשר מדובר באולם אירועים וכד׳. </a:t>
            </a:r>
          </a:p>
          <a:p>
            <a:pPr marL="0" indent="0" algn="just">
              <a:lnSpc>
                <a:spcPct val="150000"/>
              </a:lnSpc>
              <a:buNone/>
            </a:pPr>
            <a:r>
              <a:rPr lang="he-IL" sz="1600" dirty="0">
                <a:latin typeface="David" panose="020E0502060401010101" pitchFamily="34" charset="-79"/>
                <a:cs typeface="David" panose="020E0502060401010101" pitchFamily="34" charset="-79"/>
              </a:rPr>
              <a:t>נוסף על כך, כתבה אחרת באתר ynet מחזקת את העובדה כי חברת אקו״ם הינה מונופול. עו״ד חן בניון, שיצאה למאבק בנושא זכויות היוצרים, טוענת כי "קרטל פרטי שמגלגל מיליוני שקלים מדי שנה על ידי עושק בוטה של היוצרים וציבור המשתמשים בישראל". במכתב שהפנתה לממונה על ההגבלים העסקיים, היא מוסיפה כי הגוף "יצר מציאות שבה אין לציבור המשתמשים והיוצרים בישראלים אלא לקבל מרותו - מעין 'אונס כלכלי'" (בוקר, 2016). </a:t>
            </a:r>
          </a:p>
        </p:txBody>
      </p:sp>
    </p:spTree>
    <p:extLst>
      <p:ext uri="{BB962C8B-B14F-4D97-AF65-F5344CB8AC3E}">
        <p14:creationId xmlns:p14="http://schemas.microsoft.com/office/powerpoint/2010/main" val="401247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DB6191C-18FE-5C40-AB66-5B2080B35583}"/>
              </a:ext>
            </a:extLst>
          </p:cNvPr>
          <p:cNvSpPr>
            <a:spLocks noGrp="1"/>
          </p:cNvSpPr>
          <p:nvPr>
            <p:ph idx="1"/>
          </p:nvPr>
        </p:nvSpPr>
        <p:spPr>
          <a:xfrm>
            <a:off x="838200" y="646530"/>
            <a:ext cx="10515600" cy="4351338"/>
          </a:xfrm>
        </p:spPr>
        <p:txBody>
          <a:bodyPr>
            <a:normAutofit/>
          </a:bodyPr>
          <a:lstStyle/>
          <a:p>
            <a:pPr marL="0" indent="0" algn="just">
              <a:lnSpc>
                <a:spcPct val="150000"/>
              </a:lnSpc>
              <a:buNone/>
            </a:pPr>
            <a:r>
              <a:rPr lang="he-IL" sz="1700" dirty="0">
                <a:latin typeface="David" panose="020E0502060401010101" pitchFamily="34" charset="-79"/>
                <a:cs typeface="David" panose="020E0502060401010101" pitchFamily="34" charset="-79"/>
              </a:rPr>
              <a:t>הממונה על ההגבלים העסקיים תוקף בהחלטתו: ״...מכיוון שכך, צוברת אקו"ם כוח משמעותי כלפי משתמשים... ומציבה למעשה חזית אחת של רוב הרפרטואר המוזיקאלי מול המשתמש ומונעת קיומה של כל אלטרנטיבה לרכישת רישיון לשימוש ביצירות מוזיקאליות. כוחה המונופוליסטי מאפשר צבירת כוח גם מול היוצרים שמעבירים לה את יצירותיהם ומקשה על דרכם להקים לה אלטרנטיבה תחרותית".</a:t>
            </a:r>
          </a:p>
          <a:p>
            <a:pPr marL="0" indent="0" algn="just">
              <a:lnSpc>
                <a:spcPct val="150000"/>
              </a:lnSpc>
              <a:buNone/>
            </a:pPr>
            <a:r>
              <a:rPr lang="he-IL" sz="1600" dirty="0">
                <a:latin typeface="David" panose="020E0502060401010101" pitchFamily="34" charset="-79"/>
                <a:cs typeface="David" panose="020E0502060401010101" pitchFamily="34" charset="-79"/>
              </a:rPr>
              <a:t>מונופול הוא מצב מובהק ביותר של כשל שוק, משום שלא מתקיימת בשוק תחרות אמתית. פירמה מונופוליסטית יכולה באמצעות שליטה באספקה לקבוע הגבלות על הייצור, להוריד את כמות המוצר בשוק ולהעלות באופן מלאכותי את מחיר המוצר, באופן שפוגע באינטרס הציבורי. פירמה מונופוליסטית יכולה להעלות את מחיר המוצר עד שההפסדים מהירידה בהיקף המכירות עקב העלאת המחיר, ישתוו לתקבולים הנוספים בגין העלאת המחיר. במצבים של מונופול נחוצה רגולציה כדי לתקן את ההשפעות השליליות של היעדר התחרות וכן נחוצה רגולציה כדי לפתוח את השוק לתחרות. במקרה דנן, עניינה של הרשות להגבלת עסקים נועדה להבטיח קיומה של התחרות בשוק משוכלל. (</a:t>
            </a:r>
            <a:r>
              <a:rPr lang="he-IL" sz="1600" dirty="0" err="1">
                <a:latin typeface="David" panose="020E0502060401010101" pitchFamily="34" charset="-79"/>
                <a:cs typeface="David" panose="020E0502060401010101" pitchFamily="34" charset="-79"/>
              </a:rPr>
              <a:t>קרסין</a:t>
            </a:r>
            <a:r>
              <a:rPr lang="he-IL" sz="1600" dirty="0">
                <a:latin typeface="David" panose="020E0502060401010101" pitchFamily="34" charset="-79"/>
                <a:cs typeface="David" panose="020E0502060401010101" pitchFamily="34" charset="-79"/>
              </a:rPr>
              <a:t>, 2018).</a:t>
            </a:r>
          </a:p>
        </p:txBody>
      </p:sp>
    </p:spTree>
    <p:extLst>
      <p:ext uri="{BB962C8B-B14F-4D97-AF65-F5344CB8AC3E}">
        <p14:creationId xmlns:p14="http://schemas.microsoft.com/office/powerpoint/2010/main" val="120687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0203FBC-5321-014F-863D-E45F16EEDE30}"/>
              </a:ext>
            </a:extLst>
          </p:cNvPr>
          <p:cNvSpPr>
            <a:spLocks noGrp="1"/>
          </p:cNvSpPr>
          <p:nvPr>
            <p:ph idx="1"/>
          </p:nvPr>
        </p:nvSpPr>
        <p:spPr>
          <a:xfrm>
            <a:off x="838200" y="658562"/>
            <a:ext cx="10515600" cy="4351338"/>
          </a:xfrm>
        </p:spPr>
        <p:txBody>
          <a:bodyPr>
            <a:normAutofit/>
          </a:bodyPr>
          <a:lstStyle/>
          <a:p>
            <a:pPr marL="0" indent="0" algn="just">
              <a:lnSpc>
                <a:spcPct val="150000"/>
              </a:lnSpc>
              <a:buNone/>
            </a:pPr>
            <a:r>
              <a:rPr lang="he-IL" sz="1600" dirty="0">
                <a:latin typeface="David" panose="020E0502060401010101" pitchFamily="34" charset="-79"/>
                <a:cs typeface="David" panose="020E0502060401010101" pitchFamily="34" charset="-79"/>
              </a:rPr>
              <a:t>בעבודתי, ניתן לראות כי חברת אקו״ם הינה מונופול בתחום ניהול זכויות היוצרים ובמתן רישיונות שימוש בזכויות יוצרים לציבור. כך קבע גם הממונה על ההגבליים, דרור שטורם, בפסיקתו: ״מכיוון שכך, צוברת אקו"ם כוח משמעותי כלפי משתמשים... ומציבה למעשה חזית אחת של רוב הרפרטואר המוזיקאלי מול המשתמש ומונעת קיומה של כל אלטרנטיבה לרכישת רישיון לשימוש ביצירות מוזיקאליות. כוחה המונופוליסטי מאפשר צבירת כוח גם מול היוצרים שמעבירים לה את יצירותיהם ומקשה על דרכם להקים לה אלטרנטיבה תחרותית״.</a:t>
            </a:r>
          </a:p>
          <a:p>
            <a:pPr marL="0" indent="0" algn="just">
              <a:lnSpc>
                <a:spcPct val="150000"/>
              </a:lnSpc>
              <a:buNone/>
            </a:pPr>
            <a:r>
              <a:rPr lang="he-IL" sz="1600" dirty="0">
                <a:latin typeface="David" panose="020E0502060401010101" pitchFamily="34" charset="-79"/>
                <a:cs typeface="David" panose="020E0502060401010101" pitchFamily="34" charset="-79"/>
              </a:rPr>
              <a:t>מונופול יכול להיווצר בשני מצבים: כאשר חברה עסקית אחת מגדילה אט אט את שיעור אחיזתה בשוק מסוים, על ידי קניית חברות מתחרות או באמצעות יצירת יתרון תחרותי, כפי שעשתה שטראוס שרכשה את עלית וזאת באמצעות הפחתת מחירים, שיפור איכות המוצרים, שיפור השירות </a:t>
            </a:r>
            <a:r>
              <a:rPr lang="he-IL" sz="1600" dirty="0" err="1">
                <a:latin typeface="David" panose="020E0502060401010101" pitchFamily="34" charset="-79"/>
                <a:cs typeface="David" panose="020E0502060401010101" pitchFamily="34" charset="-79"/>
              </a:rPr>
              <a:t>וכו</a:t>
            </a:r>
            <a:r>
              <a:rPr lang="he-IL" sz="1600" dirty="0">
                <a:latin typeface="David" panose="020E0502060401010101" pitchFamily="34" charset="-79"/>
                <a:cs typeface="David" panose="020E0502060401010101" pitchFamily="34" charset="-79"/>
              </a:rPr>
              <a:t>'. מונופול זה נקרא אימפריאליסטי או משתלט דהיינו החברה העסקית משתלטת באופן פעיל על השוק. (נחמיאס, מדיני, ארבל- גנץ, 2010). </a:t>
            </a:r>
          </a:p>
        </p:txBody>
      </p:sp>
    </p:spTree>
    <p:extLst>
      <p:ext uri="{BB962C8B-B14F-4D97-AF65-F5344CB8AC3E}">
        <p14:creationId xmlns:p14="http://schemas.microsoft.com/office/powerpoint/2010/main" val="387595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C5FDDF-D8E1-7744-9295-977976C75EE0}"/>
              </a:ext>
            </a:extLst>
          </p:cNvPr>
          <p:cNvSpPr>
            <a:spLocks noGrp="1"/>
          </p:cNvSpPr>
          <p:nvPr>
            <p:ph type="title"/>
          </p:nvPr>
        </p:nvSpPr>
        <p:spPr/>
        <p:txBody>
          <a:bodyPr>
            <a:normAutofit/>
          </a:bodyPr>
          <a:lstStyle/>
          <a:p>
            <a:pPr algn="ctr"/>
            <a:r>
              <a:rPr lang="he-IL" sz="3200" dirty="0"/>
              <a:t>חלק ג׳ – ניתוח כלכלי של הבעיה</a:t>
            </a:r>
          </a:p>
        </p:txBody>
      </p:sp>
      <p:sp>
        <p:nvSpPr>
          <p:cNvPr id="3" name="מציין מיקום תוכן 2">
            <a:extLst>
              <a:ext uri="{FF2B5EF4-FFF2-40B4-BE49-F238E27FC236}">
                <a16:creationId xmlns:a16="http://schemas.microsoft.com/office/drawing/2014/main" id="{72A8D055-7642-B34E-BB3B-D002BB4020E5}"/>
              </a:ext>
            </a:extLst>
          </p:cNvPr>
          <p:cNvSpPr>
            <a:spLocks noGrp="1"/>
          </p:cNvSpPr>
          <p:nvPr>
            <p:ph idx="1"/>
          </p:nvPr>
        </p:nvSpPr>
        <p:spPr/>
        <p:txBody>
          <a:bodyPr>
            <a:normAutofit/>
          </a:bodyPr>
          <a:lstStyle/>
          <a:p>
            <a:pPr marL="0" indent="0">
              <a:lnSpc>
                <a:spcPct val="150000"/>
              </a:lnSpc>
              <a:buNone/>
            </a:pPr>
            <a:r>
              <a:rPr lang="he-IL" sz="1700" dirty="0">
                <a:latin typeface="David" panose="020E0502060401010101" pitchFamily="34" charset="-79"/>
                <a:cs typeface="David" panose="020E0502060401010101" pitchFamily="34" charset="-79"/>
              </a:rPr>
              <a:t>בחרתי בפונקציית ביקוש שהמחיר המקסימלי שמוכנים הצרכנים לשלם עבור השמעת מוזיקה באירועים גדולים וקטנים הוא 210 ₪</a:t>
            </a:r>
          </a:p>
          <a:p>
            <a:pPr marL="0" indent="0">
              <a:lnSpc>
                <a:spcPct val="150000"/>
              </a:lnSpc>
              <a:buNone/>
            </a:pPr>
            <a:r>
              <a:rPr lang="he-IL" sz="1700" dirty="0">
                <a:latin typeface="David" panose="020E0502060401010101" pitchFamily="34" charset="-79"/>
                <a:cs typeface="David" panose="020E0502060401010101" pitchFamily="34" charset="-79"/>
              </a:rPr>
              <a:t>לפיכך, הפונקציה היא: </a:t>
            </a:r>
            <a:r>
              <a:rPr lang="en" sz="1700" b="1" dirty="0">
                <a:latin typeface="David" panose="020E0502060401010101" pitchFamily="34" charset="-79"/>
                <a:cs typeface="David" panose="020E0502060401010101" pitchFamily="34" charset="-79"/>
              </a:rPr>
              <a:t>D: P=210-Q</a:t>
            </a:r>
            <a:endParaRPr lang="he-IL" sz="1700" b="1" dirty="0">
              <a:latin typeface="David" panose="020E0502060401010101" pitchFamily="34" charset="-79"/>
              <a:cs typeface="David" panose="020E0502060401010101" pitchFamily="34" charset="-79"/>
            </a:endParaRPr>
          </a:p>
          <a:p>
            <a:pPr marL="0" indent="0">
              <a:lnSpc>
                <a:spcPct val="150000"/>
              </a:lnSpc>
              <a:buNone/>
            </a:pPr>
            <a:r>
              <a:rPr lang="en" sz="1700" dirty="0">
                <a:latin typeface="David" panose="020E0502060401010101" pitchFamily="34" charset="-79"/>
                <a:cs typeface="David" panose="020E0502060401010101" pitchFamily="34" charset="-79"/>
              </a:rPr>
              <a:t>M</a:t>
            </a:r>
            <a:r>
              <a:rPr lang="en-US" sz="1700" dirty="0">
                <a:latin typeface="David" panose="020E0502060401010101" pitchFamily="34" charset="-79"/>
                <a:cs typeface="David" panose="020E0502060401010101" pitchFamily="34" charset="-79"/>
              </a:rPr>
              <a:t>C</a:t>
            </a:r>
            <a:r>
              <a:rPr lang="he-IL" sz="1700" dirty="0">
                <a:latin typeface="David" panose="020E0502060401010101" pitchFamily="34" charset="-79"/>
                <a:cs typeface="David" panose="020E0502060401010101" pitchFamily="34" charset="-79"/>
              </a:rPr>
              <a:t> - פונקציית ההיצע/העלות השולית אינה רלוונטית לצרכנים במונופול, שרואה את הביקוש של כל השוק ובוחר את המחיר שיביא לרווח מקסימלי. לפיכך, הפונקציה היא: </a:t>
            </a:r>
            <a:r>
              <a:rPr lang="en" sz="1700" b="1" dirty="0">
                <a:latin typeface="David" panose="020E0502060401010101" pitchFamily="34" charset="-79"/>
                <a:cs typeface="David" panose="020E0502060401010101" pitchFamily="34" charset="-79"/>
              </a:rPr>
              <a:t>MC=Q</a:t>
            </a:r>
            <a:endParaRPr lang="he-IL" sz="1700" b="1" dirty="0">
              <a:latin typeface="David" panose="020E0502060401010101" pitchFamily="34" charset="-79"/>
              <a:cs typeface="David" panose="020E0502060401010101" pitchFamily="34" charset="-79"/>
            </a:endParaRPr>
          </a:p>
          <a:p>
            <a:pPr marL="0" indent="0">
              <a:lnSpc>
                <a:spcPct val="150000"/>
              </a:lnSpc>
              <a:buNone/>
            </a:pPr>
            <a:r>
              <a:rPr lang="en" sz="1700" dirty="0">
                <a:latin typeface="David" panose="020E0502060401010101" pitchFamily="34" charset="-79"/>
                <a:cs typeface="David" panose="020E0502060401010101" pitchFamily="34" charset="-79"/>
              </a:rPr>
              <a:t>M</a:t>
            </a:r>
            <a:r>
              <a:rPr lang="en-US" sz="1700" dirty="0">
                <a:latin typeface="David" panose="020E0502060401010101" pitchFamily="34" charset="-79"/>
                <a:cs typeface="David" panose="020E0502060401010101" pitchFamily="34" charset="-79"/>
              </a:rPr>
              <a:t>R</a:t>
            </a:r>
            <a:r>
              <a:rPr lang="he-IL" sz="1700" dirty="0">
                <a:latin typeface="David" panose="020E0502060401010101" pitchFamily="34" charset="-79"/>
                <a:cs typeface="David" panose="020E0502060401010101" pitchFamily="34" charset="-79"/>
              </a:rPr>
              <a:t> - פונקציית הפדיון השולי, שנועדה כדי למקסם את הרווח. המונופול משווה את העלות השולית שלו לפדיון השולי. כלומר, המונופול מוכר במחיר גבוה יותר מאשר בתחרות.</a:t>
            </a:r>
            <a:r>
              <a:rPr lang="en" sz="1700" dirty="0">
                <a:latin typeface="David" panose="020E0502060401010101" pitchFamily="34" charset="-79"/>
                <a:cs typeface="David" panose="020E0502060401010101" pitchFamily="34" charset="-79"/>
              </a:rPr>
              <a:t>MR=MC </a:t>
            </a:r>
            <a:r>
              <a:rPr lang="he-IL" sz="1700" dirty="0">
                <a:latin typeface="David" panose="020E0502060401010101" pitchFamily="34" charset="-79"/>
                <a:cs typeface="David" panose="020E0502060401010101" pitchFamily="34" charset="-79"/>
              </a:rPr>
              <a:t>. כדי למצוא את </a:t>
            </a:r>
            <a:r>
              <a:rPr lang="en-US" sz="1700" dirty="0">
                <a:latin typeface="David" panose="020E0502060401010101" pitchFamily="34" charset="-79"/>
                <a:cs typeface="David" panose="020E0502060401010101" pitchFamily="34" charset="-79"/>
              </a:rPr>
              <a:t>MR</a:t>
            </a:r>
            <a:r>
              <a:rPr lang="he-IL" sz="1700" dirty="0">
                <a:latin typeface="David" panose="020E0502060401010101" pitchFamily="34" charset="-79"/>
                <a:cs typeface="David" panose="020E0502060401010101" pitchFamily="34" charset="-79"/>
              </a:rPr>
              <a:t> יש להכפיל את השיפוע של פונקציית הביקוש שהוא המקדם של</a:t>
            </a:r>
            <a:r>
              <a:rPr lang="en" sz="1700" dirty="0">
                <a:latin typeface="David" panose="020E0502060401010101" pitchFamily="34" charset="-79"/>
                <a:cs typeface="David" panose="020E0502060401010101" pitchFamily="34" charset="-79"/>
              </a:rPr>
              <a:t>Q </a:t>
            </a:r>
            <a:r>
              <a:rPr lang="he-IL" sz="1700" dirty="0">
                <a:latin typeface="David" panose="020E0502060401010101" pitchFamily="34" charset="-79"/>
                <a:cs typeface="David" panose="020E0502060401010101" pitchFamily="34" charset="-79"/>
              </a:rPr>
              <a:t> פי 2: </a:t>
            </a:r>
            <a:r>
              <a:rPr lang="en" sz="1700" b="1" dirty="0">
                <a:latin typeface="David" panose="020E0502060401010101" pitchFamily="34" charset="-79"/>
                <a:cs typeface="David" panose="020E0502060401010101" pitchFamily="34" charset="-79"/>
              </a:rPr>
              <a:t>MR=210-2Q</a:t>
            </a:r>
          </a:p>
          <a:p>
            <a:pPr marL="0" indent="0">
              <a:buNone/>
            </a:pPr>
            <a:endParaRPr lang="he-IL" sz="1200" dirty="0"/>
          </a:p>
        </p:txBody>
      </p:sp>
    </p:spTree>
    <p:extLst>
      <p:ext uri="{BB962C8B-B14F-4D97-AF65-F5344CB8AC3E}">
        <p14:creationId xmlns:p14="http://schemas.microsoft.com/office/powerpoint/2010/main" val="30252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CAABBD1F-7645-9546-9359-084B8B0B1945}"/>
              </a:ext>
            </a:extLst>
          </p:cNvPr>
          <p:cNvSpPr>
            <a:spLocks noGrp="1"/>
          </p:cNvSpPr>
          <p:nvPr>
            <p:ph idx="1"/>
          </p:nvPr>
        </p:nvSpPr>
        <p:spPr>
          <a:xfrm>
            <a:off x="838200" y="762369"/>
            <a:ext cx="10515600" cy="4351338"/>
          </a:xfrm>
        </p:spPr>
        <p:txBody>
          <a:bodyPr>
            <a:noAutofit/>
          </a:bodyPr>
          <a:lstStyle/>
          <a:p>
            <a:pPr marL="0" indent="0">
              <a:buNone/>
            </a:pPr>
            <a:r>
              <a:rPr lang="he-IL" sz="1600" dirty="0">
                <a:latin typeface="David" panose="020E0502060401010101" pitchFamily="34" charset="-79"/>
                <a:cs typeface="David" panose="020E0502060401010101" pitchFamily="34" charset="-79"/>
              </a:rPr>
              <a:t>פונקציית ביקוש ועלות שולית</a:t>
            </a:r>
          </a:p>
          <a:p>
            <a:pPr marL="0" indent="0">
              <a:buNone/>
            </a:pPr>
            <a:r>
              <a:rPr lang="en" sz="1600" b="1" dirty="0">
                <a:latin typeface="David" panose="020E0502060401010101" pitchFamily="34" charset="-79"/>
                <a:cs typeface="David" panose="020E0502060401010101" pitchFamily="34" charset="-79"/>
              </a:rPr>
              <a:t>P=210-Q</a:t>
            </a:r>
            <a:r>
              <a:rPr lang="he-IL" sz="1600" b="1" dirty="0">
                <a:latin typeface="David" panose="020E0502060401010101" pitchFamily="34" charset="-79"/>
                <a:cs typeface="David" panose="020E0502060401010101" pitchFamily="34" charset="-79"/>
              </a:rPr>
              <a:t>      </a:t>
            </a:r>
            <a:r>
              <a:rPr lang="en" sz="1600" b="1" dirty="0">
                <a:latin typeface="David" panose="020E0502060401010101" pitchFamily="34" charset="-79"/>
                <a:cs typeface="David" panose="020E0502060401010101" pitchFamily="34" charset="-79"/>
              </a:rPr>
              <a:t>MC=Q</a:t>
            </a:r>
            <a:endParaRPr lang="he-IL" sz="1600" b="1" dirty="0">
              <a:latin typeface="David" panose="020E0502060401010101" pitchFamily="34" charset="-79"/>
              <a:cs typeface="David" panose="020E0502060401010101" pitchFamily="34" charset="-79"/>
            </a:endParaRPr>
          </a:p>
          <a:p>
            <a:pPr marL="0" indent="0">
              <a:buNone/>
            </a:pPr>
            <a:r>
              <a:rPr lang="en" sz="1600" b="1" dirty="0">
                <a:latin typeface="David" panose="020E0502060401010101" pitchFamily="34" charset="-79"/>
                <a:cs typeface="David" panose="020E0502060401010101" pitchFamily="34" charset="-79"/>
              </a:rPr>
              <a:t>MR=210-2Q</a:t>
            </a:r>
            <a:r>
              <a:rPr lang="he-IL" sz="1600" b="1" dirty="0">
                <a:latin typeface="David" panose="020E0502060401010101" pitchFamily="34" charset="-79"/>
                <a:cs typeface="David" panose="020E0502060401010101" pitchFamily="34" charset="-79"/>
              </a:rPr>
              <a:t> – פדיון שולי</a:t>
            </a:r>
          </a:p>
          <a:p>
            <a:pPr marL="0" indent="0">
              <a:buNone/>
            </a:pPr>
            <a:r>
              <a:rPr lang="en" sz="1600" dirty="0">
                <a:latin typeface="David" panose="020E0502060401010101" pitchFamily="34" charset="-79"/>
                <a:cs typeface="David" panose="020E0502060401010101" pitchFamily="34" charset="-79"/>
              </a:rPr>
              <a:t>MR=</a:t>
            </a:r>
            <a:r>
              <a:rPr lang="en" sz="1600" dirty="0">
                <a:ln>
                  <a:solidFill>
                    <a:schemeClr val="accent6">
                      <a:lumMod val="60000"/>
                      <a:lumOff val="40000"/>
                    </a:schemeClr>
                  </a:solidFill>
                </a:ln>
                <a:latin typeface="David" panose="020E0502060401010101" pitchFamily="34" charset="-79"/>
                <a:cs typeface="David" panose="020E0502060401010101" pitchFamily="34" charset="-79"/>
              </a:rPr>
              <a:t>MC</a:t>
            </a:r>
            <a:endParaRPr lang="he-IL" sz="1600" dirty="0">
              <a:ln>
                <a:solidFill>
                  <a:schemeClr val="accent6">
                    <a:lumMod val="60000"/>
                    <a:lumOff val="40000"/>
                  </a:schemeClr>
                </a:solidFill>
              </a:ln>
              <a:latin typeface="David" panose="020E0502060401010101" pitchFamily="34" charset="-79"/>
              <a:cs typeface="David" panose="020E0502060401010101" pitchFamily="34" charset="-79"/>
            </a:endParaRPr>
          </a:p>
          <a:p>
            <a:pPr marL="0" indent="0">
              <a:buNone/>
            </a:pPr>
            <a:endParaRPr lang="he-IL" sz="1600" dirty="0">
              <a:latin typeface="David" panose="020E0502060401010101" pitchFamily="34" charset="-79"/>
              <a:cs typeface="David" panose="020E0502060401010101" pitchFamily="34" charset="-79"/>
            </a:endParaRPr>
          </a:p>
          <a:p>
            <a:pPr marL="0" indent="0">
              <a:buNone/>
            </a:pPr>
            <a:r>
              <a:rPr lang="en" sz="1600" b="1" dirty="0"/>
              <a:t>MR = MC = 210-2Q = Q</a:t>
            </a:r>
            <a:endParaRPr lang="he-IL" sz="1600" b="1" dirty="0"/>
          </a:p>
          <a:p>
            <a:pPr marL="0" indent="0">
              <a:buNone/>
            </a:pPr>
            <a:br>
              <a:rPr lang="en" sz="1600" dirty="0">
                <a:latin typeface="David" panose="020E0502060401010101" pitchFamily="34" charset="-79"/>
                <a:cs typeface="David" panose="020E0502060401010101" pitchFamily="34" charset="-79"/>
              </a:rPr>
            </a:br>
            <a:r>
              <a:rPr lang="en" sz="1600" b="1" dirty="0">
                <a:latin typeface="David" panose="020E0502060401010101" pitchFamily="34" charset="-79"/>
                <a:cs typeface="David" panose="020E0502060401010101" pitchFamily="34" charset="-79"/>
              </a:rPr>
              <a:t>210=2Q+Q</a:t>
            </a:r>
            <a:endParaRPr lang="en" sz="1600" dirty="0">
              <a:latin typeface="David" panose="020E0502060401010101" pitchFamily="34" charset="-79"/>
              <a:cs typeface="David" panose="020E0502060401010101" pitchFamily="34" charset="-79"/>
            </a:endParaRPr>
          </a:p>
          <a:p>
            <a:pPr marL="0" indent="0" rtl="0">
              <a:buNone/>
            </a:pPr>
            <a:r>
              <a:rPr lang="en" sz="1600" b="1" dirty="0">
                <a:latin typeface="David" panose="020E0502060401010101" pitchFamily="34" charset="-79"/>
                <a:cs typeface="David" panose="020E0502060401010101" pitchFamily="34" charset="-79"/>
              </a:rPr>
              <a:t>210=3Q</a:t>
            </a:r>
            <a:endParaRPr lang="en" sz="1600" dirty="0">
              <a:latin typeface="David" panose="020E0502060401010101" pitchFamily="34" charset="-79"/>
              <a:cs typeface="David" panose="020E0502060401010101" pitchFamily="34" charset="-79"/>
            </a:endParaRPr>
          </a:p>
          <a:p>
            <a:pPr marL="0" indent="0">
              <a:buNone/>
            </a:pPr>
            <a:r>
              <a:rPr lang="en" sz="1600" b="1" dirty="0">
                <a:latin typeface="David" panose="020E0502060401010101" pitchFamily="34" charset="-79"/>
                <a:cs typeface="David" panose="020E0502060401010101" pitchFamily="34" charset="-79"/>
              </a:rPr>
              <a:t>QM=70</a:t>
            </a:r>
            <a:r>
              <a:rPr lang="he-IL" sz="1600" b="1" dirty="0">
                <a:latin typeface="David" panose="020E0502060401010101" pitchFamily="34" charset="-79"/>
                <a:cs typeface="David" panose="020E0502060401010101" pitchFamily="34" charset="-79"/>
              </a:rPr>
              <a:t> הכמות</a:t>
            </a:r>
          </a:p>
          <a:p>
            <a:pPr marL="0" indent="0">
              <a:buNone/>
            </a:pPr>
            <a:r>
              <a:rPr lang="he-IL" sz="1600" dirty="0">
                <a:latin typeface="David" panose="020E0502060401010101" pitchFamily="34" charset="-79"/>
                <a:cs typeface="David" panose="020E0502060401010101" pitchFamily="34" charset="-79"/>
              </a:rPr>
              <a:t>כמות זכויות המוזיקה לאירועים הנמכרות בשוק מונופליסטי היא </a:t>
            </a:r>
            <a:r>
              <a:rPr lang="en-US" sz="1600" dirty="0">
                <a:latin typeface="David" panose="020E0502060401010101" pitchFamily="34" charset="-79"/>
                <a:cs typeface="David" panose="020E0502060401010101" pitchFamily="34" charset="-79"/>
              </a:rPr>
              <a:t>70</a:t>
            </a:r>
            <a:r>
              <a:rPr lang="he-IL" sz="1600" dirty="0">
                <a:latin typeface="David" panose="020E0502060401010101" pitchFamily="34" charset="-79"/>
                <a:cs typeface="David" panose="020E0502060401010101" pitchFamily="34" charset="-79"/>
              </a:rPr>
              <a:t> </a:t>
            </a:r>
          </a:p>
          <a:p>
            <a:pPr marL="0" indent="0">
              <a:buNone/>
            </a:pPr>
            <a:endParaRPr lang="he-IL" sz="1600" dirty="0">
              <a:latin typeface="David" panose="020E0502060401010101" pitchFamily="34" charset="-79"/>
              <a:cs typeface="David" panose="020E0502060401010101" pitchFamily="34" charset="-79"/>
            </a:endParaRPr>
          </a:p>
          <a:p>
            <a:pPr marL="0" indent="0">
              <a:buNone/>
            </a:pPr>
            <a:r>
              <a:rPr lang="he-IL" sz="1600" dirty="0">
                <a:latin typeface="David" panose="020E0502060401010101" pitchFamily="34" charset="-79"/>
                <a:cs typeface="David" panose="020E0502060401010101" pitchFamily="34" charset="-79"/>
              </a:rPr>
              <a:t>כעת אבדוק מה המחיר שיקבע בשוק מונופוליסטי:</a:t>
            </a:r>
          </a:p>
          <a:p>
            <a:pPr marL="0" indent="0" rtl="0">
              <a:buNone/>
            </a:pPr>
            <a:r>
              <a:rPr lang="en" sz="1600" b="1" dirty="0"/>
              <a:t>PM=2</a:t>
            </a:r>
            <a:r>
              <a:rPr lang="he-IL" sz="1600" b="1" dirty="0"/>
              <a:t>1</a:t>
            </a:r>
            <a:r>
              <a:rPr lang="en" sz="1600" b="1" dirty="0"/>
              <a:t>0-70=1</a:t>
            </a:r>
            <a:r>
              <a:rPr lang="he-IL" sz="1600" b="1" dirty="0"/>
              <a:t>4</a:t>
            </a:r>
            <a:r>
              <a:rPr lang="en" sz="1600" b="1" dirty="0"/>
              <a:t>0</a:t>
            </a:r>
            <a:endParaRPr lang="en" sz="1600" dirty="0"/>
          </a:p>
          <a:p>
            <a:pPr marL="0" indent="0">
              <a:buNone/>
            </a:pPr>
            <a:endParaRPr lang="en" sz="1600" dirty="0">
              <a:latin typeface="David" panose="020E0502060401010101" pitchFamily="34" charset="-79"/>
              <a:cs typeface="David" panose="020E0502060401010101" pitchFamily="34" charset="-79"/>
            </a:endParaRPr>
          </a:p>
          <a:p>
            <a:pPr marL="0" indent="0">
              <a:buNone/>
            </a:pPr>
            <a:br>
              <a:rPr lang="en" sz="1600" dirty="0">
                <a:latin typeface="David" panose="020E0502060401010101" pitchFamily="34" charset="-79"/>
                <a:cs typeface="David" panose="020E0502060401010101" pitchFamily="34" charset="-79"/>
              </a:rPr>
            </a:br>
            <a:br>
              <a:rPr lang="en" sz="1600" dirty="0"/>
            </a:br>
            <a:endParaRPr lang="he-IL" sz="1600" dirty="0">
              <a:latin typeface="David" panose="020E0502060401010101" pitchFamily="34" charset="-79"/>
              <a:cs typeface="David" panose="020E0502060401010101" pitchFamily="34" charset="-79"/>
            </a:endParaRPr>
          </a:p>
        </p:txBody>
      </p:sp>
      <p:cxnSp>
        <p:nvCxnSpPr>
          <p:cNvPr id="5" name="מחבר ישר 4">
            <a:extLst>
              <a:ext uri="{FF2B5EF4-FFF2-40B4-BE49-F238E27FC236}">
                <a16:creationId xmlns:a16="http://schemas.microsoft.com/office/drawing/2014/main" id="{E009DF25-A4D7-8C4A-9D79-24831551436D}"/>
              </a:ext>
            </a:extLst>
          </p:cNvPr>
          <p:cNvCxnSpPr/>
          <p:nvPr/>
        </p:nvCxnSpPr>
        <p:spPr>
          <a:xfrm>
            <a:off x="1414272" y="1450848"/>
            <a:ext cx="0" cy="3938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מחבר ישר 6">
            <a:extLst>
              <a:ext uri="{FF2B5EF4-FFF2-40B4-BE49-F238E27FC236}">
                <a16:creationId xmlns:a16="http://schemas.microsoft.com/office/drawing/2014/main" id="{687256B4-C492-E84E-9B08-0614273CE649}"/>
              </a:ext>
            </a:extLst>
          </p:cNvPr>
          <p:cNvCxnSpPr/>
          <p:nvPr/>
        </p:nvCxnSpPr>
        <p:spPr>
          <a:xfrm>
            <a:off x="1414272" y="5388864"/>
            <a:ext cx="446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מחבר ישר 8">
            <a:extLst>
              <a:ext uri="{FF2B5EF4-FFF2-40B4-BE49-F238E27FC236}">
                <a16:creationId xmlns:a16="http://schemas.microsoft.com/office/drawing/2014/main" id="{95BFE1F0-65A5-A146-9CDC-20676076CFC0}"/>
              </a:ext>
            </a:extLst>
          </p:cNvPr>
          <p:cNvCxnSpPr/>
          <p:nvPr/>
        </p:nvCxnSpPr>
        <p:spPr>
          <a:xfrm>
            <a:off x="1414272" y="1755648"/>
            <a:ext cx="3986784" cy="3633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תיבת טקסט 9">
            <a:extLst>
              <a:ext uri="{FF2B5EF4-FFF2-40B4-BE49-F238E27FC236}">
                <a16:creationId xmlns:a16="http://schemas.microsoft.com/office/drawing/2014/main" id="{63DD6BAE-9DEB-314D-BDF8-36B3E0BA5C2F}"/>
              </a:ext>
            </a:extLst>
          </p:cNvPr>
          <p:cNvSpPr txBox="1"/>
          <p:nvPr/>
        </p:nvSpPr>
        <p:spPr>
          <a:xfrm>
            <a:off x="658367" y="1570982"/>
            <a:ext cx="755904" cy="369332"/>
          </a:xfrm>
          <a:prstGeom prst="rect">
            <a:avLst/>
          </a:prstGeom>
          <a:noFill/>
        </p:spPr>
        <p:txBody>
          <a:bodyPr wrap="square" rtlCol="1">
            <a:spAutoFit/>
          </a:bodyPr>
          <a:lstStyle/>
          <a:p>
            <a:r>
              <a:rPr lang="he-IL" dirty="0"/>
              <a:t>210</a:t>
            </a:r>
          </a:p>
        </p:txBody>
      </p:sp>
      <p:sp>
        <p:nvSpPr>
          <p:cNvPr id="11" name="תיבת טקסט 10">
            <a:extLst>
              <a:ext uri="{FF2B5EF4-FFF2-40B4-BE49-F238E27FC236}">
                <a16:creationId xmlns:a16="http://schemas.microsoft.com/office/drawing/2014/main" id="{67149FB5-4C42-4D4E-81CA-E4C901D5FE51}"/>
              </a:ext>
            </a:extLst>
          </p:cNvPr>
          <p:cNvSpPr txBox="1"/>
          <p:nvPr/>
        </p:nvSpPr>
        <p:spPr>
          <a:xfrm>
            <a:off x="5079492" y="5388864"/>
            <a:ext cx="755904" cy="369332"/>
          </a:xfrm>
          <a:prstGeom prst="rect">
            <a:avLst/>
          </a:prstGeom>
          <a:noFill/>
        </p:spPr>
        <p:txBody>
          <a:bodyPr wrap="square" rtlCol="1">
            <a:spAutoFit/>
          </a:bodyPr>
          <a:lstStyle/>
          <a:p>
            <a:r>
              <a:rPr lang="he-IL" dirty="0"/>
              <a:t>210</a:t>
            </a:r>
          </a:p>
        </p:txBody>
      </p:sp>
      <p:cxnSp>
        <p:nvCxnSpPr>
          <p:cNvPr id="13" name="מחבר ישר 12">
            <a:extLst>
              <a:ext uri="{FF2B5EF4-FFF2-40B4-BE49-F238E27FC236}">
                <a16:creationId xmlns:a16="http://schemas.microsoft.com/office/drawing/2014/main" id="{EEF15297-6682-8A4A-9D33-DC251F267F84}"/>
              </a:ext>
            </a:extLst>
          </p:cNvPr>
          <p:cNvCxnSpPr/>
          <p:nvPr/>
        </p:nvCxnSpPr>
        <p:spPr>
          <a:xfrm>
            <a:off x="1414271" y="2816352"/>
            <a:ext cx="119481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מחבר ישר 14">
            <a:extLst>
              <a:ext uri="{FF2B5EF4-FFF2-40B4-BE49-F238E27FC236}">
                <a16:creationId xmlns:a16="http://schemas.microsoft.com/office/drawing/2014/main" id="{E2532F4F-74F3-E643-A178-94D57CAFE5F6}"/>
              </a:ext>
            </a:extLst>
          </p:cNvPr>
          <p:cNvCxnSpPr/>
          <p:nvPr/>
        </p:nvCxnSpPr>
        <p:spPr>
          <a:xfrm>
            <a:off x="2609088" y="2816352"/>
            <a:ext cx="0" cy="25725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תיבת טקסט 15">
            <a:extLst>
              <a:ext uri="{FF2B5EF4-FFF2-40B4-BE49-F238E27FC236}">
                <a16:creationId xmlns:a16="http://schemas.microsoft.com/office/drawing/2014/main" id="{91F43E43-C3FD-8E4C-A650-893ACDC511A5}"/>
              </a:ext>
            </a:extLst>
          </p:cNvPr>
          <p:cNvSpPr txBox="1"/>
          <p:nvPr/>
        </p:nvSpPr>
        <p:spPr>
          <a:xfrm>
            <a:off x="-196262" y="2641751"/>
            <a:ext cx="1610532" cy="369332"/>
          </a:xfrm>
          <a:prstGeom prst="rect">
            <a:avLst/>
          </a:prstGeom>
          <a:noFill/>
        </p:spPr>
        <p:txBody>
          <a:bodyPr wrap="square" rtlCol="1">
            <a:spAutoFit/>
          </a:bodyPr>
          <a:lstStyle/>
          <a:p>
            <a:r>
              <a:rPr lang="en-US" dirty="0"/>
              <a:t>PM140</a:t>
            </a:r>
            <a:endParaRPr lang="he-IL" dirty="0"/>
          </a:p>
        </p:txBody>
      </p:sp>
      <p:sp>
        <p:nvSpPr>
          <p:cNvPr id="17" name="תיבת טקסט 16">
            <a:extLst>
              <a:ext uri="{FF2B5EF4-FFF2-40B4-BE49-F238E27FC236}">
                <a16:creationId xmlns:a16="http://schemas.microsoft.com/office/drawing/2014/main" id="{2E5CBC12-C570-294F-8957-525E39CD4DD0}"/>
              </a:ext>
            </a:extLst>
          </p:cNvPr>
          <p:cNvSpPr txBox="1"/>
          <p:nvPr/>
        </p:nvSpPr>
        <p:spPr>
          <a:xfrm>
            <a:off x="1077764" y="5390788"/>
            <a:ext cx="1867830" cy="369332"/>
          </a:xfrm>
          <a:prstGeom prst="rect">
            <a:avLst/>
          </a:prstGeom>
          <a:noFill/>
        </p:spPr>
        <p:txBody>
          <a:bodyPr wrap="square" rtlCol="1">
            <a:spAutoFit/>
          </a:bodyPr>
          <a:lstStyle/>
          <a:p>
            <a:r>
              <a:rPr lang="he-IL" dirty="0"/>
              <a:t>qm70</a:t>
            </a:r>
          </a:p>
        </p:txBody>
      </p:sp>
      <p:cxnSp>
        <p:nvCxnSpPr>
          <p:cNvPr id="19" name="מחבר ישר 18">
            <a:extLst>
              <a:ext uri="{FF2B5EF4-FFF2-40B4-BE49-F238E27FC236}">
                <a16:creationId xmlns:a16="http://schemas.microsoft.com/office/drawing/2014/main" id="{CC3B29A7-AA48-3947-A123-7E341B8A6B74}"/>
              </a:ext>
            </a:extLst>
          </p:cNvPr>
          <p:cNvCxnSpPr/>
          <p:nvPr/>
        </p:nvCxnSpPr>
        <p:spPr>
          <a:xfrm flipV="1">
            <a:off x="1414270" y="1755648"/>
            <a:ext cx="3545188" cy="3633216"/>
          </a:xfrm>
          <a:prstGeom prst="line">
            <a:avLst/>
          </a:prstGeom>
        </p:spPr>
        <p:style>
          <a:lnRef idx="1">
            <a:schemeClr val="accent6"/>
          </a:lnRef>
          <a:fillRef idx="0">
            <a:schemeClr val="accent6"/>
          </a:fillRef>
          <a:effectRef idx="0">
            <a:schemeClr val="accent6"/>
          </a:effectRef>
          <a:fontRef idx="minor">
            <a:schemeClr val="tx1"/>
          </a:fontRef>
        </p:style>
      </p:cxnSp>
      <p:sp>
        <p:nvSpPr>
          <p:cNvPr id="20" name="תיבת טקסט 19">
            <a:extLst>
              <a:ext uri="{FF2B5EF4-FFF2-40B4-BE49-F238E27FC236}">
                <a16:creationId xmlns:a16="http://schemas.microsoft.com/office/drawing/2014/main" id="{0BC08895-0411-B640-B241-DBB1BF002FDB}"/>
              </a:ext>
            </a:extLst>
          </p:cNvPr>
          <p:cNvSpPr txBox="1"/>
          <p:nvPr/>
        </p:nvSpPr>
        <p:spPr>
          <a:xfrm>
            <a:off x="579119" y="1063110"/>
            <a:ext cx="914400" cy="369332"/>
          </a:xfrm>
          <a:prstGeom prst="rect">
            <a:avLst/>
          </a:prstGeom>
          <a:noFill/>
        </p:spPr>
        <p:txBody>
          <a:bodyPr wrap="square" rtlCol="1">
            <a:spAutoFit/>
          </a:bodyPr>
          <a:lstStyle/>
          <a:p>
            <a:r>
              <a:rPr lang="he-IL" dirty="0"/>
              <a:t>p</a:t>
            </a:r>
          </a:p>
        </p:txBody>
      </p:sp>
      <p:sp>
        <p:nvSpPr>
          <p:cNvPr id="21" name="תיבת טקסט 20">
            <a:extLst>
              <a:ext uri="{FF2B5EF4-FFF2-40B4-BE49-F238E27FC236}">
                <a16:creationId xmlns:a16="http://schemas.microsoft.com/office/drawing/2014/main" id="{B7C90496-189C-1B49-8885-6CB8D3468DBC}"/>
              </a:ext>
            </a:extLst>
          </p:cNvPr>
          <p:cNvSpPr txBox="1"/>
          <p:nvPr/>
        </p:nvSpPr>
        <p:spPr>
          <a:xfrm>
            <a:off x="5546508" y="5204198"/>
            <a:ext cx="577776" cy="369332"/>
          </a:xfrm>
          <a:prstGeom prst="rect">
            <a:avLst/>
          </a:prstGeom>
          <a:noFill/>
        </p:spPr>
        <p:txBody>
          <a:bodyPr wrap="square" rtlCol="1">
            <a:spAutoFit/>
          </a:bodyPr>
          <a:lstStyle/>
          <a:p>
            <a:r>
              <a:rPr lang="he-IL" dirty="0"/>
              <a:t>q</a:t>
            </a:r>
          </a:p>
        </p:txBody>
      </p:sp>
      <p:cxnSp>
        <p:nvCxnSpPr>
          <p:cNvPr id="8" name="מחבר ישר 7">
            <a:extLst>
              <a:ext uri="{FF2B5EF4-FFF2-40B4-BE49-F238E27FC236}">
                <a16:creationId xmlns:a16="http://schemas.microsoft.com/office/drawing/2014/main" id="{D450350C-D403-7F45-AF94-0FE99D9A42E9}"/>
              </a:ext>
            </a:extLst>
          </p:cNvPr>
          <p:cNvCxnSpPr/>
          <p:nvPr/>
        </p:nvCxnSpPr>
        <p:spPr>
          <a:xfrm flipH="1">
            <a:off x="1414270" y="3453064"/>
            <a:ext cx="185831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מחבר ישר 13">
            <a:extLst>
              <a:ext uri="{FF2B5EF4-FFF2-40B4-BE49-F238E27FC236}">
                <a16:creationId xmlns:a16="http://schemas.microsoft.com/office/drawing/2014/main" id="{723B9A04-A02C-D741-A715-101A26B685D2}"/>
              </a:ext>
            </a:extLst>
          </p:cNvPr>
          <p:cNvCxnSpPr/>
          <p:nvPr/>
        </p:nvCxnSpPr>
        <p:spPr>
          <a:xfrm>
            <a:off x="3284621" y="3453064"/>
            <a:ext cx="0" cy="1935800"/>
          </a:xfrm>
          <a:prstGeom prst="line">
            <a:avLst/>
          </a:prstGeom>
        </p:spPr>
        <p:style>
          <a:lnRef idx="1">
            <a:schemeClr val="accent2"/>
          </a:lnRef>
          <a:fillRef idx="0">
            <a:schemeClr val="accent2"/>
          </a:fillRef>
          <a:effectRef idx="0">
            <a:schemeClr val="accent2"/>
          </a:effectRef>
          <a:fontRef idx="minor">
            <a:schemeClr val="tx1"/>
          </a:fontRef>
        </p:style>
      </p:cxnSp>
      <p:sp>
        <p:nvSpPr>
          <p:cNvPr id="18" name="תיבת טקסט 17">
            <a:extLst>
              <a:ext uri="{FF2B5EF4-FFF2-40B4-BE49-F238E27FC236}">
                <a16:creationId xmlns:a16="http://schemas.microsoft.com/office/drawing/2014/main" id="{AF95275C-9B3A-9D4E-BCD4-4D6ECF00874B}"/>
              </a:ext>
            </a:extLst>
          </p:cNvPr>
          <p:cNvSpPr txBox="1"/>
          <p:nvPr/>
        </p:nvSpPr>
        <p:spPr>
          <a:xfrm>
            <a:off x="145021" y="3235190"/>
            <a:ext cx="1254654" cy="369332"/>
          </a:xfrm>
          <a:prstGeom prst="rect">
            <a:avLst/>
          </a:prstGeom>
          <a:noFill/>
        </p:spPr>
        <p:txBody>
          <a:bodyPr wrap="square" rtlCol="1">
            <a:spAutoFit/>
          </a:bodyPr>
          <a:lstStyle/>
          <a:p>
            <a:r>
              <a:rPr lang="he-IL" dirty="0"/>
              <a:t>p105</a:t>
            </a:r>
          </a:p>
        </p:txBody>
      </p:sp>
      <p:sp>
        <p:nvSpPr>
          <p:cNvPr id="22" name="תיבת טקסט 21">
            <a:extLst>
              <a:ext uri="{FF2B5EF4-FFF2-40B4-BE49-F238E27FC236}">
                <a16:creationId xmlns:a16="http://schemas.microsoft.com/office/drawing/2014/main" id="{66DC9715-D938-1C46-B2C4-E0BD9F309910}"/>
              </a:ext>
            </a:extLst>
          </p:cNvPr>
          <p:cNvSpPr txBox="1"/>
          <p:nvPr/>
        </p:nvSpPr>
        <p:spPr>
          <a:xfrm>
            <a:off x="2210432" y="5371022"/>
            <a:ext cx="1470324" cy="369332"/>
          </a:xfrm>
          <a:prstGeom prst="rect">
            <a:avLst/>
          </a:prstGeom>
          <a:noFill/>
        </p:spPr>
        <p:txBody>
          <a:bodyPr wrap="square" rtlCol="1">
            <a:spAutoFit/>
          </a:bodyPr>
          <a:lstStyle/>
          <a:p>
            <a:r>
              <a:rPr lang="he-IL" dirty="0"/>
              <a:t>q105</a:t>
            </a:r>
          </a:p>
        </p:txBody>
      </p:sp>
      <p:sp>
        <p:nvSpPr>
          <p:cNvPr id="23" name="אליפסה 22">
            <a:extLst>
              <a:ext uri="{FF2B5EF4-FFF2-40B4-BE49-F238E27FC236}">
                <a16:creationId xmlns:a16="http://schemas.microsoft.com/office/drawing/2014/main" id="{FDBB1888-E8F5-DD44-8B2B-6667C57AA12A}"/>
              </a:ext>
            </a:extLst>
          </p:cNvPr>
          <p:cNvSpPr/>
          <p:nvPr/>
        </p:nvSpPr>
        <p:spPr>
          <a:xfrm>
            <a:off x="2454709" y="2659615"/>
            <a:ext cx="308758" cy="30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אליפסה 23">
            <a:extLst>
              <a:ext uri="{FF2B5EF4-FFF2-40B4-BE49-F238E27FC236}">
                <a16:creationId xmlns:a16="http://schemas.microsoft.com/office/drawing/2014/main" id="{E71A9CDD-10EE-A847-B72D-DDDF321256BA}"/>
              </a:ext>
            </a:extLst>
          </p:cNvPr>
          <p:cNvSpPr/>
          <p:nvPr/>
        </p:nvSpPr>
        <p:spPr>
          <a:xfrm>
            <a:off x="3141202" y="3294897"/>
            <a:ext cx="308758" cy="30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6" name="מחבר חץ ישר 25">
            <a:extLst>
              <a:ext uri="{FF2B5EF4-FFF2-40B4-BE49-F238E27FC236}">
                <a16:creationId xmlns:a16="http://schemas.microsoft.com/office/drawing/2014/main" id="{2F7DCDBA-0BD2-8145-A156-5741F87D5AF7}"/>
              </a:ext>
            </a:extLst>
          </p:cNvPr>
          <p:cNvCxnSpPr/>
          <p:nvPr/>
        </p:nvCxnSpPr>
        <p:spPr>
          <a:xfrm>
            <a:off x="3295581" y="2042556"/>
            <a:ext cx="0" cy="108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6">
            <a:extLst>
              <a:ext uri="{FF2B5EF4-FFF2-40B4-BE49-F238E27FC236}">
                <a16:creationId xmlns:a16="http://schemas.microsoft.com/office/drawing/2014/main" id="{669EC985-4EF9-8449-A867-2EBB835C6E2E}"/>
              </a:ext>
            </a:extLst>
          </p:cNvPr>
          <p:cNvSpPr txBox="1"/>
          <p:nvPr/>
        </p:nvSpPr>
        <p:spPr>
          <a:xfrm>
            <a:off x="2186682" y="1567879"/>
            <a:ext cx="1430798" cy="461665"/>
          </a:xfrm>
          <a:prstGeom prst="rect">
            <a:avLst/>
          </a:prstGeom>
          <a:noFill/>
        </p:spPr>
        <p:txBody>
          <a:bodyPr wrap="square" rtlCol="1">
            <a:spAutoFit/>
          </a:bodyPr>
          <a:lstStyle/>
          <a:p>
            <a:r>
              <a:rPr lang="he-IL" sz="1200" dirty="0"/>
              <a:t>שיווקי משקל </a:t>
            </a:r>
          </a:p>
          <a:p>
            <a:r>
              <a:rPr lang="he-IL" sz="1200" dirty="0"/>
              <a:t>תחרותי</a:t>
            </a:r>
          </a:p>
        </p:txBody>
      </p:sp>
      <p:cxnSp>
        <p:nvCxnSpPr>
          <p:cNvPr id="28" name="מחבר חץ ישר 27">
            <a:extLst>
              <a:ext uri="{FF2B5EF4-FFF2-40B4-BE49-F238E27FC236}">
                <a16:creationId xmlns:a16="http://schemas.microsoft.com/office/drawing/2014/main" id="{6127E057-FCAC-0F4D-8494-0E3AF0A00983}"/>
              </a:ext>
            </a:extLst>
          </p:cNvPr>
          <p:cNvCxnSpPr/>
          <p:nvPr/>
        </p:nvCxnSpPr>
        <p:spPr>
          <a:xfrm>
            <a:off x="2625100" y="1444317"/>
            <a:ext cx="0" cy="108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תיבת טקסט 28">
            <a:extLst>
              <a:ext uri="{FF2B5EF4-FFF2-40B4-BE49-F238E27FC236}">
                <a16:creationId xmlns:a16="http://schemas.microsoft.com/office/drawing/2014/main" id="{1ACF2266-5F91-584F-ACDB-5E494999DCF1}"/>
              </a:ext>
            </a:extLst>
          </p:cNvPr>
          <p:cNvSpPr txBox="1"/>
          <p:nvPr/>
        </p:nvSpPr>
        <p:spPr>
          <a:xfrm>
            <a:off x="1089085" y="985557"/>
            <a:ext cx="1919053" cy="461665"/>
          </a:xfrm>
          <a:prstGeom prst="rect">
            <a:avLst/>
          </a:prstGeom>
          <a:noFill/>
        </p:spPr>
        <p:txBody>
          <a:bodyPr wrap="square" rtlCol="1">
            <a:spAutoFit/>
          </a:bodyPr>
          <a:lstStyle/>
          <a:p>
            <a:r>
              <a:rPr lang="he-IL" sz="1200" dirty="0"/>
              <a:t>שיווקי משקל בשוק מונופוליסטי</a:t>
            </a:r>
          </a:p>
        </p:txBody>
      </p:sp>
      <p:sp>
        <p:nvSpPr>
          <p:cNvPr id="30" name="חץ למעלה 29">
            <a:extLst>
              <a:ext uri="{FF2B5EF4-FFF2-40B4-BE49-F238E27FC236}">
                <a16:creationId xmlns:a16="http://schemas.microsoft.com/office/drawing/2014/main" id="{F0CED893-F5EF-6E48-9644-ECE2B5E79757}"/>
              </a:ext>
            </a:extLst>
          </p:cNvPr>
          <p:cNvSpPr/>
          <p:nvPr/>
        </p:nvSpPr>
        <p:spPr>
          <a:xfrm>
            <a:off x="213672" y="2743016"/>
            <a:ext cx="329992" cy="7602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תיבת טקסט 30">
            <a:extLst>
              <a:ext uri="{FF2B5EF4-FFF2-40B4-BE49-F238E27FC236}">
                <a16:creationId xmlns:a16="http://schemas.microsoft.com/office/drawing/2014/main" id="{D8377643-F053-994C-8B6A-895A569F73B9}"/>
              </a:ext>
            </a:extLst>
          </p:cNvPr>
          <p:cNvSpPr txBox="1"/>
          <p:nvPr/>
        </p:nvSpPr>
        <p:spPr>
          <a:xfrm>
            <a:off x="-141472" y="3508397"/>
            <a:ext cx="838199" cy="369332"/>
          </a:xfrm>
          <a:prstGeom prst="rect">
            <a:avLst/>
          </a:prstGeom>
          <a:noFill/>
        </p:spPr>
        <p:txBody>
          <a:bodyPr wrap="square" rtlCol="1">
            <a:spAutoFit/>
          </a:bodyPr>
          <a:lstStyle/>
          <a:p>
            <a:r>
              <a:rPr lang="he-IL" dirty="0"/>
              <a:t>עלייה</a:t>
            </a:r>
          </a:p>
        </p:txBody>
      </p:sp>
    </p:spTree>
    <p:extLst>
      <p:ext uri="{BB962C8B-B14F-4D97-AF65-F5344CB8AC3E}">
        <p14:creationId xmlns:p14="http://schemas.microsoft.com/office/powerpoint/2010/main" val="395846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445167A-BF22-BB47-927F-F05B66604FB3}"/>
              </a:ext>
            </a:extLst>
          </p:cNvPr>
          <p:cNvSpPr>
            <a:spLocks noGrp="1"/>
          </p:cNvSpPr>
          <p:nvPr>
            <p:ph idx="1"/>
          </p:nvPr>
        </p:nvSpPr>
        <p:spPr/>
        <p:txBody>
          <a:bodyPr>
            <a:normAutofit/>
          </a:bodyPr>
          <a:lstStyle/>
          <a:p>
            <a:pPr marL="0" indent="0">
              <a:lnSpc>
                <a:spcPct val="150000"/>
              </a:lnSpc>
              <a:buNone/>
            </a:pPr>
            <a:r>
              <a:rPr lang="he-IL" sz="1600" dirty="0">
                <a:latin typeface="David" panose="020E0502060401010101" pitchFamily="34" charset="-79"/>
                <a:cs typeface="David" panose="020E0502060401010101" pitchFamily="34" charset="-79"/>
              </a:rPr>
              <a:t>כפי שניתן להסיק מהגרף, חברת אקו״ם מוכרת תמלוגים בכמות של 70 (אירועים), במחיר של </a:t>
            </a:r>
            <a:r>
              <a:rPr lang="en-US" sz="1600" dirty="0">
                <a:latin typeface="David" panose="020E0502060401010101" pitchFamily="34" charset="-79"/>
                <a:cs typeface="David" panose="020E0502060401010101" pitchFamily="34" charset="-79"/>
              </a:rPr>
              <a:t>140</a:t>
            </a:r>
            <a:r>
              <a:rPr lang="he-IL" sz="1600" dirty="0">
                <a:latin typeface="David" panose="020E0502060401010101" pitchFamily="34" charset="-79"/>
                <a:cs typeface="David" panose="020E0502060401010101" pitchFamily="34" charset="-79"/>
              </a:rPr>
              <a:t>ש״ח לאירוע בודד. מאחר וחברת אקו״ם הוכרזה כמונופול בתחום זכויות היוצרים, היא מקטינה את הכמות בשוק ומעלה את המחיר כדי למקסם את רווחיה. </a:t>
            </a:r>
          </a:p>
          <a:p>
            <a:pPr marL="0" indent="0">
              <a:lnSpc>
                <a:spcPct val="150000"/>
              </a:lnSpc>
              <a:buNone/>
            </a:pPr>
            <a:r>
              <a:rPr lang="he-IL" sz="1600" dirty="0">
                <a:latin typeface="David" panose="020E0502060401010101" pitchFamily="34" charset="-79"/>
                <a:cs typeface="David" panose="020E0502060401010101" pitchFamily="34" charset="-79"/>
              </a:rPr>
              <a:t>וכדי למקסם את רווחיו, המונופול ישווה את מחיר העלות השולית לפדיון השולי. </a:t>
            </a:r>
          </a:p>
          <a:p>
            <a:pPr marL="0" indent="0">
              <a:lnSpc>
                <a:spcPct val="150000"/>
              </a:lnSpc>
              <a:buNone/>
            </a:pPr>
            <a:r>
              <a:rPr lang="he-IL" sz="1600" dirty="0">
                <a:latin typeface="David" panose="020E0502060401010101" pitchFamily="34" charset="-79"/>
                <a:cs typeface="David" panose="020E0502060401010101" pitchFamily="34" charset="-79"/>
              </a:rPr>
              <a:t>לפיכך, קיים כשל שוק ועל המדינה להתערב על מנת שהמונופול לא יפגע בתחרות וכדי שעודף הצרכן ירד. </a:t>
            </a:r>
          </a:p>
          <a:p>
            <a:pPr marL="0" indent="0">
              <a:lnSpc>
                <a:spcPct val="150000"/>
              </a:lnSpc>
              <a:buNone/>
            </a:pPr>
            <a:endParaRPr lang="he-IL" sz="1600" dirty="0">
              <a:latin typeface="David" panose="020E0502060401010101" pitchFamily="34" charset="-79"/>
              <a:cs typeface="David" panose="020E0502060401010101" pitchFamily="34" charset="-79"/>
            </a:endParaRPr>
          </a:p>
          <a:p>
            <a:pPr marL="0" indent="0" algn="ctr">
              <a:lnSpc>
                <a:spcPct val="150000"/>
              </a:lnSpc>
              <a:buNone/>
            </a:pPr>
            <a:r>
              <a:rPr lang="en" sz="1600" b="1" dirty="0">
                <a:latin typeface="David" panose="020E0502060401010101" pitchFamily="34" charset="-79"/>
                <a:cs typeface="David" panose="020E0502060401010101" pitchFamily="34" charset="-79"/>
              </a:rPr>
              <a:t>QM=70</a:t>
            </a:r>
            <a:r>
              <a:rPr lang="he-IL" sz="1600" b="1" dirty="0">
                <a:latin typeface="David" panose="020E0502060401010101" pitchFamily="34" charset="-79"/>
                <a:cs typeface="David" panose="020E0502060401010101" pitchFamily="34" charset="-79"/>
              </a:rPr>
              <a:t> כמות שיווקי משקל בשוק מונופוליסטי</a:t>
            </a:r>
          </a:p>
          <a:p>
            <a:pPr marL="0" indent="0" algn="ctr">
              <a:lnSpc>
                <a:spcPct val="150000"/>
              </a:lnSpc>
              <a:buNone/>
            </a:pPr>
            <a:r>
              <a:rPr lang="en-US" sz="1600" b="1" dirty="0">
                <a:latin typeface="David" panose="020E0502060401010101" pitchFamily="34" charset="-79"/>
                <a:cs typeface="David" panose="020E0502060401010101" pitchFamily="34" charset="-79"/>
              </a:rPr>
              <a:t>140</a:t>
            </a:r>
            <a:r>
              <a:rPr lang="he-IL" sz="1600" b="1" dirty="0">
                <a:latin typeface="David" panose="020E0502060401010101" pitchFamily="34" charset="-79"/>
                <a:cs typeface="David" panose="020E0502060401010101" pitchFamily="34" charset="-79"/>
              </a:rPr>
              <a:t>=</a:t>
            </a:r>
            <a:r>
              <a:rPr lang="en" sz="1600" b="1" dirty="0">
                <a:latin typeface="David" panose="020E0502060401010101" pitchFamily="34" charset="-79"/>
                <a:cs typeface="David" panose="020E0502060401010101" pitchFamily="34" charset="-79"/>
              </a:rPr>
              <a:t>PM</a:t>
            </a:r>
            <a:r>
              <a:rPr lang="he-IL" sz="1600" b="1" dirty="0">
                <a:latin typeface="David" panose="020E0502060401010101" pitchFamily="34" charset="-79"/>
                <a:cs typeface="David" panose="020E0502060401010101" pitchFamily="34" charset="-79"/>
              </a:rPr>
              <a:t> מחיר שיווקי משקל בשוק מונופוליסטי</a:t>
            </a:r>
            <a:endParaRPr lang="he-IL" sz="1600" dirty="0">
              <a:latin typeface="David" panose="020E0502060401010101" pitchFamily="34" charset="-79"/>
              <a:cs typeface="David" panose="020E0502060401010101" pitchFamily="34" charset="-79"/>
            </a:endParaRPr>
          </a:p>
          <a:p>
            <a:pPr marL="0" indent="0">
              <a:buNone/>
            </a:pPr>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13143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מחבר ישר 32">
            <a:extLst>
              <a:ext uri="{FF2B5EF4-FFF2-40B4-BE49-F238E27FC236}">
                <a16:creationId xmlns:a16="http://schemas.microsoft.com/office/drawing/2014/main" id="{3EAEDA7E-9EB3-D849-AE9C-9A97682C70D0}"/>
              </a:ext>
            </a:extLst>
          </p:cNvPr>
          <p:cNvCxnSpPr/>
          <p:nvPr/>
        </p:nvCxnSpPr>
        <p:spPr>
          <a:xfrm>
            <a:off x="914610" y="2192509"/>
            <a:ext cx="0" cy="3938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מחבר ישר 33">
            <a:extLst>
              <a:ext uri="{FF2B5EF4-FFF2-40B4-BE49-F238E27FC236}">
                <a16:creationId xmlns:a16="http://schemas.microsoft.com/office/drawing/2014/main" id="{8840A89D-E91D-784A-802A-CBEFF01B7B4A}"/>
              </a:ext>
            </a:extLst>
          </p:cNvPr>
          <p:cNvCxnSpPr/>
          <p:nvPr/>
        </p:nvCxnSpPr>
        <p:spPr>
          <a:xfrm>
            <a:off x="914610" y="6130525"/>
            <a:ext cx="4462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a:extLst>
              <a:ext uri="{FF2B5EF4-FFF2-40B4-BE49-F238E27FC236}">
                <a16:creationId xmlns:a16="http://schemas.microsoft.com/office/drawing/2014/main" id="{57722598-A563-8A44-9065-7B06E8D48364}"/>
              </a:ext>
            </a:extLst>
          </p:cNvPr>
          <p:cNvCxnSpPr/>
          <p:nvPr/>
        </p:nvCxnSpPr>
        <p:spPr>
          <a:xfrm>
            <a:off x="914610" y="2497309"/>
            <a:ext cx="3986784" cy="3633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תיבת טקסט 35">
            <a:extLst>
              <a:ext uri="{FF2B5EF4-FFF2-40B4-BE49-F238E27FC236}">
                <a16:creationId xmlns:a16="http://schemas.microsoft.com/office/drawing/2014/main" id="{48C3A04E-5345-C74F-9A1D-6CDBC09B2279}"/>
              </a:ext>
            </a:extLst>
          </p:cNvPr>
          <p:cNvSpPr txBox="1"/>
          <p:nvPr/>
        </p:nvSpPr>
        <p:spPr>
          <a:xfrm>
            <a:off x="158705" y="2312643"/>
            <a:ext cx="755904" cy="369332"/>
          </a:xfrm>
          <a:prstGeom prst="rect">
            <a:avLst/>
          </a:prstGeom>
          <a:noFill/>
        </p:spPr>
        <p:txBody>
          <a:bodyPr wrap="square" rtlCol="1">
            <a:spAutoFit/>
          </a:bodyPr>
          <a:lstStyle/>
          <a:p>
            <a:r>
              <a:rPr lang="he-IL" dirty="0"/>
              <a:t>210</a:t>
            </a:r>
          </a:p>
        </p:txBody>
      </p:sp>
      <p:sp>
        <p:nvSpPr>
          <p:cNvPr id="37" name="תיבת טקסט 36">
            <a:extLst>
              <a:ext uri="{FF2B5EF4-FFF2-40B4-BE49-F238E27FC236}">
                <a16:creationId xmlns:a16="http://schemas.microsoft.com/office/drawing/2014/main" id="{0E4A616D-BA36-E240-ABA9-50F91F0A47BE}"/>
              </a:ext>
            </a:extLst>
          </p:cNvPr>
          <p:cNvSpPr txBox="1"/>
          <p:nvPr/>
        </p:nvSpPr>
        <p:spPr>
          <a:xfrm>
            <a:off x="4579830" y="6130525"/>
            <a:ext cx="755904" cy="369332"/>
          </a:xfrm>
          <a:prstGeom prst="rect">
            <a:avLst/>
          </a:prstGeom>
          <a:noFill/>
        </p:spPr>
        <p:txBody>
          <a:bodyPr wrap="square" rtlCol="1">
            <a:spAutoFit/>
          </a:bodyPr>
          <a:lstStyle/>
          <a:p>
            <a:r>
              <a:rPr lang="he-IL" dirty="0"/>
              <a:t>210</a:t>
            </a:r>
          </a:p>
        </p:txBody>
      </p:sp>
      <p:cxnSp>
        <p:nvCxnSpPr>
          <p:cNvPr id="38" name="מחבר ישר 37">
            <a:extLst>
              <a:ext uri="{FF2B5EF4-FFF2-40B4-BE49-F238E27FC236}">
                <a16:creationId xmlns:a16="http://schemas.microsoft.com/office/drawing/2014/main" id="{3380556F-631D-9F40-A4A4-857DBFF0484E}"/>
              </a:ext>
            </a:extLst>
          </p:cNvPr>
          <p:cNvCxnSpPr/>
          <p:nvPr/>
        </p:nvCxnSpPr>
        <p:spPr>
          <a:xfrm>
            <a:off x="914609" y="3558013"/>
            <a:ext cx="1194817"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מחבר ישר 38">
            <a:extLst>
              <a:ext uri="{FF2B5EF4-FFF2-40B4-BE49-F238E27FC236}">
                <a16:creationId xmlns:a16="http://schemas.microsoft.com/office/drawing/2014/main" id="{2D9BA6C5-A116-434A-A1AD-8849933FC8AE}"/>
              </a:ext>
            </a:extLst>
          </p:cNvPr>
          <p:cNvCxnSpPr/>
          <p:nvPr/>
        </p:nvCxnSpPr>
        <p:spPr>
          <a:xfrm>
            <a:off x="2109426" y="3558013"/>
            <a:ext cx="0" cy="25725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תיבת טקסט 39">
            <a:extLst>
              <a:ext uri="{FF2B5EF4-FFF2-40B4-BE49-F238E27FC236}">
                <a16:creationId xmlns:a16="http://schemas.microsoft.com/office/drawing/2014/main" id="{F05EE9E1-87D1-6C46-A391-285D9C9B5FDF}"/>
              </a:ext>
            </a:extLst>
          </p:cNvPr>
          <p:cNvSpPr txBox="1"/>
          <p:nvPr/>
        </p:nvSpPr>
        <p:spPr>
          <a:xfrm>
            <a:off x="-695924" y="3395700"/>
            <a:ext cx="1610532" cy="369332"/>
          </a:xfrm>
          <a:prstGeom prst="rect">
            <a:avLst/>
          </a:prstGeom>
          <a:noFill/>
        </p:spPr>
        <p:txBody>
          <a:bodyPr wrap="square" rtlCol="1">
            <a:spAutoFit/>
          </a:bodyPr>
          <a:lstStyle/>
          <a:p>
            <a:r>
              <a:rPr lang="en-US" dirty="0"/>
              <a:t>PM140</a:t>
            </a:r>
            <a:endParaRPr lang="he-IL" dirty="0"/>
          </a:p>
        </p:txBody>
      </p:sp>
      <p:sp>
        <p:nvSpPr>
          <p:cNvPr id="41" name="תיבת טקסט 40">
            <a:extLst>
              <a:ext uri="{FF2B5EF4-FFF2-40B4-BE49-F238E27FC236}">
                <a16:creationId xmlns:a16="http://schemas.microsoft.com/office/drawing/2014/main" id="{74B4DC8F-A8F5-B247-AF5A-F61A854D4893}"/>
              </a:ext>
            </a:extLst>
          </p:cNvPr>
          <p:cNvSpPr txBox="1"/>
          <p:nvPr/>
        </p:nvSpPr>
        <p:spPr>
          <a:xfrm>
            <a:off x="578102" y="6132449"/>
            <a:ext cx="1867830" cy="369332"/>
          </a:xfrm>
          <a:prstGeom prst="rect">
            <a:avLst/>
          </a:prstGeom>
          <a:noFill/>
        </p:spPr>
        <p:txBody>
          <a:bodyPr wrap="square" rtlCol="1">
            <a:spAutoFit/>
          </a:bodyPr>
          <a:lstStyle/>
          <a:p>
            <a:r>
              <a:rPr lang="he-IL" dirty="0"/>
              <a:t>qm70</a:t>
            </a:r>
          </a:p>
        </p:txBody>
      </p:sp>
      <p:cxnSp>
        <p:nvCxnSpPr>
          <p:cNvPr id="42" name="מחבר ישר 41">
            <a:extLst>
              <a:ext uri="{FF2B5EF4-FFF2-40B4-BE49-F238E27FC236}">
                <a16:creationId xmlns:a16="http://schemas.microsoft.com/office/drawing/2014/main" id="{376F3E23-DBAA-F949-AAF5-35B63A12A4A8}"/>
              </a:ext>
            </a:extLst>
          </p:cNvPr>
          <p:cNvCxnSpPr/>
          <p:nvPr/>
        </p:nvCxnSpPr>
        <p:spPr>
          <a:xfrm flipV="1">
            <a:off x="914608" y="2497309"/>
            <a:ext cx="3545188" cy="3633216"/>
          </a:xfrm>
          <a:prstGeom prst="line">
            <a:avLst/>
          </a:prstGeom>
        </p:spPr>
        <p:style>
          <a:lnRef idx="1">
            <a:schemeClr val="accent6"/>
          </a:lnRef>
          <a:fillRef idx="0">
            <a:schemeClr val="accent6"/>
          </a:fillRef>
          <a:effectRef idx="0">
            <a:schemeClr val="accent6"/>
          </a:effectRef>
          <a:fontRef idx="minor">
            <a:schemeClr val="tx1"/>
          </a:fontRef>
        </p:style>
      </p:cxnSp>
      <p:sp>
        <p:nvSpPr>
          <p:cNvPr id="43" name="תיבת טקסט 42">
            <a:extLst>
              <a:ext uri="{FF2B5EF4-FFF2-40B4-BE49-F238E27FC236}">
                <a16:creationId xmlns:a16="http://schemas.microsoft.com/office/drawing/2014/main" id="{6A712B4C-FBCE-8949-9FB4-5B1980FA7FB7}"/>
              </a:ext>
            </a:extLst>
          </p:cNvPr>
          <p:cNvSpPr txBox="1"/>
          <p:nvPr/>
        </p:nvSpPr>
        <p:spPr>
          <a:xfrm>
            <a:off x="79457" y="1804771"/>
            <a:ext cx="914400" cy="369332"/>
          </a:xfrm>
          <a:prstGeom prst="rect">
            <a:avLst/>
          </a:prstGeom>
          <a:noFill/>
        </p:spPr>
        <p:txBody>
          <a:bodyPr wrap="square" rtlCol="1">
            <a:spAutoFit/>
          </a:bodyPr>
          <a:lstStyle/>
          <a:p>
            <a:r>
              <a:rPr lang="he-IL" dirty="0"/>
              <a:t>p</a:t>
            </a:r>
          </a:p>
        </p:txBody>
      </p:sp>
      <p:sp>
        <p:nvSpPr>
          <p:cNvPr id="44" name="תיבת טקסט 43">
            <a:extLst>
              <a:ext uri="{FF2B5EF4-FFF2-40B4-BE49-F238E27FC236}">
                <a16:creationId xmlns:a16="http://schemas.microsoft.com/office/drawing/2014/main" id="{381B81A2-4592-7547-9282-0965B776F088}"/>
              </a:ext>
            </a:extLst>
          </p:cNvPr>
          <p:cNvSpPr txBox="1"/>
          <p:nvPr/>
        </p:nvSpPr>
        <p:spPr>
          <a:xfrm>
            <a:off x="5178515" y="5939584"/>
            <a:ext cx="577776" cy="369332"/>
          </a:xfrm>
          <a:prstGeom prst="rect">
            <a:avLst/>
          </a:prstGeom>
          <a:noFill/>
        </p:spPr>
        <p:txBody>
          <a:bodyPr wrap="square" rtlCol="1">
            <a:spAutoFit/>
          </a:bodyPr>
          <a:lstStyle/>
          <a:p>
            <a:r>
              <a:rPr lang="he-IL" dirty="0"/>
              <a:t>q</a:t>
            </a:r>
          </a:p>
        </p:txBody>
      </p:sp>
      <p:cxnSp>
        <p:nvCxnSpPr>
          <p:cNvPr id="46" name="מחבר ישר 45">
            <a:extLst>
              <a:ext uri="{FF2B5EF4-FFF2-40B4-BE49-F238E27FC236}">
                <a16:creationId xmlns:a16="http://schemas.microsoft.com/office/drawing/2014/main" id="{A3B81A5D-FCC9-EA48-9244-39DF301FE425}"/>
              </a:ext>
            </a:extLst>
          </p:cNvPr>
          <p:cNvCxnSpPr/>
          <p:nvPr/>
        </p:nvCxnSpPr>
        <p:spPr>
          <a:xfrm>
            <a:off x="2784959" y="4194725"/>
            <a:ext cx="0" cy="1935800"/>
          </a:xfrm>
          <a:prstGeom prst="line">
            <a:avLst/>
          </a:prstGeom>
        </p:spPr>
        <p:style>
          <a:lnRef idx="1">
            <a:schemeClr val="accent2"/>
          </a:lnRef>
          <a:fillRef idx="0">
            <a:schemeClr val="accent2"/>
          </a:fillRef>
          <a:effectRef idx="0">
            <a:schemeClr val="accent2"/>
          </a:effectRef>
          <a:fontRef idx="minor">
            <a:schemeClr val="tx1"/>
          </a:fontRef>
        </p:style>
      </p:cxnSp>
      <p:sp>
        <p:nvSpPr>
          <p:cNvPr id="47" name="תיבת טקסט 46">
            <a:extLst>
              <a:ext uri="{FF2B5EF4-FFF2-40B4-BE49-F238E27FC236}">
                <a16:creationId xmlns:a16="http://schemas.microsoft.com/office/drawing/2014/main" id="{F478089C-B399-BE4D-984D-4CCD28FB3D1F}"/>
              </a:ext>
            </a:extLst>
          </p:cNvPr>
          <p:cNvSpPr txBox="1"/>
          <p:nvPr/>
        </p:nvSpPr>
        <p:spPr>
          <a:xfrm>
            <a:off x="-354641" y="3976851"/>
            <a:ext cx="1254654" cy="369332"/>
          </a:xfrm>
          <a:prstGeom prst="rect">
            <a:avLst/>
          </a:prstGeom>
          <a:noFill/>
        </p:spPr>
        <p:txBody>
          <a:bodyPr wrap="square" rtlCol="1">
            <a:spAutoFit/>
          </a:bodyPr>
          <a:lstStyle/>
          <a:p>
            <a:r>
              <a:rPr lang="he-IL" dirty="0"/>
              <a:t>p105</a:t>
            </a:r>
          </a:p>
        </p:txBody>
      </p:sp>
      <p:sp>
        <p:nvSpPr>
          <p:cNvPr id="48" name="תיבת טקסט 47">
            <a:extLst>
              <a:ext uri="{FF2B5EF4-FFF2-40B4-BE49-F238E27FC236}">
                <a16:creationId xmlns:a16="http://schemas.microsoft.com/office/drawing/2014/main" id="{5622CABD-E694-6D47-A68A-6AF42FA191C3}"/>
              </a:ext>
            </a:extLst>
          </p:cNvPr>
          <p:cNvSpPr txBox="1"/>
          <p:nvPr/>
        </p:nvSpPr>
        <p:spPr>
          <a:xfrm>
            <a:off x="1710770" y="6112683"/>
            <a:ext cx="1470324" cy="369332"/>
          </a:xfrm>
          <a:prstGeom prst="rect">
            <a:avLst/>
          </a:prstGeom>
          <a:noFill/>
        </p:spPr>
        <p:txBody>
          <a:bodyPr wrap="square" rtlCol="1">
            <a:spAutoFit/>
          </a:bodyPr>
          <a:lstStyle/>
          <a:p>
            <a:r>
              <a:rPr lang="he-IL" dirty="0"/>
              <a:t>q105</a:t>
            </a:r>
          </a:p>
        </p:txBody>
      </p:sp>
      <p:sp>
        <p:nvSpPr>
          <p:cNvPr id="59" name="משולש 58">
            <a:extLst>
              <a:ext uri="{FF2B5EF4-FFF2-40B4-BE49-F238E27FC236}">
                <a16:creationId xmlns:a16="http://schemas.microsoft.com/office/drawing/2014/main" id="{87AA5937-7267-D74F-BA30-7DA82601685C}"/>
              </a:ext>
            </a:extLst>
          </p:cNvPr>
          <p:cNvSpPr/>
          <p:nvPr/>
        </p:nvSpPr>
        <p:spPr>
          <a:xfrm rot="5400000">
            <a:off x="1936712" y="3915107"/>
            <a:ext cx="1071668" cy="634339"/>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0" name="תיבת טקסט 59">
            <a:extLst>
              <a:ext uri="{FF2B5EF4-FFF2-40B4-BE49-F238E27FC236}">
                <a16:creationId xmlns:a16="http://schemas.microsoft.com/office/drawing/2014/main" id="{336617F6-20B5-ED48-BE75-BDD36D32A4F2}"/>
              </a:ext>
            </a:extLst>
          </p:cNvPr>
          <p:cNvSpPr txBox="1"/>
          <p:nvPr/>
        </p:nvSpPr>
        <p:spPr>
          <a:xfrm>
            <a:off x="1428611" y="3977739"/>
            <a:ext cx="1337327" cy="400110"/>
          </a:xfrm>
          <a:prstGeom prst="rect">
            <a:avLst/>
          </a:prstGeom>
          <a:noFill/>
        </p:spPr>
        <p:txBody>
          <a:bodyPr wrap="square" rtlCol="1">
            <a:spAutoFit/>
          </a:bodyPr>
          <a:lstStyle/>
          <a:p>
            <a:r>
              <a:rPr lang="en-US" sz="2000" dirty="0"/>
              <a:t>DWL</a:t>
            </a:r>
            <a:endParaRPr lang="he-IL" sz="1400" dirty="0"/>
          </a:p>
        </p:txBody>
      </p:sp>
      <p:sp>
        <p:nvSpPr>
          <p:cNvPr id="61" name="משולש 60">
            <a:extLst>
              <a:ext uri="{FF2B5EF4-FFF2-40B4-BE49-F238E27FC236}">
                <a16:creationId xmlns:a16="http://schemas.microsoft.com/office/drawing/2014/main" id="{33B60A05-7848-D04D-B762-2BCAB07B4D95}"/>
              </a:ext>
            </a:extLst>
          </p:cNvPr>
          <p:cNvSpPr/>
          <p:nvPr/>
        </p:nvSpPr>
        <p:spPr>
          <a:xfrm rot="13417775">
            <a:off x="524762" y="2929808"/>
            <a:ext cx="1386720" cy="716121"/>
          </a:xfrm>
          <a:prstGeom prst="triangle">
            <a:avLst>
              <a:gd name="adj" fmla="val 4968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he-IL" dirty="0"/>
          </a:p>
        </p:txBody>
      </p:sp>
      <p:sp>
        <p:nvSpPr>
          <p:cNvPr id="62" name="תיבת טקסט 61">
            <a:extLst>
              <a:ext uri="{FF2B5EF4-FFF2-40B4-BE49-F238E27FC236}">
                <a16:creationId xmlns:a16="http://schemas.microsoft.com/office/drawing/2014/main" id="{8813E856-C808-1941-84AC-A205A9FEC2EC}"/>
              </a:ext>
            </a:extLst>
          </p:cNvPr>
          <p:cNvSpPr txBox="1"/>
          <p:nvPr/>
        </p:nvSpPr>
        <p:spPr>
          <a:xfrm>
            <a:off x="838200" y="2780710"/>
            <a:ext cx="716913" cy="707886"/>
          </a:xfrm>
          <a:prstGeom prst="rect">
            <a:avLst/>
          </a:prstGeom>
          <a:noFill/>
        </p:spPr>
        <p:txBody>
          <a:bodyPr wrap="square" rtlCol="1">
            <a:spAutoFit/>
          </a:bodyPr>
          <a:lstStyle/>
          <a:p>
            <a:r>
              <a:rPr lang="he-IL" sz="4000" dirty="0"/>
              <a:t>cs</a:t>
            </a:r>
            <a:endParaRPr lang="he-IL" dirty="0"/>
          </a:p>
        </p:txBody>
      </p:sp>
      <p:sp>
        <p:nvSpPr>
          <p:cNvPr id="63" name="תיבת טקסט 62">
            <a:extLst>
              <a:ext uri="{FF2B5EF4-FFF2-40B4-BE49-F238E27FC236}">
                <a16:creationId xmlns:a16="http://schemas.microsoft.com/office/drawing/2014/main" id="{8F85009B-5F9A-164B-B5B6-C6152C0FC12B}"/>
              </a:ext>
            </a:extLst>
          </p:cNvPr>
          <p:cNvSpPr txBox="1"/>
          <p:nvPr/>
        </p:nvSpPr>
        <p:spPr>
          <a:xfrm>
            <a:off x="223770" y="4689938"/>
            <a:ext cx="778012" cy="369332"/>
          </a:xfrm>
          <a:prstGeom prst="rect">
            <a:avLst/>
          </a:prstGeom>
          <a:noFill/>
        </p:spPr>
        <p:txBody>
          <a:bodyPr wrap="square" rtlCol="1">
            <a:spAutoFit/>
          </a:bodyPr>
          <a:lstStyle/>
          <a:p>
            <a:pPr marL="0" algn="l" defTabSz="914400" rtl="0" eaLnBrk="1" latinLnBrk="0" hangingPunct="1"/>
            <a:r>
              <a:rPr lang="en-US" dirty="0"/>
              <a:t>PC 70</a:t>
            </a:r>
            <a:endParaRPr lang="he-IL" dirty="0"/>
          </a:p>
        </p:txBody>
      </p:sp>
      <p:cxnSp>
        <p:nvCxnSpPr>
          <p:cNvPr id="65" name="מחבר ישר 64">
            <a:extLst>
              <a:ext uri="{FF2B5EF4-FFF2-40B4-BE49-F238E27FC236}">
                <a16:creationId xmlns:a16="http://schemas.microsoft.com/office/drawing/2014/main" id="{E04E2849-C068-1349-B826-542D48D0C204}"/>
              </a:ext>
            </a:extLst>
          </p:cNvPr>
          <p:cNvCxnSpPr/>
          <p:nvPr/>
        </p:nvCxnSpPr>
        <p:spPr>
          <a:xfrm flipH="1">
            <a:off x="914608" y="4868019"/>
            <a:ext cx="1194818"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מלבן 65">
            <a:extLst>
              <a:ext uri="{FF2B5EF4-FFF2-40B4-BE49-F238E27FC236}">
                <a16:creationId xmlns:a16="http://schemas.microsoft.com/office/drawing/2014/main" id="{E64FC899-343D-874B-ADBE-54A08EAF5418}"/>
              </a:ext>
            </a:extLst>
          </p:cNvPr>
          <p:cNvSpPr/>
          <p:nvPr/>
        </p:nvSpPr>
        <p:spPr>
          <a:xfrm>
            <a:off x="944216" y="3611481"/>
            <a:ext cx="1153308" cy="11767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67" name="משולש 66">
            <a:extLst>
              <a:ext uri="{FF2B5EF4-FFF2-40B4-BE49-F238E27FC236}">
                <a16:creationId xmlns:a16="http://schemas.microsoft.com/office/drawing/2014/main" id="{7DF8EFAA-88CD-ED46-8084-A289CA7BE443}"/>
              </a:ext>
            </a:extLst>
          </p:cNvPr>
          <p:cNvSpPr/>
          <p:nvPr/>
        </p:nvSpPr>
        <p:spPr>
          <a:xfrm rot="18874897">
            <a:off x="354740" y="4684043"/>
            <a:ext cx="1797796" cy="872131"/>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sp>
        <p:nvSpPr>
          <p:cNvPr id="68" name="תיבת טקסט 67">
            <a:extLst>
              <a:ext uri="{FF2B5EF4-FFF2-40B4-BE49-F238E27FC236}">
                <a16:creationId xmlns:a16="http://schemas.microsoft.com/office/drawing/2014/main" id="{CBDD3DDA-4E71-5D45-967B-4913957AFB96}"/>
              </a:ext>
            </a:extLst>
          </p:cNvPr>
          <p:cNvSpPr txBox="1"/>
          <p:nvPr/>
        </p:nvSpPr>
        <p:spPr>
          <a:xfrm>
            <a:off x="1063567" y="4265482"/>
            <a:ext cx="1931606" cy="769441"/>
          </a:xfrm>
          <a:prstGeom prst="rect">
            <a:avLst/>
          </a:prstGeom>
          <a:noFill/>
        </p:spPr>
        <p:txBody>
          <a:bodyPr wrap="square" rtlCol="1">
            <a:spAutoFit/>
          </a:bodyPr>
          <a:lstStyle/>
          <a:p>
            <a:pPr marL="0" algn="l" defTabSz="914400" rtl="0" eaLnBrk="1" latinLnBrk="0" hangingPunct="1"/>
            <a:r>
              <a:rPr lang="en-US" sz="4400" dirty="0"/>
              <a:t>PS</a:t>
            </a:r>
            <a:endParaRPr lang="he-IL" dirty="0"/>
          </a:p>
        </p:txBody>
      </p:sp>
      <p:cxnSp>
        <p:nvCxnSpPr>
          <p:cNvPr id="70" name="מחבר ישר 69">
            <a:extLst>
              <a:ext uri="{FF2B5EF4-FFF2-40B4-BE49-F238E27FC236}">
                <a16:creationId xmlns:a16="http://schemas.microsoft.com/office/drawing/2014/main" id="{85412062-DCA7-CF4E-A03A-76467F78C5C7}"/>
              </a:ext>
            </a:extLst>
          </p:cNvPr>
          <p:cNvCxnSpPr/>
          <p:nvPr/>
        </p:nvCxnSpPr>
        <p:spPr>
          <a:xfrm>
            <a:off x="5413416" y="2473949"/>
            <a:ext cx="2103784" cy="0"/>
          </a:xfrm>
          <a:prstGeom prst="line">
            <a:avLst/>
          </a:prstGeom>
        </p:spPr>
        <p:style>
          <a:lnRef idx="1">
            <a:schemeClr val="dk1"/>
          </a:lnRef>
          <a:fillRef idx="0">
            <a:schemeClr val="dk1"/>
          </a:fillRef>
          <a:effectRef idx="0">
            <a:schemeClr val="dk1"/>
          </a:effectRef>
          <a:fontRef idx="minor">
            <a:schemeClr val="tx1"/>
          </a:fontRef>
        </p:style>
      </p:cxnSp>
      <p:sp>
        <p:nvSpPr>
          <p:cNvPr id="71" name="תיבת טקסט 70">
            <a:extLst>
              <a:ext uri="{FF2B5EF4-FFF2-40B4-BE49-F238E27FC236}">
                <a16:creationId xmlns:a16="http://schemas.microsoft.com/office/drawing/2014/main" id="{1A06C039-7079-7A46-90F1-43EABAE7A1EE}"/>
              </a:ext>
            </a:extLst>
          </p:cNvPr>
          <p:cNvSpPr txBox="1"/>
          <p:nvPr/>
        </p:nvSpPr>
        <p:spPr>
          <a:xfrm>
            <a:off x="6202562" y="2494439"/>
            <a:ext cx="950495" cy="461665"/>
          </a:xfrm>
          <a:prstGeom prst="rect">
            <a:avLst/>
          </a:prstGeom>
          <a:noFill/>
        </p:spPr>
        <p:txBody>
          <a:bodyPr wrap="square" rtlCol="1">
            <a:spAutoFit/>
          </a:bodyPr>
          <a:lstStyle/>
          <a:p>
            <a:pPr marL="0" algn="l" defTabSz="914400" rtl="0" eaLnBrk="1" latinLnBrk="0" hangingPunct="1"/>
            <a:r>
              <a:rPr lang="en-US" sz="2400" dirty="0"/>
              <a:t>2</a:t>
            </a:r>
            <a:endParaRPr lang="he-IL" sz="2400" dirty="0"/>
          </a:p>
        </p:txBody>
      </p:sp>
      <p:sp>
        <p:nvSpPr>
          <p:cNvPr id="72" name="תיבת טקסט 71">
            <a:extLst>
              <a:ext uri="{FF2B5EF4-FFF2-40B4-BE49-F238E27FC236}">
                <a16:creationId xmlns:a16="http://schemas.microsoft.com/office/drawing/2014/main" id="{9C1F1E7E-55E8-CC4D-941D-491769F00D1D}"/>
              </a:ext>
            </a:extLst>
          </p:cNvPr>
          <p:cNvSpPr txBox="1"/>
          <p:nvPr/>
        </p:nvSpPr>
        <p:spPr>
          <a:xfrm>
            <a:off x="7476334" y="2136118"/>
            <a:ext cx="2306052" cy="369332"/>
          </a:xfrm>
          <a:prstGeom prst="rect">
            <a:avLst/>
          </a:prstGeom>
          <a:noFill/>
        </p:spPr>
        <p:txBody>
          <a:bodyPr wrap="square" rtlCol="1">
            <a:spAutoFit/>
          </a:bodyPr>
          <a:lstStyle/>
          <a:p>
            <a:pPr algn="l"/>
            <a:r>
              <a:rPr lang="en-US" b="1" dirty="0"/>
              <a:t>=(210-140)*70</a:t>
            </a:r>
            <a:endParaRPr lang="he-IL" b="1" dirty="0"/>
          </a:p>
        </p:txBody>
      </p:sp>
      <p:cxnSp>
        <p:nvCxnSpPr>
          <p:cNvPr id="73" name="מחבר ישר 72">
            <a:extLst>
              <a:ext uri="{FF2B5EF4-FFF2-40B4-BE49-F238E27FC236}">
                <a16:creationId xmlns:a16="http://schemas.microsoft.com/office/drawing/2014/main" id="{017AED27-9A2E-234B-BC14-E958C8971507}"/>
              </a:ext>
            </a:extLst>
          </p:cNvPr>
          <p:cNvCxnSpPr>
            <a:cxnSpLocks/>
          </p:cNvCxnSpPr>
          <p:nvPr/>
        </p:nvCxnSpPr>
        <p:spPr>
          <a:xfrm>
            <a:off x="7562775" y="2471774"/>
            <a:ext cx="1352650" cy="0"/>
          </a:xfrm>
          <a:prstGeom prst="line">
            <a:avLst/>
          </a:prstGeom>
        </p:spPr>
        <p:style>
          <a:lnRef idx="1">
            <a:schemeClr val="dk1"/>
          </a:lnRef>
          <a:fillRef idx="0">
            <a:schemeClr val="dk1"/>
          </a:fillRef>
          <a:effectRef idx="0">
            <a:schemeClr val="dk1"/>
          </a:effectRef>
          <a:fontRef idx="minor">
            <a:schemeClr val="tx1"/>
          </a:fontRef>
        </p:style>
      </p:cxnSp>
      <p:sp>
        <p:nvSpPr>
          <p:cNvPr id="75" name="תיבת טקסט 74">
            <a:extLst>
              <a:ext uri="{FF2B5EF4-FFF2-40B4-BE49-F238E27FC236}">
                <a16:creationId xmlns:a16="http://schemas.microsoft.com/office/drawing/2014/main" id="{6A132D76-2CCE-5242-91DF-658F9FD83066}"/>
              </a:ext>
            </a:extLst>
          </p:cNvPr>
          <p:cNvSpPr txBox="1"/>
          <p:nvPr/>
        </p:nvSpPr>
        <p:spPr>
          <a:xfrm>
            <a:off x="8154112" y="2454064"/>
            <a:ext cx="950495" cy="461665"/>
          </a:xfrm>
          <a:prstGeom prst="rect">
            <a:avLst/>
          </a:prstGeom>
          <a:noFill/>
        </p:spPr>
        <p:txBody>
          <a:bodyPr wrap="square" rtlCol="1">
            <a:spAutoFit/>
          </a:bodyPr>
          <a:lstStyle/>
          <a:p>
            <a:pPr marL="0" algn="l" defTabSz="914400" rtl="0" eaLnBrk="1" latinLnBrk="0" hangingPunct="1"/>
            <a:r>
              <a:rPr lang="en-US" sz="2400" dirty="0"/>
              <a:t>2</a:t>
            </a:r>
            <a:endParaRPr lang="he-IL" sz="2400" dirty="0"/>
          </a:p>
        </p:txBody>
      </p:sp>
      <p:sp>
        <p:nvSpPr>
          <p:cNvPr id="76" name="תיבת טקסט 75">
            <a:extLst>
              <a:ext uri="{FF2B5EF4-FFF2-40B4-BE49-F238E27FC236}">
                <a16:creationId xmlns:a16="http://schemas.microsoft.com/office/drawing/2014/main" id="{4CF3F223-62BD-EF46-8F23-D0A4229F9A76}"/>
              </a:ext>
            </a:extLst>
          </p:cNvPr>
          <p:cNvSpPr txBox="1"/>
          <p:nvPr/>
        </p:nvSpPr>
        <p:spPr>
          <a:xfrm>
            <a:off x="8991826" y="2247343"/>
            <a:ext cx="649705" cy="369332"/>
          </a:xfrm>
          <a:prstGeom prst="rect">
            <a:avLst/>
          </a:prstGeom>
          <a:noFill/>
        </p:spPr>
        <p:txBody>
          <a:bodyPr wrap="square" rtlCol="1">
            <a:spAutoFit/>
          </a:bodyPr>
          <a:lstStyle/>
          <a:p>
            <a:pPr marL="0" algn="l" defTabSz="914400" rtl="0" eaLnBrk="1" latinLnBrk="0" hangingPunct="1"/>
            <a:r>
              <a:rPr lang="en-US" dirty="0"/>
              <a:t>=</a:t>
            </a:r>
            <a:endParaRPr lang="he-IL" dirty="0"/>
          </a:p>
        </p:txBody>
      </p:sp>
      <p:sp>
        <p:nvSpPr>
          <p:cNvPr id="77" name="תיבת טקסט 76">
            <a:extLst>
              <a:ext uri="{FF2B5EF4-FFF2-40B4-BE49-F238E27FC236}">
                <a16:creationId xmlns:a16="http://schemas.microsoft.com/office/drawing/2014/main" id="{87668B29-A4AB-7C4C-997B-7B431F1E09D3}"/>
              </a:ext>
            </a:extLst>
          </p:cNvPr>
          <p:cNvSpPr txBox="1"/>
          <p:nvPr/>
        </p:nvSpPr>
        <p:spPr>
          <a:xfrm>
            <a:off x="9181008" y="2228463"/>
            <a:ext cx="1937084" cy="369332"/>
          </a:xfrm>
          <a:prstGeom prst="rect">
            <a:avLst/>
          </a:prstGeom>
          <a:noFill/>
        </p:spPr>
        <p:txBody>
          <a:bodyPr wrap="square" rtlCol="1">
            <a:spAutoFit/>
          </a:bodyPr>
          <a:lstStyle/>
          <a:p>
            <a:pPr marL="0" algn="l" defTabSz="914400" rtl="0" eaLnBrk="1" latinLnBrk="0" hangingPunct="1"/>
            <a:r>
              <a:rPr lang="he-IL" b="1" dirty="0"/>
              <a:t>2,</a:t>
            </a:r>
            <a:r>
              <a:rPr lang="en-US" b="1" dirty="0"/>
              <a:t>45</a:t>
            </a:r>
            <a:r>
              <a:rPr lang="he-IL" b="1" dirty="0"/>
              <a:t>0</a:t>
            </a:r>
          </a:p>
        </p:txBody>
      </p:sp>
      <p:sp>
        <p:nvSpPr>
          <p:cNvPr id="78" name="תיבת טקסט 77">
            <a:extLst>
              <a:ext uri="{FF2B5EF4-FFF2-40B4-BE49-F238E27FC236}">
                <a16:creationId xmlns:a16="http://schemas.microsoft.com/office/drawing/2014/main" id="{B6C52191-57F7-174A-9FF5-E9353EE37D40}"/>
              </a:ext>
            </a:extLst>
          </p:cNvPr>
          <p:cNvSpPr txBox="1"/>
          <p:nvPr/>
        </p:nvSpPr>
        <p:spPr>
          <a:xfrm>
            <a:off x="8846071" y="2996153"/>
            <a:ext cx="3050865" cy="984885"/>
          </a:xfrm>
          <a:prstGeom prst="rect">
            <a:avLst/>
          </a:prstGeom>
          <a:noFill/>
        </p:spPr>
        <p:txBody>
          <a:bodyPr wrap="square" rtlCol="1">
            <a:spAutoFit/>
          </a:bodyPr>
          <a:lstStyle/>
          <a:p>
            <a:r>
              <a:rPr lang="he-IL" sz="2000" b="1" dirty="0"/>
              <a:t>חישוב עודף היצרן:</a:t>
            </a:r>
          </a:p>
          <a:p>
            <a:endParaRPr lang="he-IL" dirty="0"/>
          </a:p>
          <a:p>
            <a:r>
              <a:rPr lang="en-US" sz="2000" dirty="0"/>
              <a:t>PS=(PM-Pmin+PM-PC)*QM</a:t>
            </a:r>
            <a:endParaRPr lang="he-IL" sz="2000" dirty="0"/>
          </a:p>
        </p:txBody>
      </p:sp>
      <p:cxnSp>
        <p:nvCxnSpPr>
          <p:cNvPr id="79" name="מחבר ישר 78">
            <a:extLst>
              <a:ext uri="{FF2B5EF4-FFF2-40B4-BE49-F238E27FC236}">
                <a16:creationId xmlns:a16="http://schemas.microsoft.com/office/drawing/2014/main" id="{5AA0E607-9346-E043-AD25-398C25316E70}"/>
              </a:ext>
            </a:extLst>
          </p:cNvPr>
          <p:cNvCxnSpPr>
            <a:cxnSpLocks/>
          </p:cNvCxnSpPr>
          <p:nvPr/>
        </p:nvCxnSpPr>
        <p:spPr>
          <a:xfrm>
            <a:off x="9357873" y="3976851"/>
            <a:ext cx="2476194" cy="0"/>
          </a:xfrm>
          <a:prstGeom prst="line">
            <a:avLst/>
          </a:prstGeom>
        </p:spPr>
        <p:style>
          <a:lnRef idx="1">
            <a:schemeClr val="dk1"/>
          </a:lnRef>
          <a:fillRef idx="0">
            <a:schemeClr val="dk1"/>
          </a:fillRef>
          <a:effectRef idx="0">
            <a:schemeClr val="dk1"/>
          </a:effectRef>
          <a:fontRef idx="minor">
            <a:schemeClr val="tx1"/>
          </a:fontRef>
        </p:style>
      </p:cxnSp>
      <p:sp>
        <p:nvSpPr>
          <p:cNvPr id="81" name="תיבת טקסט 80">
            <a:extLst>
              <a:ext uri="{FF2B5EF4-FFF2-40B4-BE49-F238E27FC236}">
                <a16:creationId xmlns:a16="http://schemas.microsoft.com/office/drawing/2014/main" id="{2430675C-3FAF-8B48-89D0-9BD4A88BC3E4}"/>
              </a:ext>
            </a:extLst>
          </p:cNvPr>
          <p:cNvSpPr txBox="1"/>
          <p:nvPr/>
        </p:nvSpPr>
        <p:spPr>
          <a:xfrm>
            <a:off x="10577884" y="3954972"/>
            <a:ext cx="950495" cy="461665"/>
          </a:xfrm>
          <a:prstGeom prst="rect">
            <a:avLst/>
          </a:prstGeom>
          <a:noFill/>
        </p:spPr>
        <p:txBody>
          <a:bodyPr wrap="square" rtlCol="1">
            <a:spAutoFit/>
          </a:bodyPr>
          <a:lstStyle/>
          <a:p>
            <a:pPr marL="0" algn="l" defTabSz="914400" rtl="0" eaLnBrk="1" latinLnBrk="0" hangingPunct="1"/>
            <a:r>
              <a:rPr lang="en-US" sz="2400" dirty="0"/>
              <a:t>2</a:t>
            </a:r>
            <a:endParaRPr lang="he-IL" sz="2400" dirty="0"/>
          </a:p>
        </p:txBody>
      </p:sp>
      <p:sp>
        <p:nvSpPr>
          <p:cNvPr id="83" name="תיבת טקסט 82">
            <a:extLst>
              <a:ext uri="{FF2B5EF4-FFF2-40B4-BE49-F238E27FC236}">
                <a16:creationId xmlns:a16="http://schemas.microsoft.com/office/drawing/2014/main" id="{F87B55A6-FC41-214E-8AC5-29A37903FEAC}"/>
              </a:ext>
            </a:extLst>
          </p:cNvPr>
          <p:cNvSpPr txBox="1"/>
          <p:nvPr/>
        </p:nvSpPr>
        <p:spPr>
          <a:xfrm>
            <a:off x="8000422" y="4503294"/>
            <a:ext cx="3019927" cy="400110"/>
          </a:xfrm>
          <a:prstGeom prst="rect">
            <a:avLst/>
          </a:prstGeom>
          <a:noFill/>
        </p:spPr>
        <p:txBody>
          <a:bodyPr wrap="square" rtlCol="1">
            <a:spAutoFit/>
          </a:bodyPr>
          <a:lstStyle/>
          <a:p>
            <a:pPr marL="0" algn="l" defTabSz="914400" rtl="0" eaLnBrk="1" latinLnBrk="0" hangingPunct="1"/>
            <a:r>
              <a:rPr lang="en-US" sz="2000" dirty="0"/>
              <a:t>PS=(140-0+140-70)*70</a:t>
            </a:r>
            <a:endParaRPr lang="he-IL" sz="2000" dirty="0"/>
          </a:p>
        </p:txBody>
      </p:sp>
      <p:cxnSp>
        <p:nvCxnSpPr>
          <p:cNvPr id="84" name="מחבר ישר 83">
            <a:extLst>
              <a:ext uri="{FF2B5EF4-FFF2-40B4-BE49-F238E27FC236}">
                <a16:creationId xmlns:a16="http://schemas.microsoft.com/office/drawing/2014/main" id="{7D7C9CE0-7CF1-7349-9B2B-9548A35A4089}"/>
              </a:ext>
            </a:extLst>
          </p:cNvPr>
          <p:cNvCxnSpPr>
            <a:cxnSpLocks/>
          </p:cNvCxnSpPr>
          <p:nvPr/>
        </p:nvCxnSpPr>
        <p:spPr>
          <a:xfrm>
            <a:off x="8099028" y="4903404"/>
            <a:ext cx="2476194" cy="0"/>
          </a:xfrm>
          <a:prstGeom prst="line">
            <a:avLst/>
          </a:prstGeom>
        </p:spPr>
        <p:style>
          <a:lnRef idx="1">
            <a:schemeClr val="dk1"/>
          </a:lnRef>
          <a:fillRef idx="0">
            <a:schemeClr val="dk1"/>
          </a:fillRef>
          <a:effectRef idx="0">
            <a:schemeClr val="dk1"/>
          </a:effectRef>
          <a:fontRef idx="minor">
            <a:schemeClr val="tx1"/>
          </a:fontRef>
        </p:style>
      </p:cxnSp>
      <p:sp>
        <p:nvSpPr>
          <p:cNvPr id="85" name="תיבת טקסט 84">
            <a:extLst>
              <a:ext uri="{FF2B5EF4-FFF2-40B4-BE49-F238E27FC236}">
                <a16:creationId xmlns:a16="http://schemas.microsoft.com/office/drawing/2014/main" id="{2B17B002-D3D8-6244-BC1C-38CFCFB82ED6}"/>
              </a:ext>
            </a:extLst>
          </p:cNvPr>
          <p:cNvSpPr txBox="1"/>
          <p:nvPr/>
        </p:nvSpPr>
        <p:spPr>
          <a:xfrm>
            <a:off x="9208677" y="4888698"/>
            <a:ext cx="950495" cy="461665"/>
          </a:xfrm>
          <a:prstGeom prst="rect">
            <a:avLst/>
          </a:prstGeom>
          <a:noFill/>
        </p:spPr>
        <p:txBody>
          <a:bodyPr wrap="square" rtlCol="1">
            <a:spAutoFit/>
          </a:bodyPr>
          <a:lstStyle/>
          <a:p>
            <a:pPr marL="0" algn="l" defTabSz="914400" rtl="0" eaLnBrk="1" latinLnBrk="0" hangingPunct="1"/>
            <a:r>
              <a:rPr lang="en-US" sz="2400" dirty="0"/>
              <a:t>2</a:t>
            </a:r>
            <a:endParaRPr lang="he-IL" sz="2400" dirty="0"/>
          </a:p>
        </p:txBody>
      </p:sp>
      <p:sp>
        <p:nvSpPr>
          <p:cNvPr id="86" name="תיבת טקסט 85">
            <a:extLst>
              <a:ext uri="{FF2B5EF4-FFF2-40B4-BE49-F238E27FC236}">
                <a16:creationId xmlns:a16="http://schemas.microsoft.com/office/drawing/2014/main" id="{CE23825A-56A2-7146-9A5F-AC05FDD2857F}"/>
              </a:ext>
            </a:extLst>
          </p:cNvPr>
          <p:cNvSpPr txBox="1"/>
          <p:nvPr/>
        </p:nvSpPr>
        <p:spPr>
          <a:xfrm>
            <a:off x="10623776" y="4655199"/>
            <a:ext cx="649705" cy="369332"/>
          </a:xfrm>
          <a:prstGeom prst="rect">
            <a:avLst/>
          </a:prstGeom>
          <a:noFill/>
        </p:spPr>
        <p:txBody>
          <a:bodyPr wrap="square" rtlCol="1">
            <a:spAutoFit/>
          </a:bodyPr>
          <a:lstStyle/>
          <a:p>
            <a:pPr marL="0" algn="l" defTabSz="914400" rtl="0" eaLnBrk="1" latinLnBrk="0" hangingPunct="1"/>
            <a:r>
              <a:rPr lang="en-US" dirty="0"/>
              <a:t>=</a:t>
            </a:r>
            <a:endParaRPr lang="he-IL" dirty="0"/>
          </a:p>
        </p:txBody>
      </p:sp>
      <p:sp>
        <p:nvSpPr>
          <p:cNvPr id="87" name="תיבת טקסט 86">
            <a:extLst>
              <a:ext uri="{FF2B5EF4-FFF2-40B4-BE49-F238E27FC236}">
                <a16:creationId xmlns:a16="http://schemas.microsoft.com/office/drawing/2014/main" id="{B1275B74-4888-9549-9ABE-FA3F97BD0527}"/>
              </a:ext>
            </a:extLst>
          </p:cNvPr>
          <p:cNvSpPr txBox="1"/>
          <p:nvPr/>
        </p:nvSpPr>
        <p:spPr>
          <a:xfrm>
            <a:off x="10827440" y="4657718"/>
            <a:ext cx="1253086" cy="369332"/>
          </a:xfrm>
          <a:prstGeom prst="rect">
            <a:avLst/>
          </a:prstGeom>
          <a:noFill/>
        </p:spPr>
        <p:txBody>
          <a:bodyPr wrap="square" rtlCol="1">
            <a:spAutoFit/>
          </a:bodyPr>
          <a:lstStyle/>
          <a:p>
            <a:pPr marL="0" algn="l" defTabSz="914400" rtl="0" eaLnBrk="1" latinLnBrk="0" hangingPunct="1"/>
            <a:r>
              <a:rPr lang="he-IL" dirty="0"/>
              <a:t>7,350</a:t>
            </a:r>
          </a:p>
        </p:txBody>
      </p:sp>
      <p:sp>
        <p:nvSpPr>
          <p:cNvPr id="88" name="תיבת טקסט 87">
            <a:extLst>
              <a:ext uri="{FF2B5EF4-FFF2-40B4-BE49-F238E27FC236}">
                <a16:creationId xmlns:a16="http://schemas.microsoft.com/office/drawing/2014/main" id="{0D1575F4-87FE-B946-9171-FAAA9A4B88FD}"/>
              </a:ext>
            </a:extLst>
          </p:cNvPr>
          <p:cNvSpPr txBox="1"/>
          <p:nvPr/>
        </p:nvSpPr>
        <p:spPr>
          <a:xfrm>
            <a:off x="838200" y="328980"/>
            <a:ext cx="3344779" cy="984885"/>
          </a:xfrm>
          <a:prstGeom prst="rect">
            <a:avLst/>
          </a:prstGeom>
          <a:noFill/>
        </p:spPr>
        <p:txBody>
          <a:bodyPr wrap="square" rtlCol="1">
            <a:spAutoFit/>
          </a:bodyPr>
          <a:lstStyle/>
          <a:p>
            <a:r>
              <a:rPr lang="he-IL" sz="2000" b="1" dirty="0"/>
              <a:t>חישוב הרווחה החברתית בשוק מונופוליסטי:</a:t>
            </a:r>
            <a:endParaRPr lang="he-IL" sz="2000" dirty="0"/>
          </a:p>
          <a:p>
            <a:pPr algn="l" rtl="0"/>
            <a:r>
              <a:rPr lang="en-US" dirty="0"/>
              <a:t>W</a:t>
            </a:r>
            <a:r>
              <a:rPr lang="he-IL" dirty="0"/>
              <a:t> </a:t>
            </a:r>
            <a:r>
              <a:rPr lang="en-US" dirty="0"/>
              <a:t>=</a:t>
            </a:r>
            <a:r>
              <a:rPr lang="he-IL" dirty="0"/>
              <a:t>2,450+7,350 </a:t>
            </a:r>
          </a:p>
        </p:txBody>
      </p:sp>
      <p:sp>
        <p:nvSpPr>
          <p:cNvPr id="89" name="תיבת טקסט 88">
            <a:extLst>
              <a:ext uri="{FF2B5EF4-FFF2-40B4-BE49-F238E27FC236}">
                <a16:creationId xmlns:a16="http://schemas.microsoft.com/office/drawing/2014/main" id="{FC6478C2-54DE-9A4D-A441-74791E05FEA9}"/>
              </a:ext>
            </a:extLst>
          </p:cNvPr>
          <p:cNvSpPr txBox="1"/>
          <p:nvPr/>
        </p:nvSpPr>
        <p:spPr>
          <a:xfrm>
            <a:off x="2319792" y="942790"/>
            <a:ext cx="613610" cy="369332"/>
          </a:xfrm>
          <a:prstGeom prst="rect">
            <a:avLst/>
          </a:prstGeom>
          <a:noFill/>
        </p:spPr>
        <p:txBody>
          <a:bodyPr wrap="square" rtlCol="1">
            <a:spAutoFit/>
          </a:bodyPr>
          <a:lstStyle/>
          <a:p>
            <a:r>
              <a:rPr lang="he-IL" dirty="0"/>
              <a:t>=</a:t>
            </a:r>
          </a:p>
        </p:txBody>
      </p:sp>
      <p:sp>
        <p:nvSpPr>
          <p:cNvPr id="90" name="תיבת טקסט 89">
            <a:extLst>
              <a:ext uri="{FF2B5EF4-FFF2-40B4-BE49-F238E27FC236}">
                <a16:creationId xmlns:a16="http://schemas.microsoft.com/office/drawing/2014/main" id="{E81B4BE6-AB40-E840-AEF5-763D43BD6B63}"/>
              </a:ext>
            </a:extLst>
          </p:cNvPr>
          <p:cNvSpPr txBox="1"/>
          <p:nvPr/>
        </p:nvSpPr>
        <p:spPr>
          <a:xfrm>
            <a:off x="1928181" y="926026"/>
            <a:ext cx="1675513" cy="369332"/>
          </a:xfrm>
          <a:prstGeom prst="rect">
            <a:avLst/>
          </a:prstGeom>
          <a:noFill/>
        </p:spPr>
        <p:txBody>
          <a:bodyPr wrap="square" rtlCol="1">
            <a:spAutoFit/>
          </a:bodyPr>
          <a:lstStyle/>
          <a:p>
            <a:r>
              <a:rPr lang="he-IL" dirty="0"/>
              <a:t>9,800</a:t>
            </a:r>
          </a:p>
        </p:txBody>
      </p:sp>
      <p:sp>
        <p:nvSpPr>
          <p:cNvPr id="5" name="תיבת טקסט 4">
            <a:extLst>
              <a:ext uri="{FF2B5EF4-FFF2-40B4-BE49-F238E27FC236}">
                <a16:creationId xmlns:a16="http://schemas.microsoft.com/office/drawing/2014/main" id="{F321BA37-06E6-084A-B47B-D3B0DB099639}"/>
              </a:ext>
            </a:extLst>
          </p:cNvPr>
          <p:cNvSpPr txBox="1"/>
          <p:nvPr/>
        </p:nvSpPr>
        <p:spPr>
          <a:xfrm>
            <a:off x="5494382" y="2108844"/>
            <a:ext cx="2933700" cy="646331"/>
          </a:xfrm>
          <a:prstGeom prst="rect">
            <a:avLst/>
          </a:prstGeom>
          <a:noFill/>
        </p:spPr>
        <p:txBody>
          <a:bodyPr wrap="square" rtlCol="1">
            <a:spAutoFit/>
          </a:bodyPr>
          <a:lstStyle/>
          <a:p>
            <a:pPr algn="l" rtl="0"/>
            <a:r>
              <a:rPr lang="en-US" b="1" dirty="0"/>
              <a:t>CS=(Pmax-PM)*QM</a:t>
            </a:r>
          </a:p>
          <a:p>
            <a:endParaRPr lang="he-IL" dirty="0"/>
          </a:p>
        </p:txBody>
      </p:sp>
      <p:sp>
        <p:nvSpPr>
          <p:cNvPr id="8" name="תיבת טקסט 7">
            <a:extLst>
              <a:ext uri="{FF2B5EF4-FFF2-40B4-BE49-F238E27FC236}">
                <a16:creationId xmlns:a16="http://schemas.microsoft.com/office/drawing/2014/main" id="{27DA566B-B60B-054A-BCAB-911D23AB2C48}"/>
              </a:ext>
            </a:extLst>
          </p:cNvPr>
          <p:cNvSpPr txBox="1"/>
          <p:nvPr/>
        </p:nvSpPr>
        <p:spPr>
          <a:xfrm>
            <a:off x="5099824" y="126300"/>
            <a:ext cx="6845300" cy="1754326"/>
          </a:xfrm>
          <a:prstGeom prst="rect">
            <a:avLst/>
          </a:prstGeom>
          <a:noFill/>
        </p:spPr>
        <p:txBody>
          <a:bodyPr wrap="square" rtlCol="1">
            <a:spAutoFit/>
          </a:bodyPr>
          <a:lstStyle/>
          <a:p>
            <a:r>
              <a:rPr lang="he-IL" b="1" dirty="0"/>
              <a:t>עודף הצרכן – </a:t>
            </a:r>
            <a:r>
              <a:rPr lang="he-IL" dirty="0"/>
              <a:t>הפרש הסכום בין המחיר המרבי שהצרכן היה מוכן לשלם עבור תמלוגים לאירוע, לבין המחיר שישלם עליו בפועל.</a:t>
            </a:r>
          </a:p>
          <a:p>
            <a:r>
              <a:rPr lang="he-IL" b="1" dirty="0"/>
              <a:t>עודף היצרן – </a:t>
            </a:r>
            <a:r>
              <a:rPr lang="he-IL" dirty="0"/>
              <a:t>סכום ההפרשים בין מחיר שיווי המשקל לבין המחיר המינימלי שבו היה היצרן מוכן למכור.</a:t>
            </a:r>
          </a:p>
          <a:p>
            <a:r>
              <a:rPr lang="he-IL" b="1" dirty="0"/>
              <a:t>רווחה חברתית – </a:t>
            </a:r>
            <a:r>
              <a:rPr lang="he-IL" dirty="0"/>
              <a:t>עודף התועלות של הצרכנים והיצרנים מקיומו של שוק המונופול.</a:t>
            </a:r>
          </a:p>
        </p:txBody>
      </p:sp>
      <p:sp>
        <p:nvSpPr>
          <p:cNvPr id="9" name="מלבן 8">
            <a:extLst>
              <a:ext uri="{FF2B5EF4-FFF2-40B4-BE49-F238E27FC236}">
                <a16:creationId xmlns:a16="http://schemas.microsoft.com/office/drawing/2014/main" id="{DD36CC90-B728-0F46-AAA9-9D75B9167502}"/>
              </a:ext>
            </a:extLst>
          </p:cNvPr>
          <p:cNvSpPr/>
          <p:nvPr/>
        </p:nvSpPr>
        <p:spPr>
          <a:xfrm>
            <a:off x="612776" y="303580"/>
            <a:ext cx="3717924" cy="110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יבת טקסט 9">
            <a:extLst>
              <a:ext uri="{FF2B5EF4-FFF2-40B4-BE49-F238E27FC236}">
                <a16:creationId xmlns:a16="http://schemas.microsoft.com/office/drawing/2014/main" id="{27462C01-0B52-2346-A789-A4E0170B6742}"/>
              </a:ext>
            </a:extLst>
          </p:cNvPr>
          <p:cNvSpPr txBox="1"/>
          <p:nvPr/>
        </p:nvSpPr>
        <p:spPr>
          <a:xfrm>
            <a:off x="9510386" y="2150810"/>
            <a:ext cx="2407393" cy="400110"/>
          </a:xfrm>
          <a:prstGeom prst="rect">
            <a:avLst/>
          </a:prstGeom>
          <a:noFill/>
        </p:spPr>
        <p:txBody>
          <a:bodyPr wrap="square" rtlCol="1">
            <a:spAutoFit/>
          </a:bodyPr>
          <a:lstStyle/>
          <a:p>
            <a:r>
              <a:rPr lang="he-IL" sz="2000" b="1" dirty="0"/>
              <a:t>חישוב עודף הצרכן:</a:t>
            </a:r>
          </a:p>
        </p:txBody>
      </p:sp>
    </p:spTree>
    <p:extLst>
      <p:ext uri="{BB962C8B-B14F-4D97-AF65-F5344CB8AC3E}">
        <p14:creationId xmlns:p14="http://schemas.microsoft.com/office/powerpoint/2010/main" val="108749326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35171</TotalTime>
  <Words>2596</Words>
  <Application>Microsoft Macintosh PowerPoint</Application>
  <PresentationFormat>מסך רחב</PresentationFormat>
  <Paragraphs>187</Paragraphs>
  <Slides>18</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Calibri Light</vt:lpstr>
      <vt:lpstr>David</vt:lpstr>
      <vt:lpstr>ערכת נושא Office</vt:lpstr>
      <vt:lpstr>מצגת של PowerPoint‏</vt:lpstr>
      <vt:lpstr>חלק א׳: רקע תיאורטי</vt:lpstr>
      <vt:lpstr>חלק ב׳: הסבר תיאורטי על כשל השוק (מונופול) בתחום זכויות היוצרים</vt:lpstr>
      <vt:lpstr>מצגת של PowerPoint‏</vt:lpstr>
      <vt:lpstr>מצגת של PowerPoint‏</vt:lpstr>
      <vt:lpstr>חלק ג׳ – ניתוח כלכלי של הבעיה</vt:lpstr>
      <vt:lpstr>מצגת של PowerPoint‏</vt:lpstr>
      <vt:lpstr>מצגת של PowerPoint‏</vt:lpstr>
      <vt:lpstr>מצגת של PowerPoint‏</vt:lpstr>
      <vt:lpstr>מצגת של PowerPoint‏</vt:lpstr>
      <vt:lpstr>חלק ד׳ – הסבר תיאורטי על הפתרון המוצע</vt:lpstr>
      <vt:lpstr>חלק ה׳ – ניתוח כלכלי של פתרון המדיניות המוצע</vt:lpstr>
      <vt:lpstr>רווחה חברתית לאחר התערבות ממשלתית</vt:lpstr>
      <vt:lpstr>חלק ו׳: מדוע הממשלה נכשלת?</vt:lpstr>
      <vt:lpstr>מצגת של PowerPoint‏</vt:lpstr>
      <vt:lpstr>מצגת של PowerPoint‏</vt:lpstr>
      <vt:lpstr>סיכום, המלצות והצעות</vt:lpstr>
      <vt:lpstr>ביבליוגרפיה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SAISRAE3</dc:creator>
  <cp:lastModifiedBy>SAISRAE3</cp:lastModifiedBy>
  <cp:revision>60</cp:revision>
  <dcterms:created xsi:type="dcterms:W3CDTF">2021-04-16T19:37:53Z</dcterms:created>
  <dcterms:modified xsi:type="dcterms:W3CDTF">2021-06-05T09:52:09Z</dcterms:modified>
</cp:coreProperties>
</file>