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42196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78475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BB6C5-1104-4CAC-8743-DC224B7D02D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8264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28452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BB6C5-1104-4CAC-8743-DC224B7D02D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0021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1770197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12444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51419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49652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10398D-B667-46F4-800E-0C1FDF38DE13}"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87945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1633478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10398D-B667-46F4-800E-0C1FDF38DE13}"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61554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10398D-B667-46F4-800E-0C1FDF38DE13}"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2882967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0398D-B667-46F4-800E-0C1FDF38DE13}"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221013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81239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10398D-B667-46F4-800E-0C1FDF38DE13}"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14BB6C5-1104-4CAC-8743-DC224B7D02DB}" type="slidenum">
              <a:rPr lang="en-IN" smtClean="0"/>
              <a:t>‹#›</a:t>
            </a:fld>
            <a:endParaRPr lang="en-IN"/>
          </a:p>
        </p:txBody>
      </p:sp>
    </p:spTree>
    <p:extLst>
      <p:ext uri="{BB962C8B-B14F-4D97-AF65-F5344CB8AC3E}">
        <p14:creationId xmlns:p14="http://schemas.microsoft.com/office/powerpoint/2010/main" val="350945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10398D-B667-46F4-800E-0C1FDF38DE13}" type="datetimeFigureOut">
              <a:rPr lang="en-IN" smtClean="0"/>
              <a:t>19-05-2023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14BB6C5-1104-4CAC-8743-DC224B7D02DB}" type="slidenum">
              <a:rPr lang="en-IN" smtClean="0"/>
              <a:t>‹#›</a:t>
            </a:fld>
            <a:endParaRPr lang="en-IN"/>
          </a:p>
        </p:txBody>
      </p:sp>
    </p:spTree>
    <p:extLst>
      <p:ext uri="{BB962C8B-B14F-4D97-AF65-F5344CB8AC3E}">
        <p14:creationId xmlns:p14="http://schemas.microsoft.com/office/powerpoint/2010/main" val="65423407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02CA37E-3E8F-A50D-53FC-579C13E5522A}"/>
              </a:ext>
            </a:extLst>
          </p:cNvPr>
          <p:cNvSpPr/>
          <p:nvPr/>
        </p:nvSpPr>
        <p:spPr>
          <a:xfrm>
            <a:off x="564776" y="197224"/>
            <a:ext cx="11062447" cy="1290918"/>
          </a:xfrm>
          <a:prstGeom prst="roundRect">
            <a:avLst/>
          </a:prstGeom>
          <a:solidFill>
            <a:schemeClr val="accent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tx1"/>
                </a:solidFill>
              </a:rPr>
              <a:t>Dialysis of Patients</a:t>
            </a:r>
          </a:p>
        </p:txBody>
      </p:sp>
      <p:sp>
        <p:nvSpPr>
          <p:cNvPr id="5" name="Rectangle: Rounded Corners 4">
            <a:extLst>
              <a:ext uri="{FF2B5EF4-FFF2-40B4-BE49-F238E27FC236}">
                <a16:creationId xmlns:a16="http://schemas.microsoft.com/office/drawing/2014/main" id="{9AE4C38D-F486-C662-2C04-1C8F9F35B8BD}"/>
              </a:ext>
            </a:extLst>
          </p:cNvPr>
          <p:cNvSpPr/>
          <p:nvPr/>
        </p:nvSpPr>
        <p:spPr>
          <a:xfrm>
            <a:off x="2335306" y="1745737"/>
            <a:ext cx="7575176" cy="546847"/>
          </a:xfrm>
          <a:prstGeom prst="roundRect">
            <a:avLst/>
          </a:prstGeom>
          <a:solidFill>
            <a:schemeClr val="accent3">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Group members </a:t>
            </a:r>
          </a:p>
          <a:p>
            <a:pPr algn="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(Group No.5)</a:t>
            </a:r>
          </a:p>
        </p:txBody>
      </p:sp>
      <p:sp>
        <p:nvSpPr>
          <p:cNvPr id="6" name="Rectangle: Rounded Corners 5">
            <a:extLst>
              <a:ext uri="{FF2B5EF4-FFF2-40B4-BE49-F238E27FC236}">
                <a16:creationId xmlns:a16="http://schemas.microsoft.com/office/drawing/2014/main" id="{2F807C62-0569-B771-7906-7A3DEFCC099D}"/>
              </a:ext>
            </a:extLst>
          </p:cNvPr>
          <p:cNvSpPr/>
          <p:nvPr/>
        </p:nvSpPr>
        <p:spPr>
          <a:xfrm>
            <a:off x="2335306" y="2550179"/>
            <a:ext cx="7575176" cy="3816163"/>
          </a:xfrm>
          <a:prstGeom prst="roundRect">
            <a:avLst/>
          </a:prstGeom>
          <a:solidFill>
            <a:schemeClr val="accent3">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mj-lt"/>
              <a:buAutoNum type="arabicParenR"/>
            </a:pPr>
            <a:r>
              <a:rPr lang="en-IN" dirty="0">
                <a:solidFill>
                  <a:schemeClr val="tx1"/>
                </a:solidFill>
              </a:rPr>
              <a:t>Mr. Mudavath Naik</a:t>
            </a:r>
          </a:p>
          <a:p>
            <a:pPr marL="342900" indent="-342900">
              <a:lnSpc>
                <a:spcPct val="200000"/>
              </a:lnSpc>
              <a:buFont typeface="+mj-lt"/>
              <a:buAutoNum type="arabicParenR"/>
            </a:pPr>
            <a:r>
              <a:rPr lang="en-IN" dirty="0">
                <a:solidFill>
                  <a:schemeClr val="tx1"/>
                </a:solidFill>
              </a:rPr>
              <a:t>Mr. Sarang Javalekar</a:t>
            </a:r>
          </a:p>
          <a:p>
            <a:pPr marL="342900" indent="-342900">
              <a:lnSpc>
                <a:spcPct val="200000"/>
              </a:lnSpc>
              <a:buFont typeface="+mj-lt"/>
              <a:buAutoNum type="arabicParenR"/>
            </a:pPr>
            <a:r>
              <a:rPr lang="en-IN" dirty="0">
                <a:solidFill>
                  <a:schemeClr val="tx1"/>
                </a:solidFill>
              </a:rPr>
              <a:t>Miss. Dhanshree Kumbhar</a:t>
            </a:r>
          </a:p>
          <a:p>
            <a:pPr marL="342900" indent="-342900">
              <a:lnSpc>
                <a:spcPct val="200000"/>
              </a:lnSpc>
              <a:buFont typeface="+mj-lt"/>
              <a:buAutoNum type="arabicParenR"/>
            </a:pPr>
            <a:r>
              <a:rPr lang="en-IN" dirty="0">
                <a:solidFill>
                  <a:schemeClr val="tx1"/>
                </a:solidFill>
              </a:rPr>
              <a:t>Mr. Pathak Vinay </a:t>
            </a:r>
          </a:p>
          <a:p>
            <a:pPr marL="342900" indent="-342900">
              <a:lnSpc>
                <a:spcPct val="200000"/>
              </a:lnSpc>
              <a:buFont typeface="+mj-lt"/>
              <a:buAutoNum type="arabicParenR"/>
            </a:pPr>
            <a:r>
              <a:rPr lang="en-IN" dirty="0">
                <a:solidFill>
                  <a:schemeClr val="tx1"/>
                </a:solidFill>
              </a:rPr>
              <a:t>Mr. Rajeev Sahukar</a:t>
            </a:r>
          </a:p>
          <a:p>
            <a:pPr marL="342900" indent="-342900">
              <a:lnSpc>
                <a:spcPct val="200000"/>
              </a:lnSpc>
              <a:buFont typeface="+mj-lt"/>
              <a:buAutoNum type="arabicParenR"/>
            </a:pPr>
            <a:r>
              <a:rPr lang="en-IN" dirty="0">
                <a:solidFill>
                  <a:schemeClr val="tx1"/>
                </a:solidFill>
              </a:rPr>
              <a:t>Mr. Rakesh Kumar</a:t>
            </a:r>
          </a:p>
        </p:txBody>
      </p:sp>
      <p:pic>
        <p:nvPicPr>
          <p:cNvPr id="7" name="Picture 6">
            <a:extLst>
              <a:ext uri="{FF2B5EF4-FFF2-40B4-BE49-F238E27FC236}">
                <a16:creationId xmlns:a16="http://schemas.microsoft.com/office/drawing/2014/main" id="{17AA93ED-9361-1BB9-FA7A-182AF655351A}"/>
              </a:ext>
            </a:extLst>
          </p:cNvPr>
          <p:cNvPicPr>
            <a:picLocks noChangeAspect="1"/>
          </p:cNvPicPr>
          <p:nvPr/>
        </p:nvPicPr>
        <p:blipFill>
          <a:blip r:embed="rId2">
            <a:duotone>
              <a:prstClr val="black"/>
              <a:schemeClr val="accent3">
                <a:lumMod val="20000"/>
                <a:lumOff val="80000"/>
                <a:tint val="45000"/>
                <a:satMod val="400000"/>
              </a:schemeClr>
            </a:duotone>
          </a:blip>
          <a:stretch>
            <a:fillRect/>
          </a:stretch>
        </p:blipFill>
        <p:spPr>
          <a:xfrm>
            <a:off x="564776" y="197225"/>
            <a:ext cx="1536047" cy="1290916"/>
          </a:xfrm>
          <a:prstGeom prst="ellipse">
            <a:avLst/>
          </a:prstGeom>
          <a:ln>
            <a:noFill/>
          </a:ln>
          <a:effectLst>
            <a:softEdge rad="112500"/>
          </a:effectLst>
        </p:spPr>
      </p:pic>
      <p:pic>
        <p:nvPicPr>
          <p:cNvPr id="10" name="Picture 9">
            <a:extLst>
              <a:ext uri="{FF2B5EF4-FFF2-40B4-BE49-F238E27FC236}">
                <a16:creationId xmlns:a16="http://schemas.microsoft.com/office/drawing/2014/main" id="{DE15456C-78F7-7D73-60B9-7B214760E01B}"/>
              </a:ext>
            </a:extLst>
          </p:cNvPr>
          <p:cNvPicPr>
            <a:picLocks noChangeAspect="1"/>
          </p:cNvPicPr>
          <p:nvPr/>
        </p:nvPicPr>
        <p:blipFill>
          <a:blip r:embed="rId3" cstate="hqprint">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tretch>
            <a:fillRect/>
          </a:stretch>
        </p:blipFill>
        <p:spPr>
          <a:xfrm>
            <a:off x="10091176" y="197224"/>
            <a:ext cx="1536047" cy="1290917"/>
          </a:xfrm>
          <a:prstGeom prst="ellipse">
            <a:avLst/>
          </a:prstGeom>
          <a:ln>
            <a:noFill/>
          </a:ln>
          <a:effectLst>
            <a:softEdge rad="112500"/>
          </a:effectLst>
        </p:spPr>
      </p:pic>
    </p:spTree>
    <p:extLst>
      <p:ext uri="{BB962C8B-B14F-4D97-AF65-F5344CB8AC3E}">
        <p14:creationId xmlns:p14="http://schemas.microsoft.com/office/powerpoint/2010/main" val="167325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CF9F22-ABBA-186E-ED17-33DE2D84482C}"/>
              </a:ext>
            </a:extLst>
          </p:cNvPr>
          <p:cNvSpPr/>
          <p:nvPr/>
        </p:nvSpPr>
        <p:spPr>
          <a:xfrm>
            <a:off x="0" y="1"/>
            <a:ext cx="12192000" cy="735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Power BI Module Dashboard</a:t>
            </a:r>
          </a:p>
        </p:txBody>
      </p:sp>
      <p:pic>
        <p:nvPicPr>
          <p:cNvPr id="6" name="Picture 5">
            <a:extLst>
              <a:ext uri="{FF2B5EF4-FFF2-40B4-BE49-F238E27FC236}">
                <a16:creationId xmlns:a16="http://schemas.microsoft.com/office/drawing/2014/main" id="{9EBCE0F0-9AD7-4500-B10D-6F93448168B5}"/>
              </a:ext>
            </a:extLst>
          </p:cNvPr>
          <p:cNvPicPr>
            <a:picLocks noChangeAspect="1"/>
          </p:cNvPicPr>
          <p:nvPr/>
        </p:nvPicPr>
        <p:blipFill rotWithShape="1">
          <a:blip r:embed="rId2">
            <a:extLst>
              <a:ext uri="{28A0092B-C50C-407E-A947-70E740481C1C}">
                <a14:useLocalDpi xmlns:a14="http://schemas.microsoft.com/office/drawing/2010/main" val="0"/>
              </a:ext>
            </a:extLst>
          </a:blip>
          <a:srcRect l="2628" t="2843" r="2806" b="2341"/>
          <a:stretch/>
        </p:blipFill>
        <p:spPr>
          <a:xfrm>
            <a:off x="273423" y="887505"/>
            <a:ext cx="11645153" cy="5602941"/>
          </a:xfrm>
          <a:prstGeom prst="rect">
            <a:avLst/>
          </a:prstGeom>
        </p:spPr>
      </p:pic>
    </p:spTree>
    <p:extLst>
      <p:ext uri="{BB962C8B-B14F-4D97-AF65-F5344CB8AC3E}">
        <p14:creationId xmlns:p14="http://schemas.microsoft.com/office/powerpoint/2010/main" val="411413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382932-9D6D-74FE-7589-241792F20758}"/>
              </a:ext>
            </a:extLst>
          </p:cNvPr>
          <p:cNvSpPr/>
          <p:nvPr/>
        </p:nvSpPr>
        <p:spPr>
          <a:xfrm>
            <a:off x="0" y="1"/>
            <a:ext cx="12192000" cy="735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Tableau Module Dashboard</a:t>
            </a:r>
          </a:p>
        </p:txBody>
      </p:sp>
      <p:pic>
        <p:nvPicPr>
          <p:cNvPr id="6" name="Picture 5">
            <a:extLst>
              <a:ext uri="{FF2B5EF4-FFF2-40B4-BE49-F238E27FC236}">
                <a16:creationId xmlns:a16="http://schemas.microsoft.com/office/drawing/2014/main" id="{0D011DDB-70E2-BACE-17D5-ACA2BF7F8DE8}"/>
              </a:ext>
            </a:extLst>
          </p:cNvPr>
          <p:cNvPicPr>
            <a:picLocks noChangeAspect="1"/>
          </p:cNvPicPr>
          <p:nvPr/>
        </p:nvPicPr>
        <p:blipFill rotWithShape="1">
          <a:blip r:embed="rId2">
            <a:extLst>
              <a:ext uri="{28A0092B-C50C-407E-A947-70E740481C1C}">
                <a14:useLocalDpi xmlns:a14="http://schemas.microsoft.com/office/drawing/2010/main" val="0"/>
              </a:ext>
            </a:extLst>
          </a:blip>
          <a:srcRect l="13943" t="10299" r="467" b="12292"/>
          <a:stretch/>
        </p:blipFill>
        <p:spPr>
          <a:xfrm>
            <a:off x="506506" y="932329"/>
            <a:ext cx="11178988" cy="5638800"/>
          </a:xfrm>
          <a:prstGeom prst="rect">
            <a:avLst/>
          </a:prstGeom>
        </p:spPr>
      </p:pic>
    </p:spTree>
    <p:extLst>
      <p:ext uri="{BB962C8B-B14F-4D97-AF65-F5344CB8AC3E}">
        <p14:creationId xmlns:p14="http://schemas.microsoft.com/office/powerpoint/2010/main" val="195859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CDE83D7-E578-2D61-9581-621005DE6EF8}"/>
              </a:ext>
            </a:extLst>
          </p:cNvPr>
          <p:cNvSpPr/>
          <p:nvPr/>
        </p:nvSpPr>
        <p:spPr>
          <a:xfrm>
            <a:off x="1501588" y="945776"/>
            <a:ext cx="9525000" cy="4966447"/>
          </a:xfrm>
          <a:prstGeom prst="rect">
            <a:avLst/>
          </a:prstGeom>
          <a:solidFill>
            <a:schemeClr val="bg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extrusionH="57150">
              <a:bevelT w="57150" h="38100" prst="hardEdge"/>
            </a:sp3d>
          </a:bodyPr>
          <a:lstStyle/>
          <a:p>
            <a:pPr algn="ctr"/>
            <a:r>
              <a:rPr lang="en-IN" sz="15000" b="1" dirty="0">
                <a:ln>
                  <a:solidFill>
                    <a:schemeClr val="tx2">
                      <a:lumMod val="60000"/>
                      <a:lumOff val="40000"/>
                    </a:schemeClr>
                  </a:solidFill>
                </a:ln>
                <a:solidFill>
                  <a:schemeClr val="tx2">
                    <a:lumMod val="50000"/>
                  </a:schemeClr>
                </a:solidFill>
                <a:effectLst>
                  <a:outerShdw blurRad="50800" dist="38100" dir="16200000"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3922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08EF222-27AD-4193-E61D-1FBEB8EF8F9A}"/>
              </a:ext>
            </a:extLst>
          </p:cNvPr>
          <p:cNvSpPr/>
          <p:nvPr/>
        </p:nvSpPr>
        <p:spPr>
          <a:xfrm>
            <a:off x="869576" y="242048"/>
            <a:ext cx="10452847" cy="708212"/>
          </a:xfrm>
          <a:prstGeom prst="roundRect">
            <a:avLst/>
          </a:prstGeom>
          <a:solidFill>
            <a:schemeClr val="accent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dirty="0">
                <a:solidFill>
                  <a:schemeClr val="tx1"/>
                </a:solidFill>
              </a:rPr>
              <a:t>KPI’S</a:t>
            </a:r>
          </a:p>
        </p:txBody>
      </p:sp>
      <p:sp>
        <p:nvSpPr>
          <p:cNvPr id="5" name="Rectangle: Rounded Corners 4">
            <a:extLst>
              <a:ext uri="{FF2B5EF4-FFF2-40B4-BE49-F238E27FC236}">
                <a16:creationId xmlns:a16="http://schemas.microsoft.com/office/drawing/2014/main" id="{01050561-FFE4-572D-BAEB-946BBCCE3BFB}"/>
              </a:ext>
            </a:extLst>
          </p:cNvPr>
          <p:cNvSpPr/>
          <p:nvPr/>
        </p:nvSpPr>
        <p:spPr>
          <a:xfrm>
            <a:off x="1515035" y="1479176"/>
            <a:ext cx="9161929" cy="3827929"/>
          </a:xfrm>
          <a:prstGeom prst="roundRect">
            <a:avLst/>
          </a:prstGeom>
          <a:solidFill>
            <a:schemeClr val="accent3">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mj-lt"/>
              <a:buAutoNum type="arabicParenR"/>
            </a:pPr>
            <a:r>
              <a:rPr lang="en-IN" dirty="0">
                <a:solidFill>
                  <a:schemeClr val="tx1"/>
                </a:solidFill>
              </a:rPr>
              <a:t>Number of patients in various summaries</a:t>
            </a:r>
          </a:p>
          <a:p>
            <a:pPr marL="342900" indent="-342900">
              <a:lnSpc>
                <a:spcPct val="200000"/>
              </a:lnSpc>
              <a:buFont typeface="+mj-lt"/>
              <a:buAutoNum type="arabicParenR"/>
            </a:pPr>
            <a:r>
              <a:rPr lang="en-IN" dirty="0">
                <a:solidFill>
                  <a:schemeClr val="tx1"/>
                </a:solidFill>
              </a:rPr>
              <a:t>Profit vs Non profit stats</a:t>
            </a:r>
          </a:p>
          <a:p>
            <a:pPr marL="342900" indent="-342900">
              <a:lnSpc>
                <a:spcPct val="200000"/>
              </a:lnSpc>
              <a:buFont typeface="+mj-lt"/>
              <a:buAutoNum type="arabicParenR"/>
            </a:pPr>
            <a:r>
              <a:rPr lang="en-IN" dirty="0">
                <a:solidFill>
                  <a:schemeClr val="tx1"/>
                </a:solidFill>
              </a:rPr>
              <a:t>Total performance score based on chain organisation</a:t>
            </a:r>
          </a:p>
          <a:p>
            <a:pPr marL="342900" indent="-342900">
              <a:lnSpc>
                <a:spcPct val="200000"/>
              </a:lnSpc>
              <a:buFont typeface="+mj-lt"/>
              <a:buAutoNum type="arabicParenR"/>
            </a:pPr>
            <a:r>
              <a:rPr lang="en-IN" dirty="0">
                <a:solidFill>
                  <a:schemeClr val="tx1"/>
                </a:solidFill>
              </a:rPr>
              <a:t>Dialysis station stats</a:t>
            </a:r>
          </a:p>
          <a:p>
            <a:pPr marL="342900" indent="-342900">
              <a:lnSpc>
                <a:spcPct val="200000"/>
              </a:lnSpc>
              <a:buFont typeface="+mj-lt"/>
              <a:buAutoNum type="arabicParenR"/>
            </a:pPr>
            <a:r>
              <a:rPr lang="en-IN" dirty="0">
                <a:solidFill>
                  <a:schemeClr val="tx1"/>
                </a:solidFill>
              </a:rPr>
              <a:t># of Category text as Expected</a:t>
            </a:r>
          </a:p>
          <a:p>
            <a:pPr marL="342900" indent="-342900">
              <a:lnSpc>
                <a:spcPct val="200000"/>
              </a:lnSpc>
              <a:buFont typeface="+mj-lt"/>
              <a:buAutoNum type="arabicParenR"/>
            </a:pPr>
            <a:r>
              <a:rPr lang="en-IN" dirty="0">
                <a:solidFill>
                  <a:schemeClr val="tx1"/>
                </a:solidFill>
              </a:rPr>
              <a:t>Average Payment Reduction</a:t>
            </a:r>
          </a:p>
        </p:txBody>
      </p:sp>
    </p:spTree>
    <p:extLst>
      <p:ext uri="{BB962C8B-B14F-4D97-AF65-F5344CB8AC3E}">
        <p14:creationId xmlns:p14="http://schemas.microsoft.com/office/powerpoint/2010/main" val="191957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9D1A818-1E2A-2BBE-67AC-8AC2F505FBCC}"/>
              </a:ext>
            </a:extLst>
          </p:cNvPr>
          <p:cNvSpPr/>
          <p:nvPr/>
        </p:nvSpPr>
        <p:spPr>
          <a:xfrm>
            <a:off x="0" y="0"/>
            <a:ext cx="12192000" cy="502024"/>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1</a:t>
            </a:r>
          </a:p>
        </p:txBody>
      </p:sp>
      <p:sp>
        <p:nvSpPr>
          <p:cNvPr id="6" name="Rectangle: Rounded Corners 5">
            <a:extLst>
              <a:ext uri="{FF2B5EF4-FFF2-40B4-BE49-F238E27FC236}">
                <a16:creationId xmlns:a16="http://schemas.microsoft.com/office/drawing/2014/main" id="{B6F5525E-8451-0260-02DB-9CDDA849F1D5}"/>
              </a:ext>
            </a:extLst>
          </p:cNvPr>
          <p:cNvSpPr/>
          <p:nvPr/>
        </p:nvSpPr>
        <p:spPr>
          <a:xfrm>
            <a:off x="107576" y="833719"/>
            <a:ext cx="6517342" cy="3720352"/>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The survival summary have highest count of patients  as well as npcr summary have lowest count of patients  which is good sign. </a:t>
            </a:r>
          </a:p>
          <a:p>
            <a:pPr marL="285750" indent="-285750" algn="just">
              <a:buFont typeface="Arial" panose="020B0604020202020204" pitchFamily="34" charset="0"/>
              <a:buChar cha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Fresenius Medical care and DAVITA have highest survival count which is good sign and Fresenius Medical care and DAVITA have highest in hospitalization and readmission , need to focus why readmission count is so high?</a:t>
            </a:r>
          </a:p>
          <a:p>
            <a:pPr marL="285750" indent="-285750" algn="just">
              <a:buFont typeface="Arial" panose="020B0604020202020204" pitchFamily="34" charset="0"/>
              <a:buChar cha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Patients count is continually falling from 2013 to 2018 in all summaries. Why this trend decreasing? Is it a cost or any other reason , find out.</a:t>
            </a:r>
          </a:p>
          <a:p>
            <a:pPr algn="just">
              <a:lnSpc>
                <a:spcPct val="150000"/>
              </a:lnSpc>
            </a:pP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8457ABF-2CA3-0EF8-1772-7D14530C8AA7}"/>
              </a:ext>
            </a:extLst>
          </p:cNvPr>
          <p:cNvPicPr>
            <a:picLocks noChangeAspect="1"/>
          </p:cNvPicPr>
          <p:nvPr/>
        </p:nvPicPr>
        <p:blipFill rotWithShape="1">
          <a:blip r:embed="rId2">
            <a:extLst>
              <a:ext uri="{28A0092B-C50C-407E-A947-70E740481C1C}">
                <a14:useLocalDpi xmlns:a14="http://schemas.microsoft.com/office/drawing/2010/main" val="0"/>
              </a:ext>
            </a:extLst>
          </a:blip>
          <a:srcRect l="57572" t="9333" r="3214" b="44381"/>
          <a:stretch/>
        </p:blipFill>
        <p:spPr>
          <a:xfrm>
            <a:off x="6929718" y="833719"/>
            <a:ext cx="4957481" cy="3720352"/>
          </a:xfrm>
          <a:prstGeom prst="rect">
            <a:avLst/>
          </a:prstGeom>
        </p:spPr>
      </p:pic>
      <p:pic>
        <p:nvPicPr>
          <p:cNvPr id="12" name="Picture 11">
            <a:extLst>
              <a:ext uri="{FF2B5EF4-FFF2-40B4-BE49-F238E27FC236}">
                <a16:creationId xmlns:a16="http://schemas.microsoft.com/office/drawing/2014/main" id="{4022F11D-3FF5-BE72-EDCA-9725A16B96A7}"/>
              </a:ext>
            </a:extLst>
          </p:cNvPr>
          <p:cNvPicPr>
            <a:picLocks noChangeAspect="1"/>
          </p:cNvPicPr>
          <p:nvPr/>
        </p:nvPicPr>
        <p:blipFill rotWithShape="1">
          <a:blip r:embed="rId2">
            <a:extLst>
              <a:ext uri="{28A0092B-C50C-407E-A947-70E740481C1C}">
                <a14:useLocalDpi xmlns:a14="http://schemas.microsoft.com/office/drawing/2010/main" val="0"/>
              </a:ext>
            </a:extLst>
          </a:blip>
          <a:srcRect l="3157" t="56186" r="6573" b="3437"/>
          <a:stretch/>
        </p:blipFill>
        <p:spPr>
          <a:xfrm>
            <a:off x="3514163" y="4634754"/>
            <a:ext cx="8373036" cy="2106705"/>
          </a:xfrm>
          <a:prstGeom prst="rect">
            <a:avLst/>
          </a:prstGeom>
        </p:spPr>
      </p:pic>
    </p:spTree>
    <p:extLst>
      <p:ext uri="{BB962C8B-B14F-4D97-AF65-F5344CB8AC3E}">
        <p14:creationId xmlns:p14="http://schemas.microsoft.com/office/powerpoint/2010/main" val="404256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24EDAA2-5F63-E9BB-824A-548C317A5FF6}"/>
              </a:ext>
            </a:extLst>
          </p:cNvPr>
          <p:cNvSpPr/>
          <p:nvPr/>
        </p:nvSpPr>
        <p:spPr>
          <a:xfrm>
            <a:off x="0" y="0"/>
            <a:ext cx="12192000" cy="519953"/>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2</a:t>
            </a:r>
          </a:p>
        </p:txBody>
      </p:sp>
      <p:sp>
        <p:nvSpPr>
          <p:cNvPr id="6" name="Rectangle: Rounded Corners 5">
            <a:extLst>
              <a:ext uri="{FF2B5EF4-FFF2-40B4-BE49-F238E27FC236}">
                <a16:creationId xmlns:a16="http://schemas.microsoft.com/office/drawing/2014/main" id="{A2DEF24D-1472-664B-CF74-89F93D888B03}"/>
              </a:ext>
            </a:extLst>
          </p:cNvPr>
          <p:cNvSpPr/>
          <p:nvPr/>
        </p:nvSpPr>
        <p:spPr>
          <a:xfrm>
            <a:off x="134470" y="744070"/>
            <a:ext cx="6580095" cy="5199530"/>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Highest count of profit in facilities is 389 in 2018  and lowest was in 1968. after 2018 to 2020 trend is falling to 114 count of facilities in profit. Its not good sign. Focus on falling count of facilities to make them under profit.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Davita and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FRESENIUS</a:t>
            </a:r>
            <a:r>
              <a:rPr lang="en-US" sz="16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MEDICAL</a:t>
            </a:r>
            <a:r>
              <a:rPr lang="en-US" sz="1600" b="1" spc="-4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CARE are working good and most of facilities under these organizations are</a:t>
            </a: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 in profit. </a:t>
            </a:r>
          </a:p>
          <a:p>
            <a:pPr marR="0" lvl="0" algn="just" defTabSz="914400" rtl="0" eaLnBrk="1" fontAlgn="auto" latinLnBrk="0" hangingPunct="1">
              <a:lnSpc>
                <a:spcPct val="100000"/>
              </a:lnSpc>
              <a:spcBef>
                <a:spcPts val="0"/>
              </a:spcBef>
              <a:spcAft>
                <a:spcPts val="0"/>
              </a:spcAft>
              <a:buClrTx/>
              <a:buSzTx/>
              <a:tabLst/>
              <a:defRP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Profit count of facilities are 88.75% which is good and for non profit facilities go deep to find reasons of being non profit.</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9DB824F-789D-6711-3AA7-2DC684379277}"/>
              </a:ext>
            </a:extLst>
          </p:cNvPr>
          <p:cNvPicPr>
            <a:picLocks noChangeAspect="1"/>
          </p:cNvPicPr>
          <p:nvPr/>
        </p:nvPicPr>
        <p:blipFill rotWithShape="1">
          <a:blip r:embed="rId2">
            <a:extLst>
              <a:ext uri="{28A0092B-C50C-407E-A947-70E740481C1C}">
                <a14:useLocalDpi xmlns:a14="http://schemas.microsoft.com/office/drawing/2010/main" val="0"/>
              </a:ext>
            </a:extLst>
          </a:blip>
          <a:srcRect l="56899" t="55816" r="3049" b="4925"/>
          <a:stretch/>
        </p:blipFill>
        <p:spPr>
          <a:xfrm>
            <a:off x="7377951" y="4103850"/>
            <a:ext cx="3711389" cy="2366682"/>
          </a:xfrm>
          <a:prstGeom prst="rect">
            <a:avLst/>
          </a:prstGeom>
        </p:spPr>
      </p:pic>
      <p:pic>
        <p:nvPicPr>
          <p:cNvPr id="9" name="Picture 8">
            <a:extLst>
              <a:ext uri="{FF2B5EF4-FFF2-40B4-BE49-F238E27FC236}">
                <a16:creationId xmlns:a16="http://schemas.microsoft.com/office/drawing/2014/main" id="{0784493E-DE28-9A14-B0CC-A5FD3CCAEAD2}"/>
              </a:ext>
            </a:extLst>
          </p:cNvPr>
          <p:cNvPicPr>
            <a:picLocks noChangeAspect="1"/>
          </p:cNvPicPr>
          <p:nvPr/>
        </p:nvPicPr>
        <p:blipFill rotWithShape="1">
          <a:blip r:embed="rId3"/>
          <a:srcRect l="16862" t="9448" r="43580" b="43801"/>
          <a:stretch/>
        </p:blipFill>
        <p:spPr>
          <a:xfrm>
            <a:off x="6902822" y="842682"/>
            <a:ext cx="4661649" cy="2924993"/>
          </a:xfrm>
          <a:prstGeom prst="rect">
            <a:avLst/>
          </a:prstGeom>
        </p:spPr>
      </p:pic>
    </p:spTree>
    <p:extLst>
      <p:ext uri="{BB962C8B-B14F-4D97-AF65-F5344CB8AC3E}">
        <p14:creationId xmlns:p14="http://schemas.microsoft.com/office/powerpoint/2010/main" val="358097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FEEF145-DD29-1CD0-4E0C-329D6ED3C417}"/>
              </a:ext>
            </a:extLst>
          </p:cNvPr>
          <p:cNvSpPr/>
          <p:nvPr/>
        </p:nvSpPr>
        <p:spPr>
          <a:xfrm>
            <a:off x="0" y="0"/>
            <a:ext cx="12192000" cy="510988"/>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3</a:t>
            </a:r>
          </a:p>
        </p:txBody>
      </p:sp>
      <p:sp>
        <p:nvSpPr>
          <p:cNvPr id="5" name="Rectangle: Rounded Corners 4">
            <a:extLst>
              <a:ext uri="{FF2B5EF4-FFF2-40B4-BE49-F238E27FC236}">
                <a16:creationId xmlns:a16="http://schemas.microsoft.com/office/drawing/2014/main" id="{50B14523-3193-C26D-16E1-0F88DD003239}"/>
              </a:ext>
            </a:extLst>
          </p:cNvPr>
          <p:cNvSpPr/>
          <p:nvPr/>
        </p:nvSpPr>
        <p:spPr>
          <a:xfrm>
            <a:off x="134470" y="788894"/>
            <a:ext cx="6580095" cy="4096871"/>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Average highest performance in all the years is 66 in 1969 year where as lowest performance is 31 recorded in 1971. latest performance score is 56.68 and its towards highest so it’s a good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spc="-10" dirty="0">
                <a:solidFill>
                  <a:schemeClr val="tx1"/>
                </a:solidFill>
                <a:latin typeface="Calibri" panose="020F0502020204030204" pitchFamily="34" charset="0"/>
                <a:ea typeface="Calibri" panose="020F0502020204030204" pitchFamily="34" charset="0"/>
                <a:cs typeface="Calibri" panose="020F0502020204030204" pitchFamily="34" charset="0"/>
              </a:rPr>
              <a:t>INTERMOUNTAIN</a:t>
            </a:r>
            <a:r>
              <a:rPr lang="en-US" sz="1600" b="1" spc="-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spc="-10" dirty="0">
                <a:solidFill>
                  <a:schemeClr val="tx1"/>
                </a:solidFill>
                <a:latin typeface="Calibri" panose="020F0502020204030204" pitchFamily="34" charset="0"/>
                <a:ea typeface="Calibri" panose="020F0502020204030204" pitchFamily="34" charset="0"/>
                <a:cs typeface="Calibri" panose="020F0502020204030204" pitchFamily="34" charset="0"/>
              </a:rPr>
              <a:t>HEALTHCARE,</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 MEMORIAL</a:t>
            </a:r>
            <a:r>
              <a:rPr lang="en-US" sz="1600" b="1" spc="-2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HERMANN</a:t>
            </a:r>
            <a:r>
              <a:rPr lang="en-US" sz="1600" b="1" spc="-1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spc="-10" dirty="0">
                <a:solidFill>
                  <a:schemeClr val="tx1"/>
                </a:solidFill>
                <a:latin typeface="Calibri" panose="020F0502020204030204" pitchFamily="34" charset="0"/>
                <a:ea typeface="Calibri" panose="020F0502020204030204" pitchFamily="34" charset="0"/>
                <a:cs typeface="Calibri" panose="020F0502020204030204" pitchFamily="34" charset="0"/>
              </a:rPr>
              <a:t>HEALTHCARE</a:t>
            </a:r>
            <a:r>
              <a:rPr lang="en-US" sz="1600" b="1" spc="-15"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b="1" spc="-5" dirty="0">
                <a:solidFill>
                  <a:schemeClr val="tx1"/>
                </a:solidFill>
                <a:latin typeface="Calibri" panose="020F0502020204030204" pitchFamily="34" charset="0"/>
                <a:ea typeface="Calibri" panose="020F0502020204030204" pitchFamily="34" charset="0"/>
                <a:cs typeface="Calibri" panose="020F0502020204030204" pitchFamily="34" charset="0"/>
              </a:rPr>
              <a:t>SYSTEM have high performance scores where as PHYSICIANS CHOICE DIALYSIS, NCPDC KIDNEY CENTER, LLC having lowest performance score.</a:t>
            </a:r>
          </a:p>
          <a:p>
            <a:pPr marR="0" lvl="0" algn="l" defTabSz="914400" rtl="0" eaLnBrk="1" fontAlgn="auto" latinLnBrk="0" hangingPunct="1">
              <a:lnSpc>
                <a:spcPct val="100000"/>
              </a:lnSpc>
              <a:spcBef>
                <a:spcPts val="0"/>
              </a:spcBef>
              <a:spcAft>
                <a:spcPts val="0"/>
              </a:spcAft>
              <a:buClrTx/>
              <a:buSzTx/>
              <a:tabLst/>
              <a:defRPr/>
            </a:pPr>
            <a:endParaRPr lang="en-US" sz="1600" b="1" spc="-5"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spc="-5" dirty="0">
                <a:solidFill>
                  <a:schemeClr val="tx1"/>
                </a:solidFill>
                <a:latin typeface="Calibri" panose="020F0502020204030204" pitchFamily="34" charset="0"/>
                <a:ea typeface="Calibri" panose="020F0502020204030204" pitchFamily="34" charset="0"/>
                <a:cs typeface="Calibri" panose="020F0502020204030204" pitchFamily="34" charset="0"/>
              </a:rPr>
              <a:t>To improve performance scores in lowest score organizations plan is required to visit , audit to those organizations. Go deep</a:t>
            </a:r>
            <a:r>
              <a:rPr lang="en-US" sz="1600" b="1" spc="-5" baseline="0" dirty="0">
                <a:solidFill>
                  <a:schemeClr val="tx1"/>
                </a:solidFill>
                <a:latin typeface="Calibri" panose="020F0502020204030204" pitchFamily="34" charset="0"/>
                <a:ea typeface="Calibri" panose="020F0502020204030204" pitchFamily="34" charset="0"/>
                <a:cs typeface="Calibri" panose="020F0502020204030204" pitchFamily="34" charset="0"/>
              </a:rPr>
              <a:t> down find reasons for lowest performance scores.</a:t>
            </a:r>
            <a:endParaRPr lang="en-US" sz="1600" b="0" spc="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A2E4373-AD56-B9E5-3D7C-68C52644902E}"/>
              </a:ext>
            </a:extLst>
          </p:cNvPr>
          <p:cNvPicPr>
            <a:picLocks noChangeAspect="1"/>
          </p:cNvPicPr>
          <p:nvPr/>
        </p:nvPicPr>
        <p:blipFill rotWithShape="1">
          <a:blip r:embed="rId2">
            <a:extLst>
              <a:ext uri="{28A0092B-C50C-407E-A947-70E740481C1C}">
                <a14:useLocalDpi xmlns:a14="http://schemas.microsoft.com/office/drawing/2010/main" val="0"/>
              </a:ext>
            </a:extLst>
          </a:blip>
          <a:srcRect l="65436" t="55817" r="3240" b="3660"/>
          <a:stretch/>
        </p:blipFill>
        <p:spPr>
          <a:xfrm>
            <a:off x="7184620" y="788894"/>
            <a:ext cx="4621898" cy="2716306"/>
          </a:xfrm>
          <a:prstGeom prst="rect">
            <a:avLst/>
          </a:prstGeom>
        </p:spPr>
      </p:pic>
      <p:pic>
        <p:nvPicPr>
          <p:cNvPr id="8" name="Picture 7">
            <a:extLst>
              <a:ext uri="{FF2B5EF4-FFF2-40B4-BE49-F238E27FC236}">
                <a16:creationId xmlns:a16="http://schemas.microsoft.com/office/drawing/2014/main" id="{B844EFB8-0E4B-FBAB-1952-9644747D137B}"/>
              </a:ext>
            </a:extLst>
          </p:cNvPr>
          <p:cNvPicPr>
            <a:picLocks noChangeAspect="1"/>
          </p:cNvPicPr>
          <p:nvPr/>
        </p:nvPicPr>
        <p:blipFill rotWithShape="1">
          <a:blip r:embed="rId3"/>
          <a:srcRect l="17205" t="9256" r="43975" b="43209"/>
          <a:stretch/>
        </p:blipFill>
        <p:spPr>
          <a:xfrm>
            <a:off x="7184619" y="3783106"/>
            <a:ext cx="4621898" cy="2716306"/>
          </a:xfrm>
          <a:prstGeom prst="rect">
            <a:avLst/>
          </a:prstGeom>
        </p:spPr>
      </p:pic>
    </p:spTree>
    <p:extLst>
      <p:ext uri="{BB962C8B-B14F-4D97-AF65-F5344CB8AC3E}">
        <p14:creationId xmlns:p14="http://schemas.microsoft.com/office/powerpoint/2010/main" val="379545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8F8A1F1-F2B0-5FD9-0331-6E13E9C5B887}"/>
              </a:ext>
            </a:extLst>
          </p:cNvPr>
          <p:cNvSpPr/>
          <p:nvPr/>
        </p:nvSpPr>
        <p:spPr>
          <a:xfrm>
            <a:off x="0" y="0"/>
            <a:ext cx="12192000" cy="502024"/>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4</a:t>
            </a:r>
          </a:p>
        </p:txBody>
      </p:sp>
      <p:sp>
        <p:nvSpPr>
          <p:cNvPr id="5" name="Rectangle: Rounded Corners 4">
            <a:extLst>
              <a:ext uri="{FF2B5EF4-FFF2-40B4-BE49-F238E27FC236}">
                <a16:creationId xmlns:a16="http://schemas.microsoft.com/office/drawing/2014/main" id="{37231FE3-DCAB-23B3-F3D2-ACE7455DA47C}"/>
              </a:ext>
            </a:extLst>
          </p:cNvPr>
          <p:cNvSpPr/>
          <p:nvPr/>
        </p:nvSpPr>
        <p:spPr>
          <a:xfrm>
            <a:off x="161364" y="804582"/>
            <a:ext cx="6580095" cy="3023347"/>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From 1978 to 2018 dialysis stations trend is increasing and then continuously decreasing up</a:t>
            </a: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 to 2018, which is not good sign.</a:t>
            </a:r>
          </a:p>
          <a:p>
            <a:pPr marR="0" lvl="0" algn="l" defTabSz="914400" rtl="0" eaLnBrk="1" fontAlgn="auto" latinLnBrk="0" hangingPunct="1">
              <a:lnSpc>
                <a:spcPct val="100000"/>
              </a:lnSpc>
              <a:spcBef>
                <a:spcPts val="0"/>
              </a:spcBef>
              <a:spcAft>
                <a:spcPts val="0"/>
              </a:spcAft>
              <a:buClrTx/>
              <a:buSzTx/>
              <a:tabLst/>
              <a:defRPr/>
            </a:pPr>
            <a:endPar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solidFill>
                <a:latin typeface="Calibri" panose="020F0502020204030204" pitchFamily="34" charset="0"/>
                <a:ea typeface="Calibri" panose="020F0502020204030204" pitchFamily="34" charset="0"/>
                <a:cs typeface="Calibri" panose="020F0502020204030204" pitchFamily="34" charset="0"/>
              </a:rPr>
              <a:t>In over all scenario number of stations defines business we can do. Find out reasons what is root cause of falling trend in terms of stations.</a:t>
            </a: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973B754-36D4-BE26-05A7-A350F43AC654}"/>
              </a:ext>
            </a:extLst>
          </p:cNvPr>
          <p:cNvPicPr>
            <a:picLocks noChangeAspect="1"/>
          </p:cNvPicPr>
          <p:nvPr/>
        </p:nvPicPr>
        <p:blipFill rotWithShape="1">
          <a:blip r:embed="rId2">
            <a:extLst>
              <a:ext uri="{28A0092B-C50C-407E-A947-70E740481C1C}">
                <a14:useLocalDpi xmlns:a14="http://schemas.microsoft.com/office/drawing/2010/main" val="0"/>
              </a:ext>
            </a:extLst>
          </a:blip>
          <a:srcRect l="17059" t="9020" r="43823" b="43660"/>
          <a:stretch/>
        </p:blipFill>
        <p:spPr>
          <a:xfrm>
            <a:off x="7008966" y="804582"/>
            <a:ext cx="4465857" cy="2799230"/>
          </a:xfrm>
          <a:prstGeom prst="rect">
            <a:avLst/>
          </a:prstGeom>
        </p:spPr>
      </p:pic>
      <p:pic>
        <p:nvPicPr>
          <p:cNvPr id="8" name="Picture 7">
            <a:extLst>
              <a:ext uri="{FF2B5EF4-FFF2-40B4-BE49-F238E27FC236}">
                <a16:creationId xmlns:a16="http://schemas.microsoft.com/office/drawing/2014/main" id="{D677FA9D-A7CB-3C58-165B-F276CF3F5D3B}"/>
              </a:ext>
            </a:extLst>
          </p:cNvPr>
          <p:cNvPicPr>
            <a:picLocks noChangeAspect="1"/>
          </p:cNvPicPr>
          <p:nvPr/>
        </p:nvPicPr>
        <p:blipFill rotWithShape="1">
          <a:blip r:embed="rId3"/>
          <a:srcRect l="55456" t="55370" r="3270" b="3363"/>
          <a:stretch/>
        </p:blipFill>
        <p:spPr>
          <a:xfrm>
            <a:off x="7008966" y="3989292"/>
            <a:ext cx="4465857" cy="2303932"/>
          </a:xfrm>
          <a:prstGeom prst="rect">
            <a:avLst/>
          </a:prstGeom>
        </p:spPr>
      </p:pic>
    </p:spTree>
    <p:extLst>
      <p:ext uri="{BB962C8B-B14F-4D97-AF65-F5344CB8AC3E}">
        <p14:creationId xmlns:p14="http://schemas.microsoft.com/office/powerpoint/2010/main" val="327179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484A21F-45A1-A2B9-CEB7-703EDE1593E8}"/>
              </a:ext>
            </a:extLst>
          </p:cNvPr>
          <p:cNvSpPr/>
          <p:nvPr/>
        </p:nvSpPr>
        <p:spPr>
          <a:xfrm>
            <a:off x="0" y="0"/>
            <a:ext cx="12192000" cy="466165"/>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5</a:t>
            </a:r>
          </a:p>
        </p:txBody>
      </p:sp>
      <p:sp>
        <p:nvSpPr>
          <p:cNvPr id="5" name="Rectangle: Rounded Corners 4">
            <a:extLst>
              <a:ext uri="{FF2B5EF4-FFF2-40B4-BE49-F238E27FC236}">
                <a16:creationId xmlns:a16="http://schemas.microsoft.com/office/drawing/2014/main" id="{4615EC31-05AC-50D6-F6F9-CEA1B1845B0F}"/>
              </a:ext>
            </a:extLst>
          </p:cNvPr>
          <p:cNvSpPr/>
          <p:nvPr/>
        </p:nvSpPr>
        <p:spPr>
          <a:xfrm>
            <a:off x="233082" y="981336"/>
            <a:ext cx="6580095" cy="3845859"/>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Expected trend is increasing through</a:t>
            </a:r>
            <a:r>
              <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most of years and falling from 2016 to 2019.  verify methods for as expected criteria.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Not available category trend looks constant between year 1982 to 2000 and increasing in year 2020 . Find out why not data available for this category and make it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survival category have good count of patients  which is good sign.  Hospitalization have highest count of patients which indicates frequency of patients staying in hospital is long.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 comparison to other categories SWR having lowest count of patients which is good sign .</a:t>
            </a:r>
          </a:p>
          <a:p>
            <a:pPr marR="0" lvl="0" algn="l" defTabSz="914400" rtl="0" eaLnBrk="1" fontAlgn="auto" latinLnBrk="0" hangingPunct="1">
              <a:lnSpc>
                <a:spcPct val="100000"/>
              </a:lnSpc>
              <a:spcBef>
                <a:spcPts val="0"/>
              </a:spcBef>
              <a:spcAft>
                <a:spcPts val="0"/>
              </a:spcAft>
              <a:buClrTx/>
              <a:buSzTx/>
              <a:tabLst/>
              <a:defRPr/>
            </a:pPr>
            <a:endParaRPr lang="en-US" sz="1600" b="1" baseline="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DAB6E532-0C2B-A87B-F425-4DE7E1F8A9FA}"/>
              </a:ext>
            </a:extLst>
          </p:cNvPr>
          <p:cNvPicPr>
            <a:picLocks noChangeAspect="1"/>
          </p:cNvPicPr>
          <p:nvPr/>
        </p:nvPicPr>
        <p:blipFill rotWithShape="1">
          <a:blip r:embed="rId2">
            <a:extLst>
              <a:ext uri="{28A0092B-C50C-407E-A947-70E740481C1C}">
                <a14:useLocalDpi xmlns:a14="http://schemas.microsoft.com/office/drawing/2010/main" val="0"/>
              </a:ext>
            </a:extLst>
          </a:blip>
          <a:srcRect l="18913" t="8766" r="3835" b="44156"/>
          <a:stretch/>
        </p:blipFill>
        <p:spPr>
          <a:xfrm>
            <a:off x="7109011" y="981336"/>
            <a:ext cx="4849907" cy="3052782"/>
          </a:xfrm>
          <a:prstGeom prst="rect">
            <a:avLst/>
          </a:prstGeom>
        </p:spPr>
      </p:pic>
      <p:pic>
        <p:nvPicPr>
          <p:cNvPr id="10" name="Picture 9">
            <a:extLst>
              <a:ext uri="{FF2B5EF4-FFF2-40B4-BE49-F238E27FC236}">
                <a16:creationId xmlns:a16="http://schemas.microsoft.com/office/drawing/2014/main" id="{18DC1638-6E7F-7843-4819-C9B8ABDD827A}"/>
              </a:ext>
            </a:extLst>
          </p:cNvPr>
          <p:cNvPicPr>
            <a:picLocks noChangeAspect="1"/>
          </p:cNvPicPr>
          <p:nvPr/>
        </p:nvPicPr>
        <p:blipFill rotWithShape="1">
          <a:blip r:embed="rId3"/>
          <a:srcRect l="19627" t="54706" r="3470" b="2771"/>
          <a:stretch/>
        </p:blipFill>
        <p:spPr>
          <a:xfrm>
            <a:off x="5280212" y="4549290"/>
            <a:ext cx="6678706" cy="2102522"/>
          </a:xfrm>
          <a:prstGeom prst="rect">
            <a:avLst/>
          </a:prstGeom>
        </p:spPr>
      </p:pic>
    </p:spTree>
    <p:extLst>
      <p:ext uri="{BB962C8B-B14F-4D97-AF65-F5344CB8AC3E}">
        <p14:creationId xmlns:p14="http://schemas.microsoft.com/office/powerpoint/2010/main" val="641910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3054B8-FEE4-B80C-5EC4-8746AEF0233E}"/>
              </a:ext>
            </a:extLst>
          </p:cNvPr>
          <p:cNvSpPr/>
          <p:nvPr/>
        </p:nvSpPr>
        <p:spPr>
          <a:xfrm>
            <a:off x="0" y="0"/>
            <a:ext cx="12192000" cy="421341"/>
          </a:xfrm>
          <a:prstGeom prst="roundRect">
            <a:avLst/>
          </a:prstGeom>
          <a:solidFill>
            <a:schemeClr val="accent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rPr>
              <a:t>KPI 6</a:t>
            </a:r>
          </a:p>
        </p:txBody>
      </p:sp>
      <p:sp>
        <p:nvSpPr>
          <p:cNvPr id="5" name="Rectangle: Rounded Corners 4">
            <a:extLst>
              <a:ext uri="{FF2B5EF4-FFF2-40B4-BE49-F238E27FC236}">
                <a16:creationId xmlns:a16="http://schemas.microsoft.com/office/drawing/2014/main" id="{64134D61-44CC-10D3-53AC-262780322EF2}"/>
              </a:ext>
            </a:extLst>
          </p:cNvPr>
          <p:cNvSpPr/>
          <p:nvPr/>
        </p:nvSpPr>
        <p:spPr>
          <a:xfrm>
            <a:off x="71718" y="555811"/>
            <a:ext cx="5961529" cy="6033249"/>
          </a:xfrm>
          <a:prstGeom prst="roundRect">
            <a:avLst/>
          </a:prstGeom>
          <a:solidFill>
            <a:schemeClr val="bg2">
              <a:lumMod val="20000"/>
              <a:lumOff val="8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Cost Containment Strategies:  aim to is reduce more costs by implementing various strategies such as improving operational efficiency, optimizing supply chain management, or negotiating better pricing with vendors. These strategies can contribute to payment reduction rates.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Reimbursement Models: The payment reduction rate can be influenced by the reimbursement model used in the healthcare project. For example, if the project involves transitioning from a fee-for-service model to a value-based care model, payment reductions might be achieved by focusing on preventive care and reducing unnecessary services.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Technology and Innovation: Utilizing advanced technologies, such as electronic health records (EHRs), telemedicine, or artificial intelligence (AI), can optimize healthcare delivery, reduce administrative costs, and improve patient outcomes, potentially leading to payment reductions.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Quality Improvement Initiatives: we should prioritize quality improvement, such as reducing hospital readmissions, preventing medical errors, or managing chronic conditions more effectively, can lead to cost savings and payment reduction rates.</a:t>
            </a:r>
          </a:p>
        </p:txBody>
      </p:sp>
      <p:pic>
        <p:nvPicPr>
          <p:cNvPr id="6" name="Picture 5">
            <a:extLst>
              <a:ext uri="{FF2B5EF4-FFF2-40B4-BE49-F238E27FC236}">
                <a16:creationId xmlns:a16="http://schemas.microsoft.com/office/drawing/2014/main" id="{F0E3295B-E55D-80BF-3A2E-C91F21FC47AE}"/>
              </a:ext>
            </a:extLst>
          </p:cNvPr>
          <p:cNvPicPr>
            <a:picLocks noChangeAspect="1"/>
          </p:cNvPicPr>
          <p:nvPr/>
        </p:nvPicPr>
        <p:blipFill rotWithShape="1">
          <a:blip r:embed="rId2"/>
          <a:srcRect l="17286" t="7810" r="3201" b="45526"/>
          <a:stretch/>
        </p:blipFill>
        <p:spPr>
          <a:xfrm>
            <a:off x="6095998" y="923363"/>
            <a:ext cx="5961529" cy="2178425"/>
          </a:xfrm>
          <a:prstGeom prst="rect">
            <a:avLst/>
          </a:prstGeom>
        </p:spPr>
      </p:pic>
      <p:pic>
        <p:nvPicPr>
          <p:cNvPr id="7" name="Picture 6">
            <a:extLst>
              <a:ext uri="{FF2B5EF4-FFF2-40B4-BE49-F238E27FC236}">
                <a16:creationId xmlns:a16="http://schemas.microsoft.com/office/drawing/2014/main" id="{244D2449-28BA-27D5-FA7E-73E420692159}"/>
              </a:ext>
            </a:extLst>
          </p:cNvPr>
          <p:cNvPicPr>
            <a:picLocks noChangeAspect="1"/>
          </p:cNvPicPr>
          <p:nvPr/>
        </p:nvPicPr>
        <p:blipFill rotWithShape="1">
          <a:blip r:embed="rId3"/>
          <a:srcRect l="19829" t="54942" r="3406" b="3245"/>
          <a:stretch/>
        </p:blipFill>
        <p:spPr>
          <a:xfrm>
            <a:off x="6095998" y="3263153"/>
            <a:ext cx="5961529" cy="2106706"/>
          </a:xfrm>
          <a:prstGeom prst="rect">
            <a:avLst/>
          </a:prstGeom>
        </p:spPr>
      </p:pic>
    </p:spTree>
    <p:extLst>
      <p:ext uri="{BB962C8B-B14F-4D97-AF65-F5344CB8AC3E}">
        <p14:creationId xmlns:p14="http://schemas.microsoft.com/office/powerpoint/2010/main" val="400138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A65D57-0C48-9FE1-5A2C-2DF1CF3B5D6A}"/>
              </a:ext>
            </a:extLst>
          </p:cNvPr>
          <p:cNvSpPr/>
          <p:nvPr/>
        </p:nvSpPr>
        <p:spPr>
          <a:xfrm>
            <a:off x="0" y="1"/>
            <a:ext cx="12192000" cy="73510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3200"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Excel Module Dashboard</a:t>
            </a:r>
          </a:p>
        </p:txBody>
      </p:sp>
      <p:pic>
        <p:nvPicPr>
          <p:cNvPr id="6" name="Picture 5">
            <a:extLst>
              <a:ext uri="{FF2B5EF4-FFF2-40B4-BE49-F238E27FC236}">
                <a16:creationId xmlns:a16="http://schemas.microsoft.com/office/drawing/2014/main" id="{6E885AB4-1BC7-4186-8134-1734EEDB693C}"/>
              </a:ext>
            </a:extLst>
          </p:cNvPr>
          <p:cNvPicPr>
            <a:picLocks noChangeAspect="1"/>
          </p:cNvPicPr>
          <p:nvPr/>
        </p:nvPicPr>
        <p:blipFill rotWithShape="1">
          <a:blip r:embed="rId2">
            <a:extLst>
              <a:ext uri="{28A0092B-C50C-407E-A947-70E740481C1C}">
                <a14:useLocalDpi xmlns:a14="http://schemas.microsoft.com/office/drawing/2010/main" val="0"/>
              </a:ext>
            </a:extLst>
          </a:blip>
          <a:srcRect l="7480" t="29690" r="24282" b="12022"/>
          <a:stretch/>
        </p:blipFill>
        <p:spPr>
          <a:xfrm>
            <a:off x="340659" y="896471"/>
            <a:ext cx="11483788" cy="5638800"/>
          </a:xfrm>
          <a:prstGeom prst="rect">
            <a:avLst/>
          </a:prstGeom>
        </p:spPr>
      </p:pic>
    </p:spTree>
    <p:extLst>
      <p:ext uri="{BB962C8B-B14F-4D97-AF65-F5344CB8AC3E}">
        <p14:creationId xmlns:p14="http://schemas.microsoft.com/office/powerpoint/2010/main" val="3731388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293</TotalTime>
  <Words>688</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Dhanshree Kumbhar</dc:creator>
  <cp:lastModifiedBy>sarang</cp:lastModifiedBy>
  <cp:revision>17</cp:revision>
  <dcterms:created xsi:type="dcterms:W3CDTF">2023-05-19T04:49:16Z</dcterms:created>
  <dcterms:modified xsi:type="dcterms:W3CDTF">2023-05-19T11:36:34Z</dcterms:modified>
</cp:coreProperties>
</file>