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26"/>
  </p:notesMasterIdLst>
  <p:handoutMasterIdLst>
    <p:handoutMasterId r:id="rId27"/>
  </p:handoutMasterIdLst>
  <p:sldIdLst>
    <p:sldId id="290" r:id="rId2"/>
    <p:sldId id="286" r:id="rId3"/>
    <p:sldId id="258" r:id="rId4"/>
    <p:sldId id="289" r:id="rId5"/>
    <p:sldId id="259" r:id="rId6"/>
    <p:sldId id="291" r:id="rId7"/>
    <p:sldId id="317" r:id="rId8"/>
    <p:sldId id="301" r:id="rId9"/>
    <p:sldId id="303" r:id="rId10"/>
    <p:sldId id="304" r:id="rId11"/>
    <p:sldId id="305" r:id="rId12"/>
    <p:sldId id="307" r:id="rId13"/>
    <p:sldId id="315" r:id="rId14"/>
    <p:sldId id="314" r:id="rId15"/>
    <p:sldId id="316" r:id="rId16"/>
    <p:sldId id="318" r:id="rId17"/>
    <p:sldId id="306" r:id="rId18"/>
    <p:sldId id="311" r:id="rId19"/>
    <p:sldId id="308" r:id="rId20"/>
    <p:sldId id="309" r:id="rId21"/>
    <p:sldId id="288" r:id="rId22"/>
    <p:sldId id="302" r:id="rId23"/>
    <p:sldId id="268"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BE8C"/>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6395"/>
  </p:normalViewPr>
  <p:slideViewPr>
    <p:cSldViewPr snapToGrid="0" snapToObjects="1">
      <p:cViewPr varScale="1">
        <p:scale>
          <a:sx n="110" d="100"/>
          <a:sy n="110" d="100"/>
        </p:scale>
        <p:origin x="1208" y="168"/>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3" d="100"/>
          <a:sy n="113" d="100"/>
        </p:scale>
        <p:origin x="500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9/3/19</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9/3/19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Regular"/>
                <a:ea typeface="+mn-ea"/>
                <a:cs typeface="+mn-cs"/>
              </a:rPr>
              <a:t>The above image (on the right) is a simple scatterplot of two variables that are positively correlated with each other. That is, as the value of one variable (x-axis) increases, so does the value of the other variable (y-axis).</a:t>
            </a:r>
          </a:p>
          <a:p>
            <a:r>
              <a:rPr lang="en-US" sz="1200" b="0" i="0" kern="1200" dirty="0">
                <a:solidFill>
                  <a:schemeClr val="tx1"/>
                </a:solidFill>
                <a:effectLst/>
                <a:latin typeface="Arial Regular"/>
                <a:ea typeface="+mn-ea"/>
                <a:cs typeface="+mn-cs"/>
              </a:rPr>
              <a:t>The two points above are equally distant (Euclidean) from the center. But only one of them (blue) is actually more close to the cluster, even though, technically the Euclidean distance between the two points are equal.</a:t>
            </a:r>
          </a:p>
          <a:p>
            <a:r>
              <a:rPr lang="en-US" sz="1200" b="0" i="0" kern="1200" dirty="0">
                <a:solidFill>
                  <a:schemeClr val="tx1"/>
                </a:solidFill>
                <a:effectLst/>
                <a:latin typeface="Arial Regular"/>
                <a:ea typeface="+mn-ea"/>
                <a:cs typeface="+mn-cs"/>
              </a:rPr>
              <a:t>This is because, Euclidean distance is a distance between two points only. It does not consider how the rest of the points in the dataset vary. So, it cannot be used to really judge how close a point actually is to a distribution of points.</a:t>
            </a:r>
          </a:p>
          <a:p>
            <a:r>
              <a:rPr lang="en-US" sz="1200" b="0" i="0" kern="1200" dirty="0">
                <a:solidFill>
                  <a:schemeClr val="tx1"/>
                </a:solidFill>
                <a:effectLst/>
                <a:latin typeface="Arial Regular"/>
                <a:ea typeface="+mn-ea"/>
                <a:cs typeface="+mn-cs"/>
              </a:rPr>
              <a:t>What we need here is a more robust distance metric that is an accurate representation of how distant a point is from a </a:t>
            </a:r>
            <a:r>
              <a:rPr lang="en-US" sz="1200" b="0" i="1" kern="1200" dirty="0">
                <a:solidFill>
                  <a:schemeClr val="tx1"/>
                </a:solidFill>
                <a:effectLst/>
                <a:latin typeface="Arial Regular"/>
                <a:ea typeface="+mn-ea"/>
                <a:cs typeface="+mn-cs"/>
              </a:rPr>
              <a:t>distribution</a:t>
            </a:r>
            <a:r>
              <a:rPr lang="en-US" sz="1200" b="0" i="0" kern="1200" dirty="0">
                <a:solidFill>
                  <a:schemeClr val="tx1"/>
                </a:solidFill>
                <a:effectLst/>
                <a:latin typeface="Arial Regular"/>
                <a:ea typeface="+mn-ea"/>
                <a:cs typeface="+mn-cs"/>
              </a:rPr>
              <a:t>.</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a:t>
            </a:fld>
            <a:endParaRPr lang="en-US" dirty="0"/>
          </a:p>
        </p:txBody>
      </p:sp>
    </p:spTree>
    <p:extLst>
      <p:ext uri="{BB962C8B-B14F-4D97-AF65-F5344CB8AC3E}">
        <p14:creationId xmlns:p14="http://schemas.microsoft.com/office/powerpoint/2010/main" val="2032004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
        <p:nvSpPr>
          <p:cNvPr id="6" name="Text Placeholder 12">
            <a:extLst>
              <a:ext uri="{FF2B5EF4-FFF2-40B4-BE49-F238E27FC236}">
                <a16:creationId xmlns:a16="http://schemas.microsoft.com/office/drawing/2014/main" id="{B1538B3B-98B9-3548-8C30-3CBF3C6EB033}"/>
              </a:ext>
            </a:extLst>
          </p:cNvPr>
          <p:cNvSpPr>
            <a:spLocks noGrp="1"/>
          </p:cNvSpPr>
          <p:nvPr>
            <p:ph type="body" sz="quarter" idx="11" hasCustomPrompt="1"/>
          </p:nvPr>
        </p:nvSpPr>
        <p:spPr>
          <a:xfrm>
            <a:off x="586740" y="1605118"/>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a:xfrm>
            <a:off x="933278" y="6446965"/>
            <a:ext cx="2743200" cy="169277"/>
          </a:xfrm>
          <a:prstGeom prst="rect">
            <a:avLst/>
          </a:prstGeom>
        </p:spPr>
        <p:txBody>
          <a:bodyPr/>
          <a:lstStyle/>
          <a:p>
            <a:r>
              <a:rPr lang="en-US"/>
              <a:t>©2018 Teradata</a:t>
            </a:r>
            <a:endParaRPr lang="en-US" dirty="0"/>
          </a:p>
        </p:txBody>
      </p:sp>
      <p:sp>
        <p:nvSpPr>
          <p:cNvPr id="7" name="Text Placeholder 12">
            <a:extLst>
              <a:ext uri="{FF2B5EF4-FFF2-40B4-BE49-F238E27FC236}">
                <a16:creationId xmlns:a16="http://schemas.microsoft.com/office/drawing/2014/main" id="{1B3FEC71-FF53-9747-9744-35489D5BFED9}"/>
              </a:ext>
            </a:extLst>
          </p:cNvPr>
          <p:cNvSpPr>
            <a:spLocks noGrp="1"/>
          </p:cNvSpPr>
          <p:nvPr>
            <p:ph type="body" sz="quarter" idx="11" hasCustomPrompt="1"/>
          </p:nvPr>
        </p:nvSpPr>
        <p:spPr>
          <a:xfrm>
            <a:off x="586740" y="160897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a:xfrm>
            <a:off x="933278" y="6446965"/>
            <a:ext cx="2743200" cy="169277"/>
          </a:xfrm>
          <a:prstGeom prst="rect">
            <a:avLst/>
          </a:prstGeom>
        </p:spPr>
        <p:txBody>
          <a:bodyPr/>
          <a:lstStyle/>
          <a:p>
            <a:r>
              <a:rPr lang="en-US"/>
              <a:t>©2018 Teradata</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2">
            <a:extLst>
              <a:ext uri="{FF2B5EF4-FFF2-40B4-BE49-F238E27FC236}">
                <a16:creationId xmlns:a16="http://schemas.microsoft.com/office/drawing/2014/main" id="{E22E265F-93C6-7844-8A45-5A5D8BFA46C1}"/>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a:xfrm>
            <a:off x="933278" y="6446965"/>
            <a:ext cx="2743200" cy="169277"/>
          </a:xfrm>
          <a:prstGeom prst="rect">
            <a:avLst/>
          </a:prstGeom>
        </p:spPr>
        <p:txBody>
          <a:bodyPr/>
          <a:lstStyle/>
          <a:p>
            <a:r>
              <a:rPr lang="en-US"/>
              <a:t>©2018 Teradata</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2" name="Text Placeholder 12">
            <a:extLst>
              <a:ext uri="{FF2B5EF4-FFF2-40B4-BE49-F238E27FC236}">
                <a16:creationId xmlns:a16="http://schemas.microsoft.com/office/drawing/2014/main" id="{85BF99CF-3C64-C341-BBBD-CD55C0DBA730}"/>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a:xfrm>
            <a:off x="933278" y="6446965"/>
            <a:ext cx="2743200" cy="169277"/>
          </a:xfrm>
          <a:prstGeom prst="rect">
            <a:avLst/>
          </a:prstGeom>
        </p:spPr>
        <p:txBody>
          <a:bodyPr/>
          <a:lstStyle/>
          <a:p>
            <a:r>
              <a:rPr lang="en-US"/>
              <a:t>©2018 Teradata</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a:xfrm>
            <a:off x="933278" y="6446965"/>
            <a:ext cx="2743200" cy="169277"/>
          </a:xfrm>
          <a:prstGeom prst="rect">
            <a:avLst/>
          </a:prstGeom>
        </p:spPr>
        <p:txBody>
          <a:bodyPr/>
          <a:lstStyle/>
          <a:p>
            <a:r>
              <a:rPr lang="en-US"/>
              <a:t>©2018 Teradata</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2">
            <a:extLst>
              <a:ext uri="{FF2B5EF4-FFF2-40B4-BE49-F238E27FC236}">
                <a16:creationId xmlns:a16="http://schemas.microsoft.com/office/drawing/2014/main" id="{A860716A-7230-FE44-9049-AB0A7AFDE545}"/>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F32C0DE-DE8B-6E4D-B8BE-BB336B89F12B}"/>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789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a:xfrm>
            <a:off x="933278" y="6446965"/>
            <a:ext cx="2743200" cy="169277"/>
          </a:xfrm>
          <a:prstGeom prst="rect">
            <a:avLst/>
          </a:prstGeom>
        </p:spPr>
        <p:txBody>
          <a:bodyPr/>
          <a:lstStyle/>
          <a:p>
            <a:r>
              <a:rPr lang="en-US"/>
              <a:t>©2018 Teradata</a:t>
            </a:r>
            <a:endParaRPr lang="en-US" dirty="0"/>
          </a:p>
        </p:txBody>
      </p:sp>
      <p:sp>
        <p:nvSpPr>
          <p:cNvPr id="9" name="Text Placeholder 12">
            <a:extLst>
              <a:ext uri="{FF2B5EF4-FFF2-40B4-BE49-F238E27FC236}">
                <a16:creationId xmlns:a16="http://schemas.microsoft.com/office/drawing/2014/main" id="{DAEA0E30-B6F9-B440-961D-66F1FB1489F1}"/>
              </a:ext>
            </a:extLst>
          </p:cNvPr>
          <p:cNvSpPr>
            <a:spLocks noGrp="1"/>
          </p:cNvSpPr>
          <p:nvPr>
            <p:ph type="body" sz="quarter" idx="11" hasCustomPrompt="1"/>
          </p:nvPr>
        </p:nvSpPr>
        <p:spPr>
          <a:xfrm>
            <a:off x="586740" y="1120581"/>
            <a:ext cx="5807075"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a:xfrm>
            <a:off x="933278" y="6446965"/>
            <a:ext cx="2743200" cy="169277"/>
          </a:xfrm>
          <a:prstGeom prst="rect">
            <a:avLst/>
          </a:prstGeom>
        </p:spPr>
        <p:txBody>
          <a:bodyPr/>
          <a:lstStyle/>
          <a:p>
            <a:r>
              <a:rPr lang="en-US"/>
              <a:t>©2018 Teradata</a:t>
            </a:r>
            <a:endParaRPr lang="en-US" dirty="0"/>
          </a:p>
        </p:txBody>
      </p:sp>
      <p:pic>
        <p:nvPicPr>
          <p:cNvPr id="21" name="Picture 20">
            <a:extLst>
              <a:ext uri="{FF2B5EF4-FFF2-40B4-BE49-F238E27FC236}">
                <a16:creationId xmlns:a16="http://schemas.microsoft.com/office/drawing/2014/main" id="{284515A8-5BC3-DF44-BD19-393FCF0A5759}"/>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27" name="Picture 26">
            <a:extLst>
              <a:ext uri="{FF2B5EF4-FFF2-40B4-BE49-F238E27FC236}">
                <a16:creationId xmlns:a16="http://schemas.microsoft.com/office/drawing/2014/main" id="{645C61CF-F086-924F-BD73-2043E44DD4AC}"/>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28" name="Picture 27">
            <a:extLst>
              <a:ext uri="{FF2B5EF4-FFF2-40B4-BE49-F238E27FC236}">
                <a16:creationId xmlns:a16="http://schemas.microsoft.com/office/drawing/2014/main" id="{7371B073-8E3D-5442-89C8-4EDA5E289E07}"/>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29" name="Text Placeholder 12">
            <a:extLst>
              <a:ext uri="{FF2B5EF4-FFF2-40B4-BE49-F238E27FC236}">
                <a16:creationId xmlns:a16="http://schemas.microsoft.com/office/drawing/2014/main" id="{E0FFEED8-C158-354B-8E08-81D6261999E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
        <p:nvSpPr>
          <p:cNvPr id="6" name="Text Placeholder 12">
            <a:extLst>
              <a:ext uri="{FF2B5EF4-FFF2-40B4-BE49-F238E27FC236}">
                <a16:creationId xmlns:a16="http://schemas.microsoft.com/office/drawing/2014/main" id="{F8FB952B-89E1-D047-8836-D0891A6C5C8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stitution analysis">
    <p:spTree>
      <p:nvGrpSpPr>
        <p:cNvPr id="1" name=""/>
        <p:cNvGrpSpPr/>
        <p:nvPr/>
      </p:nvGrpSpPr>
      <p:grpSpPr>
        <a:xfrm>
          <a:off x="0" y="0"/>
          <a:ext cx="0" cy="0"/>
          <a:chOff x="0" y="0"/>
          <a:chExt cx="0" cy="0"/>
        </a:xfrm>
      </p:grpSpPr>
      <p:grpSp>
        <p:nvGrpSpPr>
          <p:cNvPr id="56" name="Gruppieren 17">
            <a:extLst>
              <a:ext uri="{FF2B5EF4-FFF2-40B4-BE49-F238E27FC236}">
                <a16:creationId xmlns:a16="http://schemas.microsoft.com/office/drawing/2014/main" id="{2CD19BA5-D9F1-C140-84B0-72E5F70AFC9F}"/>
              </a:ext>
            </a:extLst>
          </p:cNvPr>
          <p:cNvGrpSpPr/>
          <p:nvPr userDrawn="1"/>
        </p:nvGrpSpPr>
        <p:grpSpPr>
          <a:xfrm>
            <a:off x="586740" y="2221056"/>
            <a:ext cx="10384479" cy="3771352"/>
            <a:chOff x="530475" y="1569454"/>
            <a:chExt cx="11124000" cy="4315046"/>
          </a:xfrm>
        </p:grpSpPr>
        <p:grpSp>
          <p:nvGrpSpPr>
            <p:cNvPr id="57" name="Gruppieren 6">
              <a:extLst>
                <a:ext uri="{FF2B5EF4-FFF2-40B4-BE49-F238E27FC236}">
                  <a16:creationId xmlns:a16="http://schemas.microsoft.com/office/drawing/2014/main" id="{17D0D232-82F2-D140-A360-6BDEDF5AD618}"/>
                </a:ext>
              </a:extLst>
            </p:cNvPr>
            <p:cNvGrpSpPr>
              <a:grpSpLocks noChangeAspect="1"/>
            </p:cNvGrpSpPr>
            <p:nvPr/>
          </p:nvGrpSpPr>
          <p:grpSpPr>
            <a:xfrm>
              <a:off x="530475" y="1905316"/>
              <a:ext cx="11124000" cy="3979184"/>
              <a:chOff x="540000" y="1834981"/>
              <a:chExt cx="11109600" cy="3974032"/>
            </a:xfrm>
          </p:grpSpPr>
          <p:sp>
            <p:nvSpPr>
              <p:cNvPr id="61" name="Richtungspfeil 7">
                <a:extLst>
                  <a:ext uri="{FF2B5EF4-FFF2-40B4-BE49-F238E27FC236}">
                    <a16:creationId xmlns:a16="http://schemas.microsoft.com/office/drawing/2014/main" id="{520B1CA1-90BA-C649-B173-5B26D93123E6}"/>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2" name="Eingekerbter Richtungspfeil 8">
                <a:extLst>
                  <a:ext uri="{FF2B5EF4-FFF2-40B4-BE49-F238E27FC236}">
                    <a16:creationId xmlns:a16="http://schemas.microsoft.com/office/drawing/2014/main" id="{48F12312-0011-8A45-8174-17A08940A06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3" name="Eingekerbter Richtungspfeil 9">
                <a:extLst>
                  <a:ext uri="{FF2B5EF4-FFF2-40B4-BE49-F238E27FC236}">
                    <a16:creationId xmlns:a16="http://schemas.microsoft.com/office/drawing/2014/main" id="{F8AAB727-A225-0245-8C48-21AEF6AAB773}"/>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64" name="Gruppieren 10">
                <a:extLst>
                  <a:ext uri="{FF2B5EF4-FFF2-40B4-BE49-F238E27FC236}">
                    <a16:creationId xmlns:a16="http://schemas.microsoft.com/office/drawing/2014/main" id="{F91896BB-A446-9344-9F2A-40A6C4A7A241}"/>
                  </a:ext>
                </a:extLst>
              </p:cNvPr>
              <p:cNvGrpSpPr/>
              <p:nvPr userDrawn="1"/>
            </p:nvGrpSpPr>
            <p:grpSpPr>
              <a:xfrm>
                <a:off x="3075408" y="1834981"/>
                <a:ext cx="3089642" cy="3974031"/>
                <a:chOff x="3075408" y="1834982"/>
                <a:chExt cx="3089642" cy="3974031"/>
              </a:xfrm>
              <a:noFill/>
            </p:grpSpPr>
            <p:sp>
              <p:nvSpPr>
                <p:cNvPr id="65" name="Parallelogramm 11">
                  <a:extLst>
                    <a:ext uri="{FF2B5EF4-FFF2-40B4-BE49-F238E27FC236}">
                      <a16:creationId xmlns:a16="http://schemas.microsoft.com/office/drawing/2014/main" id="{C298BF85-BA38-AC41-BED4-9C7AC794D333}"/>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66" name="Parallelogramm 12">
                  <a:extLst>
                    <a:ext uri="{FF2B5EF4-FFF2-40B4-BE49-F238E27FC236}">
                      <a16:creationId xmlns:a16="http://schemas.microsoft.com/office/drawing/2014/main" id="{8F15B7A8-A12B-3D46-9A6D-C30D4184461A}"/>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67" name="Eingekerbter Richtungspfeil 13">
                  <a:extLst>
                    <a:ext uri="{FF2B5EF4-FFF2-40B4-BE49-F238E27FC236}">
                      <a16:creationId xmlns:a16="http://schemas.microsoft.com/office/drawing/2014/main" id="{83E72884-ACFE-6B4F-B3BA-794940EC4916}"/>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58" name="Ellipse 14">
              <a:extLst>
                <a:ext uri="{FF2B5EF4-FFF2-40B4-BE49-F238E27FC236}">
                  <a16:creationId xmlns:a16="http://schemas.microsoft.com/office/drawing/2014/main" id="{D9A490B8-E29A-CB40-B0F3-A90B6937AABD}"/>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59" name="Ellipse 15">
              <a:extLst>
                <a:ext uri="{FF2B5EF4-FFF2-40B4-BE49-F238E27FC236}">
                  <a16:creationId xmlns:a16="http://schemas.microsoft.com/office/drawing/2014/main" id="{263EFF24-466D-B848-B9CD-5EE6D02EFF1E}"/>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60" name="Ellipse 16">
              <a:extLst>
                <a:ext uri="{FF2B5EF4-FFF2-40B4-BE49-F238E27FC236}">
                  <a16:creationId xmlns:a16="http://schemas.microsoft.com/office/drawing/2014/main" id="{AEC60350-F885-9C41-B4A9-C7A90C30067B}"/>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a:xfrm>
            <a:off x="933278" y="6446965"/>
            <a:ext cx="2743200" cy="169277"/>
          </a:xfrm>
          <a:prstGeom prst="rect">
            <a:avLst/>
          </a:prstGeom>
        </p:spPr>
        <p:txBody>
          <a:bodyPr/>
          <a:lstStyle/>
          <a:p>
            <a:r>
              <a:rPr lang="en-US"/>
              <a:t>©2018 Teradata</a:t>
            </a:r>
            <a:endParaRPr lang="en-US" dirty="0"/>
          </a:p>
        </p:txBody>
      </p:sp>
      <p:sp>
        <p:nvSpPr>
          <p:cNvPr id="68" name="Text Placeholder 12">
            <a:extLst>
              <a:ext uri="{FF2B5EF4-FFF2-40B4-BE49-F238E27FC236}">
                <a16:creationId xmlns:a16="http://schemas.microsoft.com/office/drawing/2014/main" id="{FE7EE06B-9537-DC4A-9885-1CA7A289B56A}"/>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a:xfrm>
            <a:off x="933278" y="6446965"/>
            <a:ext cx="2743200" cy="169277"/>
          </a:xfrm>
          <a:prstGeom prst="rect">
            <a:avLst/>
          </a:prstGeom>
        </p:spPr>
        <p:txBody>
          <a:bodyPr/>
          <a:lstStyle/>
          <a:p>
            <a:r>
              <a:rPr lang="en-US"/>
              <a:t>©2018 Teradata</a:t>
            </a:r>
            <a:endParaRPr lang="en-US" dirty="0"/>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userDrawn="1"/>
        </p:nvSpPr>
        <p:spPr>
          <a:xfrm>
            <a:off x="3214194" y="280314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6" name="TextBox 85">
            <a:extLst>
              <a:ext uri="{FF2B5EF4-FFF2-40B4-BE49-F238E27FC236}">
                <a16:creationId xmlns:a16="http://schemas.microsoft.com/office/drawing/2014/main" id="{3ACA67FE-E27B-5141-868A-E310F8D2F308}"/>
              </a:ext>
            </a:extLst>
          </p:cNvPr>
          <p:cNvSpPr txBox="1"/>
          <p:nvPr userDrawn="1"/>
        </p:nvSpPr>
        <p:spPr>
          <a:xfrm>
            <a:off x="3439479"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04616"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169753"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034891"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userDrawn="1">
            <p:ph type="dt" sz="half" idx="21"/>
          </p:nvPr>
        </p:nvSpPr>
        <p:spPr>
          <a:xfrm>
            <a:off x="933278" y="6446965"/>
            <a:ext cx="2743200" cy="169277"/>
          </a:xfrm>
          <a:prstGeom prst="rect">
            <a:avLst/>
          </a:prstGeom>
        </p:spPr>
        <p:txBody>
          <a:bodyPr/>
          <a:lstStyle/>
          <a:p>
            <a:r>
              <a:rPr lang="en-US"/>
              <a:t>©2018 Teradata</a:t>
            </a:r>
            <a:endParaRPr lang="en-US" dirty="0"/>
          </a:p>
        </p:txBody>
      </p:sp>
      <p:sp>
        <p:nvSpPr>
          <p:cNvPr id="119" name="Text Placeholder 12">
            <a:extLst>
              <a:ext uri="{FF2B5EF4-FFF2-40B4-BE49-F238E27FC236}">
                <a16:creationId xmlns:a16="http://schemas.microsoft.com/office/drawing/2014/main" id="{61232BDE-00AD-5E4D-835F-00C901AC0BCD}"/>
              </a:ext>
            </a:extLst>
          </p:cNvPr>
          <p:cNvSpPr>
            <a:spLocks noGrp="1"/>
          </p:cNvSpPr>
          <p:nvPr userDrawn="1">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grpSp>
        <p:nvGrpSpPr>
          <p:cNvPr id="8" name="Group 7">
            <a:extLst>
              <a:ext uri="{FF2B5EF4-FFF2-40B4-BE49-F238E27FC236}">
                <a16:creationId xmlns:a16="http://schemas.microsoft.com/office/drawing/2014/main" id="{687A9355-D7F6-B846-8FFE-63C2BDF26B1E}"/>
              </a:ext>
            </a:extLst>
          </p:cNvPr>
          <p:cNvGrpSpPr/>
          <p:nvPr userDrawn="1"/>
        </p:nvGrpSpPr>
        <p:grpSpPr>
          <a:xfrm>
            <a:off x="3439479" y="1978088"/>
            <a:ext cx="7405062" cy="3835261"/>
            <a:chOff x="3439479" y="1978088"/>
            <a:chExt cx="7405062" cy="3835261"/>
          </a:xfrm>
        </p:grpSpPr>
        <p:grpSp>
          <p:nvGrpSpPr>
            <p:cNvPr id="7" name="Group 6">
              <a:extLst>
                <a:ext uri="{FF2B5EF4-FFF2-40B4-BE49-F238E27FC236}">
                  <a16:creationId xmlns:a16="http://schemas.microsoft.com/office/drawing/2014/main" id="{A13F8758-2B9B-9E4D-A2FD-621B6C45416B}"/>
                </a:ext>
              </a:extLst>
            </p:cNvPr>
            <p:cNvGrpSpPr/>
            <p:nvPr userDrawn="1"/>
          </p:nvGrpSpPr>
          <p:grpSpPr>
            <a:xfrm>
              <a:off x="3439479" y="1978088"/>
              <a:ext cx="7405062" cy="3828489"/>
              <a:chOff x="3439479" y="1978088"/>
              <a:chExt cx="7405062" cy="3828489"/>
            </a:xfrm>
          </p:grpSpPr>
          <p:cxnSp>
            <p:nvCxnSpPr>
              <p:cNvPr id="32" name="Straight Connector 31">
                <a:extLst>
                  <a:ext uri="{FF2B5EF4-FFF2-40B4-BE49-F238E27FC236}">
                    <a16:creationId xmlns:a16="http://schemas.microsoft.com/office/drawing/2014/main" id="{12524C48-C6AB-6741-9A61-977DC5EA4A70}"/>
                  </a:ext>
                </a:extLst>
              </p:cNvPr>
              <p:cNvCxnSpPr>
                <a:cxnSpLocks/>
              </p:cNvCxnSpPr>
              <p:nvPr userDrawn="1"/>
            </p:nvCxnSpPr>
            <p:spPr>
              <a:xfrm>
                <a:off x="343947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userDrawn="1"/>
            </p:nvCxnSpPr>
            <p:spPr>
              <a:xfrm>
                <a:off x="529074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4200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899327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B98315C-C388-4942-A944-1E026829C1DB}"/>
                </a:ext>
              </a:extLst>
            </p:cNvPr>
            <p:cNvGrpSpPr/>
            <p:nvPr userDrawn="1"/>
          </p:nvGrpSpPr>
          <p:grpSpPr>
            <a:xfrm>
              <a:off x="7583484" y="1990216"/>
              <a:ext cx="949556" cy="3823133"/>
              <a:chOff x="7668267" y="1990216"/>
              <a:chExt cx="949556" cy="3823133"/>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CF2D825-D29C-4948-AEE7-B96F39F27ED9}"/>
                </a:ext>
              </a:extLst>
            </p:cNvPr>
            <p:cNvGrpSpPr/>
            <p:nvPr userDrawn="1"/>
          </p:nvGrpSpPr>
          <p:grpSpPr>
            <a:xfrm>
              <a:off x="9435208" y="1990216"/>
              <a:ext cx="949556" cy="3823133"/>
              <a:chOff x="9470044" y="1990216"/>
              <a:chExt cx="949556" cy="3823133"/>
            </a:xfrm>
          </p:grpSpPr>
          <p:cxnSp>
            <p:nvCxnSpPr>
              <p:cNvPr id="111" name="Straight Connector 110">
                <a:extLst>
                  <a:ext uri="{FF2B5EF4-FFF2-40B4-BE49-F238E27FC236}">
                    <a16:creationId xmlns:a16="http://schemas.microsoft.com/office/drawing/2014/main" id="{9B2CD111-05A0-EB49-A36B-6D24D7BDBFAD}"/>
                  </a:ext>
                </a:extLst>
              </p:cNvPr>
              <p:cNvCxnSpPr/>
              <p:nvPr userDrawn="1"/>
            </p:nvCxnSpPr>
            <p:spPr>
              <a:xfrm>
                <a:off x="9470044"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userDrawn="1"/>
            </p:nvCxnSpPr>
            <p:spPr>
              <a:xfrm>
                <a:off x="9944822"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userDrawn="1"/>
            </p:nvCxnSpPr>
            <p:spPr>
              <a:xfrm>
                <a:off x="10419600"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E052BB69-7304-DC43-BF98-721BF24BF2C7}"/>
                </a:ext>
              </a:extLst>
            </p:cNvPr>
            <p:cNvGrpSpPr/>
            <p:nvPr userDrawn="1"/>
          </p:nvGrpSpPr>
          <p:grpSpPr>
            <a:xfrm>
              <a:off x="5731761" y="1990216"/>
              <a:ext cx="949556" cy="3823133"/>
              <a:chOff x="7668267" y="1990216"/>
              <a:chExt cx="949556" cy="3823133"/>
            </a:xfrm>
          </p:grpSpPr>
          <p:cxnSp>
            <p:nvCxnSpPr>
              <p:cNvPr id="126" name="Straight Connector 125">
                <a:extLst>
                  <a:ext uri="{FF2B5EF4-FFF2-40B4-BE49-F238E27FC236}">
                    <a16:creationId xmlns:a16="http://schemas.microsoft.com/office/drawing/2014/main" id="{500FF8F2-A530-054E-9B4B-7C4279F230C5}"/>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D64B6F8-613A-D840-BFED-A2C85A3101CA}"/>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59F8390-A99F-1248-9FDF-8AD872E0B52A}"/>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7340AC37-B29D-D546-B7E7-88936BEF6802}"/>
                </a:ext>
              </a:extLst>
            </p:cNvPr>
            <p:cNvGrpSpPr/>
            <p:nvPr userDrawn="1"/>
          </p:nvGrpSpPr>
          <p:grpSpPr>
            <a:xfrm>
              <a:off x="3880038" y="1990216"/>
              <a:ext cx="949556" cy="3823133"/>
              <a:chOff x="7668267" y="1990216"/>
              <a:chExt cx="949556" cy="3823133"/>
            </a:xfrm>
          </p:grpSpPr>
          <p:cxnSp>
            <p:nvCxnSpPr>
              <p:cNvPr id="130" name="Straight Connector 129">
                <a:extLst>
                  <a:ext uri="{FF2B5EF4-FFF2-40B4-BE49-F238E27FC236}">
                    <a16:creationId xmlns:a16="http://schemas.microsoft.com/office/drawing/2014/main" id="{FAB9D86D-3F85-BB47-883B-ADB78354B9A4}"/>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C9304D8-7929-E448-99AE-DC90A10B0AD9}"/>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B177D78-44C8-094C-A9BC-2B93C776B29F}"/>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a:xfrm>
            <a:off x="933278" y="6446965"/>
            <a:ext cx="2743200" cy="169277"/>
          </a:xfrm>
          <a:prstGeom prst="rect">
            <a:avLst/>
          </a:prstGeom>
        </p:spPr>
        <p:txBody>
          <a:bodyPr/>
          <a:lstStyle/>
          <a:p>
            <a:r>
              <a:rPr lang="en-US"/>
              <a:t>©2018 Teradata</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676D-BB47-904E-8238-668A37028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8A56A-0AE5-E04B-9B38-90C23CD107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FD9EF-F255-9342-B7F0-394900FF74D8}"/>
              </a:ext>
            </a:extLst>
          </p:cNvPr>
          <p:cNvSpPr>
            <a:spLocks noGrp="1"/>
          </p:cNvSpPr>
          <p:nvPr>
            <p:ph type="dt" sz="half" idx="10"/>
          </p:nvPr>
        </p:nvSpPr>
        <p:spPr/>
        <p:txBody>
          <a:bodyPr/>
          <a:lstStyle/>
          <a:p>
            <a:fld id="{963D0698-E00A-5847-B0B4-CF83136BC9A4}" type="datetimeFigureOut">
              <a:rPr lang="en-US" smtClean="0"/>
              <a:t>9/3/19</a:t>
            </a:fld>
            <a:endParaRPr lang="en-US"/>
          </a:p>
        </p:txBody>
      </p:sp>
      <p:sp>
        <p:nvSpPr>
          <p:cNvPr id="5" name="Footer Placeholder 4">
            <a:extLst>
              <a:ext uri="{FF2B5EF4-FFF2-40B4-BE49-F238E27FC236}">
                <a16:creationId xmlns:a16="http://schemas.microsoft.com/office/drawing/2014/main" id="{0BB8201A-AB0F-6145-81F4-6504A7674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B3C24-D175-054C-ABA7-83196E0CB74A}"/>
              </a:ext>
            </a:extLst>
          </p:cNvPr>
          <p:cNvSpPr>
            <a:spLocks noGrp="1"/>
          </p:cNvSpPr>
          <p:nvPr>
            <p:ph type="sldNum" sz="quarter" idx="12"/>
          </p:nvPr>
        </p:nvSpPr>
        <p:spPr/>
        <p:txBody>
          <a:bodyPr/>
          <a:lstStyle/>
          <a:p>
            <a:fld id="{C8C5E5B9-487C-D54F-9233-23D5D5D5F62D}" type="slidenum">
              <a:rPr lang="en-US" smtClean="0"/>
              <a:t>‹#›</a:t>
            </a:fld>
            <a:endParaRPr lang="en-US"/>
          </a:p>
        </p:txBody>
      </p:sp>
    </p:spTree>
    <p:extLst>
      <p:ext uri="{BB962C8B-B14F-4D97-AF65-F5344CB8AC3E}">
        <p14:creationId xmlns:p14="http://schemas.microsoft.com/office/powerpoint/2010/main" val="212227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a:xfrm>
            <a:off x="933278" y="6446965"/>
            <a:ext cx="2743200" cy="169277"/>
          </a:xfrm>
          <a:prstGeom prst="rect">
            <a:avLst/>
          </a:prstGeom>
        </p:spPr>
        <p:txBody>
          <a:bodyPr/>
          <a:lstStyle/>
          <a:p>
            <a:r>
              <a:rPr lang="en-US"/>
              <a:t>©2018 Teradata</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2">
            <a:extLst>
              <a:ext uri="{FF2B5EF4-FFF2-40B4-BE49-F238E27FC236}">
                <a16:creationId xmlns:a16="http://schemas.microsoft.com/office/drawing/2014/main" id="{9F08E5DE-9306-334B-B203-7864E801E19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a:xfrm>
            <a:off x="933278" y="6446965"/>
            <a:ext cx="2743200" cy="169277"/>
          </a:xfrm>
          <a:prstGeom prst="rect">
            <a:avLst/>
          </a:prstGeom>
        </p:spPr>
        <p:txBody>
          <a:bodyPr/>
          <a:lstStyle/>
          <a:p>
            <a:r>
              <a:rPr lang="en-US"/>
              <a:t>©2018 Teradata</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2"/>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©2018 Teradata</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7DE3568E-EAC8-6549-804F-A3A438B67A4A}"/>
              </a:ext>
            </a:extLst>
          </p:cNvPr>
          <p:cNvSpPr>
            <a:spLocks noGrp="1"/>
          </p:cNvSpPr>
          <p:nvPr>
            <p:ph type="ftr" sz="quarter" idx="3"/>
          </p:nvPr>
        </p:nvSpPr>
        <p:spPr>
          <a:xfrm>
            <a:off x="4038600" y="6454273"/>
            <a:ext cx="4114800" cy="169277"/>
          </a:xfrm>
          <a:prstGeom prst="rect">
            <a:avLst/>
          </a:prstGeom>
        </p:spPr>
        <p:txBody>
          <a:bodyPr vert="horz" lIns="0" tIns="0" rIns="0" bIns="0" rtlCol="0" anchor="ctr">
            <a:spAutoFit/>
          </a:bodyPr>
          <a:lstStyle>
            <a:lvl1pPr algn="ctr">
              <a:defRPr sz="1100">
                <a:solidFill>
                  <a:schemeClr val="tx1">
                    <a:tint val="75000"/>
                  </a:schemeClr>
                </a:solidFill>
              </a:defRPr>
            </a:lvl1pPr>
          </a:lstStyle>
          <a:p>
            <a:endParaRPr lang="en-US"/>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 id="2147483797" r:id="rId30"/>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hyperlink" Target="http://makemeanalyst.com/explore-your-data-range-interquartile-range-and-box-plot/" TargetMode="External"/><Relationship Id="rId13" Type="http://schemas.openxmlformats.org/officeDocument/2006/relationships/hyperlink" Target="https://quantdare.com/isolation-forest-algorithm/" TargetMode="External"/><Relationship Id="rId3" Type="http://schemas.openxmlformats.org/officeDocument/2006/relationships/hyperlink" Target="https://www.quora.com/Can-reinforcement-learning-be-used-for-anomaly-detection" TargetMode="External"/><Relationship Id="rId7" Type="http://schemas.openxmlformats.org/officeDocument/2006/relationships/hyperlink" Target="http://sphweb.bumc.bu.edu/otlt/mph-modules/bs/bs704_summarizingdata/bs704_summarizingdata7.html" TargetMode="External"/><Relationship Id="rId12" Type="http://schemas.openxmlformats.org/officeDocument/2006/relationships/hyperlink" Target="https://www.analyticsvidhya.com/blog/2019/02/outlier-detection-python-pyod/" TargetMode="External"/><Relationship Id="rId17" Type="http://schemas.openxmlformats.org/officeDocument/2006/relationships/hyperlink" Target="https://towardsdatascience.com/anomaly-detection-with-isolation-forest-visualization-23cd75c281e2" TargetMode="External"/><Relationship Id="rId2" Type="http://schemas.openxmlformats.org/officeDocument/2006/relationships/hyperlink" Target="http://www.erogol.com/anomaly-detection-and-a-simple-algorithm-with-probabilistic-approach/" TargetMode="External"/><Relationship Id="rId16" Type="http://schemas.openxmlformats.org/officeDocument/2006/relationships/hyperlink" Target="https://towardsdatascience.com/anomaly-detection-for-dummies-15f148e559c1" TargetMode="External"/><Relationship Id="rId1" Type="http://schemas.openxmlformats.org/officeDocument/2006/relationships/slideLayout" Target="../slideLayouts/slideLayout6.xml"/><Relationship Id="rId6" Type="http://schemas.openxmlformats.org/officeDocument/2006/relationships/hyperlink" Target="https://en.wikipedia.org/wiki/Interquartile_range" TargetMode="External"/><Relationship Id="rId11" Type="http://schemas.openxmlformats.org/officeDocument/2006/relationships/hyperlink" Target="https://dzone.com/articles/spotting-outliers-with-isolation-forest-using-skle" TargetMode="External"/><Relationship Id="rId5" Type="http://schemas.openxmlformats.org/officeDocument/2006/relationships/hyperlink" Target="https://medium.com/@mehulved1503/outlier-detection-and-anomaly-detection-with-machine-learning-caa96b34b7f6" TargetMode="External"/><Relationship Id="rId15" Type="http://schemas.openxmlformats.org/officeDocument/2006/relationships/hyperlink" Target="https://www.youtube.com/watch?v=RyFQXQf4w4w" TargetMode="External"/><Relationship Id="rId10" Type="http://schemas.openxmlformats.org/officeDocument/2006/relationships/hyperlink" Target="https://towardsdatascience.com/a-brief-overview-of-outlier-detection-techniques-1e0b2c19e561" TargetMode="External"/><Relationship Id="rId4" Type="http://schemas.openxmlformats.org/officeDocument/2006/relationships/hyperlink" Target="https://medium.com/@alhadpofali_5697/anomaly-and-outlier-detection-concepts-1f82498851a2" TargetMode="External"/><Relationship Id="rId9" Type="http://schemas.openxmlformats.org/officeDocument/2006/relationships/hyperlink" Target="https://dzone.com/articles/four-techniques-for-outlier-detection-knime" TargetMode="External"/><Relationship Id="rId14" Type="http://schemas.openxmlformats.org/officeDocument/2006/relationships/hyperlink" Target="https://medium.com/walmartlabs/swamping-and-masking-in-anomaly-detection-how-subsampling-in-isolation-forests-helps-mitigate-bb192a8f8dd5"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watch?v=ch97ZqH0XdM" TargetMode="External"/><Relationship Id="rId3" Type="http://schemas.openxmlformats.org/officeDocument/2006/relationships/hyperlink" Target="https://mccormickml.com/2013/08/15/the-gaussian-kernel/" TargetMode="External"/><Relationship Id="rId7" Type="http://schemas.openxmlformats.org/officeDocument/2006/relationships/hyperlink" Target="https://onlinelibrary.wiley.com/doi/full/10.1002/cem.2763" TargetMode="External"/><Relationship Id="rId12" Type="http://schemas.openxmlformats.org/officeDocument/2006/relationships/hyperlink" Target="https://www.tandfonline.com/doi/abs/10.1198/004017002188618626" TargetMode="External"/><Relationship Id="rId2" Type="http://schemas.openxmlformats.org/officeDocument/2006/relationships/hyperlink" Target="https://www.machinelearningplus.com/statistics/mahalanobis-distance/" TargetMode="External"/><Relationship Id="rId1" Type="http://schemas.openxmlformats.org/officeDocument/2006/relationships/slideLayout" Target="../slideLayouts/slideLayout6.xml"/><Relationship Id="rId6" Type="http://schemas.openxmlformats.org/officeDocument/2006/relationships/hyperlink" Target="https://mccormickml.com/2014/07/22/mahalanobis-distance/" TargetMode="External"/><Relationship Id="rId11" Type="http://schemas.openxmlformats.org/officeDocument/2006/relationships/hyperlink" Target="https://en.wikipedia.org/wiki/Hotelling%27s_T-squared_distribution" TargetMode="External"/><Relationship Id="rId5" Type="http://schemas.openxmlformats.org/officeDocument/2006/relationships/hyperlink" Target="https://www.statisticshowto.datasciencecentral.com/mahalanobis-distance/" TargetMode="External"/><Relationship Id="rId10" Type="http://schemas.openxmlformats.org/officeDocument/2006/relationships/hyperlink" Target="https://www.statisticshowto.datasciencecentral.com/hotellings-t-squared/" TargetMode="External"/><Relationship Id="rId4" Type="http://schemas.openxmlformats.org/officeDocument/2006/relationships/hyperlink" Target="https://en.wikipedia.org/wiki/Mahalanobis_distance" TargetMode="External"/><Relationship Id="rId9" Type="http://schemas.openxmlformats.org/officeDocument/2006/relationships/hyperlink" Target="https://ncss-wpengine.netdna-ssl.com/wp-content/themes/ncss/pdf/Procedures/NCSS/Hotellings_Two-Sample_T2.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DC5D780-F007-9144-9C5F-4FAF655DBEF7}"/>
              </a:ext>
            </a:extLst>
          </p:cNvPr>
          <p:cNvSpPr>
            <a:spLocks noGrp="1"/>
          </p:cNvSpPr>
          <p:nvPr>
            <p:ph type="body" sz="quarter" idx="10"/>
          </p:nvPr>
        </p:nvSpPr>
        <p:spPr/>
        <p:txBody>
          <a:bodyPr/>
          <a:lstStyle/>
          <a:p>
            <a:r>
              <a:rPr lang="en-US" dirty="0"/>
              <a:t>Anomaly Detection</a:t>
            </a:r>
          </a:p>
        </p:txBody>
      </p:sp>
      <p:sp>
        <p:nvSpPr>
          <p:cNvPr id="9" name="Text Placeholder 8">
            <a:extLst>
              <a:ext uri="{FF2B5EF4-FFF2-40B4-BE49-F238E27FC236}">
                <a16:creationId xmlns:a16="http://schemas.microsoft.com/office/drawing/2014/main" id="{F3A38DFD-C91B-FB41-90C2-8933298EBAA0}"/>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62351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Nonparametric Test - Multivariate</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375" y="1445855"/>
            <a:ext cx="6125398" cy="4950892"/>
          </a:xfrm>
        </p:spPr>
        <p:txBody>
          <a:bodyPr/>
          <a:lstStyle/>
          <a:p>
            <a:pPr marL="0" indent="0">
              <a:buNone/>
            </a:pPr>
            <a:r>
              <a:rPr lang="en-US" b="1" dirty="0" err="1"/>
              <a:t>Mahalanobis</a:t>
            </a:r>
            <a:r>
              <a:rPr lang="en-US" b="1" dirty="0"/>
              <a:t> Distance</a:t>
            </a:r>
          </a:p>
          <a:p>
            <a:pPr fontAlgn="base"/>
            <a:r>
              <a:rPr lang="en-US" dirty="0"/>
              <a:t>The </a:t>
            </a:r>
            <a:r>
              <a:rPr lang="en-US" dirty="0" err="1"/>
              <a:t>Mahalanobis</a:t>
            </a:r>
            <a:r>
              <a:rPr lang="en-US" dirty="0"/>
              <a:t> distance has the following properties:</a:t>
            </a:r>
          </a:p>
          <a:p>
            <a:pPr lvl="1" fontAlgn="base"/>
            <a:r>
              <a:rPr lang="en-US" sz="1800" dirty="0"/>
              <a:t>It accounts for the fact that the variances in each direction are different.</a:t>
            </a:r>
          </a:p>
          <a:p>
            <a:pPr lvl="1" fontAlgn="base"/>
            <a:r>
              <a:rPr lang="en-US" sz="1800" dirty="0"/>
              <a:t>It accounts for the covariance between variables.</a:t>
            </a:r>
          </a:p>
          <a:p>
            <a:pPr lvl="1" fontAlgn="base"/>
            <a:r>
              <a:rPr lang="en-US" sz="1800" dirty="0"/>
              <a:t>It reduces to the familiar Euclidean distance for uncorrelated variables with unit variance.</a:t>
            </a:r>
          </a:p>
          <a:p>
            <a:pPr lvl="1" fontAlgn="base"/>
            <a:r>
              <a:rPr lang="en-US" sz="1800" b="1" dirty="0"/>
              <a:t>Note</a:t>
            </a:r>
            <a:r>
              <a:rPr lang="en-US" sz="1800" dirty="0"/>
              <a:t>: “covariance” and “correlation” are similar concepts; the correlation between two variables is equal to their covariance divided by their variances.</a:t>
            </a:r>
          </a:p>
          <a:p>
            <a:pPr marL="0" indent="0">
              <a:buNone/>
            </a:pPr>
            <a:r>
              <a:rPr lang="en-US" sz="2000" b="1" dirty="0"/>
              <a:t> </a:t>
            </a:r>
          </a:p>
          <a:p>
            <a:pPr marL="0" indent="0">
              <a:buNone/>
            </a:pPr>
            <a:endParaRPr lang="en-US" b="1" dirty="0"/>
          </a:p>
        </p:txBody>
      </p:sp>
      <p:pic>
        <p:nvPicPr>
          <p:cNvPr id="7" name="Picture 6">
            <a:extLst>
              <a:ext uri="{FF2B5EF4-FFF2-40B4-BE49-F238E27FC236}">
                <a16:creationId xmlns:a16="http://schemas.microsoft.com/office/drawing/2014/main" id="{202DC8A1-D57D-4C14-BC15-9D5B53A7B33D}"/>
              </a:ext>
            </a:extLst>
          </p:cNvPr>
          <p:cNvPicPr>
            <a:picLocks noChangeAspect="1"/>
          </p:cNvPicPr>
          <p:nvPr/>
        </p:nvPicPr>
        <p:blipFill rotWithShape="1">
          <a:blip r:embed="rId2"/>
          <a:srcRect b="15316"/>
          <a:stretch/>
        </p:blipFill>
        <p:spPr>
          <a:xfrm>
            <a:off x="6809592" y="3429000"/>
            <a:ext cx="5110353" cy="2959301"/>
          </a:xfrm>
          <a:prstGeom prst="rect">
            <a:avLst/>
          </a:prstGeom>
        </p:spPr>
      </p:pic>
      <p:pic>
        <p:nvPicPr>
          <p:cNvPr id="8" name="Picture 7">
            <a:extLst>
              <a:ext uri="{FF2B5EF4-FFF2-40B4-BE49-F238E27FC236}">
                <a16:creationId xmlns:a16="http://schemas.microsoft.com/office/drawing/2014/main" id="{1D8ED9A0-79C5-4200-B29D-A63CFE3FEC92}"/>
              </a:ext>
            </a:extLst>
          </p:cNvPr>
          <p:cNvPicPr>
            <a:picLocks noChangeAspect="1"/>
          </p:cNvPicPr>
          <p:nvPr/>
        </p:nvPicPr>
        <p:blipFill rotWithShape="1">
          <a:blip r:embed="rId3"/>
          <a:srcRect l="9350" r="7313"/>
          <a:stretch/>
        </p:blipFill>
        <p:spPr>
          <a:xfrm>
            <a:off x="7015716" y="753139"/>
            <a:ext cx="4904229" cy="2901203"/>
          </a:xfrm>
          <a:prstGeom prst="rect">
            <a:avLst/>
          </a:prstGeom>
        </p:spPr>
      </p:pic>
    </p:spTree>
    <p:extLst>
      <p:ext uri="{BB962C8B-B14F-4D97-AF65-F5344CB8AC3E}">
        <p14:creationId xmlns:p14="http://schemas.microsoft.com/office/powerpoint/2010/main" val="331049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Nonparametric Test - Multivariate</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482" y="1273732"/>
            <a:ext cx="7201054" cy="4950892"/>
          </a:xfrm>
        </p:spPr>
        <p:txBody>
          <a:bodyPr/>
          <a:lstStyle/>
          <a:p>
            <a:pPr marL="0" indent="0">
              <a:buNone/>
            </a:pPr>
            <a:r>
              <a:rPr lang="en-US" b="1" dirty="0"/>
              <a:t>How to Calculate </a:t>
            </a:r>
            <a:r>
              <a:rPr lang="en-US" b="1" dirty="0" err="1"/>
              <a:t>Mahalanobis</a:t>
            </a:r>
            <a:r>
              <a:rPr lang="en-US" b="1" dirty="0"/>
              <a:t> Distance</a:t>
            </a:r>
          </a:p>
          <a:p>
            <a:r>
              <a:rPr lang="en-US" dirty="0"/>
              <a:t>The </a:t>
            </a:r>
            <a:r>
              <a:rPr lang="en-US" dirty="0" err="1"/>
              <a:t>Mahalanobis</a:t>
            </a:r>
            <a:r>
              <a:rPr lang="en-US" dirty="0"/>
              <a:t> distance is calculated using equation</a:t>
            </a:r>
            <a:endParaRPr lang="en-US" b="1" dirty="0"/>
          </a:p>
        </p:txBody>
      </p:sp>
      <p:pic>
        <p:nvPicPr>
          <p:cNvPr id="4" name="Picture 3">
            <a:extLst>
              <a:ext uri="{FF2B5EF4-FFF2-40B4-BE49-F238E27FC236}">
                <a16:creationId xmlns:a16="http://schemas.microsoft.com/office/drawing/2014/main" id="{C9B811B4-0BFB-4762-B9AF-4184F0F2A910}"/>
              </a:ext>
            </a:extLst>
          </p:cNvPr>
          <p:cNvPicPr>
            <a:picLocks noChangeAspect="1"/>
          </p:cNvPicPr>
          <p:nvPr/>
        </p:nvPicPr>
        <p:blipFill rotWithShape="1">
          <a:blip r:embed="rId2"/>
          <a:srcRect r="2141" b="66509"/>
          <a:stretch/>
        </p:blipFill>
        <p:spPr>
          <a:xfrm>
            <a:off x="7578698" y="1808760"/>
            <a:ext cx="3524384" cy="450467"/>
          </a:xfrm>
          <a:prstGeom prst="rect">
            <a:avLst/>
          </a:prstGeom>
        </p:spPr>
      </p:pic>
      <p:pic>
        <p:nvPicPr>
          <p:cNvPr id="13" name="Picture 12">
            <a:extLst>
              <a:ext uri="{FF2B5EF4-FFF2-40B4-BE49-F238E27FC236}">
                <a16:creationId xmlns:a16="http://schemas.microsoft.com/office/drawing/2014/main" id="{4AD3366F-BBD6-4284-835B-F147F92457F8}"/>
              </a:ext>
            </a:extLst>
          </p:cNvPr>
          <p:cNvPicPr>
            <a:picLocks noChangeAspect="1"/>
          </p:cNvPicPr>
          <p:nvPr/>
        </p:nvPicPr>
        <p:blipFill rotWithShape="1">
          <a:blip r:embed="rId3"/>
          <a:srcRect t="13367"/>
          <a:stretch/>
        </p:blipFill>
        <p:spPr>
          <a:xfrm>
            <a:off x="2130014" y="2458353"/>
            <a:ext cx="7444292" cy="4165883"/>
          </a:xfrm>
          <a:prstGeom prst="rect">
            <a:avLst/>
          </a:prstGeom>
        </p:spPr>
      </p:pic>
    </p:spTree>
    <p:extLst>
      <p:ext uri="{BB962C8B-B14F-4D97-AF65-F5344CB8AC3E}">
        <p14:creationId xmlns:p14="http://schemas.microsoft.com/office/powerpoint/2010/main" val="1205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Nonparametric Test - Multivariate</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375" y="1600200"/>
            <a:ext cx="6578536" cy="4610100"/>
          </a:xfrm>
        </p:spPr>
        <p:txBody>
          <a:bodyPr/>
          <a:lstStyle/>
          <a:p>
            <a:pPr marL="0" indent="0">
              <a:buNone/>
            </a:pPr>
            <a:r>
              <a:rPr lang="en-US" b="1" dirty="0" err="1"/>
              <a:t>Mahalanobis</a:t>
            </a:r>
            <a:r>
              <a:rPr lang="en-US" b="1" dirty="0"/>
              <a:t> Distance – </a:t>
            </a:r>
          </a:p>
          <a:p>
            <a:pPr lvl="1"/>
            <a:r>
              <a:rPr lang="en-US" b="1" dirty="0"/>
              <a:t>Implementation using Python (see the notebook)</a:t>
            </a:r>
          </a:p>
        </p:txBody>
      </p:sp>
    </p:spTree>
    <p:extLst>
      <p:ext uri="{BB962C8B-B14F-4D97-AF65-F5344CB8AC3E}">
        <p14:creationId xmlns:p14="http://schemas.microsoft.com/office/powerpoint/2010/main" val="345842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374" y="1600200"/>
            <a:ext cx="11063157" cy="4610100"/>
          </a:xfrm>
        </p:spPr>
        <p:txBody>
          <a:bodyPr/>
          <a:lstStyle/>
          <a:p>
            <a:pPr marL="0" indent="0">
              <a:buNone/>
            </a:pPr>
            <a:r>
              <a:rPr lang="en-US" sz="1600" b="1" dirty="0" err="1">
                <a:solidFill>
                  <a:srgbClr val="6A6A6A"/>
                </a:solidFill>
                <a:latin typeface="arial" panose="020B0604020202020204" pitchFamily="34" charset="0"/>
              </a:rPr>
              <a:t>Mahalanobis</a:t>
            </a:r>
            <a:r>
              <a:rPr lang="en-US" sz="1600" dirty="0">
                <a:solidFill>
                  <a:srgbClr val="545454"/>
                </a:solidFill>
                <a:latin typeface="arial" panose="020B0604020202020204" pitchFamily="34" charset="0"/>
              </a:rPr>
              <a:t>-</a:t>
            </a:r>
            <a:r>
              <a:rPr lang="en-US" sz="1600" b="1" dirty="0">
                <a:solidFill>
                  <a:srgbClr val="6A6A6A"/>
                </a:solidFill>
                <a:latin typeface="arial" panose="020B0604020202020204" pitchFamily="34" charset="0"/>
              </a:rPr>
              <a:t>Taguchi System</a:t>
            </a:r>
            <a:r>
              <a:rPr lang="en-US" sz="1600" dirty="0">
                <a:solidFill>
                  <a:srgbClr val="545454"/>
                </a:solidFill>
                <a:latin typeface="arial" panose="020B0604020202020204" pitchFamily="34" charset="0"/>
              </a:rPr>
              <a:t> (MTS) </a:t>
            </a:r>
          </a:p>
          <a:p>
            <a:r>
              <a:rPr lang="en-US" sz="1600" dirty="0"/>
              <a:t>It is an effective</a:t>
            </a:r>
            <a:r>
              <a:rPr lang="en-US" sz="1600" dirty="0">
                <a:solidFill>
                  <a:srgbClr val="545454"/>
                </a:solidFill>
                <a:latin typeface="arial" panose="020B0604020202020204" pitchFamily="34" charset="0"/>
              </a:rPr>
              <a:t> </a:t>
            </a:r>
            <a:r>
              <a:rPr lang="en-US" sz="1600" b="1" dirty="0">
                <a:solidFill>
                  <a:srgbClr val="6A6A6A"/>
                </a:solidFill>
                <a:latin typeface="arial" panose="020B0604020202020204" pitchFamily="34" charset="0"/>
              </a:rPr>
              <a:t>non-parametric </a:t>
            </a:r>
            <a:r>
              <a:rPr lang="en-US" sz="1600" dirty="0"/>
              <a:t>forecasting and variable reduction method for multivariate data</a:t>
            </a:r>
          </a:p>
          <a:p>
            <a:r>
              <a:rPr lang="en-US" sz="1600" dirty="0"/>
              <a:t>It follows methodology of robust design in which </a:t>
            </a:r>
          </a:p>
          <a:p>
            <a:pPr lvl="1"/>
            <a:r>
              <a:rPr lang="en-US" sz="1600" dirty="0"/>
              <a:t>parameters of a product are optimized for their optimum values using statistical experimentation</a:t>
            </a:r>
          </a:p>
          <a:p>
            <a:r>
              <a:rPr lang="en-US" sz="1600" dirty="0"/>
              <a:t>It classifies data into normal and abnormal groups</a:t>
            </a:r>
          </a:p>
          <a:p>
            <a:r>
              <a:rPr lang="en-US" sz="1600" dirty="0"/>
              <a:t>Taguchi’s orthogonal arrays dictate the total number of experiments required to be run</a:t>
            </a:r>
          </a:p>
          <a:p>
            <a:r>
              <a:rPr lang="en-US" sz="1600" dirty="0"/>
              <a:t>Each experiment calculates average signal-to-noise ratio of each variable or feature and thus helps in carrying out variable elimination</a:t>
            </a:r>
          </a:p>
          <a:p>
            <a:endParaRPr lang="en-US" sz="1600" dirty="0"/>
          </a:p>
        </p:txBody>
      </p:sp>
      <p:sp>
        <p:nvSpPr>
          <p:cNvPr id="6" name="Title 3">
            <a:extLst>
              <a:ext uri="{FF2B5EF4-FFF2-40B4-BE49-F238E27FC236}">
                <a16:creationId xmlns:a16="http://schemas.microsoft.com/office/drawing/2014/main" id="{17640D8F-FBA6-4E5C-93C8-203951474229}"/>
              </a:ext>
            </a:extLst>
          </p:cNvPr>
          <p:cNvSpPr>
            <a:spLocks noGrp="1"/>
          </p:cNvSpPr>
          <p:nvPr>
            <p:ph type="title"/>
          </p:nvPr>
        </p:nvSpPr>
        <p:spPr>
          <a:xfrm>
            <a:off x="587375" y="395288"/>
            <a:ext cx="10515600" cy="715962"/>
          </a:xfrm>
        </p:spPr>
        <p:txBody>
          <a:bodyPr/>
          <a:lstStyle/>
          <a:p>
            <a:r>
              <a:rPr lang="en-US" dirty="0"/>
              <a:t>Nonparametric Test - Multivariate</a:t>
            </a:r>
          </a:p>
        </p:txBody>
      </p:sp>
    </p:spTree>
    <p:extLst>
      <p:ext uri="{BB962C8B-B14F-4D97-AF65-F5344CB8AC3E}">
        <p14:creationId xmlns:p14="http://schemas.microsoft.com/office/powerpoint/2010/main" val="40175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374" y="1600200"/>
            <a:ext cx="11063157" cy="4610100"/>
          </a:xfrm>
        </p:spPr>
        <p:txBody>
          <a:bodyPr/>
          <a:lstStyle/>
          <a:p>
            <a:pPr marL="0" indent="0">
              <a:buNone/>
            </a:pPr>
            <a:r>
              <a:rPr lang="en-US" b="1" dirty="0" err="1">
                <a:solidFill>
                  <a:srgbClr val="6A6A6A"/>
                </a:solidFill>
                <a:latin typeface="arial" panose="020B0604020202020204" pitchFamily="34" charset="0"/>
              </a:rPr>
              <a:t>Mahalanobis</a:t>
            </a:r>
            <a:r>
              <a:rPr lang="en-US" dirty="0">
                <a:solidFill>
                  <a:srgbClr val="545454"/>
                </a:solidFill>
                <a:latin typeface="arial" panose="020B0604020202020204" pitchFamily="34" charset="0"/>
              </a:rPr>
              <a:t>-</a:t>
            </a:r>
            <a:r>
              <a:rPr lang="en-US" b="1" dirty="0">
                <a:solidFill>
                  <a:srgbClr val="6A6A6A"/>
                </a:solidFill>
                <a:latin typeface="arial" panose="020B0604020202020204" pitchFamily="34" charset="0"/>
              </a:rPr>
              <a:t>Taguchi System</a:t>
            </a:r>
            <a:r>
              <a:rPr lang="en-US" dirty="0">
                <a:solidFill>
                  <a:srgbClr val="545454"/>
                </a:solidFill>
                <a:latin typeface="arial" panose="020B0604020202020204" pitchFamily="34" charset="0"/>
              </a:rPr>
              <a:t> (MTS) </a:t>
            </a:r>
          </a:p>
          <a:p>
            <a:r>
              <a:rPr lang="en-US" dirty="0">
                <a:solidFill>
                  <a:srgbClr val="545454"/>
                </a:solidFill>
                <a:latin typeface="arial" panose="020B0604020202020204" pitchFamily="34" charset="0"/>
              </a:rPr>
              <a:t>The flow chart defines the process for MTS</a:t>
            </a:r>
            <a:endParaRPr lang="en-US" b="1" dirty="0"/>
          </a:p>
          <a:p>
            <a:pPr lvl="1"/>
            <a:endParaRPr lang="en-US" b="1" dirty="0"/>
          </a:p>
        </p:txBody>
      </p:sp>
      <p:sp>
        <p:nvSpPr>
          <p:cNvPr id="6" name="Title 3">
            <a:extLst>
              <a:ext uri="{FF2B5EF4-FFF2-40B4-BE49-F238E27FC236}">
                <a16:creationId xmlns:a16="http://schemas.microsoft.com/office/drawing/2014/main" id="{17640D8F-FBA6-4E5C-93C8-203951474229}"/>
              </a:ext>
            </a:extLst>
          </p:cNvPr>
          <p:cNvSpPr>
            <a:spLocks noGrp="1"/>
          </p:cNvSpPr>
          <p:nvPr>
            <p:ph type="title"/>
          </p:nvPr>
        </p:nvSpPr>
        <p:spPr>
          <a:xfrm>
            <a:off x="587375" y="395288"/>
            <a:ext cx="10515600" cy="715962"/>
          </a:xfrm>
        </p:spPr>
        <p:txBody>
          <a:bodyPr/>
          <a:lstStyle/>
          <a:p>
            <a:r>
              <a:rPr lang="en-US" dirty="0"/>
              <a:t>Nonparametric Test - Multivariate</a:t>
            </a:r>
          </a:p>
        </p:txBody>
      </p:sp>
      <p:pic>
        <p:nvPicPr>
          <p:cNvPr id="7" name="Content Placeholder 5">
            <a:extLst>
              <a:ext uri="{FF2B5EF4-FFF2-40B4-BE49-F238E27FC236}">
                <a16:creationId xmlns:a16="http://schemas.microsoft.com/office/drawing/2014/main" id="{665F9B89-C9D5-45C7-AA89-C327346331C6}"/>
              </a:ext>
            </a:extLst>
          </p:cNvPr>
          <p:cNvPicPr>
            <a:picLocks noGrp="1" noChangeAspect="1"/>
          </p:cNvPicPr>
          <p:nvPr>
            <p:ph sz="quarter" idx="17"/>
          </p:nvPr>
        </p:nvPicPr>
        <p:blipFill>
          <a:blip r:embed="rId2"/>
          <a:stretch>
            <a:fillRect/>
          </a:stretch>
        </p:blipFill>
        <p:spPr>
          <a:xfrm>
            <a:off x="1862426" y="2640101"/>
            <a:ext cx="7965497" cy="3822611"/>
          </a:xfrm>
        </p:spPr>
      </p:pic>
    </p:spTree>
    <p:extLst>
      <p:ext uri="{BB962C8B-B14F-4D97-AF65-F5344CB8AC3E}">
        <p14:creationId xmlns:p14="http://schemas.microsoft.com/office/powerpoint/2010/main" val="425240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375" y="1374512"/>
            <a:ext cx="6578536" cy="4610100"/>
          </a:xfrm>
        </p:spPr>
        <p:txBody>
          <a:bodyPr/>
          <a:lstStyle/>
          <a:p>
            <a:pPr marL="0" indent="0">
              <a:buNone/>
            </a:pPr>
            <a:r>
              <a:rPr lang="en-US" b="1" dirty="0" err="1">
                <a:solidFill>
                  <a:srgbClr val="6A6A6A"/>
                </a:solidFill>
                <a:latin typeface="arial" panose="020B0604020202020204" pitchFamily="34" charset="0"/>
              </a:rPr>
              <a:t>Mahalanobis</a:t>
            </a:r>
            <a:r>
              <a:rPr lang="en-US" dirty="0">
                <a:solidFill>
                  <a:srgbClr val="545454"/>
                </a:solidFill>
                <a:latin typeface="arial" panose="020B0604020202020204" pitchFamily="34" charset="0"/>
              </a:rPr>
              <a:t>-</a:t>
            </a:r>
            <a:r>
              <a:rPr lang="en-US" b="1" dirty="0">
                <a:solidFill>
                  <a:srgbClr val="6A6A6A"/>
                </a:solidFill>
                <a:latin typeface="arial" panose="020B0604020202020204" pitchFamily="34" charset="0"/>
              </a:rPr>
              <a:t>Taguchi System</a:t>
            </a:r>
            <a:r>
              <a:rPr lang="en-US" dirty="0">
                <a:solidFill>
                  <a:srgbClr val="545454"/>
                </a:solidFill>
                <a:latin typeface="arial" panose="020B0604020202020204" pitchFamily="34" charset="0"/>
              </a:rPr>
              <a:t> (MTS) </a:t>
            </a:r>
          </a:p>
          <a:p>
            <a:r>
              <a:rPr lang="en-US" sz="1800" b="1" dirty="0"/>
              <a:t>Implementation using Python</a:t>
            </a:r>
          </a:p>
        </p:txBody>
      </p:sp>
      <p:sp>
        <p:nvSpPr>
          <p:cNvPr id="4" name="Content Placeholder 2">
            <a:extLst>
              <a:ext uri="{FF2B5EF4-FFF2-40B4-BE49-F238E27FC236}">
                <a16:creationId xmlns:a16="http://schemas.microsoft.com/office/drawing/2014/main" id="{2D59EDFB-F4EA-41CB-926C-92F38AD381BF}"/>
              </a:ext>
            </a:extLst>
          </p:cNvPr>
          <p:cNvSpPr txBox="1">
            <a:spLocks/>
          </p:cNvSpPr>
          <p:nvPr/>
        </p:nvSpPr>
        <p:spPr>
          <a:xfrm>
            <a:off x="7562626" y="1366444"/>
            <a:ext cx="4227756" cy="1215615"/>
          </a:xfrm>
          <a:prstGeom prst="rect">
            <a:avLst/>
          </a:prstGeom>
        </p:spPr>
        <p:txBody>
          <a:bodyPr>
            <a:normAutofit fontScale="55000" lnSpcReduction="20000"/>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b="1" dirty="0"/>
              <a:t>DATASET SPECS:</a:t>
            </a:r>
          </a:p>
          <a:p>
            <a:pPr marL="0" indent="0">
              <a:buFont typeface="Arial" panose="020B0604020202020204" pitchFamily="34" charset="0"/>
              <a:buNone/>
            </a:pPr>
            <a:r>
              <a:rPr lang="en-US" dirty="0"/>
              <a:t> Normal Records aka “Non events”: 131 Rows 239 columns</a:t>
            </a:r>
          </a:p>
          <a:p>
            <a:pPr marL="0" indent="0">
              <a:buFont typeface="Arial" panose="020B0604020202020204" pitchFamily="34" charset="0"/>
              <a:buNone/>
            </a:pPr>
            <a:r>
              <a:rPr lang="en-US" dirty="0"/>
              <a:t> Abnormal Records aka “Events” : 577 Rows 239 columns</a:t>
            </a:r>
          </a:p>
          <a:p>
            <a:endParaRPr lang="en-US" dirty="0"/>
          </a:p>
          <a:p>
            <a:endParaRPr lang="en-US" dirty="0"/>
          </a:p>
        </p:txBody>
      </p:sp>
      <p:sp>
        <p:nvSpPr>
          <p:cNvPr id="6" name="Content Placeholder 3">
            <a:extLst>
              <a:ext uri="{FF2B5EF4-FFF2-40B4-BE49-F238E27FC236}">
                <a16:creationId xmlns:a16="http://schemas.microsoft.com/office/drawing/2014/main" id="{88E135E7-41D3-4B38-AEDF-58036EE2B5BC}"/>
              </a:ext>
            </a:extLst>
          </p:cNvPr>
          <p:cNvSpPr txBox="1">
            <a:spLocks/>
          </p:cNvSpPr>
          <p:nvPr/>
        </p:nvSpPr>
        <p:spPr>
          <a:xfrm>
            <a:off x="838200" y="2356054"/>
            <a:ext cx="10515600" cy="4227625"/>
          </a:xfrm>
          <a:prstGeom prst="rect">
            <a:avLst/>
          </a:prstGeom>
        </p:spPr>
        <p:txBody>
          <a:bodyPr>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STEP 1 : Normalize both “events” and “non-events”.</a:t>
            </a:r>
          </a:p>
          <a:p>
            <a:r>
              <a:rPr lang="en-US" sz="1400" dirty="0"/>
              <a:t>STEP 2 : Calculate the correlation matrix for events. Compute the inverse.</a:t>
            </a:r>
          </a:p>
          <a:p>
            <a:r>
              <a:rPr lang="en-US" sz="1400" dirty="0"/>
              <a:t>STEP 3 : Compute reference group  </a:t>
            </a:r>
            <a:r>
              <a:rPr lang="en-US" sz="1400" dirty="0" err="1"/>
              <a:t>mahalanobis</a:t>
            </a:r>
            <a:r>
              <a:rPr lang="en-US" sz="1400" dirty="0"/>
              <a:t> distance using “Normal” records and correlation matrix calculated in Step 1.</a:t>
            </a:r>
          </a:p>
          <a:p>
            <a:r>
              <a:rPr lang="en-US" sz="1400" dirty="0"/>
              <a:t>STEP 4 : Compute abnormal set  </a:t>
            </a:r>
            <a:r>
              <a:rPr lang="en-US" sz="1400" dirty="0" err="1"/>
              <a:t>mahalanobis</a:t>
            </a:r>
            <a:r>
              <a:rPr lang="en-US" sz="1400" dirty="0"/>
              <a:t> distance using “Abnormal” records and correlation matrix calculated in Step 1.</a:t>
            </a:r>
          </a:p>
          <a:p>
            <a:r>
              <a:rPr lang="en-US" sz="1400" dirty="0"/>
              <a:t>STEP 5: COMPARE</a:t>
            </a:r>
          </a:p>
          <a:p>
            <a:r>
              <a:rPr lang="en-US" sz="1400" dirty="0"/>
              <a:t>STEP 6: Use </a:t>
            </a:r>
            <a:r>
              <a:rPr lang="en-US" sz="1400" dirty="0" err="1"/>
              <a:t>Taguci</a:t>
            </a:r>
            <a:r>
              <a:rPr lang="en-US" sz="1400" dirty="0"/>
              <a:t> orthogonal array of 256 experiments and 255 variables( as we have 239 columns). </a:t>
            </a:r>
          </a:p>
          <a:p>
            <a:r>
              <a:rPr lang="en-US" sz="1400" dirty="0"/>
              <a:t>STEP 7: Generate experiments. 577 distance values and  256 experiments give a 577 x 256 matrix. </a:t>
            </a:r>
          </a:p>
          <a:p>
            <a:r>
              <a:rPr lang="en-US" sz="1400" dirty="0"/>
              <a:t>STEP 8: Compute Signal to Noise ratio.</a:t>
            </a:r>
          </a:p>
          <a:p>
            <a:r>
              <a:rPr lang="en-US" sz="1400" dirty="0"/>
              <a:t>STEP 9 : Compute two separate matrices, one for used columns and one for un-used columns. </a:t>
            </a:r>
          </a:p>
          <a:p>
            <a:r>
              <a:rPr lang="en-US" sz="1400" dirty="0"/>
              <a:t>Step 10: For each column, compute the difference between the SN ratio of the used column matrix and un-used column matrix. </a:t>
            </a:r>
          </a:p>
          <a:p>
            <a:r>
              <a:rPr lang="en-US" sz="1400" dirty="0"/>
              <a:t>Step 11: Sort in descending order to eliminate useless features. </a:t>
            </a:r>
          </a:p>
          <a:p>
            <a:endParaRPr lang="en-US" sz="1100" dirty="0"/>
          </a:p>
          <a:p>
            <a:endParaRPr lang="en-US" sz="1100" dirty="0"/>
          </a:p>
          <a:p>
            <a:endParaRPr lang="en-US" sz="1100" dirty="0"/>
          </a:p>
          <a:p>
            <a:endParaRPr lang="en-US" sz="1100" dirty="0"/>
          </a:p>
          <a:p>
            <a:pPr marL="0" indent="0">
              <a:buFont typeface="Arial" panose="020B0604020202020204" pitchFamily="34" charset="0"/>
              <a:buNone/>
            </a:pPr>
            <a:endParaRPr lang="en-US" sz="1100" dirty="0"/>
          </a:p>
        </p:txBody>
      </p:sp>
      <p:sp>
        <p:nvSpPr>
          <p:cNvPr id="8" name="Title 3">
            <a:extLst>
              <a:ext uri="{FF2B5EF4-FFF2-40B4-BE49-F238E27FC236}">
                <a16:creationId xmlns:a16="http://schemas.microsoft.com/office/drawing/2014/main" id="{1EF3EB9F-B2D7-4F18-8334-C0F17DFE29CB}"/>
              </a:ext>
            </a:extLst>
          </p:cNvPr>
          <p:cNvSpPr txBox="1">
            <a:spLocks/>
          </p:cNvSpPr>
          <p:nvPr/>
        </p:nvSpPr>
        <p:spPr>
          <a:xfrm>
            <a:off x="587375" y="395288"/>
            <a:ext cx="10515600" cy="715962"/>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100" b="1" i="0" kern="1200" smtClean="0">
                <a:solidFill>
                  <a:schemeClr val="accent1"/>
                </a:solidFill>
                <a:effectLst/>
                <a:latin typeface="Arial" panose="020B0604020202020204" pitchFamily="34" charset="0"/>
                <a:ea typeface="+mj-ea"/>
                <a:cs typeface="Arial" panose="020B0604020202020204" pitchFamily="34" charset="0"/>
              </a:defRPr>
            </a:lvl1pPr>
          </a:lstStyle>
          <a:p>
            <a:r>
              <a:rPr lang="en-US"/>
              <a:t>Nonparametric Test - Multivariate</a:t>
            </a:r>
            <a:endParaRPr lang="en-US" dirty="0"/>
          </a:p>
        </p:txBody>
      </p:sp>
    </p:spTree>
    <p:extLst>
      <p:ext uri="{BB962C8B-B14F-4D97-AF65-F5344CB8AC3E}">
        <p14:creationId xmlns:p14="http://schemas.microsoft.com/office/powerpoint/2010/main" val="155589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F3C520C-E57A-4E05-B357-03E924031A76}"/>
              </a:ext>
            </a:extLst>
          </p:cNvPr>
          <p:cNvSpPr>
            <a:spLocks noGrp="1"/>
          </p:cNvSpPr>
          <p:nvPr>
            <p:ph type="subTitle" idx="1"/>
          </p:nvPr>
        </p:nvSpPr>
        <p:spPr/>
        <p:txBody>
          <a:bodyPr/>
          <a:lstStyle/>
          <a:p>
            <a:r>
              <a:rPr lang="en-US" dirty="0"/>
              <a:t>Using Multivariate Data</a:t>
            </a:r>
          </a:p>
        </p:txBody>
      </p:sp>
      <p:sp>
        <p:nvSpPr>
          <p:cNvPr id="7" name="Text Placeholder 6">
            <a:extLst>
              <a:ext uri="{FF2B5EF4-FFF2-40B4-BE49-F238E27FC236}">
                <a16:creationId xmlns:a16="http://schemas.microsoft.com/office/drawing/2014/main" id="{494A9AC1-A0AD-4189-B8E5-568529D86C50}"/>
              </a:ext>
            </a:extLst>
          </p:cNvPr>
          <p:cNvSpPr>
            <a:spLocks noGrp="1"/>
          </p:cNvSpPr>
          <p:nvPr>
            <p:ph type="body" sz="quarter" idx="10"/>
          </p:nvPr>
        </p:nvSpPr>
        <p:spPr/>
        <p:txBody>
          <a:bodyPr/>
          <a:lstStyle/>
          <a:p>
            <a:r>
              <a:rPr lang="en-US" dirty="0"/>
              <a:t>Parametric Tests</a:t>
            </a:r>
          </a:p>
        </p:txBody>
      </p:sp>
    </p:spTree>
    <p:extLst>
      <p:ext uri="{BB962C8B-B14F-4D97-AF65-F5344CB8AC3E}">
        <p14:creationId xmlns:p14="http://schemas.microsoft.com/office/powerpoint/2010/main" val="206076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Parametric Test - Multivariate</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76726" y="1951463"/>
            <a:ext cx="11437796" cy="4102096"/>
          </a:xfrm>
        </p:spPr>
        <p:txBody>
          <a:bodyPr/>
          <a:lstStyle/>
          <a:p>
            <a:pPr marL="0" indent="0">
              <a:buNone/>
            </a:pPr>
            <a:r>
              <a:rPr lang="en-US" b="1" dirty="0" err="1"/>
              <a:t>Hotelling’s</a:t>
            </a:r>
            <a:r>
              <a:rPr lang="en-US" b="1" dirty="0"/>
              <a:t> T-squared</a:t>
            </a:r>
          </a:p>
          <a:p>
            <a:r>
              <a:rPr lang="en-US" sz="2000" dirty="0" err="1"/>
              <a:t>Hotelling’s</a:t>
            </a:r>
            <a:r>
              <a:rPr lang="en-US" sz="2000" dirty="0"/>
              <a:t> T</a:t>
            </a:r>
            <a:r>
              <a:rPr lang="en-US" sz="1800" baseline="30000" dirty="0"/>
              <a:t>2</a:t>
            </a:r>
            <a:r>
              <a:rPr lang="en-US" sz="2000" dirty="0"/>
              <a:t> is the multivariate parametric approach to finding anomalies</a:t>
            </a:r>
          </a:p>
          <a:p>
            <a:r>
              <a:rPr lang="en-US" sz="2000" dirty="0"/>
              <a:t>It is a multivariate counter part to the t-test</a:t>
            </a:r>
          </a:p>
          <a:p>
            <a:r>
              <a:rPr lang="en-US" sz="2000" dirty="0"/>
              <a:t>For ease of calculation, Hoteling </a:t>
            </a:r>
            <a:r>
              <a:rPr lang="en-US" sz="2400" dirty="0"/>
              <a:t>T</a:t>
            </a:r>
            <a:r>
              <a:rPr lang="en-US" sz="2000" baseline="30000" dirty="0"/>
              <a:t>2  </a:t>
            </a:r>
            <a:r>
              <a:rPr lang="en-US" sz="2000" dirty="0"/>
              <a:t>is usually transformed into an F-statistic with a scaling factor.</a:t>
            </a:r>
          </a:p>
        </p:txBody>
      </p:sp>
    </p:spTree>
    <p:extLst>
      <p:ext uri="{BB962C8B-B14F-4D97-AF65-F5344CB8AC3E}">
        <p14:creationId xmlns:p14="http://schemas.microsoft.com/office/powerpoint/2010/main" val="1252141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Parametric Test - Multivariate</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76725" y="1951463"/>
            <a:ext cx="9922739" cy="3986758"/>
          </a:xfrm>
        </p:spPr>
        <p:txBody>
          <a:bodyPr/>
          <a:lstStyle/>
          <a:p>
            <a:pPr marL="0" indent="0">
              <a:buNone/>
            </a:pPr>
            <a:r>
              <a:rPr lang="en-US" b="1" dirty="0" err="1"/>
              <a:t>Hotelling’s</a:t>
            </a:r>
            <a:r>
              <a:rPr lang="en-US" b="1" dirty="0"/>
              <a:t> T-squared</a:t>
            </a:r>
          </a:p>
          <a:p>
            <a:r>
              <a:rPr lang="en-US" sz="1800" dirty="0"/>
              <a:t>In </a:t>
            </a:r>
            <a:r>
              <a:rPr lang="en-US" sz="1800" dirty="0" err="1"/>
              <a:t>Hotelling’s</a:t>
            </a:r>
            <a:r>
              <a:rPr lang="en-US" sz="1800" dirty="0"/>
              <a:t> T</a:t>
            </a:r>
            <a:r>
              <a:rPr lang="en-US" sz="1600" baseline="30000" dirty="0"/>
              <a:t>2</a:t>
            </a:r>
            <a:r>
              <a:rPr lang="en-US" sz="1800" dirty="0"/>
              <a:t>  the null hypothesis H</a:t>
            </a:r>
            <a:r>
              <a:rPr lang="en-US" sz="1800" baseline="-25000" dirty="0"/>
              <a:t>o </a:t>
            </a:r>
            <a:r>
              <a:rPr lang="en-US" sz="1800" dirty="0"/>
              <a:t>is that the group means for all response variables are equal.</a:t>
            </a:r>
          </a:p>
          <a:p>
            <a:r>
              <a:rPr lang="en-US" sz="1800" dirty="0"/>
              <a:t>Since it is a Parametric approach, </a:t>
            </a:r>
            <a:r>
              <a:rPr lang="en-US" sz="1800" dirty="0" err="1"/>
              <a:t>Hotelling</a:t>
            </a:r>
            <a:r>
              <a:rPr lang="en-US" sz="1800" dirty="0"/>
              <a:t> T</a:t>
            </a:r>
            <a:r>
              <a:rPr lang="en-US" sz="1600" baseline="30000" dirty="0"/>
              <a:t>2</a:t>
            </a:r>
            <a:r>
              <a:rPr lang="en-US" sz="1800" dirty="0"/>
              <a:t> makes following assumptions </a:t>
            </a:r>
          </a:p>
          <a:p>
            <a:pPr marL="811212" lvl="1" indent="-457200">
              <a:buFont typeface="+mj-lt"/>
              <a:buAutoNum type="arabicPeriod"/>
            </a:pPr>
            <a:r>
              <a:rPr lang="en-US" sz="1600" dirty="0"/>
              <a:t>Each population follows the multivariate normal distribution. </a:t>
            </a:r>
          </a:p>
          <a:p>
            <a:pPr marL="811212" lvl="1" indent="-457200">
              <a:buFont typeface="+mj-lt"/>
              <a:buAutoNum type="arabicPeriod"/>
            </a:pPr>
            <a:r>
              <a:rPr lang="en-US" sz="1600" dirty="0"/>
              <a:t>The two samples are independent. </a:t>
            </a:r>
          </a:p>
          <a:p>
            <a:pPr marL="811212" lvl="1" indent="-457200">
              <a:buFont typeface="+mj-lt"/>
              <a:buAutoNum type="arabicPeriod"/>
            </a:pPr>
            <a:r>
              <a:rPr lang="en-US" sz="1600" dirty="0"/>
              <a:t>The two covariance matrices are equal.</a:t>
            </a:r>
          </a:p>
          <a:p>
            <a:pPr marL="296862" indent="-285750"/>
            <a:r>
              <a:rPr lang="en-US" sz="1800" dirty="0"/>
              <a:t>A significant test result means some combination of variables differ significantly between samples. </a:t>
            </a:r>
          </a:p>
          <a:p>
            <a:pPr marL="0" indent="0">
              <a:buNone/>
            </a:pPr>
            <a:endParaRPr lang="en-US" b="1" dirty="0"/>
          </a:p>
        </p:txBody>
      </p:sp>
    </p:spTree>
    <p:extLst>
      <p:ext uri="{BB962C8B-B14F-4D97-AF65-F5344CB8AC3E}">
        <p14:creationId xmlns:p14="http://schemas.microsoft.com/office/powerpoint/2010/main" val="2550220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Parametric Test - Multivariate</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482" y="1273732"/>
            <a:ext cx="8997581" cy="4950892"/>
          </a:xfrm>
        </p:spPr>
        <p:txBody>
          <a:bodyPr/>
          <a:lstStyle/>
          <a:p>
            <a:pPr marL="0" indent="0">
              <a:buNone/>
            </a:pPr>
            <a:r>
              <a:rPr lang="en-US" b="1" dirty="0"/>
              <a:t>How </a:t>
            </a:r>
            <a:r>
              <a:rPr lang="en-US" b="1" dirty="0" err="1"/>
              <a:t>Hotelling’s</a:t>
            </a:r>
            <a:r>
              <a:rPr lang="en-US" b="1" dirty="0"/>
              <a:t> T-squared is calculated?</a:t>
            </a:r>
          </a:p>
          <a:p>
            <a:r>
              <a:rPr lang="en-US" sz="2000" dirty="0"/>
              <a:t>It is based on </a:t>
            </a:r>
            <a:r>
              <a:rPr lang="en-US" sz="2000" dirty="0">
                <a:solidFill>
                  <a:srgbClr val="28BE8C"/>
                </a:solidFill>
              </a:rPr>
              <a:t>Mahalanobis Distance </a:t>
            </a:r>
            <a:r>
              <a:rPr lang="en-US" sz="2000" dirty="0"/>
              <a:t>between two sample(n) means. </a:t>
            </a:r>
          </a:p>
          <a:p>
            <a:endParaRPr lang="en-US" sz="2000" dirty="0"/>
          </a:p>
          <a:p>
            <a:endParaRPr lang="en-US" sz="2000" dirty="0"/>
          </a:p>
          <a:p>
            <a:endParaRPr lang="en-US" sz="2000" dirty="0"/>
          </a:p>
          <a:p>
            <a:r>
              <a:rPr lang="en-US" sz="2000" dirty="0"/>
              <a:t>As a subsequent step, F-distribution transformation is applied, like so</a:t>
            </a:r>
          </a:p>
          <a:p>
            <a:endParaRPr lang="en-US" sz="2000" dirty="0"/>
          </a:p>
          <a:p>
            <a:endParaRPr lang="en-US" sz="2000" dirty="0"/>
          </a:p>
          <a:p>
            <a:r>
              <a:rPr lang="en-US" sz="2000" dirty="0"/>
              <a:t>Where</a:t>
            </a:r>
            <a:r>
              <a:rPr lang="en-US" b="1" dirty="0"/>
              <a:t>          </a:t>
            </a:r>
            <a:r>
              <a:rPr lang="en-US" sz="2000" dirty="0"/>
              <a:t>is the F-distribution with parameters p and n-p. A p-value is calculated from an F-distribution table.</a:t>
            </a:r>
          </a:p>
        </p:txBody>
      </p:sp>
      <p:pic>
        <p:nvPicPr>
          <p:cNvPr id="3" name="Picture 2">
            <a:extLst>
              <a:ext uri="{FF2B5EF4-FFF2-40B4-BE49-F238E27FC236}">
                <a16:creationId xmlns:a16="http://schemas.microsoft.com/office/drawing/2014/main" id="{7A173187-2FAA-CA4F-A180-781EB7478490}"/>
              </a:ext>
            </a:extLst>
          </p:cNvPr>
          <p:cNvPicPr>
            <a:picLocks noChangeAspect="1"/>
          </p:cNvPicPr>
          <p:nvPr/>
        </p:nvPicPr>
        <p:blipFill>
          <a:blip r:embed="rId2"/>
          <a:stretch>
            <a:fillRect/>
          </a:stretch>
        </p:blipFill>
        <p:spPr>
          <a:xfrm>
            <a:off x="3773749" y="2723587"/>
            <a:ext cx="2908300" cy="508000"/>
          </a:xfrm>
          <a:prstGeom prst="rect">
            <a:avLst/>
          </a:prstGeom>
        </p:spPr>
      </p:pic>
      <p:pic>
        <p:nvPicPr>
          <p:cNvPr id="4" name="Picture 3">
            <a:extLst>
              <a:ext uri="{FF2B5EF4-FFF2-40B4-BE49-F238E27FC236}">
                <a16:creationId xmlns:a16="http://schemas.microsoft.com/office/drawing/2014/main" id="{3C032844-B18F-CB4C-AE58-62E5272947E5}"/>
              </a:ext>
            </a:extLst>
          </p:cNvPr>
          <p:cNvPicPr>
            <a:picLocks noChangeAspect="1"/>
          </p:cNvPicPr>
          <p:nvPr/>
        </p:nvPicPr>
        <p:blipFill>
          <a:blip r:embed="rId3"/>
          <a:stretch>
            <a:fillRect/>
          </a:stretch>
        </p:blipFill>
        <p:spPr>
          <a:xfrm>
            <a:off x="3773749" y="4366155"/>
            <a:ext cx="2870200" cy="723900"/>
          </a:xfrm>
          <a:prstGeom prst="rect">
            <a:avLst/>
          </a:prstGeom>
        </p:spPr>
      </p:pic>
      <p:pic>
        <p:nvPicPr>
          <p:cNvPr id="6" name="Picture 5">
            <a:extLst>
              <a:ext uri="{FF2B5EF4-FFF2-40B4-BE49-F238E27FC236}">
                <a16:creationId xmlns:a16="http://schemas.microsoft.com/office/drawing/2014/main" id="{2C9317BD-23D6-CD4C-B51C-A9DD389E7335}"/>
              </a:ext>
            </a:extLst>
          </p:cNvPr>
          <p:cNvPicPr>
            <a:picLocks noChangeAspect="1"/>
          </p:cNvPicPr>
          <p:nvPr/>
        </p:nvPicPr>
        <p:blipFill>
          <a:blip r:embed="rId4"/>
          <a:stretch>
            <a:fillRect/>
          </a:stretch>
        </p:blipFill>
        <p:spPr>
          <a:xfrm>
            <a:off x="1768433" y="5327536"/>
            <a:ext cx="622300" cy="317500"/>
          </a:xfrm>
          <a:prstGeom prst="rect">
            <a:avLst/>
          </a:prstGeom>
        </p:spPr>
      </p:pic>
    </p:spTree>
    <p:extLst>
      <p:ext uri="{BB962C8B-B14F-4D97-AF65-F5344CB8AC3E}">
        <p14:creationId xmlns:p14="http://schemas.microsoft.com/office/powerpoint/2010/main" val="226828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a:xfrm>
            <a:off x="587482" y="1310950"/>
            <a:ext cx="6988175" cy="5151557"/>
          </a:xfrm>
        </p:spPr>
        <p:txBody>
          <a:bodyPr/>
          <a:lstStyle/>
          <a:p>
            <a:r>
              <a:rPr lang="en-US" sz="2000" dirty="0"/>
              <a:t>What are anomalies/outliers?</a:t>
            </a:r>
          </a:p>
          <a:p>
            <a:r>
              <a:rPr lang="en-US" sz="2000" dirty="0"/>
              <a:t>What is anomaly detection?</a:t>
            </a:r>
          </a:p>
          <a:p>
            <a:r>
              <a:rPr lang="en-US" sz="2000" dirty="0"/>
              <a:t>Types of Data</a:t>
            </a:r>
          </a:p>
          <a:p>
            <a:pPr lvl="1"/>
            <a:r>
              <a:rPr lang="en-US" sz="1800" dirty="0"/>
              <a:t>Univariate vs. Multivariate data</a:t>
            </a:r>
          </a:p>
          <a:p>
            <a:r>
              <a:rPr lang="en-US" sz="2000" dirty="0"/>
              <a:t>Statistical Approaches – outliers detection</a:t>
            </a:r>
          </a:p>
          <a:p>
            <a:pPr lvl="1"/>
            <a:r>
              <a:rPr lang="en-US" sz="1800" dirty="0"/>
              <a:t>Parametric vs. non-Parametric</a:t>
            </a:r>
          </a:p>
          <a:p>
            <a:r>
              <a:rPr lang="en-US" sz="2000" dirty="0"/>
              <a:t>Non-Parametric Tests</a:t>
            </a:r>
          </a:p>
          <a:p>
            <a:pPr lvl="1"/>
            <a:r>
              <a:rPr lang="en-US" sz="1800" dirty="0" err="1"/>
              <a:t>Mahalonobis</a:t>
            </a:r>
            <a:r>
              <a:rPr lang="en-US" sz="1800" dirty="0"/>
              <a:t> Distance (Univariate)</a:t>
            </a:r>
          </a:p>
          <a:p>
            <a:pPr lvl="1"/>
            <a:r>
              <a:rPr lang="en-US" sz="1800" dirty="0" err="1"/>
              <a:t>Mahalanobis</a:t>
            </a:r>
            <a:r>
              <a:rPr lang="en-US" sz="1800" dirty="0"/>
              <a:t> Taguchi system (Multivariate)</a:t>
            </a:r>
          </a:p>
          <a:p>
            <a:r>
              <a:rPr lang="en-US" sz="2000" dirty="0"/>
              <a:t>Parametric Tests</a:t>
            </a:r>
          </a:p>
          <a:p>
            <a:pPr lvl="1"/>
            <a:r>
              <a:rPr lang="en-US" sz="1800" dirty="0" err="1"/>
              <a:t>Hotelling's</a:t>
            </a:r>
            <a:r>
              <a:rPr lang="en-US" sz="1800" dirty="0"/>
              <a:t> </a:t>
            </a:r>
            <a:r>
              <a:rPr lang="en-US" sz="1800" i="1" dirty="0"/>
              <a:t>T</a:t>
            </a:r>
            <a:r>
              <a:rPr lang="en-US" sz="1800" dirty="0"/>
              <a:t>-squared (Multivariate)</a:t>
            </a:r>
          </a:p>
          <a:p>
            <a:pPr marL="354012" lvl="1" indent="0">
              <a:buNone/>
            </a:pPr>
            <a:endParaRPr lang="en-US" sz="1800" dirty="0"/>
          </a:p>
          <a:p>
            <a:pPr marL="354012" lvl="1" indent="0">
              <a:buNone/>
            </a:pPr>
            <a:endParaRPr lang="en-US" sz="1800" dirty="0"/>
          </a:p>
          <a:p>
            <a:pPr marL="354012" lvl="1" indent="0">
              <a:buNone/>
            </a:pPr>
            <a:endParaRPr lang="en-US" dirty="0"/>
          </a:p>
          <a:p>
            <a:pPr lvl="1"/>
            <a:endParaRPr lang="en-US" dirty="0"/>
          </a:p>
          <a:p>
            <a:endParaRPr lang="en-US" dirty="0"/>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Parametric Test - Multivariate</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375" y="1600200"/>
            <a:ext cx="6578536" cy="4610100"/>
          </a:xfrm>
        </p:spPr>
        <p:txBody>
          <a:bodyPr/>
          <a:lstStyle/>
          <a:p>
            <a:pPr marL="0" indent="0">
              <a:buNone/>
            </a:pPr>
            <a:r>
              <a:rPr lang="en-US" b="1" dirty="0" err="1"/>
              <a:t>Hotelling’s</a:t>
            </a:r>
            <a:r>
              <a:rPr lang="en-US" b="1" dirty="0"/>
              <a:t> T-squared – </a:t>
            </a:r>
          </a:p>
          <a:p>
            <a:pPr lvl="1"/>
            <a:r>
              <a:rPr lang="en-US" b="1" dirty="0"/>
              <a:t>Implementation using Python (given in the notebook)</a:t>
            </a:r>
          </a:p>
        </p:txBody>
      </p:sp>
    </p:spTree>
    <p:extLst>
      <p:ext uri="{BB962C8B-B14F-4D97-AF65-F5344CB8AC3E}">
        <p14:creationId xmlns:p14="http://schemas.microsoft.com/office/powerpoint/2010/main" val="2065714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C15AC1-4F05-4E2A-A983-BFF78248F7F2}"/>
              </a:ext>
            </a:extLst>
          </p:cNvPr>
          <p:cNvSpPr>
            <a:spLocks noGrp="1"/>
          </p:cNvSpPr>
          <p:nvPr>
            <p:ph sz="quarter" idx="15"/>
          </p:nvPr>
        </p:nvSpPr>
        <p:spPr>
          <a:xfrm>
            <a:off x="587375" y="1143443"/>
            <a:ext cx="10515707" cy="4610100"/>
          </a:xfrm>
        </p:spPr>
        <p:txBody>
          <a:bodyPr/>
          <a:lstStyle/>
          <a:p>
            <a:r>
              <a:rPr lang="en-US" sz="1100" dirty="0">
                <a:hlinkClick r:id="rId2"/>
              </a:rPr>
              <a:t>http://www.erogol.com/anomaly-detection-and-a-simple-algorithm-with-probabilistic-approach/</a:t>
            </a:r>
            <a:endParaRPr lang="en-US" sz="1100" dirty="0"/>
          </a:p>
          <a:p>
            <a:r>
              <a:rPr lang="en-US" sz="1100" dirty="0">
                <a:hlinkClick r:id="rId3"/>
              </a:rPr>
              <a:t>https://www.quora.com/Can-reinforcement-learning-be-used-for-anomaly-detection</a:t>
            </a:r>
            <a:endParaRPr lang="en-US" sz="1100" dirty="0"/>
          </a:p>
          <a:p>
            <a:r>
              <a:rPr lang="en-US" sz="1100" dirty="0">
                <a:hlinkClick r:id="rId4"/>
              </a:rPr>
              <a:t>https://medium.com/@alhadpofali_5697/anomaly-and-outlier-detection-concepts-1f82498851a2</a:t>
            </a:r>
            <a:endParaRPr lang="en-US" sz="1100" dirty="0"/>
          </a:p>
          <a:p>
            <a:r>
              <a:rPr lang="en-US" sz="1100" dirty="0">
                <a:hlinkClick r:id="rId5"/>
              </a:rPr>
              <a:t>https://medium.com/@mehulved1503/outlier-detection-and-anomaly-detection-with-machine-learning-caa96b34b7f6</a:t>
            </a:r>
            <a:endParaRPr lang="en-US" sz="1100" dirty="0"/>
          </a:p>
          <a:p>
            <a:r>
              <a:rPr lang="en-US" sz="1100" dirty="0">
                <a:hlinkClick r:id="rId6"/>
              </a:rPr>
              <a:t>https://en.wikipedia.org/wiki/Interquartile_range</a:t>
            </a:r>
            <a:endParaRPr lang="en-US" sz="1100" dirty="0"/>
          </a:p>
          <a:p>
            <a:r>
              <a:rPr lang="en-US" sz="1100" dirty="0">
                <a:hlinkClick r:id="rId7"/>
              </a:rPr>
              <a:t>http://sphweb.bumc.bu.edu/otlt/mph-modules/bs/bs704_summarizingdata/bs704_summarizingdata7.html</a:t>
            </a:r>
            <a:endParaRPr lang="en-US" sz="1100" dirty="0"/>
          </a:p>
          <a:p>
            <a:r>
              <a:rPr lang="en-US" sz="1100" dirty="0">
                <a:hlinkClick r:id="rId8"/>
              </a:rPr>
              <a:t>http://makemeanalyst.com/explore-your-data-range-interquartile-range-and-box-plot/</a:t>
            </a:r>
            <a:endParaRPr lang="en-US" sz="1100" dirty="0"/>
          </a:p>
          <a:p>
            <a:r>
              <a:rPr lang="en-US" sz="1100" dirty="0">
                <a:hlinkClick r:id="rId9"/>
              </a:rPr>
              <a:t>https://dzone.com/articles/four-techniques-for-outlier-detection-knime</a:t>
            </a:r>
            <a:endParaRPr lang="en-US" sz="1100" dirty="0"/>
          </a:p>
          <a:p>
            <a:r>
              <a:rPr lang="en-US" sz="1100" dirty="0">
                <a:hlinkClick r:id="rId10"/>
              </a:rPr>
              <a:t>https://towardsdatascience.com/a-brief-overview-of-outlier-detection-techniques-1e0b2c19e561</a:t>
            </a:r>
            <a:endParaRPr lang="en-US" sz="1100" dirty="0"/>
          </a:p>
          <a:p>
            <a:r>
              <a:rPr lang="en-US" sz="1100" dirty="0">
                <a:hlinkClick r:id="rId11"/>
              </a:rPr>
              <a:t>https://dzone.com/articles/spotting-outliers-with-isolation-forest-using-skle</a:t>
            </a:r>
            <a:endParaRPr lang="en-US" sz="1100" dirty="0"/>
          </a:p>
          <a:p>
            <a:r>
              <a:rPr lang="en-US" sz="1100" dirty="0">
                <a:hlinkClick r:id="rId12"/>
              </a:rPr>
              <a:t>https://www.analyticsvidhya.com/blog/2019/02/outlier-detection-python-pyod/</a:t>
            </a:r>
            <a:endParaRPr lang="en-US" sz="1100" dirty="0"/>
          </a:p>
          <a:p>
            <a:r>
              <a:rPr lang="en-US" sz="1100" dirty="0">
                <a:hlinkClick r:id="rId13"/>
              </a:rPr>
              <a:t>https://quantdare.com/isolation-forest-algorithm/</a:t>
            </a:r>
            <a:endParaRPr lang="en-US" sz="1100" dirty="0"/>
          </a:p>
          <a:p>
            <a:r>
              <a:rPr lang="en-US" sz="1100" dirty="0">
                <a:hlinkClick r:id="rId14"/>
              </a:rPr>
              <a:t>https://medium.com/walmartlabs/swamping-and-masking-in-anomaly-detection-how-subsampling-in-isolation-forests-helps-mitigate-bb192a8f8dd5</a:t>
            </a:r>
            <a:endParaRPr lang="en-US" sz="1100" dirty="0"/>
          </a:p>
          <a:p>
            <a:r>
              <a:rPr lang="en-US" sz="1100" dirty="0">
                <a:hlinkClick r:id="rId15"/>
              </a:rPr>
              <a:t>https://www.youtube.com/watch?v=RyFQXQf4w4w</a:t>
            </a:r>
            <a:r>
              <a:rPr lang="en-US" sz="1100" dirty="0"/>
              <a:t> (Isolation Tree)</a:t>
            </a:r>
          </a:p>
          <a:p>
            <a:r>
              <a:rPr lang="en-US" sz="1100" dirty="0">
                <a:hlinkClick r:id="rId11"/>
              </a:rPr>
              <a:t>https://dzone.com/articles/spotting-outliers-with-isolation-forest-using-skle</a:t>
            </a:r>
            <a:endParaRPr lang="en-US" sz="1100" dirty="0"/>
          </a:p>
          <a:p>
            <a:r>
              <a:rPr lang="en-US" sz="1100" dirty="0">
                <a:hlinkClick r:id="rId16"/>
              </a:rPr>
              <a:t>https://towardsdatascience.com/anomaly-detection-for-dummies-15f148e559c1</a:t>
            </a:r>
            <a:endParaRPr lang="en-US" sz="1100" dirty="0"/>
          </a:p>
          <a:p>
            <a:r>
              <a:rPr lang="en-US" sz="1100" dirty="0">
                <a:hlinkClick r:id="rId17"/>
              </a:rPr>
              <a:t>https://towardsdatascience.com/anomaly-detection-with-isolation-forest-visualization-23cd75c281e2</a:t>
            </a:r>
            <a:endParaRPr lang="en-US" sz="1100" dirty="0"/>
          </a:p>
          <a:p>
            <a:endParaRPr lang="en-US" sz="1400" dirty="0"/>
          </a:p>
          <a:p>
            <a:endParaRPr lang="en-US" sz="1400" dirty="0"/>
          </a:p>
          <a:p>
            <a:endParaRPr lang="en-US" sz="1400" dirty="0"/>
          </a:p>
          <a:p>
            <a:endParaRPr lang="en-US" sz="1400" dirty="0"/>
          </a:p>
          <a:p>
            <a:endParaRPr lang="en-US" sz="1400" dirty="0"/>
          </a:p>
          <a:p>
            <a:endParaRPr lang="en-US" dirty="0"/>
          </a:p>
          <a:p>
            <a:endParaRPr lang="en-US" dirty="0"/>
          </a:p>
        </p:txBody>
      </p:sp>
      <p:sp>
        <p:nvSpPr>
          <p:cNvPr id="2" name="Title 1">
            <a:extLst>
              <a:ext uri="{FF2B5EF4-FFF2-40B4-BE49-F238E27FC236}">
                <a16:creationId xmlns:a16="http://schemas.microsoft.com/office/drawing/2014/main" id="{A64C6211-6D28-D242-95D0-D5CDE6AB46D1}"/>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249423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C15AC1-4F05-4E2A-A983-BFF78248F7F2}"/>
              </a:ext>
            </a:extLst>
          </p:cNvPr>
          <p:cNvSpPr>
            <a:spLocks noGrp="1"/>
          </p:cNvSpPr>
          <p:nvPr>
            <p:ph sz="quarter" idx="15"/>
          </p:nvPr>
        </p:nvSpPr>
        <p:spPr>
          <a:xfrm>
            <a:off x="587375" y="1143443"/>
            <a:ext cx="10515707" cy="4610100"/>
          </a:xfrm>
        </p:spPr>
        <p:txBody>
          <a:bodyPr/>
          <a:lstStyle/>
          <a:p>
            <a:r>
              <a:rPr lang="en-US" sz="1400" dirty="0">
                <a:hlinkClick r:id="rId2"/>
              </a:rPr>
              <a:t>https://www.machinelearningplus.com/statistics/mahalanobis-distance/</a:t>
            </a:r>
            <a:endParaRPr lang="en-US" sz="1400" dirty="0"/>
          </a:p>
          <a:p>
            <a:r>
              <a:rPr lang="en-US" sz="1400" dirty="0">
                <a:hlinkClick r:id="rId3"/>
              </a:rPr>
              <a:t>https://mccormickml.com/2013/08/15/the-gaussian-kernel/</a:t>
            </a:r>
            <a:endParaRPr lang="en-US" sz="1400" dirty="0"/>
          </a:p>
          <a:p>
            <a:r>
              <a:rPr lang="en-US" sz="1400" dirty="0">
                <a:hlinkClick r:id="rId4"/>
              </a:rPr>
              <a:t>https://en.wikipedia.org/wiki/Mahalanobis_distance</a:t>
            </a:r>
            <a:endParaRPr lang="en-US" sz="1400" dirty="0"/>
          </a:p>
          <a:p>
            <a:r>
              <a:rPr lang="en-US" sz="1400" dirty="0">
                <a:hlinkClick r:id="rId5"/>
              </a:rPr>
              <a:t>https://www.statisticshowto.datasciencecentral.com/mahalanobis-distance/</a:t>
            </a:r>
            <a:endParaRPr lang="en-US" sz="1400" dirty="0"/>
          </a:p>
          <a:p>
            <a:r>
              <a:rPr lang="en-US" sz="1400" dirty="0">
                <a:hlinkClick r:id="rId6"/>
              </a:rPr>
              <a:t>https://mccormickml.com/2014/07/22/mahalanobis-distance/</a:t>
            </a:r>
            <a:endParaRPr lang="en-US" sz="1400" dirty="0"/>
          </a:p>
          <a:p>
            <a:r>
              <a:rPr lang="en-US" sz="1400" dirty="0">
                <a:hlinkClick r:id="rId7"/>
              </a:rPr>
              <a:t>https://onlinelibrary.wiley.com/doi/full/10.1002/cem.2763</a:t>
            </a:r>
            <a:endParaRPr lang="en-US" sz="1400" dirty="0"/>
          </a:p>
          <a:p>
            <a:r>
              <a:rPr lang="en-US" sz="1400" dirty="0">
                <a:hlinkClick r:id="rId8"/>
              </a:rPr>
              <a:t>https://www.youtube.com/watch?v=ch97ZqH0XdM</a:t>
            </a:r>
            <a:endParaRPr lang="en-US" sz="1400" dirty="0"/>
          </a:p>
          <a:p>
            <a:r>
              <a:rPr lang="en-US" sz="1400" dirty="0">
                <a:hlinkClick r:id="rId9"/>
              </a:rPr>
              <a:t>https://ncss-wpengine.netdna-ssl.com/wp-content/themes/ncss/pdf/Procedures/NCSS/Hotellings_Two-Sample_T2.pdf</a:t>
            </a:r>
            <a:endParaRPr lang="en-US" sz="1400" dirty="0"/>
          </a:p>
          <a:p>
            <a:r>
              <a:rPr lang="en-US" sz="1400" dirty="0">
                <a:hlinkClick r:id="rId10"/>
              </a:rPr>
              <a:t>https://www.statisticshowto.datasciencecentral.com/hotellings-t-squared/</a:t>
            </a:r>
            <a:endParaRPr lang="en-US" sz="1400" dirty="0"/>
          </a:p>
          <a:p>
            <a:r>
              <a:rPr lang="en-US" sz="1400" dirty="0">
                <a:hlinkClick r:id="rId11"/>
              </a:rPr>
              <a:t>https://en.wikipedia.org/wiki/Hotelling%27s_T-squared_distribution</a:t>
            </a:r>
            <a:endParaRPr lang="en-US" sz="1400" dirty="0"/>
          </a:p>
          <a:p>
            <a:r>
              <a:rPr lang="en-US" sz="1400" dirty="0">
                <a:hlinkClick r:id="rId8"/>
              </a:rPr>
              <a:t>https://www.youtube.com/watch?v=ch97ZqH0XdM</a:t>
            </a:r>
            <a:endParaRPr lang="en-US" sz="1400" dirty="0"/>
          </a:p>
          <a:p>
            <a:r>
              <a:rPr lang="en-US" sz="1400" dirty="0">
                <a:hlinkClick r:id="rId12"/>
              </a:rPr>
              <a:t>https://www.tandfonline.com/doi/abs/10.1198/004017002188618626</a:t>
            </a: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dirty="0"/>
          </a:p>
          <a:p>
            <a:endParaRPr lang="en-US" dirty="0"/>
          </a:p>
        </p:txBody>
      </p:sp>
      <p:sp>
        <p:nvSpPr>
          <p:cNvPr id="2" name="Title 1">
            <a:extLst>
              <a:ext uri="{FF2B5EF4-FFF2-40B4-BE49-F238E27FC236}">
                <a16:creationId xmlns:a16="http://schemas.microsoft.com/office/drawing/2014/main" id="{A64C6211-6D28-D242-95D0-D5CDE6AB46D1}"/>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977500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26AA8A6-11D4-1342-8108-F5BEF9B87645}"/>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1BC6E46E-A8B4-7A48-B5CC-E32DB5F464B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6772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0BBA036-C7C2-9145-B253-7108CEEC4C78}"/>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261E1332-B386-484D-B755-E90D4F669D2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8385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C759B707-F48A-994C-B6A3-7FC03937D4E1}"/>
              </a:ext>
            </a:extLst>
          </p:cNvPr>
          <p:cNvSpPr>
            <a:spLocks noGrp="1"/>
          </p:cNvSpPr>
          <p:nvPr>
            <p:ph sz="quarter" idx="4294967295"/>
          </p:nvPr>
        </p:nvSpPr>
        <p:spPr>
          <a:xfrm>
            <a:off x="3184849" y="1931928"/>
            <a:ext cx="5822302" cy="1240480"/>
          </a:xfrm>
        </p:spPr>
        <p:txBody>
          <a:bodyPr/>
          <a:lstStyle/>
          <a:p>
            <a:pPr marL="0" indent="0" algn="ctr">
              <a:buNone/>
            </a:pPr>
            <a:r>
              <a:rPr lang="en-US" dirty="0"/>
              <a:t>Set of data points or observations which deviate from rest of the data</a:t>
            </a:r>
          </a:p>
        </p:txBody>
      </p:sp>
      <p:sp>
        <p:nvSpPr>
          <p:cNvPr id="14" name="Title 13">
            <a:extLst>
              <a:ext uri="{FF2B5EF4-FFF2-40B4-BE49-F238E27FC236}">
                <a16:creationId xmlns:a16="http://schemas.microsoft.com/office/drawing/2014/main" id="{6A7DDD88-8C6B-9644-8C81-4DDCC0666DFF}"/>
              </a:ext>
            </a:extLst>
          </p:cNvPr>
          <p:cNvSpPr>
            <a:spLocks noGrp="1"/>
          </p:cNvSpPr>
          <p:nvPr>
            <p:ph type="title"/>
          </p:nvPr>
        </p:nvSpPr>
        <p:spPr/>
        <p:txBody>
          <a:bodyPr/>
          <a:lstStyle/>
          <a:p>
            <a:r>
              <a:rPr lang="en-US" dirty="0"/>
              <a:t>Anomalies/Outliers</a:t>
            </a:r>
          </a:p>
        </p:txBody>
      </p:sp>
      <p:sp>
        <p:nvSpPr>
          <p:cNvPr id="15" name="Text Placeholder 14">
            <a:extLst>
              <a:ext uri="{FF2B5EF4-FFF2-40B4-BE49-F238E27FC236}">
                <a16:creationId xmlns:a16="http://schemas.microsoft.com/office/drawing/2014/main" id="{92A238F6-BA86-4E4D-8794-2FB8C7AC51BE}"/>
              </a:ext>
            </a:extLst>
          </p:cNvPr>
          <p:cNvSpPr>
            <a:spLocks noGrp="1"/>
          </p:cNvSpPr>
          <p:nvPr>
            <p:ph type="body" sz="quarter" idx="11"/>
          </p:nvPr>
        </p:nvSpPr>
        <p:spPr/>
        <p:txBody>
          <a:bodyPr/>
          <a:lstStyle/>
          <a:p>
            <a:r>
              <a:rPr lang="en-US" dirty="0"/>
              <a:t>What is anomaly or outlier?</a:t>
            </a:r>
          </a:p>
        </p:txBody>
      </p:sp>
      <p:pic>
        <p:nvPicPr>
          <p:cNvPr id="3" name="Picture 2">
            <a:extLst>
              <a:ext uri="{FF2B5EF4-FFF2-40B4-BE49-F238E27FC236}">
                <a16:creationId xmlns:a16="http://schemas.microsoft.com/office/drawing/2014/main" id="{8DB8EC1C-4FF7-4237-A54A-10D22A992691}"/>
              </a:ext>
            </a:extLst>
          </p:cNvPr>
          <p:cNvPicPr>
            <a:picLocks noChangeAspect="1"/>
          </p:cNvPicPr>
          <p:nvPr/>
        </p:nvPicPr>
        <p:blipFill>
          <a:blip r:embed="rId2"/>
          <a:stretch>
            <a:fillRect/>
          </a:stretch>
        </p:blipFill>
        <p:spPr>
          <a:xfrm>
            <a:off x="527660" y="3244596"/>
            <a:ext cx="3261643" cy="2712955"/>
          </a:xfrm>
          <a:prstGeom prst="rect">
            <a:avLst/>
          </a:prstGeom>
        </p:spPr>
      </p:pic>
      <p:pic>
        <p:nvPicPr>
          <p:cNvPr id="4" name="Picture 3">
            <a:extLst>
              <a:ext uri="{FF2B5EF4-FFF2-40B4-BE49-F238E27FC236}">
                <a16:creationId xmlns:a16="http://schemas.microsoft.com/office/drawing/2014/main" id="{F39E09D5-385E-4299-88ED-4B9071C4CBA9}"/>
              </a:ext>
            </a:extLst>
          </p:cNvPr>
          <p:cNvPicPr>
            <a:picLocks noChangeAspect="1"/>
          </p:cNvPicPr>
          <p:nvPr/>
        </p:nvPicPr>
        <p:blipFill>
          <a:blip r:embed="rId3"/>
          <a:stretch>
            <a:fillRect/>
          </a:stretch>
        </p:blipFill>
        <p:spPr>
          <a:xfrm>
            <a:off x="4493299" y="2830737"/>
            <a:ext cx="7171041" cy="3238781"/>
          </a:xfrm>
          <a:prstGeom prst="rect">
            <a:avLst/>
          </a:prstGeom>
        </p:spPr>
      </p:pic>
    </p:spTree>
    <p:extLst>
      <p:ext uri="{BB962C8B-B14F-4D97-AF65-F5344CB8AC3E}">
        <p14:creationId xmlns:p14="http://schemas.microsoft.com/office/powerpoint/2010/main" val="54963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AB874E-69C3-7E47-A7BA-CA5C0D0D8817}"/>
              </a:ext>
            </a:extLst>
          </p:cNvPr>
          <p:cNvSpPr>
            <a:spLocks noGrp="1"/>
          </p:cNvSpPr>
          <p:nvPr>
            <p:ph type="body" sz="quarter" idx="15"/>
          </p:nvPr>
        </p:nvSpPr>
        <p:spPr>
          <a:xfrm>
            <a:off x="163500" y="1418252"/>
            <a:ext cx="6139996" cy="4213549"/>
          </a:xfrm>
        </p:spPr>
        <p:txBody>
          <a:bodyPr/>
          <a:lstStyle/>
          <a:p>
            <a:pPr marL="0" indent="0" algn="ctr">
              <a:buNone/>
            </a:pPr>
            <a:r>
              <a:rPr lang="en-US" altLang="en-US" sz="2400" b="1" dirty="0">
                <a:solidFill>
                  <a:srgbClr val="6A6A6A"/>
                </a:solidFill>
                <a:latin typeface="Arial" panose="020B0604020202020204" pitchFamily="34" charset="0"/>
                <a:cs typeface="Arial" panose="020B0604020202020204" pitchFamily="34" charset="0"/>
              </a:rPr>
              <a:t>Anomaly detection</a:t>
            </a:r>
            <a:r>
              <a:rPr lang="en-US" altLang="en-US" sz="2400" dirty="0">
                <a:solidFill>
                  <a:srgbClr val="545454"/>
                </a:solidFill>
                <a:latin typeface="Arial" panose="020B0604020202020204" pitchFamily="34" charset="0"/>
                <a:cs typeface="Arial" panose="020B0604020202020204" pitchFamily="34" charset="0"/>
              </a:rPr>
              <a:t> is the process of identifying data points, events, and/or observations that deviate from the dataset's normal behavioral patterns.</a:t>
            </a:r>
            <a:r>
              <a:rPr lang="en-US" altLang="en-US" sz="1800" dirty="0"/>
              <a:t> </a:t>
            </a:r>
            <a:endParaRPr lang="en-US" altLang="en-US" sz="4800" dirty="0">
              <a:latin typeface="Arial" panose="020B0604020202020204" pitchFamily="34" charset="0"/>
            </a:endParaRPr>
          </a:p>
        </p:txBody>
      </p:sp>
      <p:sp>
        <p:nvSpPr>
          <p:cNvPr id="9" name="Title 8">
            <a:extLst>
              <a:ext uri="{FF2B5EF4-FFF2-40B4-BE49-F238E27FC236}">
                <a16:creationId xmlns:a16="http://schemas.microsoft.com/office/drawing/2014/main" id="{B20EFCF0-D656-5745-915F-6C1109A9F8C3}"/>
              </a:ext>
            </a:extLst>
          </p:cNvPr>
          <p:cNvSpPr>
            <a:spLocks noGrp="1"/>
          </p:cNvSpPr>
          <p:nvPr>
            <p:ph type="title"/>
          </p:nvPr>
        </p:nvSpPr>
        <p:spPr/>
        <p:txBody>
          <a:bodyPr/>
          <a:lstStyle/>
          <a:p>
            <a:r>
              <a:rPr lang="en-US" dirty="0"/>
              <a:t>Anomaly Detection</a:t>
            </a:r>
          </a:p>
        </p:txBody>
      </p:sp>
      <p:pic>
        <p:nvPicPr>
          <p:cNvPr id="6" name="Picture 5">
            <a:extLst>
              <a:ext uri="{FF2B5EF4-FFF2-40B4-BE49-F238E27FC236}">
                <a16:creationId xmlns:a16="http://schemas.microsoft.com/office/drawing/2014/main" id="{DFE2A1FF-A1AD-4B41-8683-DD972F5DBC07}"/>
              </a:ext>
            </a:extLst>
          </p:cNvPr>
          <p:cNvPicPr>
            <a:picLocks noChangeAspect="1"/>
          </p:cNvPicPr>
          <p:nvPr/>
        </p:nvPicPr>
        <p:blipFill>
          <a:blip r:embed="rId2"/>
          <a:stretch>
            <a:fillRect/>
          </a:stretch>
        </p:blipFill>
        <p:spPr>
          <a:xfrm>
            <a:off x="6486315" y="2647853"/>
            <a:ext cx="5383564" cy="3562447"/>
          </a:xfrm>
          <a:prstGeom prst="rect">
            <a:avLst/>
          </a:prstGeom>
        </p:spPr>
      </p:pic>
    </p:spTree>
    <p:extLst>
      <p:ext uri="{BB962C8B-B14F-4D97-AF65-F5344CB8AC3E}">
        <p14:creationId xmlns:p14="http://schemas.microsoft.com/office/powerpoint/2010/main" val="399055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BCF3779-38FA-244D-ACAA-6D52036C0922}"/>
              </a:ext>
            </a:extLst>
          </p:cNvPr>
          <p:cNvSpPr>
            <a:spLocks noGrp="1"/>
          </p:cNvSpPr>
          <p:nvPr>
            <p:ph type="title"/>
          </p:nvPr>
        </p:nvSpPr>
        <p:spPr/>
        <p:txBody>
          <a:bodyPr/>
          <a:lstStyle/>
          <a:p>
            <a:r>
              <a:rPr lang="en-US" dirty="0"/>
              <a:t>Data Types </a:t>
            </a:r>
          </a:p>
        </p:txBody>
      </p:sp>
      <p:sp>
        <p:nvSpPr>
          <p:cNvPr id="14" name="Content Placeholder 13">
            <a:extLst>
              <a:ext uri="{FF2B5EF4-FFF2-40B4-BE49-F238E27FC236}">
                <a16:creationId xmlns:a16="http://schemas.microsoft.com/office/drawing/2014/main" id="{A10E203B-B586-4313-BEAE-64375105BC72}"/>
              </a:ext>
            </a:extLst>
          </p:cNvPr>
          <p:cNvSpPr>
            <a:spLocks noGrp="1"/>
          </p:cNvSpPr>
          <p:nvPr>
            <p:ph sz="quarter" idx="16"/>
          </p:nvPr>
        </p:nvSpPr>
        <p:spPr/>
        <p:txBody>
          <a:bodyPr/>
          <a:lstStyle/>
          <a:p>
            <a:r>
              <a:rPr lang="en-US" b="1" dirty="0"/>
              <a:t>Univariate</a:t>
            </a:r>
          </a:p>
          <a:p>
            <a:pPr lvl="1"/>
            <a:r>
              <a:rPr lang="en-US" dirty="0"/>
              <a:t>The data being analyzed contains only one variable. </a:t>
            </a:r>
          </a:p>
        </p:txBody>
      </p:sp>
      <p:sp>
        <p:nvSpPr>
          <p:cNvPr id="15" name="Content Placeholder 14">
            <a:extLst>
              <a:ext uri="{FF2B5EF4-FFF2-40B4-BE49-F238E27FC236}">
                <a16:creationId xmlns:a16="http://schemas.microsoft.com/office/drawing/2014/main" id="{16E2FA49-1C59-432C-B4F4-681DB6A17BFF}"/>
              </a:ext>
            </a:extLst>
          </p:cNvPr>
          <p:cNvSpPr>
            <a:spLocks noGrp="1"/>
          </p:cNvSpPr>
          <p:nvPr>
            <p:ph sz="quarter" idx="17"/>
          </p:nvPr>
        </p:nvSpPr>
        <p:spPr/>
        <p:txBody>
          <a:bodyPr/>
          <a:lstStyle/>
          <a:p>
            <a:r>
              <a:rPr lang="en-US" b="1" dirty="0"/>
              <a:t>Multivariate</a:t>
            </a:r>
          </a:p>
          <a:p>
            <a:pPr lvl="1"/>
            <a:r>
              <a:rPr lang="en-US" dirty="0"/>
              <a:t>The data being analyzed contains more than one predictor variable. It tries to establish relationship using more than one predictor on some response.</a:t>
            </a:r>
          </a:p>
        </p:txBody>
      </p:sp>
      <p:sp>
        <p:nvSpPr>
          <p:cNvPr id="11" name="Text Placeholder 10">
            <a:extLst>
              <a:ext uri="{FF2B5EF4-FFF2-40B4-BE49-F238E27FC236}">
                <a16:creationId xmlns:a16="http://schemas.microsoft.com/office/drawing/2014/main" id="{C27BE72A-9BD8-0E49-A52B-C773119F6E26}"/>
              </a:ext>
            </a:extLst>
          </p:cNvPr>
          <p:cNvSpPr>
            <a:spLocks noGrp="1"/>
          </p:cNvSpPr>
          <p:nvPr>
            <p:ph type="body" sz="quarter" idx="11"/>
          </p:nvPr>
        </p:nvSpPr>
        <p:spPr/>
        <p:txBody>
          <a:bodyPr/>
          <a:lstStyle/>
          <a:p>
            <a:r>
              <a:rPr lang="en-US" dirty="0"/>
              <a:t>Types of Data Variables</a:t>
            </a:r>
          </a:p>
        </p:txBody>
      </p:sp>
      <p:pic>
        <p:nvPicPr>
          <p:cNvPr id="16" name="Picture 15">
            <a:extLst>
              <a:ext uri="{FF2B5EF4-FFF2-40B4-BE49-F238E27FC236}">
                <a16:creationId xmlns:a16="http://schemas.microsoft.com/office/drawing/2014/main" id="{F19E48EE-FA18-43DD-B2BA-60571D96B58C}"/>
              </a:ext>
            </a:extLst>
          </p:cNvPr>
          <p:cNvPicPr>
            <a:picLocks noChangeAspect="1"/>
          </p:cNvPicPr>
          <p:nvPr/>
        </p:nvPicPr>
        <p:blipFill>
          <a:blip r:embed="rId2"/>
          <a:stretch>
            <a:fillRect/>
          </a:stretch>
        </p:blipFill>
        <p:spPr>
          <a:xfrm>
            <a:off x="795488" y="4133570"/>
            <a:ext cx="4590856" cy="1058249"/>
          </a:xfrm>
          <a:prstGeom prst="rect">
            <a:avLst/>
          </a:prstGeom>
        </p:spPr>
      </p:pic>
      <p:pic>
        <p:nvPicPr>
          <p:cNvPr id="17" name="Picture 16">
            <a:extLst>
              <a:ext uri="{FF2B5EF4-FFF2-40B4-BE49-F238E27FC236}">
                <a16:creationId xmlns:a16="http://schemas.microsoft.com/office/drawing/2014/main" id="{B708F5A7-4BA5-45FA-9F44-E26E675EFFFB}"/>
              </a:ext>
            </a:extLst>
          </p:cNvPr>
          <p:cNvPicPr>
            <a:picLocks noChangeAspect="1"/>
          </p:cNvPicPr>
          <p:nvPr/>
        </p:nvPicPr>
        <p:blipFill>
          <a:blip r:embed="rId3"/>
          <a:stretch>
            <a:fillRect/>
          </a:stretch>
        </p:blipFill>
        <p:spPr>
          <a:xfrm>
            <a:off x="6755363" y="3841148"/>
            <a:ext cx="4491867" cy="2369152"/>
          </a:xfrm>
          <a:prstGeom prst="rect">
            <a:avLst/>
          </a:prstGeom>
        </p:spPr>
      </p:pic>
    </p:spTree>
    <p:extLst>
      <p:ext uri="{BB962C8B-B14F-4D97-AF65-F5344CB8AC3E}">
        <p14:creationId xmlns:p14="http://schemas.microsoft.com/office/powerpoint/2010/main" val="231459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Statistical Approaches – Outlier detection</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p:txBody>
          <a:bodyPr/>
          <a:lstStyle/>
          <a:p>
            <a:pPr marL="0" indent="0">
              <a:buNone/>
            </a:pPr>
            <a:r>
              <a:rPr lang="en-US" b="1" dirty="0"/>
              <a:t>Parametric tests</a:t>
            </a:r>
            <a:r>
              <a:rPr lang="en-US" dirty="0"/>
              <a:t> assume underlying statistical distributions in the data. Therefore, several conditions of validity(assumptions) must be met in order for the test to be reliable.</a:t>
            </a:r>
          </a:p>
        </p:txBody>
      </p:sp>
      <p:sp>
        <p:nvSpPr>
          <p:cNvPr id="6" name="Content Placeholder 5">
            <a:extLst>
              <a:ext uri="{FF2B5EF4-FFF2-40B4-BE49-F238E27FC236}">
                <a16:creationId xmlns:a16="http://schemas.microsoft.com/office/drawing/2014/main" id="{E37320B0-03B6-4141-B3CE-6DA4B0A086C4}"/>
              </a:ext>
            </a:extLst>
          </p:cNvPr>
          <p:cNvSpPr>
            <a:spLocks noGrp="1"/>
          </p:cNvSpPr>
          <p:nvPr>
            <p:ph sz="quarter" idx="17"/>
          </p:nvPr>
        </p:nvSpPr>
        <p:spPr/>
        <p:txBody>
          <a:bodyPr/>
          <a:lstStyle/>
          <a:p>
            <a:pPr marL="0" indent="0">
              <a:buNone/>
            </a:pPr>
            <a:r>
              <a:rPr lang="en-US" b="1" dirty="0"/>
              <a:t>Nonparametric tests</a:t>
            </a:r>
            <a:r>
              <a:rPr lang="en-US" dirty="0"/>
              <a:t> do not rely on any distribution. They can thus be applied even if parametric conditions of validity are not met.</a:t>
            </a:r>
          </a:p>
        </p:txBody>
      </p:sp>
      <p:pic>
        <p:nvPicPr>
          <p:cNvPr id="4" name="Picture 3">
            <a:extLst>
              <a:ext uri="{FF2B5EF4-FFF2-40B4-BE49-F238E27FC236}">
                <a16:creationId xmlns:a16="http://schemas.microsoft.com/office/drawing/2014/main" id="{96FF2388-1FA2-4C00-B73C-876406B5B15E}"/>
              </a:ext>
            </a:extLst>
          </p:cNvPr>
          <p:cNvPicPr>
            <a:picLocks noChangeAspect="1"/>
          </p:cNvPicPr>
          <p:nvPr/>
        </p:nvPicPr>
        <p:blipFill>
          <a:blip r:embed="rId2"/>
          <a:stretch>
            <a:fillRect/>
          </a:stretch>
        </p:blipFill>
        <p:spPr>
          <a:xfrm>
            <a:off x="3281071" y="3736230"/>
            <a:ext cx="4286250" cy="2352675"/>
          </a:xfrm>
          <a:prstGeom prst="rect">
            <a:avLst/>
          </a:prstGeom>
        </p:spPr>
      </p:pic>
    </p:spTree>
    <p:extLst>
      <p:ext uri="{BB962C8B-B14F-4D97-AF65-F5344CB8AC3E}">
        <p14:creationId xmlns:p14="http://schemas.microsoft.com/office/powerpoint/2010/main" val="418594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F3C520C-E57A-4E05-B357-03E924031A76}"/>
              </a:ext>
            </a:extLst>
          </p:cNvPr>
          <p:cNvSpPr>
            <a:spLocks noGrp="1"/>
          </p:cNvSpPr>
          <p:nvPr>
            <p:ph type="subTitle" idx="1"/>
          </p:nvPr>
        </p:nvSpPr>
        <p:spPr/>
        <p:txBody>
          <a:bodyPr/>
          <a:lstStyle/>
          <a:p>
            <a:r>
              <a:rPr lang="en-US" dirty="0"/>
              <a:t>Using Univariate and Multivariate Data</a:t>
            </a:r>
          </a:p>
        </p:txBody>
      </p:sp>
      <p:sp>
        <p:nvSpPr>
          <p:cNvPr id="7" name="Text Placeholder 6">
            <a:extLst>
              <a:ext uri="{FF2B5EF4-FFF2-40B4-BE49-F238E27FC236}">
                <a16:creationId xmlns:a16="http://schemas.microsoft.com/office/drawing/2014/main" id="{494A9AC1-A0AD-4189-B8E5-568529D86C50}"/>
              </a:ext>
            </a:extLst>
          </p:cNvPr>
          <p:cNvSpPr>
            <a:spLocks noGrp="1"/>
          </p:cNvSpPr>
          <p:nvPr>
            <p:ph type="body" sz="quarter" idx="10"/>
          </p:nvPr>
        </p:nvSpPr>
        <p:spPr/>
        <p:txBody>
          <a:bodyPr/>
          <a:lstStyle/>
          <a:p>
            <a:r>
              <a:rPr lang="en-US" dirty="0"/>
              <a:t>Non-Parametric Tests</a:t>
            </a:r>
          </a:p>
        </p:txBody>
      </p:sp>
    </p:spTree>
    <p:extLst>
      <p:ext uri="{BB962C8B-B14F-4D97-AF65-F5344CB8AC3E}">
        <p14:creationId xmlns:p14="http://schemas.microsoft.com/office/powerpoint/2010/main" val="360993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Nonparametric Test - Multivariate</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375" y="1445855"/>
            <a:ext cx="6485230" cy="4945614"/>
          </a:xfrm>
        </p:spPr>
        <p:txBody>
          <a:bodyPr/>
          <a:lstStyle/>
          <a:p>
            <a:pPr marL="0" indent="0">
              <a:buNone/>
            </a:pPr>
            <a:r>
              <a:rPr lang="en-US" sz="2400" b="1" dirty="0" err="1"/>
              <a:t>Mahalonobis</a:t>
            </a:r>
            <a:r>
              <a:rPr lang="en-US" sz="2400" b="1" dirty="0"/>
              <a:t> Distance</a:t>
            </a:r>
          </a:p>
          <a:p>
            <a:r>
              <a:rPr lang="en-US" dirty="0" err="1"/>
              <a:t>Mahalanobis</a:t>
            </a:r>
            <a:r>
              <a:rPr lang="en-US" dirty="0"/>
              <a:t> distance - Multivariate distance metric to detect outliers by measuring the distance between a point (P) and a distribution (D) with respect to correlation.</a:t>
            </a:r>
          </a:p>
          <a:p>
            <a:r>
              <a:rPr lang="en-US" u="sng" dirty="0"/>
              <a:t>Euclidean distance</a:t>
            </a:r>
            <a:r>
              <a:rPr lang="en-US" dirty="0"/>
              <a:t> - Refers to the distance between two points.</a:t>
            </a:r>
          </a:p>
          <a:p>
            <a:pPr marL="0" indent="0">
              <a:buNone/>
            </a:pPr>
            <a:endParaRPr lang="en-US" b="1" dirty="0"/>
          </a:p>
        </p:txBody>
      </p:sp>
      <p:pic>
        <p:nvPicPr>
          <p:cNvPr id="7" name="Picture 6">
            <a:extLst>
              <a:ext uri="{FF2B5EF4-FFF2-40B4-BE49-F238E27FC236}">
                <a16:creationId xmlns:a16="http://schemas.microsoft.com/office/drawing/2014/main" id="{7728C7D8-0596-401C-8EDE-7F4B860CCB1E}"/>
              </a:ext>
            </a:extLst>
          </p:cNvPr>
          <p:cNvPicPr>
            <a:picLocks noChangeAspect="1"/>
          </p:cNvPicPr>
          <p:nvPr/>
        </p:nvPicPr>
        <p:blipFill>
          <a:blip r:embed="rId2"/>
          <a:stretch>
            <a:fillRect/>
          </a:stretch>
        </p:blipFill>
        <p:spPr>
          <a:xfrm>
            <a:off x="7072605" y="1310174"/>
            <a:ext cx="4842782" cy="2767304"/>
          </a:xfrm>
          <a:prstGeom prst="rect">
            <a:avLst/>
          </a:prstGeom>
        </p:spPr>
      </p:pic>
      <p:pic>
        <p:nvPicPr>
          <p:cNvPr id="8" name="Picture 7">
            <a:extLst>
              <a:ext uri="{FF2B5EF4-FFF2-40B4-BE49-F238E27FC236}">
                <a16:creationId xmlns:a16="http://schemas.microsoft.com/office/drawing/2014/main" id="{2F3486B7-7807-4276-A5D4-96C6EA6CA9D3}"/>
              </a:ext>
            </a:extLst>
          </p:cNvPr>
          <p:cNvPicPr>
            <a:picLocks noChangeAspect="1"/>
          </p:cNvPicPr>
          <p:nvPr/>
        </p:nvPicPr>
        <p:blipFill>
          <a:blip r:embed="rId3"/>
          <a:stretch>
            <a:fillRect/>
          </a:stretch>
        </p:blipFill>
        <p:spPr>
          <a:xfrm>
            <a:off x="907796" y="4490685"/>
            <a:ext cx="4610100" cy="2114550"/>
          </a:xfrm>
          <a:prstGeom prst="rect">
            <a:avLst/>
          </a:prstGeom>
        </p:spPr>
      </p:pic>
    </p:spTree>
    <p:extLst>
      <p:ext uri="{BB962C8B-B14F-4D97-AF65-F5344CB8AC3E}">
        <p14:creationId xmlns:p14="http://schemas.microsoft.com/office/powerpoint/2010/main" val="109909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F6E-3D6C-9446-9044-50781A634591}"/>
              </a:ext>
            </a:extLst>
          </p:cNvPr>
          <p:cNvSpPr>
            <a:spLocks noGrp="1"/>
          </p:cNvSpPr>
          <p:nvPr>
            <p:ph type="title"/>
          </p:nvPr>
        </p:nvSpPr>
        <p:spPr/>
        <p:txBody>
          <a:bodyPr/>
          <a:lstStyle/>
          <a:p>
            <a:r>
              <a:rPr lang="en-US" dirty="0"/>
              <a:t>Nonparametric Test - Multivariate</a:t>
            </a:r>
          </a:p>
        </p:txBody>
      </p:sp>
      <p:sp>
        <p:nvSpPr>
          <p:cNvPr id="5" name="Content Placeholder 4">
            <a:extLst>
              <a:ext uri="{FF2B5EF4-FFF2-40B4-BE49-F238E27FC236}">
                <a16:creationId xmlns:a16="http://schemas.microsoft.com/office/drawing/2014/main" id="{6E0DF3CC-7993-D447-886D-641D9C169E62}"/>
              </a:ext>
            </a:extLst>
          </p:cNvPr>
          <p:cNvSpPr>
            <a:spLocks noGrp="1"/>
          </p:cNvSpPr>
          <p:nvPr>
            <p:ph sz="quarter" idx="16"/>
          </p:nvPr>
        </p:nvSpPr>
        <p:spPr>
          <a:xfrm>
            <a:off x="587374" y="1445855"/>
            <a:ext cx="11243841" cy="1810529"/>
          </a:xfrm>
        </p:spPr>
        <p:txBody>
          <a:bodyPr/>
          <a:lstStyle/>
          <a:p>
            <a:pPr marL="0" indent="0">
              <a:buNone/>
            </a:pPr>
            <a:r>
              <a:rPr lang="en-US" b="1" dirty="0"/>
              <a:t>Issue with Euclidean Distance for Multivariate data</a:t>
            </a:r>
          </a:p>
          <a:p>
            <a:r>
              <a:rPr lang="en-US" dirty="0"/>
              <a:t>If the dimensions (attributes) are correlated, the Euclidean distance between a point and the center of the points (distribution) can give little or misleading information about how close a point really is to the cluster.</a:t>
            </a:r>
            <a:endParaRPr lang="en-US" b="1" dirty="0"/>
          </a:p>
          <a:p>
            <a:pPr marL="0" indent="0">
              <a:buNone/>
            </a:pPr>
            <a:r>
              <a:rPr lang="en-US" b="1" dirty="0"/>
              <a:t> </a:t>
            </a:r>
          </a:p>
          <a:p>
            <a:pPr marL="0" indent="0">
              <a:buNone/>
            </a:pPr>
            <a:endParaRPr lang="en-US" b="1" dirty="0"/>
          </a:p>
        </p:txBody>
      </p:sp>
      <p:pic>
        <p:nvPicPr>
          <p:cNvPr id="3" name="Picture 2">
            <a:extLst>
              <a:ext uri="{FF2B5EF4-FFF2-40B4-BE49-F238E27FC236}">
                <a16:creationId xmlns:a16="http://schemas.microsoft.com/office/drawing/2014/main" id="{27ED9227-63D9-4FF5-8116-1145B0176AB2}"/>
              </a:ext>
            </a:extLst>
          </p:cNvPr>
          <p:cNvPicPr>
            <a:picLocks noChangeAspect="1"/>
          </p:cNvPicPr>
          <p:nvPr/>
        </p:nvPicPr>
        <p:blipFill rotWithShape="1">
          <a:blip r:embed="rId3"/>
          <a:srcRect l="4219" t="4195" r="4109" b="18498"/>
          <a:stretch/>
        </p:blipFill>
        <p:spPr>
          <a:xfrm>
            <a:off x="1166325" y="3086340"/>
            <a:ext cx="9097347" cy="3473084"/>
          </a:xfrm>
          <a:prstGeom prst="rect">
            <a:avLst/>
          </a:prstGeom>
        </p:spPr>
      </p:pic>
    </p:spTree>
    <p:extLst>
      <p:ext uri="{BB962C8B-B14F-4D97-AF65-F5344CB8AC3E}">
        <p14:creationId xmlns:p14="http://schemas.microsoft.com/office/powerpoint/2010/main" val="1711637126"/>
      </p:ext>
    </p:extLst>
  </p:cSld>
  <p:clrMapOvr>
    <a:masterClrMapping/>
  </p:clrMapOvr>
</p:sld>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18970</TotalTime>
  <Words>1188</Words>
  <Application>Microsoft Macintosh PowerPoint</Application>
  <PresentationFormat>Widescreen</PresentationFormat>
  <Paragraphs>165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vt:lpstr>
      <vt:lpstr>Arial Regular</vt:lpstr>
      <vt:lpstr>System Font Regular</vt:lpstr>
      <vt:lpstr>Theme1</vt:lpstr>
      <vt:lpstr>PowerPoint Presentation</vt:lpstr>
      <vt:lpstr>Agenda</vt:lpstr>
      <vt:lpstr>Anomalies/Outliers</vt:lpstr>
      <vt:lpstr>Anomaly Detection</vt:lpstr>
      <vt:lpstr>Data Types </vt:lpstr>
      <vt:lpstr>Statistical Approaches – Outlier detection</vt:lpstr>
      <vt:lpstr>PowerPoint Presentation</vt:lpstr>
      <vt:lpstr>Nonparametric Test - Multivariate</vt:lpstr>
      <vt:lpstr>Nonparametric Test - Multivariate</vt:lpstr>
      <vt:lpstr>Nonparametric Test - Multivariate</vt:lpstr>
      <vt:lpstr>Nonparametric Test - Multivariate</vt:lpstr>
      <vt:lpstr>Nonparametric Test - Multivariate</vt:lpstr>
      <vt:lpstr>Nonparametric Test - Multivariate</vt:lpstr>
      <vt:lpstr>Nonparametric Test - Multivariate</vt:lpstr>
      <vt:lpstr>PowerPoint Presentation</vt:lpstr>
      <vt:lpstr>PowerPoint Presentation</vt:lpstr>
      <vt:lpstr>Parametric Test - Multivariate</vt:lpstr>
      <vt:lpstr>Parametric Test - Multivariate</vt:lpstr>
      <vt:lpstr>Parametric Test - Multivariate</vt:lpstr>
      <vt:lpstr>Parametric Test - Multivariate</vt:lpstr>
      <vt:lpstr>References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angela@bingdesign.com</dc:creator>
  <cp:lastModifiedBy>Saeed, Ahsan</cp:lastModifiedBy>
  <cp:revision>79</cp:revision>
  <dcterms:created xsi:type="dcterms:W3CDTF">2018-10-05T16:35:28Z</dcterms:created>
  <dcterms:modified xsi:type="dcterms:W3CDTF">2019-09-03T14:42:03Z</dcterms:modified>
</cp:coreProperties>
</file>