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2"/>
  </p:notesMasterIdLst>
  <p:handoutMasterIdLst>
    <p:handoutMasterId r:id="rId33"/>
  </p:handoutMasterIdLst>
  <p:sldIdLst>
    <p:sldId id="290" r:id="rId2"/>
    <p:sldId id="286" r:id="rId3"/>
    <p:sldId id="258" r:id="rId4"/>
    <p:sldId id="289" r:id="rId5"/>
    <p:sldId id="259" r:id="rId6"/>
    <p:sldId id="291" r:id="rId7"/>
    <p:sldId id="335" r:id="rId8"/>
    <p:sldId id="338" r:id="rId9"/>
    <p:sldId id="293" r:id="rId10"/>
    <p:sldId id="299" r:id="rId11"/>
    <p:sldId id="317" r:id="rId12"/>
    <p:sldId id="339" r:id="rId13"/>
    <p:sldId id="328" r:id="rId14"/>
    <p:sldId id="330" r:id="rId15"/>
    <p:sldId id="331" r:id="rId16"/>
    <p:sldId id="332" r:id="rId17"/>
    <p:sldId id="333" r:id="rId18"/>
    <p:sldId id="334" r:id="rId19"/>
    <p:sldId id="336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288" r:id="rId28"/>
    <p:sldId id="302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40"/>
    <a:srgbClr val="28BE8C"/>
    <a:srgbClr val="181717"/>
    <a:srgbClr val="394851"/>
    <a:srgbClr val="898C92"/>
    <a:srgbClr val="F3753F"/>
    <a:srgbClr val="00B2B2"/>
    <a:srgbClr val="16A3CC"/>
    <a:srgbClr val="737373"/>
    <a:srgbClr val="394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08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9/18/19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9/18/19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1538B3B-98B9-3548-8C30-3CBF3C6EB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5118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65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514599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514600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B3FEC71-FF53-9747-9744-35489D5BF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897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3363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787" y="2488230"/>
            <a:ext cx="5010912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68830"/>
            <a:ext cx="5009958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9" y="2068830"/>
            <a:ext cx="500697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2488230"/>
            <a:ext cx="5006975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22E265F-93C6-7844-8A45-5A5D8BFA4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7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5BF99CF-3C64-C341-BBBD-CD55C0DBA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912654"/>
            <a:ext cx="5007082" cy="2976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700"/>
              </a:lnSpc>
              <a:buNone/>
              <a:defRPr sz="1300" i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Figure 1: </a:t>
            </a:r>
            <a:r>
              <a:rPr lang="en-US" dirty="0" err="1"/>
              <a:t>Nulpa</a:t>
            </a:r>
            <a:r>
              <a:rPr lang="en-US" dirty="0"/>
              <a:t> se </a:t>
            </a:r>
            <a:r>
              <a:rPr lang="en-US" dirty="0" err="1"/>
              <a:t>percim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5081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60716A-7230-FE44-9049-AB0A7AFDE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1320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2C0DE-DE8B-6E4D-B8BE-BB336B89F12B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149" y="310065"/>
            <a:ext cx="4200144" cy="6236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4023011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58063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103789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3815" y="395288"/>
            <a:ext cx="5538788" cy="61531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2057400"/>
            <a:ext cx="5524500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AEA0E30-B6F9-B440-961D-66F1FB148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5807075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404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512804" y="6308522"/>
            <a:ext cx="413472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" y="378960"/>
            <a:ext cx="11445327" cy="61006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51" y="2051440"/>
            <a:ext cx="545661" cy="3589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5655" y="2529130"/>
            <a:ext cx="3154363" cy="146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5655" y="4811712"/>
            <a:ext cx="3154363" cy="39203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0FFEED8-C158-354B-8E08-81D626199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585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85093" y="2057400"/>
            <a:ext cx="10058400" cy="415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8FB952B-89E1-D047-8836-D0891A6C5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08851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FE7EE06B-9537-DC4A-9885-1CA7A289B5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527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 userDrawn="1"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3091275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676D-BB47-904E-8238-668A3702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A56A-0AE5-E04B-9B38-90C23CD1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FD9EF-F255-9342-B7F0-394900FF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0698-E00A-5847-B0B4-CF83136BC9A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201A-AB0F-6145-81F4-6504A767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3C24-D175-054C-ABA7-83196E0C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5B9-487C-D54F-9233-23D5D5D5F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7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19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568E-EAC8-6549-804F-A3A438B6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4" r:id="rId6"/>
    <p:sldLayoutId id="2147483771" r:id="rId7"/>
    <p:sldLayoutId id="2147483794" r:id="rId8"/>
    <p:sldLayoutId id="2147483772" r:id="rId9"/>
    <p:sldLayoutId id="2147483773" r:id="rId10"/>
    <p:sldLayoutId id="2147483775" r:id="rId11"/>
    <p:sldLayoutId id="2147483795" r:id="rId12"/>
    <p:sldLayoutId id="2147483776" r:id="rId13"/>
    <p:sldLayoutId id="214748379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3" r:id="rId29"/>
    <p:sldLayoutId id="2147483797" r:id="rId3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makemeanalyst.com/explore-your-data-range-interquartile-range-and-box-plot/" TargetMode="External"/><Relationship Id="rId13" Type="http://schemas.openxmlformats.org/officeDocument/2006/relationships/hyperlink" Target="https://quantdare.com/isolation-forest-algorithm/" TargetMode="External"/><Relationship Id="rId3" Type="http://schemas.openxmlformats.org/officeDocument/2006/relationships/hyperlink" Target="https://www.quora.com/Can-reinforcement-learning-be-used-for-anomaly-detection" TargetMode="External"/><Relationship Id="rId7" Type="http://schemas.openxmlformats.org/officeDocument/2006/relationships/hyperlink" Target="http://sphweb.bumc.bu.edu/otlt/mph-modules/bs/bs704_summarizingdata/bs704_summarizingdata7.html" TargetMode="External"/><Relationship Id="rId12" Type="http://schemas.openxmlformats.org/officeDocument/2006/relationships/hyperlink" Target="https://www.analyticsvidhya.com/blog/2019/02/outlier-detection-python-pyod/" TargetMode="External"/><Relationship Id="rId17" Type="http://schemas.openxmlformats.org/officeDocument/2006/relationships/hyperlink" Target="https://towardsdatascience.com/anomaly-detection-with-isolation-forest-visualization-23cd75c281e2" TargetMode="External"/><Relationship Id="rId2" Type="http://schemas.openxmlformats.org/officeDocument/2006/relationships/hyperlink" Target="http://www.erogol.com/anomaly-detection-and-a-simple-algorithm-with-probabilistic-approach/" TargetMode="External"/><Relationship Id="rId16" Type="http://schemas.openxmlformats.org/officeDocument/2006/relationships/hyperlink" Target="https://towardsdatascience.com/anomaly-detection-for-dummies-15f148e559c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Interquartile_range" TargetMode="External"/><Relationship Id="rId11" Type="http://schemas.openxmlformats.org/officeDocument/2006/relationships/hyperlink" Target="https://dzone.com/articles/spotting-outliers-with-isolation-forest-using-skle" TargetMode="External"/><Relationship Id="rId5" Type="http://schemas.openxmlformats.org/officeDocument/2006/relationships/hyperlink" Target="https://medium.com/@mehulved1503/outlier-detection-and-anomaly-detection-with-machine-learning-caa96b34b7f6" TargetMode="External"/><Relationship Id="rId15" Type="http://schemas.openxmlformats.org/officeDocument/2006/relationships/hyperlink" Target="https://www.youtube.com/watch?v=RyFQXQf4w4w" TargetMode="External"/><Relationship Id="rId10" Type="http://schemas.openxmlformats.org/officeDocument/2006/relationships/hyperlink" Target="https://towardsdatascience.com/a-brief-overview-of-outlier-detection-techniques-1e0b2c19e561" TargetMode="External"/><Relationship Id="rId4" Type="http://schemas.openxmlformats.org/officeDocument/2006/relationships/hyperlink" Target="https://medium.com/@alhadpofali_5697/anomaly-and-outlier-detection-concepts-1f82498851a2" TargetMode="External"/><Relationship Id="rId9" Type="http://schemas.openxmlformats.org/officeDocument/2006/relationships/hyperlink" Target="https://dzone.com/articles/four-techniques-for-outlier-detection-knime" TargetMode="External"/><Relationship Id="rId14" Type="http://schemas.openxmlformats.org/officeDocument/2006/relationships/hyperlink" Target="https://medium.com/walmartlabs/swamping-and-masking-in-anomaly-detection-how-subsampling-in-isolation-forests-helps-mitigate-bb192a8f8dd5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h97ZqH0XdM" TargetMode="External"/><Relationship Id="rId13" Type="http://schemas.openxmlformats.org/officeDocument/2006/relationships/hyperlink" Target="https://towardsdatascience.com/density-based-algorithm-for-outlier-detection-8f278d2f7983" TargetMode="External"/><Relationship Id="rId3" Type="http://schemas.openxmlformats.org/officeDocument/2006/relationships/hyperlink" Target="https://mccormickml.com/2013/08/15/the-gaussian-kernel/" TargetMode="External"/><Relationship Id="rId7" Type="http://schemas.openxmlformats.org/officeDocument/2006/relationships/hyperlink" Target="https://onlinelibrary.wiley.com/doi/full/10.1002/cem.2763" TargetMode="External"/><Relationship Id="rId12" Type="http://schemas.openxmlformats.org/officeDocument/2006/relationships/hyperlink" Target="https://www.tandfonline.com/doi/abs/10.1198/004017002188618626" TargetMode="External"/><Relationship Id="rId2" Type="http://schemas.openxmlformats.org/officeDocument/2006/relationships/hyperlink" Target="https://www.machinelearningplus.com/statistics/mahalanobis-distanc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ccormickml.com/2014/07/22/mahalanobis-distance/" TargetMode="External"/><Relationship Id="rId11" Type="http://schemas.openxmlformats.org/officeDocument/2006/relationships/hyperlink" Target="https://en.wikipedia.org/wiki/Hotelling%27s_T-squared_distribution" TargetMode="External"/><Relationship Id="rId5" Type="http://schemas.openxmlformats.org/officeDocument/2006/relationships/hyperlink" Target="https://www.statisticshowto.datasciencecentral.com/mahalanobis-distance/" TargetMode="External"/><Relationship Id="rId15" Type="http://schemas.openxmlformats.org/officeDocument/2006/relationships/hyperlink" Target="https://towardsdatascience.com/local-outlier-factor-for-anomaly-detection-cc0c770d2ebe" TargetMode="External"/><Relationship Id="rId10" Type="http://schemas.openxmlformats.org/officeDocument/2006/relationships/hyperlink" Target="https://www.statisticshowto.datasciencecentral.com/hotellings-t-squared/" TargetMode="External"/><Relationship Id="rId4" Type="http://schemas.openxmlformats.org/officeDocument/2006/relationships/hyperlink" Target="https://en.wikipedia.org/wiki/Mahalanobis_distance" TargetMode="External"/><Relationship Id="rId9" Type="http://schemas.openxmlformats.org/officeDocument/2006/relationships/hyperlink" Target="https://ncss-wpengine.netdna-ssl.com/wp-content/themes/ncss/pdf/Procedures/NCSS/Hotellings_Two-Sample_T2.pdf" TargetMode="External"/><Relationship Id="rId14" Type="http://schemas.openxmlformats.org/officeDocument/2006/relationships/hyperlink" Target="https://en.wikipedia.org/wiki/Local_outlier_factor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C5D780-F007-9144-9C5F-4FAF655DB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A38DFD-C91B-FB41-90C2-8933298EBA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62351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- Univariate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6578536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Interquartile Range (IQR) – </a:t>
            </a:r>
          </a:p>
          <a:p>
            <a:pPr lvl="1"/>
            <a:r>
              <a:rPr lang="en-US" b="1" dirty="0"/>
              <a:t>Implementation using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801F0-2182-43BE-AE3B-774E99C4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66" y="2541951"/>
            <a:ext cx="7611123" cy="38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F3C520C-E57A-4E05-B357-03E924031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Univariate and Multivariate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4A9AC1-A0AD-4189-B8E5-568529D86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60993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4" y="2145810"/>
            <a:ext cx="4320291" cy="4993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Isolation Forest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6ABAF9-FEF5-4F41-A84F-C89DFAAA42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50832" y="2715142"/>
            <a:ext cx="11017143" cy="1497705"/>
          </a:xfrm>
        </p:spPr>
        <p:txBody>
          <a:bodyPr/>
          <a:lstStyle/>
          <a:p>
            <a:r>
              <a:rPr lang="en-US" sz="1600" dirty="0"/>
              <a:t>This is a non-parametric method for large datasets in a one or multi-dimensional feature space. And, is an example of Direct Anomaly Detection.</a:t>
            </a:r>
          </a:p>
          <a:p>
            <a:r>
              <a:rPr lang="en-US" sz="1600" dirty="0"/>
              <a:t>A tree-based model, in which multiple trees are created randomly for a given data set, and anomalies are samples with shortest average path length.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C4761-B3DE-46AF-96B3-2856A447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42" y="4159968"/>
            <a:ext cx="6402292" cy="245860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C57AC50-1EAB-A54B-93A4-1E0C713CA1F7}"/>
              </a:ext>
            </a:extLst>
          </p:cNvPr>
          <p:cNvSpPr txBox="1">
            <a:spLocks/>
          </p:cNvSpPr>
          <p:nvPr/>
        </p:nvSpPr>
        <p:spPr>
          <a:xfrm>
            <a:off x="750832" y="1663292"/>
            <a:ext cx="10690226" cy="49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Identifies anomalies </a:t>
            </a:r>
            <a:r>
              <a:rPr lang="en-US" sz="1600" u="sng" dirty="0"/>
              <a:t>directly</a:t>
            </a:r>
            <a:r>
              <a:rPr lang="en-US" sz="1600" dirty="0"/>
              <a:t> instead of first defining a normal behavior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1B12367-583B-F047-A814-19399F1A5C10}"/>
              </a:ext>
            </a:extLst>
          </p:cNvPr>
          <p:cNvSpPr txBox="1">
            <a:spLocks/>
          </p:cNvSpPr>
          <p:nvPr/>
        </p:nvSpPr>
        <p:spPr>
          <a:xfrm>
            <a:off x="587373" y="1061069"/>
            <a:ext cx="4320291" cy="49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Directly Anomaly Detection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22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- Univariate/Multivariate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5251" y="2377439"/>
            <a:ext cx="6372824" cy="3519177"/>
          </a:xfrm>
        </p:spPr>
        <p:txBody>
          <a:bodyPr/>
          <a:lstStyle/>
          <a:p>
            <a:r>
              <a:rPr lang="en-US" sz="2000" dirty="0"/>
              <a:t>A data point is defined as an outlier if it can be easily isolated using only a few partitions.</a:t>
            </a:r>
          </a:p>
        </p:txBody>
      </p:sp>
      <p:pic>
        <p:nvPicPr>
          <p:cNvPr id="2050" name="Picture 2" descr="https://miro.medium.com/max/2043/1*TqkqI2QECywBLnY6KlVvHA.png">
            <a:extLst>
              <a:ext uri="{FF2B5EF4-FFF2-40B4-BE49-F238E27FC236}">
                <a16:creationId xmlns:a16="http://schemas.microsoft.com/office/drawing/2014/main" id="{D63F2979-0A18-4DB2-956A-6495D724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75" y="1805862"/>
            <a:ext cx="5010187" cy="35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445855"/>
            <a:ext cx="5007082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Isolation Forest – How it works?</a:t>
            </a: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8691" y="1988568"/>
            <a:ext cx="10865934" cy="4402456"/>
          </a:xfrm>
        </p:spPr>
        <p:txBody>
          <a:bodyPr/>
          <a:lstStyle/>
          <a:p>
            <a:r>
              <a:rPr lang="en-US" b="1" dirty="0"/>
              <a:t>Step 1: Sampling </a:t>
            </a:r>
          </a:p>
          <a:p>
            <a:pPr lvl="1"/>
            <a:r>
              <a:rPr lang="en-US" dirty="0"/>
              <a:t>The very first step is sampling for training a model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67E0DE-828A-4F6A-B07B-EFD91050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3288245"/>
            <a:ext cx="7239000" cy="26411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FBD082-8767-49CA-8E2F-F3F9133700C9}"/>
              </a:ext>
            </a:extLst>
          </p:cNvPr>
          <p:cNvSpPr/>
          <p:nvPr/>
        </p:nvSpPr>
        <p:spPr>
          <a:xfrm>
            <a:off x="1356075" y="6006303"/>
            <a:ext cx="8779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dium-content-sans-serif-font"/>
              </a:rPr>
              <a:t>For the simplicity, 2-D visualization is selected. You can think of Q1 and Q2 as two different attributes in your data set.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645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8691" y="1602889"/>
            <a:ext cx="11148509" cy="4788135"/>
          </a:xfrm>
        </p:spPr>
        <p:txBody>
          <a:bodyPr/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Binary decision tree</a:t>
            </a:r>
          </a:p>
          <a:p>
            <a:r>
              <a:rPr lang="en-US" sz="1900" dirty="0"/>
              <a:t>The following step essentially involves making a tree for the sample we drew from step 1</a:t>
            </a:r>
          </a:p>
          <a:p>
            <a:r>
              <a:rPr lang="en-US" sz="1900" dirty="0"/>
              <a:t>This step involves two random elements: random choice of an attribute (i.e. Q1 or Q2) / random choice of a Q1 or Q2 value between its min and max (i.e. Q1’)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1026" name="Picture 2" descr="https://miro.medium.com/max/959/1*P2EK00gph0Nhbtn5jKIxCA.png">
            <a:extLst>
              <a:ext uri="{FF2B5EF4-FFF2-40B4-BE49-F238E27FC236}">
                <a16:creationId xmlns:a16="http://schemas.microsoft.com/office/drawing/2014/main" id="{00BE3FE6-8AB2-4766-B1B2-F350B9FC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44" y="3471658"/>
            <a:ext cx="7305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8691" y="1602889"/>
            <a:ext cx="11148509" cy="4788135"/>
          </a:xfrm>
        </p:spPr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b="1" dirty="0"/>
              <a:t>Repeat step 2 Iteratively</a:t>
            </a:r>
          </a:p>
          <a:p>
            <a:r>
              <a:rPr lang="en-US" dirty="0"/>
              <a:t>Do step 2 for two sub-data set based on the binary split from step 2</a:t>
            </a:r>
          </a:p>
          <a:p>
            <a:r>
              <a:rPr lang="en-US" dirty="0"/>
              <a:t>Do this iteratively to create a forest, a collection of trees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A11B0-6E4E-4AEE-B1C4-C075D571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21" y="3200149"/>
            <a:ext cx="7267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8691" y="1602889"/>
            <a:ext cx="11148509" cy="4788135"/>
          </a:xfrm>
        </p:spPr>
        <p:txBody>
          <a:bodyPr/>
          <a:lstStyle/>
          <a:p>
            <a:r>
              <a:rPr lang="en-US" b="1" dirty="0"/>
              <a:t>Step 4:</a:t>
            </a:r>
            <a:r>
              <a:rPr lang="en-US" dirty="0"/>
              <a:t> </a:t>
            </a:r>
            <a:r>
              <a:rPr lang="en-US" b="1" dirty="0"/>
              <a:t>Calculating anomaly score</a:t>
            </a:r>
          </a:p>
          <a:p>
            <a:r>
              <a:rPr lang="en-US" dirty="0"/>
              <a:t>Feed each data point into model to calculate anomaly score</a:t>
            </a:r>
          </a:p>
          <a:p>
            <a:r>
              <a:rPr lang="en-US" dirty="0"/>
              <a:t>The anomaly score can be calculated using</a:t>
            </a:r>
          </a:p>
          <a:p>
            <a:pPr lvl="1"/>
            <a:r>
              <a:rPr lang="en-US" dirty="0"/>
              <a:t>where </a:t>
            </a:r>
            <a:r>
              <a:rPr lang="en-US" i="1" dirty="0"/>
              <a:t>h(x) </a:t>
            </a:r>
            <a:r>
              <a:rPr lang="en-US" dirty="0"/>
              <a:t>is the path length of observation </a:t>
            </a:r>
            <a:r>
              <a:rPr lang="en-US" i="1" dirty="0"/>
              <a:t>x</a:t>
            </a:r>
            <a:r>
              <a:rPr lang="en-US" dirty="0"/>
              <a:t>, </a:t>
            </a:r>
          </a:p>
          <a:p>
            <a:pPr lvl="1"/>
            <a:r>
              <a:rPr lang="en-US" i="1" dirty="0"/>
              <a:t>c(n) </a:t>
            </a:r>
            <a:r>
              <a:rPr lang="en-US" dirty="0"/>
              <a:t>is the average path length of unsuccessful search in a Binary Search Tree </a:t>
            </a:r>
          </a:p>
          <a:p>
            <a:pPr lvl="1"/>
            <a:r>
              <a:rPr lang="en-US" i="1" dirty="0"/>
              <a:t>n </a:t>
            </a:r>
            <a:r>
              <a:rPr lang="en-US" dirty="0"/>
              <a:t>is the number of external nodes.</a:t>
            </a:r>
          </a:p>
          <a:p>
            <a:pPr lvl="1"/>
            <a:r>
              <a:rPr lang="en-US" sz="2000" dirty="0"/>
              <a:t>After giving each observation a score ranging from 0 to -1; -1 meaning more outlier and 0 meaning more normality. A threshold can be specified as a decision point to declare a sample as outlier.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 descr="https://miro.medium.com/max/258/0*uVVSUfptaeFzqRZW.">
            <a:extLst>
              <a:ext uri="{FF2B5EF4-FFF2-40B4-BE49-F238E27FC236}">
                <a16:creationId xmlns:a16="http://schemas.microsoft.com/office/drawing/2014/main" id="{29530C67-81BE-4B25-9545-9ED65D3A0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0" b="12398"/>
          <a:stretch/>
        </p:blipFill>
        <p:spPr bwMode="auto">
          <a:xfrm>
            <a:off x="6416057" y="2515094"/>
            <a:ext cx="2146041" cy="5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2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6578536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Isolation Forest – </a:t>
            </a:r>
          </a:p>
          <a:p>
            <a:pPr lvl="1"/>
            <a:r>
              <a:rPr lang="en-US" b="1" dirty="0"/>
              <a:t>Implementation using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0288B-A599-40AB-8308-B1656F4A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95" y="2489573"/>
            <a:ext cx="8760846" cy="38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5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F3C520C-E57A-4E05-B357-03E924031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Univariate and Multivariate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4A9AC1-A0AD-4189-B8E5-568529D86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Density-based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66004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606BCC-8C9F-434C-B61F-52C220094BC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482" y="1310950"/>
            <a:ext cx="6988175" cy="5151557"/>
          </a:xfrm>
        </p:spPr>
        <p:txBody>
          <a:bodyPr/>
          <a:lstStyle/>
          <a:p>
            <a:r>
              <a:rPr lang="en-US" sz="2000" dirty="0"/>
              <a:t>Recap</a:t>
            </a:r>
          </a:p>
          <a:p>
            <a:r>
              <a:rPr lang="en-US" sz="2000" dirty="0"/>
              <a:t>Univariate Methods</a:t>
            </a:r>
          </a:p>
          <a:p>
            <a:pPr lvl="1"/>
            <a:r>
              <a:rPr lang="en-US" sz="1800" dirty="0"/>
              <a:t>Interquartile Range – IQR (Univariate)</a:t>
            </a:r>
          </a:p>
          <a:p>
            <a:r>
              <a:rPr lang="en-US" sz="2000" dirty="0"/>
              <a:t>Direct Anomaly Detection</a:t>
            </a:r>
          </a:p>
          <a:p>
            <a:pPr lvl="1"/>
            <a:r>
              <a:rPr lang="en-US" sz="1800" dirty="0"/>
              <a:t>Isolation Forest (Uni/Multivariate)</a:t>
            </a:r>
          </a:p>
          <a:p>
            <a:r>
              <a:rPr lang="en-US" sz="2000" dirty="0"/>
              <a:t>Density-based Methods</a:t>
            </a:r>
          </a:p>
          <a:p>
            <a:pPr lvl="1"/>
            <a:r>
              <a:rPr lang="en-US" sz="1800" dirty="0"/>
              <a:t>Local Outlier Factor</a:t>
            </a:r>
          </a:p>
          <a:p>
            <a:pPr lvl="1"/>
            <a:r>
              <a:rPr lang="en-US" sz="1800" dirty="0" err="1"/>
              <a:t>DBScan</a:t>
            </a:r>
            <a:r>
              <a:rPr lang="en-US" sz="1800" dirty="0"/>
              <a:t> etc.</a:t>
            </a:r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AC6A5BE-0CE5-3042-BF02-D4EF003A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7137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0105" y="2089638"/>
            <a:ext cx="8715121" cy="3206760"/>
          </a:xfrm>
        </p:spPr>
        <p:txBody>
          <a:bodyPr/>
          <a:lstStyle/>
          <a:p>
            <a:pPr lvl="1"/>
            <a:r>
              <a:rPr lang="en-US" dirty="0"/>
              <a:t>It’s part of a wider set of methods known as Proximity-based anomaly detection and uses density as a measure of proximity.</a:t>
            </a:r>
          </a:p>
          <a:p>
            <a:pPr lvl="1"/>
            <a:r>
              <a:rPr lang="en-US" dirty="0"/>
              <a:t>Density-based outlier detection method investigates the density of an object and that of its neighbors</a:t>
            </a:r>
          </a:p>
          <a:p>
            <a:pPr lvl="1"/>
            <a:r>
              <a:rPr lang="en-US" dirty="0"/>
              <a:t>An object is an outlier/anomaly if its density is relatively much lower than that of its neighbors</a:t>
            </a:r>
          </a:p>
          <a:p>
            <a:pPr lvl="1"/>
            <a:r>
              <a:rPr lang="en-US" dirty="0"/>
              <a:t>In other words, a data point is defined as an outlier when its locality is sparsely populated</a:t>
            </a:r>
          </a:p>
          <a:p>
            <a:endParaRPr lang="en-US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AD49D-556F-4194-A51C-8F3276A1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95288"/>
            <a:ext cx="10515600" cy="715962"/>
          </a:xfrm>
        </p:spPr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197A856-FB29-A14A-A968-250C54FC7D9E}"/>
              </a:ext>
            </a:extLst>
          </p:cNvPr>
          <p:cNvSpPr txBox="1">
            <a:spLocks/>
          </p:cNvSpPr>
          <p:nvPr/>
        </p:nvSpPr>
        <p:spPr>
          <a:xfrm>
            <a:off x="587375" y="1303782"/>
            <a:ext cx="4320291" cy="49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Density-based Anomaly Detection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534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996122"/>
            <a:ext cx="6845449" cy="3195022"/>
          </a:xfrm>
        </p:spPr>
        <p:txBody>
          <a:bodyPr/>
          <a:lstStyle/>
          <a:p>
            <a:pPr lvl="1"/>
            <a:r>
              <a:rPr lang="en-US" altLang="en-US" sz="1800" dirty="0"/>
              <a:t>LOF is based on a concept of a local density, where locality is given by k nearest neighbors, whose distance is used to estimate the density.</a:t>
            </a:r>
          </a:p>
          <a:p>
            <a:pPr lvl="1"/>
            <a:r>
              <a:rPr lang="en-US" altLang="en-US" sz="1800" dirty="0"/>
              <a:t>By comparing the local density of an object to the local densities of its neighbors, one can identify regions of similar density, and points that have a substantially lower density than their neighbors. These are considered to be outliers.</a:t>
            </a:r>
            <a:endParaRPr lang="en-US" b="1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1D782-AD24-4923-A9DD-51CB650F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4" y="1527585"/>
            <a:ext cx="3783106" cy="3433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1A6B2-68C3-400D-B083-AEE6C43EA1D5}"/>
              </a:ext>
            </a:extLst>
          </p:cNvPr>
          <p:cNvSpPr txBox="1"/>
          <p:nvPr/>
        </p:nvSpPr>
        <p:spPr>
          <a:xfrm>
            <a:off x="7879976" y="4960852"/>
            <a:ext cx="3621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Basic idea of LOF: comparing the local density of a point with the densities of its neighbors.</a:t>
            </a:r>
            <a:r>
              <a:rPr lang="en-US" sz="1400" b="1" dirty="0"/>
              <a:t> A </a:t>
            </a:r>
            <a:r>
              <a:rPr lang="en-US" sz="1400" dirty="0"/>
              <a:t>has a much lower density than its neighbors.</a:t>
            </a:r>
          </a:p>
        </p:txBody>
      </p:sp>
      <p:sp>
        <p:nvSpPr>
          <p:cNvPr id="14" name="AutoShape 7" descr="k">
            <a:extLst>
              <a:ext uri="{FF2B5EF4-FFF2-40B4-BE49-F238E27FC236}">
                <a16:creationId xmlns:a16="http://schemas.microsoft.com/office/drawing/2014/main" id="{96CA12CE-F9C8-4495-825E-8AF13E439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1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E207DDB-68F0-294D-9D42-2E9E09FA182B}"/>
              </a:ext>
            </a:extLst>
          </p:cNvPr>
          <p:cNvSpPr txBox="1">
            <a:spLocks/>
          </p:cNvSpPr>
          <p:nvPr/>
        </p:nvSpPr>
        <p:spPr>
          <a:xfrm>
            <a:off x="587375" y="1303782"/>
            <a:ext cx="4320291" cy="49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Local Outlier Factor - LOF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220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9147" y="1780465"/>
            <a:ext cx="11105478" cy="4788135"/>
          </a:xfrm>
        </p:spPr>
        <p:txBody>
          <a:bodyPr/>
          <a:lstStyle/>
          <a:p>
            <a:pPr lvl="1"/>
            <a:r>
              <a:rPr lang="en-US" altLang="en-US" sz="1800" b="1" dirty="0"/>
              <a:t>Step 1</a:t>
            </a:r>
            <a:r>
              <a:rPr lang="en-US" altLang="en-US" sz="1800" dirty="0"/>
              <a:t>: calculate </a:t>
            </a:r>
            <a:r>
              <a:rPr lang="en-US" i="1" dirty="0"/>
              <a:t>k-distance, </a:t>
            </a:r>
            <a:r>
              <a:rPr lang="en-US" dirty="0"/>
              <a:t>the distance of a point to its </a:t>
            </a:r>
            <a:r>
              <a:rPr lang="en-US" i="1" dirty="0"/>
              <a:t>kth </a:t>
            </a:r>
            <a:r>
              <a:rPr lang="en-US" dirty="0"/>
              <a:t>neighbor. </a:t>
            </a:r>
          </a:p>
          <a:p>
            <a:pPr marL="354012" lvl="1" indent="0">
              <a:buNone/>
            </a:pPr>
            <a:r>
              <a:rPr lang="en-US" sz="1200" dirty="0"/>
              <a:t>                                (E.g. If </a:t>
            </a:r>
            <a:r>
              <a:rPr lang="en-US" sz="1200" i="1" dirty="0"/>
              <a:t>k</a:t>
            </a:r>
            <a:r>
              <a:rPr lang="en-US" sz="1200" dirty="0"/>
              <a:t> was 3, the </a:t>
            </a:r>
            <a:r>
              <a:rPr lang="en-US" sz="1200" i="1" dirty="0"/>
              <a:t>k-distance</a:t>
            </a:r>
            <a:r>
              <a:rPr lang="en-US" sz="1200" dirty="0"/>
              <a:t> would be the distance of a point to the third closest point.)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marL="354012" lvl="1" indent="0">
              <a:buNone/>
            </a:pPr>
            <a:endParaRPr lang="en-US" altLang="en-US" sz="2000" dirty="0"/>
          </a:p>
        </p:txBody>
      </p:sp>
      <p:sp>
        <p:nvSpPr>
          <p:cNvPr id="14" name="AutoShape 7" descr="k">
            <a:extLst>
              <a:ext uri="{FF2B5EF4-FFF2-40B4-BE49-F238E27FC236}">
                <a16:creationId xmlns:a16="http://schemas.microsoft.com/office/drawing/2014/main" id="{96CA12CE-F9C8-4495-825E-8AF13E439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1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B3290-71E3-4751-A5A2-1F5C56BC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31" y="2570276"/>
            <a:ext cx="4471187" cy="3999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75FC0-6624-4F58-A0B2-CBD7C4621BE4}"/>
              </a:ext>
            </a:extLst>
          </p:cNvPr>
          <p:cNvSpPr txBox="1"/>
          <p:nvPr/>
        </p:nvSpPr>
        <p:spPr>
          <a:xfrm>
            <a:off x="7698482" y="4691739"/>
            <a:ext cx="3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red point’s k-distance is illustrated by the red line if k=3.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E3CEE18-2FC7-424D-8006-7D9A74B4F8AE}"/>
              </a:ext>
            </a:extLst>
          </p:cNvPr>
          <p:cNvSpPr txBox="1">
            <a:spLocks/>
          </p:cNvSpPr>
          <p:nvPr/>
        </p:nvSpPr>
        <p:spPr>
          <a:xfrm>
            <a:off x="587375" y="1303782"/>
            <a:ext cx="4320291" cy="49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How LOF Works?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110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9147" y="1803126"/>
            <a:ext cx="11105478" cy="4788135"/>
          </a:xfrm>
        </p:spPr>
        <p:txBody>
          <a:bodyPr/>
          <a:lstStyle/>
          <a:p>
            <a:pPr lvl="1"/>
            <a:r>
              <a:rPr lang="en-US" altLang="en-US" sz="1800" b="1" dirty="0"/>
              <a:t>Step 2: </a:t>
            </a:r>
            <a:r>
              <a:rPr lang="en-US" dirty="0"/>
              <a:t>The </a:t>
            </a:r>
            <a:r>
              <a:rPr lang="en-US" i="1" dirty="0"/>
              <a:t>k-distance </a:t>
            </a:r>
            <a:r>
              <a:rPr lang="en-US" dirty="0"/>
              <a:t>is now used to calculate the </a:t>
            </a:r>
            <a:r>
              <a:rPr lang="en-US" b="1" i="1" dirty="0"/>
              <a:t>reachability distance</a:t>
            </a:r>
            <a:r>
              <a:rPr lang="en-US" dirty="0"/>
              <a:t>. This distance measure is simply the maximum of the distance of two points and the </a:t>
            </a:r>
            <a:r>
              <a:rPr lang="en-US" i="1" dirty="0"/>
              <a:t>k-distance</a:t>
            </a:r>
            <a:r>
              <a:rPr lang="en-US" dirty="0"/>
              <a:t> of the second point.</a:t>
            </a:r>
            <a:endParaRPr lang="en-US" sz="1400" dirty="0"/>
          </a:p>
          <a:p>
            <a:pPr marL="354012" lvl="1" indent="0">
              <a:buNone/>
            </a:pP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Basically, </a:t>
            </a:r>
            <a:r>
              <a:rPr lang="en-US" sz="2000" dirty="0"/>
              <a:t>if point </a:t>
            </a:r>
            <a:r>
              <a:rPr lang="en-US" sz="2000" i="1" dirty="0"/>
              <a:t>A</a:t>
            </a:r>
            <a:r>
              <a:rPr lang="en-US" sz="2000" dirty="0"/>
              <a:t> is within the </a:t>
            </a:r>
            <a:r>
              <a:rPr lang="en-US" sz="2000" i="1" dirty="0"/>
              <a:t>k</a:t>
            </a:r>
            <a:r>
              <a:rPr lang="en-US" sz="2000" dirty="0"/>
              <a:t> neighbors of point </a:t>
            </a:r>
            <a:r>
              <a:rPr lang="en-US" sz="2000" i="1" dirty="0"/>
              <a:t>B</a:t>
            </a:r>
            <a:r>
              <a:rPr lang="en-US" sz="2000" dirty="0"/>
              <a:t>, the </a:t>
            </a:r>
            <a:r>
              <a:rPr lang="en-US" sz="2000" i="1" dirty="0"/>
              <a:t>reach-</a:t>
            </a:r>
            <a:r>
              <a:rPr lang="en-US" sz="2000" i="1" dirty="0" err="1"/>
              <a:t>dist</a:t>
            </a:r>
            <a:r>
              <a:rPr lang="en-US" sz="2000" i="1" dirty="0"/>
              <a:t>(A,B) </a:t>
            </a:r>
            <a:r>
              <a:rPr lang="en-US" sz="2000" dirty="0"/>
              <a:t>will be the </a:t>
            </a:r>
            <a:r>
              <a:rPr lang="en-US" sz="2000" i="1" dirty="0"/>
              <a:t>k-distance</a:t>
            </a:r>
            <a:r>
              <a:rPr lang="en-US" sz="2000" dirty="0"/>
              <a:t> of </a:t>
            </a:r>
            <a:r>
              <a:rPr lang="en-US" sz="2000" i="1" dirty="0"/>
              <a:t>B</a:t>
            </a:r>
            <a:r>
              <a:rPr lang="en-US" sz="2000" dirty="0"/>
              <a:t>. Otherwise, it will be the real distance of </a:t>
            </a:r>
            <a:r>
              <a:rPr lang="en-US" sz="2000" i="1" dirty="0"/>
              <a:t>A </a:t>
            </a:r>
            <a:r>
              <a:rPr lang="en-US" sz="2000" dirty="0"/>
              <a:t>and</a:t>
            </a:r>
            <a:r>
              <a:rPr lang="en-US" sz="2000" i="1" dirty="0"/>
              <a:t> B.</a:t>
            </a:r>
            <a:endParaRPr lang="en-US" altLang="en-US" sz="2000" dirty="0"/>
          </a:p>
        </p:txBody>
      </p:sp>
      <p:sp>
        <p:nvSpPr>
          <p:cNvPr id="14" name="AutoShape 7" descr="k">
            <a:extLst>
              <a:ext uri="{FF2B5EF4-FFF2-40B4-BE49-F238E27FC236}">
                <a16:creationId xmlns:a16="http://schemas.microsoft.com/office/drawing/2014/main" id="{96CA12CE-F9C8-4495-825E-8AF13E439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1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{\mbox{reachability-distance}}_{k}(A,B)=\max\{{\mbox{k-distance}}(B),d(A,B)\}">
            <a:extLst>
              <a:ext uri="{FF2B5EF4-FFF2-40B4-BE49-F238E27FC236}">
                <a16:creationId xmlns:a16="http://schemas.microsoft.com/office/drawing/2014/main" id="{E41727AD-C917-4500-B471-81B997AC0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88A52-1278-4693-8CBD-DD2A4E61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484218" y="2936787"/>
            <a:ext cx="6722128" cy="37871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C69E21F-5A57-A14F-8A2F-19687BB19631}"/>
              </a:ext>
            </a:extLst>
          </p:cNvPr>
          <p:cNvSpPr txBox="1">
            <a:spLocks/>
          </p:cNvSpPr>
          <p:nvPr/>
        </p:nvSpPr>
        <p:spPr>
          <a:xfrm>
            <a:off x="587375" y="1303782"/>
            <a:ext cx="4320291" cy="49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How LOF Works?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49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9147" y="1803126"/>
            <a:ext cx="11105478" cy="4788135"/>
          </a:xfrm>
        </p:spPr>
        <p:txBody>
          <a:bodyPr/>
          <a:lstStyle/>
          <a:p>
            <a:pPr lvl="1"/>
            <a:r>
              <a:rPr lang="en-US" altLang="en-US" sz="1800" b="1" dirty="0"/>
              <a:t>Step 3: </a:t>
            </a:r>
            <a:r>
              <a:rPr lang="en-US" dirty="0"/>
              <a:t>The </a:t>
            </a:r>
            <a:r>
              <a:rPr lang="en-US" i="1" dirty="0"/>
              <a:t>reach-</a:t>
            </a:r>
            <a:r>
              <a:rPr lang="en-US" i="1" dirty="0" err="1"/>
              <a:t>dist</a:t>
            </a:r>
            <a:r>
              <a:rPr lang="en-US" dirty="0"/>
              <a:t> is then used to calculate another concept — the local reachability density (LRD)</a:t>
            </a:r>
          </a:p>
          <a:p>
            <a:pPr lvl="1"/>
            <a:endParaRPr lang="en-US" altLang="en-US" sz="2000" b="1" dirty="0"/>
          </a:p>
          <a:p>
            <a:pPr lvl="1"/>
            <a:endParaRPr lang="en-US" altLang="en-US" sz="2000" b="1" dirty="0"/>
          </a:p>
          <a:p>
            <a:pPr lvl="1"/>
            <a:endParaRPr lang="en-US" altLang="en-US" sz="2000" b="1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To </a:t>
            </a:r>
            <a:r>
              <a:rPr lang="en-US" dirty="0"/>
              <a:t>get the LRD for a point A, first calculate the reachability distance of A to all its k nearest neighbors and take the average of that number. The LRD is then simply the inverse of that average. </a:t>
            </a:r>
            <a:endParaRPr lang="en-US" altLang="en-US" dirty="0"/>
          </a:p>
        </p:txBody>
      </p:sp>
      <p:sp>
        <p:nvSpPr>
          <p:cNvPr id="14" name="AutoShape 7" descr="k">
            <a:extLst>
              <a:ext uri="{FF2B5EF4-FFF2-40B4-BE49-F238E27FC236}">
                <a16:creationId xmlns:a16="http://schemas.microsoft.com/office/drawing/2014/main" id="{96CA12CE-F9C8-4495-825E-8AF13E439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1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{\mbox{reachability-distance}}_{k}(A,B)=\max\{{\mbox{k-distance}}(B),d(A,B)\}">
            <a:extLst>
              <a:ext uri="{FF2B5EF4-FFF2-40B4-BE49-F238E27FC236}">
                <a16:creationId xmlns:a16="http://schemas.microsoft.com/office/drawing/2014/main" id="{E41727AD-C917-4500-B471-81B997AC0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07605-B531-4760-9316-D05308BB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085375" y="2691108"/>
            <a:ext cx="5519814" cy="890292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D736977-3992-DE47-9948-475705DB6ED0}"/>
              </a:ext>
            </a:extLst>
          </p:cNvPr>
          <p:cNvSpPr txBox="1">
            <a:spLocks/>
          </p:cNvSpPr>
          <p:nvPr/>
        </p:nvSpPr>
        <p:spPr>
          <a:xfrm>
            <a:off x="587375" y="1303782"/>
            <a:ext cx="4320291" cy="49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How LOF Works?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759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Univariate/Multivariate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9EC1-14CE-4F5C-A4CB-ED2D9A48E6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9147" y="1765788"/>
            <a:ext cx="11105478" cy="4788135"/>
          </a:xfrm>
        </p:spPr>
        <p:txBody>
          <a:bodyPr/>
          <a:lstStyle/>
          <a:p>
            <a:pPr lvl="1"/>
            <a:r>
              <a:rPr lang="en-US" altLang="en-US" sz="1800" b="1" dirty="0"/>
              <a:t>Step 4: </a:t>
            </a:r>
            <a:r>
              <a:rPr lang="en-US" dirty="0"/>
              <a:t>The LRD of each point is then compared to the LRD of their </a:t>
            </a:r>
            <a:r>
              <a:rPr lang="en-US" i="1" dirty="0"/>
              <a:t>k</a:t>
            </a:r>
            <a:r>
              <a:rPr lang="en-US" dirty="0"/>
              <a:t> neighbors and averaged. </a:t>
            </a:r>
          </a:p>
          <a:p>
            <a:pPr lvl="1"/>
            <a:r>
              <a:rPr lang="en-US" dirty="0"/>
              <a:t>LOF is the average ratio of the LRD of the neighbors of </a:t>
            </a:r>
            <a:r>
              <a:rPr lang="en-US" i="1" dirty="0"/>
              <a:t>A</a:t>
            </a:r>
            <a:r>
              <a:rPr lang="en-US" dirty="0"/>
              <a:t> to the LRD of </a:t>
            </a:r>
            <a:r>
              <a:rPr lang="en-US" i="1" dirty="0"/>
              <a:t>A</a:t>
            </a:r>
            <a:r>
              <a:rPr lang="en-US" dirty="0"/>
              <a:t>. If the ratio is greater than </a:t>
            </a:r>
            <a:r>
              <a:rPr lang="en-US" i="1" dirty="0"/>
              <a:t>1</a:t>
            </a:r>
            <a:r>
              <a:rPr lang="en-US" dirty="0"/>
              <a:t>, the density of point </a:t>
            </a:r>
            <a:r>
              <a:rPr lang="en-US" i="1" dirty="0"/>
              <a:t>A</a:t>
            </a:r>
            <a:r>
              <a:rPr lang="en-US" dirty="0"/>
              <a:t> is on average smaller than the density of its neighbors. </a:t>
            </a:r>
            <a:endParaRPr lang="en-US" altLang="en-US" sz="1400" b="1" dirty="0"/>
          </a:p>
        </p:txBody>
      </p:sp>
      <p:sp>
        <p:nvSpPr>
          <p:cNvPr id="14" name="AutoShape 7" descr="k">
            <a:extLst>
              <a:ext uri="{FF2B5EF4-FFF2-40B4-BE49-F238E27FC236}">
                <a16:creationId xmlns:a16="http://schemas.microsoft.com/office/drawing/2014/main" id="{96CA12CE-F9C8-4495-825E-8AF13E439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1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{\mbox{reachability-distance}}_{k}(A,B)=\max\{{\mbox{k-distance}}(B),d(A,B)\}">
            <a:extLst>
              <a:ext uri="{FF2B5EF4-FFF2-40B4-BE49-F238E27FC236}">
                <a16:creationId xmlns:a16="http://schemas.microsoft.com/office/drawing/2014/main" id="{E41727AD-C917-4500-B471-81B997AC0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BDABF-A1EC-40BF-891E-326FA015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79" y="2844186"/>
            <a:ext cx="4883972" cy="3867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31EA9-159E-4FE6-B62A-D64BFFA0439D}"/>
              </a:ext>
            </a:extLst>
          </p:cNvPr>
          <p:cNvSpPr txBox="1"/>
          <p:nvPr/>
        </p:nvSpPr>
        <p:spPr>
          <a:xfrm>
            <a:off x="7422776" y="3840480"/>
            <a:ext cx="4378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LRD of the upper right point is the average reachability distance to its nearest neighbors which are points (-1, -1), (-1.5, -1.5) and (-1, -2). </a:t>
            </a:r>
          </a:p>
          <a:p>
            <a:r>
              <a:rPr lang="en-US" sz="1600" i="1" dirty="0"/>
              <a:t>These neighbors, however, have other LRDs as their nearest neighbors don’t include the upper right point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AF285C2-C2CA-884C-B00D-AA939AB8603D}"/>
              </a:ext>
            </a:extLst>
          </p:cNvPr>
          <p:cNvSpPr txBox="1">
            <a:spLocks/>
          </p:cNvSpPr>
          <p:nvPr/>
        </p:nvSpPr>
        <p:spPr>
          <a:xfrm>
            <a:off x="587375" y="1303782"/>
            <a:ext cx="4320291" cy="49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How LOF Works?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402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- Univariate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6578536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Local Outlier Factor (LOF) – </a:t>
            </a:r>
          </a:p>
          <a:p>
            <a:pPr lvl="1"/>
            <a:r>
              <a:rPr lang="en-US" b="1" dirty="0"/>
              <a:t>Implementation using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3C130-1F10-439B-9F79-17688AFB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63" y="2653863"/>
            <a:ext cx="8733277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91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15AC1-4F05-4E2A-A983-BFF78248F7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143443"/>
            <a:ext cx="10515707" cy="4610100"/>
          </a:xfrm>
        </p:spPr>
        <p:txBody>
          <a:bodyPr/>
          <a:lstStyle/>
          <a:p>
            <a:r>
              <a:rPr lang="en-US" sz="1100" dirty="0">
                <a:hlinkClick r:id="rId2"/>
              </a:rPr>
              <a:t>http://www.erogol.com/anomaly-detection-and-a-simple-algorithm-with-probabilistic-approach/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https://www.quora.com/Can-reinforcement-learning-be-used-for-anomaly-detection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https://medium.com/@alhadpofali_5697/anomaly-and-outlier-detection-concepts-1f82498851a2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https://medium.com/@mehulved1503/outlier-detection-and-anomaly-detection-with-machine-learning-caa96b34b7f6</a:t>
            </a:r>
            <a:endParaRPr lang="en-US" sz="1100" dirty="0"/>
          </a:p>
          <a:p>
            <a:r>
              <a:rPr lang="en-US" sz="1100" dirty="0">
                <a:hlinkClick r:id="rId6"/>
              </a:rPr>
              <a:t>https://en.wikipedia.org/wiki/Interquartile_range</a:t>
            </a:r>
            <a:endParaRPr lang="en-US" sz="1100" dirty="0"/>
          </a:p>
          <a:p>
            <a:r>
              <a:rPr lang="en-US" sz="1100" dirty="0">
                <a:hlinkClick r:id="rId7"/>
              </a:rPr>
              <a:t>http://sphweb.bumc.bu.edu/otlt/mph-modules/bs/bs704_summarizingdata/bs704_summarizingdata7.html</a:t>
            </a:r>
            <a:endParaRPr lang="en-US" sz="1100" dirty="0"/>
          </a:p>
          <a:p>
            <a:r>
              <a:rPr lang="en-US" sz="1100" dirty="0">
                <a:hlinkClick r:id="rId8"/>
              </a:rPr>
              <a:t>http://makemeanalyst.com/explore-your-data-range-interquartile-range-and-box-plot/</a:t>
            </a:r>
            <a:endParaRPr lang="en-US" sz="1100" dirty="0"/>
          </a:p>
          <a:p>
            <a:r>
              <a:rPr lang="en-US" sz="1100" dirty="0">
                <a:hlinkClick r:id="rId9"/>
              </a:rPr>
              <a:t>https://dzone.com/articles/four-techniques-for-outlier-detection-knime</a:t>
            </a:r>
            <a:endParaRPr lang="en-US" sz="1100" dirty="0"/>
          </a:p>
          <a:p>
            <a:r>
              <a:rPr lang="en-US" sz="1100" dirty="0">
                <a:hlinkClick r:id="rId10"/>
              </a:rPr>
              <a:t>https://towardsdatascience.com/a-brief-overview-of-outlier-detection-techniques-1e0b2c19e561</a:t>
            </a:r>
            <a:endParaRPr lang="en-US" sz="1100" dirty="0"/>
          </a:p>
          <a:p>
            <a:r>
              <a:rPr lang="en-US" sz="1100" dirty="0">
                <a:hlinkClick r:id="rId11"/>
              </a:rPr>
              <a:t>https://dzone.com/articles/spotting-outliers-with-isolation-forest-using-skle</a:t>
            </a:r>
            <a:endParaRPr lang="en-US" sz="1100" dirty="0"/>
          </a:p>
          <a:p>
            <a:r>
              <a:rPr lang="en-US" sz="1100" dirty="0">
                <a:hlinkClick r:id="rId12"/>
              </a:rPr>
              <a:t>https://www.analyticsvidhya.com/blog/2019/02/outlier-detection-python-pyod/</a:t>
            </a:r>
            <a:endParaRPr lang="en-US" sz="1100" dirty="0"/>
          </a:p>
          <a:p>
            <a:r>
              <a:rPr lang="en-US" sz="1100" dirty="0">
                <a:hlinkClick r:id="rId13"/>
              </a:rPr>
              <a:t>https://quantdare.com/isolation-forest-algorithm/</a:t>
            </a:r>
            <a:endParaRPr lang="en-US" sz="1100" dirty="0"/>
          </a:p>
          <a:p>
            <a:r>
              <a:rPr lang="en-US" sz="1100" dirty="0">
                <a:hlinkClick r:id="rId14"/>
              </a:rPr>
              <a:t>https://medium.com/walmartlabs/swamping-and-masking-in-anomaly-detection-how-subsampling-in-isolation-forests-helps-mitigate-bb192a8f8dd5</a:t>
            </a:r>
            <a:endParaRPr lang="en-US" sz="1100" dirty="0"/>
          </a:p>
          <a:p>
            <a:r>
              <a:rPr lang="en-US" sz="1100" dirty="0">
                <a:hlinkClick r:id="rId15"/>
              </a:rPr>
              <a:t>https://www.youtube.com/watch?v=RyFQXQf4w4w</a:t>
            </a:r>
            <a:r>
              <a:rPr lang="en-US" sz="1100" dirty="0"/>
              <a:t> (Isolation Tree)</a:t>
            </a:r>
          </a:p>
          <a:p>
            <a:r>
              <a:rPr lang="en-US" sz="1100" dirty="0">
                <a:hlinkClick r:id="rId11"/>
              </a:rPr>
              <a:t>https://dzone.com/articles/spotting-outliers-with-isolation-forest-using-skle</a:t>
            </a:r>
            <a:endParaRPr lang="en-US" sz="1100" dirty="0"/>
          </a:p>
          <a:p>
            <a:r>
              <a:rPr lang="en-US" sz="1100" dirty="0">
                <a:hlinkClick r:id="rId16"/>
              </a:rPr>
              <a:t>https://towardsdatascience.com/anomaly-detection-for-dummies-15f148e559c1</a:t>
            </a:r>
            <a:endParaRPr lang="en-US" sz="1100" dirty="0"/>
          </a:p>
          <a:p>
            <a:r>
              <a:rPr lang="en-US" sz="1100" dirty="0">
                <a:hlinkClick r:id="rId17"/>
              </a:rPr>
              <a:t>https://towardsdatascience.com/anomaly-detection-with-isolation-forest-visualization-23cd75c281e2</a:t>
            </a:r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15AC1-4F05-4E2A-A983-BFF78248F7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143443"/>
            <a:ext cx="10515707" cy="4610100"/>
          </a:xfrm>
        </p:spPr>
        <p:txBody>
          <a:bodyPr/>
          <a:lstStyle/>
          <a:p>
            <a:r>
              <a:rPr lang="en-US" sz="1100" dirty="0">
                <a:hlinkClick r:id="rId2"/>
              </a:rPr>
              <a:t>https://www.machinelearningplus.com/statistics/mahalanobis-distance/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https://mccormickml.com/2013/08/15/the-gaussian-kernel/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https://en.wikipedia.org/wiki/Mahalanobis_distance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https://www.statisticshowto.datasciencecentral.com/mahalanobis-distance/</a:t>
            </a:r>
            <a:endParaRPr lang="en-US" sz="1100" dirty="0"/>
          </a:p>
          <a:p>
            <a:r>
              <a:rPr lang="en-US" sz="1100" dirty="0">
                <a:hlinkClick r:id="rId6"/>
              </a:rPr>
              <a:t>https://mccormickml.com/2014/07/22/mahalanobis-distance/</a:t>
            </a:r>
            <a:endParaRPr lang="en-US" sz="1100" dirty="0"/>
          </a:p>
          <a:p>
            <a:r>
              <a:rPr lang="en-US" sz="1100" dirty="0">
                <a:hlinkClick r:id="rId7"/>
              </a:rPr>
              <a:t>https://onlinelibrary.wiley.com/doi/full/10.1002/cem.2763</a:t>
            </a:r>
            <a:endParaRPr lang="en-US" sz="1100" dirty="0"/>
          </a:p>
          <a:p>
            <a:r>
              <a:rPr lang="en-US" sz="1100" dirty="0">
                <a:hlinkClick r:id="rId8"/>
              </a:rPr>
              <a:t>https://www.youtube.com/watch?v=ch97ZqH0XdM</a:t>
            </a:r>
            <a:endParaRPr lang="en-US" sz="1100" dirty="0"/>
          </a:p>
          <a:p>
            <a:r>
              <a:rPr lang="en-US" sz="1100" dirty="0">
                <a:hlinkClick r:id="rId9"/>
              </a:rPr>
              <a:t>https://ncss-wpengine.netdna-ssl.com/wp-content/themes/ncss/pdf/Procedures/NCSS/Hotellings_Two-Sample_T2.pdf</a:t>
            </a:r>
            <a:endParaRPr lang="en-US" sz="1100" dirty="0"/>
          </a:p>
          <a:p>
            <a:r>
              <a:rPr lang="en-US" sz="1100" dirty="0">
                <a:hlinkClick r:id="rId10"/>
              </a:rPr>
              <a:t>https://www.statisticshowto.datasciencecentral.com/hotellings-t-squared/</a:t>
            </a:r>
            <a:endParaRPr lang="en-US" sz="1100" dirty="0"/>
          </a:p>
          <a:p>
            <a:r>
              <a:rPr lang="en-US" sz="1100" dirty="0">
                <a:hlinkClick r:id="rId11"/>
              </a:rPr>
              <a:t>https://en.wikipedia.org/wiki/Hotelling%27s_T-squared_distribution</a:t>
            </a:r>
            <a:endParaRPr lang="en-US" sz="1100" dirty="0"/>
          </a:p>
          <a:p>
            <a:r>
              <a:rPr lang="en-US" sz="1100" dirty="0">
                <a:hlinkClick r:id="rId8"/>
              </a:rPr>
              <a:t>https://www.youtube.com/watch?v=ch97ZqH0XdM</a:t>
            </a:r>
            <a:endParaRPr lang="en-US" sz="1100" dirty="0"/>
          </a:p>
          <a:p>
            <a:r>
              <a:rPr lang="en-US" sz="1100" dirty="0">
                <a:hlinkClick r:id="rId12"/>
              </a:rPr>
              <a:t>https://www.tandfonline.com/doi/abs/10.1198/004017002188618626</a:t>
            </a:r>
            <a:endParaRPr lang="en-US" sz="1100" dirty="0"/>
          </a:p>
          <a:p>
            <a:r>
              <a:rPr lang="en-US" sz="1100" dirty="0">
                <a:hlinkClick r:id="rId13"/>
              </a:rPr>
              <a:t>https://towardsdatascience.com/density-based-algorithm-for-outlier-detection-8f278d2f7983</a:t>
            </a:r>
            <a:endParaRPr lang="en-US" sz="1100" dirty="0"/>
          </a:p>
          <a:p>
            <a:r>
              <a:rPr lang="en-US" sz="1100" dirty="0">
                <a:hlinkClick r:id="rId14"/>
              </a:rPr>
              <a:t>https://en.wikipedia.org/wiki/Local_outlier_factor</a:t>
            </a:r>
            <a:endParaRPr lang="en-US" sz="1100" dirty="0"/>
          </a:p>
          <a:p>
            <a:r>
              <a:rPr lang="en-US" sz="1100" dirty="0">
                <a:hlinkClick r:id="rId15"/>
              </a:rPr>
              <a:t>https://towardsdatascience.com/local-outlier-factor-for-anomaly-detection-cc0c770d2ebe</a:t>
            </a:r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77500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26AA8A6-11D4-1342-8108-F5BEF9B87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C6E46E-A8B4-7A48-B5CC-E32DB5F4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59B707-F48A-994C-B6A3-7FC03937D4E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280780" y="3007693"/>
            <a:ext cx="5822302" cy="12404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Set of data points or observations which deviate from rest of the data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Anomalies/Outliers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2A238F6-BA86-4E4D-8794-2FB8C7AC5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anomaly or outlier?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8EC1C-4FF7-4237-A54A-10D22A99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77" y="2158071"/>
            <a:ext cx="3261643" cy="2712955"/>
          </a:xfrm>
          <a:prstGeom prst="rect">
            <a:avLst/>
          </a:prstGeom>
        </p:spPr>
      </p:pic>
      <p:sp>
        <p:nvSpPr>
          <p:cNvPr id="6" name="Title 13">
            <a:extLst>
              <a:ext uri="{FF2B5EF4-FFF2-40B4-BE49-F238E27FC236}">
                <a16:creationId xmlns:a16="http://schemas.microsoft.com/office/drawing/2014/main" id="{0A515339-1CA7-CB43-BA82-3C79988E2B3C}"/>
              </a:ext>
            </a:extLst>
          </p:cNvPr>
          <p:cNvSpPr txBox="1">
            <a:spLocks/>
          </p:cNvSpPr>
          <p:nvPr/>
        </p:nvSpPr>
        <p:spPr>
          <a:xfrm>
            <a:off x="9947409" y="642670"/>
            <a:ext cx="1657109" cy="47961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00" b="1" i="0" kern="120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549637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0BBA036-C7C2-9145-B253-7108CEEC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E1332-B386-484D-B755-E90D4F66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B874E-69C3-7E47-A7BA-CA5C0D0D88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3500" y="1418252"/>
            <a:ext cx="6139996" cy="421354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rgbClr val="6A6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  <a:r>
              <a:rPr lang="en-US" altLang="en-US" sz="24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process of identifying data points, events, and/or observations that deviate from the dataset's normal behavioral patterns.</a:t>
            </a:r>
            <a:r>
              <a:rPr lang="en-US" altLang="en-US" sz="18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20EFCF0-D656-5745-915F-6C1109A9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2A1FF-A1AD-4B41-8683-DD972F5D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15" y="2647853"/>
            <a:ext cx="5383564" cy="3562447"/>
          </a:xfrm>
          <a:prstGeom prst="rect">
            <a:avLst/>
          </a:prstGeom>
        </p:spPr>
      </p:pic>
      <p:sp>
        <p:nvSpPr>
          <p:cNvPr id="5" name="Title 13">
            <a:extLst>
              <a:ext uri="{FF2B5EF4-FFF2-40B4-BE49-F238E27FC236}">
                <a16:creationId xmlns:a16="http://schemas.microsoft.com/office/drawing/2014/main" id="{448491C7-B75A-F545-87E6-F03606E62D17}"/>
              </a:ext>
            </a:extLst>
          </p:cNvPr>
          <p:cNvSpPr txBox="1">
            <a:spLocks/>
          </p:cNvSpPr>
          <p:nvPr/>
        </p:nvSpPr>
        <p:spPr>
          <a:xfrm>
            <a:off x="9947409" y="642670"/>
            <a:ext cx="1657109" cy="47961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00" b="1" i="0" kern="120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9905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BCF3779-38FA-244D-ACAA-6D52036C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7611254" cy="715294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607A9C3-F53B-A34B-9C8D-C67720A0F83D}"/>
              </a:ext>
            </a:extLst>
          </p:cNvPr>
          <p:cNvSpPr txBox="1">
            <a:spLocks/>
          </p:cNvSpPr>
          <p:nvPr/>
        </p:nvSpPr>
        <p:spPr>
          <a:xfrm>
            <a:off x="9947409" y="642670"/>
            <a:ext cx="1657109" cy="47961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00" b="1" i="0" kern="120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RECAP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8E283C9-A759-6D4E-8C51-77CCCEC9D281}"/>
              </a:ext>
            </a:extLst>
          </p:cNvPr>
          <p:cNvSpPr txBox="1">
            <a:spLocks/>
          </p:cNvSpPr>
          <p:nvPr/>
        </p:nvSpPr>
        <p:spPr>
          <a:xfrm>
            <a:off x="587375" y="1391418"/>
            <a:ext cx="11017143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Primary Statistical Approaches</a:t>
            </a:r>
          </a:p>
          <a:p>
            <a:pPr lvl="1"/>
            <a:r>
              <a:rPr lang="en-US" dirty="0"/>
              <a:t>Parametric</a:t>
            </a:r>
          </a:p>
          <a:p>
            <a:pPr lvl="1"/>
            <a:r>
              <a:rPr lang="en-US" dirty="0"/>
              <a:t>Non-parametric</a:t>
            </a:r>
          </a:p>
          <a:p>
            <a:r>
              <a:rPr lang="en-US" dirty="0"/>
              <a:t>Types of Data Analysis</a:t>
            </a:r>
          </a:p>
          <a:p>
            <a:pPr lvl="1"/>
            <a:r>
              <a:rPr lang="en-US" dirty="0"/>
              <a:t>Univariate</a:t>
            </a:r>
          </a:p>
          <a:p>
            <a:pPr lvl="1"/>
            <a:r>
              <a:rPr lang="en-US" dirty="0"/>
              <a:t>Multivariate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Algorithms - Discussed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4" y="1600200"/>
            <a:ext cx="11017143" cy="4610100"/>
          </a:xfrm>
        </p:spPr>
        <p:txBody>
          <a:bodyPr/>
          <a:lstStyle/>
          <a:p>
            <a:r>
              <a:rPr lang="en-US" dirty="0"/>
              <a:t>Distance-based Anomaly Detection</a:t>
            </a:r>
          </a:p>
          <a:p>
            <a:pPr lvl="1"/>
            <a:r>
              <a:rPr lang="en-US" dirty="0"/>
              <a:t>Mahalanobis Distance using Chi-squared Distribution</a:t>
            </a:r>
          </a:p>
          <a:p>
            <a:pPr lvl="1"/>
            <a:r>
              <a:rPr lang="en-US" dirty="0"/>
              <a:t>Distance-based Multivariate Methods</a:t>
            </a:r>
          </a:p>
          <a:p>
            <a:pPr lvl="2"/>
            <a:r>
              <a:rPr lang="en-US" dirty="0"/>
              <a:t>Hoteling T-squared</a:t>
            </a:r>
          </a:p>
          <a:p>
            <a:r>
              <a:rPr lang="en-US" dirty="0"/>
              <a:t>Parameter Optimization and Feature Reduction</a:t>
            </a:r>
          </a:p>
          <a:p>
            <a:pPr lvl="1"/>
            <a:r>
              <a:rPr lang="en-US" dirty="0"/>
              <a:t>Mahalanobis-Taguchi System</a:t>
            </a:r>
          </a:p>
          <a:p>
            <a:pPr lvl="2"/>
            <a:r>
              <a:rPr lang="en-US" dirty="0"/>
              <a:t>Uses Mahalanobis Distance</a:t>
            </a:r>
          </a:p>
          <a:p>
            <a:pPr lvl="2"/>
            <a:r>
              <a:rPr lang="en-US" dirty="0"/>
              <a:t>Signal to Noise Ratio</a:t>
            </a:r>
          </a:p>
          <a:p>
            <a:pPr lvl="2"/>
            <a:r>
              <a:rPr lang="en-US" dirty="0"/>
              <a:t>Orthogonal Arrays</a:t>
            </a:r>
          </a:p>
          <a:p>
            <a:endParaRPr lang="en-US" dirty="0"/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41591915-7E01-944C-8EF2-C9CBB2BB15D6}"/>
              </a:ext>
            </a:extLst>
          </p:cNvPr>
          <p:cNvSpPr txBox="1">
            <a:spLocks/>
          </p:cNvSpPr>
          <p:nvPr/>
        </p:nvSpPr>
        <p:spPr>
          <a:xfrm>
            <a:off x="9947409" y="642670"/>
            <a:ext cx="1657109" cy="47961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00" b="1" i="0" kern="120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1859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F3C520C-E57A-4E05-B357-03E924031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Univariate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4A9AC1-A0AD-4189-B8E5-568529D86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Univariate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3941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58" y="395492"/>
            <a:ext cx="10515600" cy="715294"/>
          </a:xfrm>
        </p:spPr>
        <p:txBody>
          <a:bodyPr/>
          <a:lstStyle/>
          <a:p>
            <a:r>
              <a:rPr lang="en-US" dirty="0"/>
              <a:t>Nonparametric Test - Univariate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4" y="1600200"/>
            <a:ext cx="6718495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Interquartile Range (IQR) </a:t>
            </a:r>
          </a:p>
          <a:p>
            <a:r>
              <a:rPr lang="en-US" dirty="0"/>
              <a:t>The </a:t>
            </a:r>
            <a:r>
              <a:rPr lang="en-US" b="1" u="sng" dirty="0"/>
              <a:t>IQR</a:t>
            </a:r>
            <a:r>
              <a:rPr lang="en-US" dirty="0"/>
              <a:t> is a measure of variability, based on dividing a data set into Interquartile Range, which is the difference between the first and third quartiles.</a:t>
            </a:r>
          </a:p>
          <a:p>
            <a:r>
              <a:rPr lang="en-US" dirty="0"/>
              <a:t>It is also called the </a:t>
            </a:r>
            <a:r>
              <a:rPr lang="en-US" b="1" dirty="0"/>
              <a:t>middle 50%, </a:t>
            </a:r>
            <a:r>
              <a:rPr lang="en-US" dirty="0"/>
              <a:t>which equals to the difference between 75th and 25th percentiles, or between upper and lower quartiles, IQR = 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 −  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endParaRPr lang="en-US" dirty="0"/>
          </a:p>
          <a:p>
            <a:r>
              <a:rPr lang="en-US" dirty="0"/>
              <a:t>When a data set has outliers or extreme values, it is often used to find the outliers in the data.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9F372-DBC8-49A3-AB56-77E66C3E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163" y="2603244"/>
            <a:ext cx="4450355" cy="373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97BD1-0668-4C8B-998F-23F703DE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039" y="627485"/>
            <a:ext cx="4040155" cy="2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- Univariate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6578536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Interquartile Range (IQR) - Example (box plot)</a:t>
            </a:r>
          </a:p>
          <a:p>
            <a:r>
              <a:rPr lang="en-US" dirty="0"/>
              <a:t>IQR = Q3- Q1</a:t>
            </a:r>
          </a:p>
          <a:p>
            <a:r>
              <a:rPr lang="en-US" b="1" dirty="0"/>
              <a:t>How to calculate IQR and find outliers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1: </a:t>
            </a:r>
            <a:r>
              <a:rPr lang="en-US" sz="1600" dirty="0">
                <a:cs typeface="Aldhabi" panose="020B0604020202020204" pitchFamily="2" charset="-78"/>
              </a:rPr>
              <a:t>Order from low to high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2: </a:t>
            </a:r>
            <a:r>
              <a:rPr lang="en-US" sz="1600" dirty="0">
                <a:cs typeface="Aldhabi" panose="020B0604020202020204" pitchFamily="2" charset="-78"/>
              </a:rPr>
              <a:t>Find the median or in other words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3: </a:t>
            </a:r>
            <a:r>
              <a:rPr lang="en-US" sz="1600" dirty="0">
                <a:cs typeface="Aldhabi" panose="020B0604020202020204" pitchFamily="2" charset="-78"/>
              </a:rPr>
              <a:t>Then find Q1 by looking the median of the left side of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4: </a:t>
            </a:r>
            <a:r>
              <a:rPr lang="en-US" sz="1600" dirty="0">
                <a:cs typeface="Aldhabi" panose="020B0604020202020204" pitchFamily="2" charset="-78"/>
              </a:rPr>
              <a:t>Similarly find Q3 by looking the median of the right of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5: </a:t>
            </a:r>
            <a:r>
              <a:rPr lang="en-US" sz="1600" dirty="0">
                <a:cs typeface="Aldhabi" panose="020B0604020202020204" pitchFamily="2" charset="-78"/>
              </a:rPr>
              <a:t>Now subtract Q1 from Q3 to get IQR.</a:t>
            </a:r>
          </a:p>
          <a:p>
            <a:r>
              <a:rPr lang="en-US" sz="1800" dirty="0"/>
              <a:t>As a rule of thumb, observations can be </a:t>
            </a:r>
            <a:r>
              <a:rPr lang="en-US" sz="1800" u="sng" dirty="0"/>
              <a:t>qualified as outliers </a:t>
            </a:r>
            <a:r>
              <a:rPr lang="en-US" sz="1800" dirty="0"/>
              <a:t>when they lie more than 1.5 IQR below the first quartile or 1.5 IQR above the third quartile.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C00000"/>
                </a:solidFill>
              </a:rPr>
              <a:t>Outliers = Q1 – 1.5* IQR   </a:t>
            </a:r>
            <a:r>
              <a:rPr lang="en-US" sz="1800" b="1" u="sng" dirty="0"/>
              <a:t>OR</a:t>
            </a:r>
            <a:r>
              <a:rPr lang="en-US" sz="1800" dirty="0">
                <a:solidFill>
                  <a:srgbClr val="C00000"/>
                </a:solidFill>
              </a:rPr>
              <a:t>  </a:t>
            </a:r>
            <a:r>
              <a:rPr lang="en-US" sz="1800" b="1" dirty="0">
                <a:solidFill>
                  <a:srgbClr val="C00000"/>
                </a:solidFill>
              </a:rPr>
              <a:t>Q3 + 1.5*IQR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D14E6-9222-490E-9F57-E30289FF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1" y="1977829"/>
            <a:ext cx="4565610" cy="38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511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26012</TotalTime>
  <Words>1302</Words>
  <Application>Microsoft Macintosh PowerPoint</Application>
  <PresentationFormat>Widescreen</PresentationFormat>
  <Paragraphs>195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Regular</vt:lpstr>
      <vt:lpstr>medium-content-sans-serif-font</vt:lpstr>
      <vt:lpstr>System Font Regular</vt:lpstr>
      <vt:lpstr>Theme1</vt:lpstr>
      <vt:lpstr>PowerPoint Presentation</vt:lpstr>
      <vt:lpstr>Agenda</vt:lpstr>
      <vt:lpstr>Anomalies/Outliers</vt:lpstr>
      <vt:lpstr>Anomaly Detection</vt:lpstr>
      <vt:lpstr>Data Analysis</vt:lpstr>
      <vt:lpstr>Anomaly Detection Algorithms - Discussed</vt:lpstr>
      <vt:lpstr>PowerPoint Presentation</vt:lpstr>
      <vt:lpstr>Nonparametric Test - Univariate</vt:lpstr>
      <vt:lpstr>Nonparametric Test - Univariate</vt:lpstr>
      <vt:lpstr>Nonparametric Test - Univariate</vt:lpstr>
      <vt:lpstr>PowerPoint Presentation</vt:lpstr>
      <vt:lpstr>Nonparametric Test – Univariate/Multivariate</vt:lpstr>
      <vt:lpstr>Nonparametric Test - Univariate/Multivariate</vt:lpstr>
      <vt:lpstr>Nonparametric Test – Univariate/Multivariate</vt:lpstr>
      <vt:lpstr>Nonparametric Test – Univariate/Multivariate</vt:lpstr>
      <vt:lpstr>Nonparametric Test – Univariate/Multivariate</vt:lpstr>
      <vt:lpstr>Nonparametric Test – Univariate/Multivariate</vt:lpstr>
      <vt:lpstr>Nonparametric Test – Univariate/Multivariate</vt:lpstr>
      <vt:lpstr>PowerPoint Presentation</vt:lpstr>
      <vt:lpstr>Nonparametric Test – Univariate/Multivariate</vt:lpstr>
      <vt:lpstr>Nonparametric Test – Univariate/Multivariate</vt:lpstr>
      <vt:lpstr>Nonparametric Test – Univariate/Multivariate</vt:lpstr>
      <vt:lpstr>Nonparametric Test – Univariate/Multivariate</vt:lpstr>
      <vt:lpstr>Nonparametric Test – Univariate/Multivariate</vt:lpstr>
      <vt:lpstr>Nonparametric Test – Univariate/Multivariate</vt:lpstr>
      <vt:lpstr>Nonparametric Test - Univariate</vt:lpstr>
      <vt:lpstr>References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angela@bingdesign.com</dc:creator>
  <cp:lastModifiedBy>Saeed, Ahsan</cp:lastModifiedBy>
  <cp:revision>138</cp:revision>
  <dcterms:created xsi:type="dcterms:W3CDTF">2018-10-05T16:35:28Z</dcterms:created>
  <dcterms:modified xsi:type="dcterms:W3CDTF">2019-09-18T04:13:20Z</dcterms:modified>
</cp:coreProperties>
</file>